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6" r:id="rId2"/>
    <p:sldId id="320" r:id="rId3"/>
    <p:sldId id="329" r:id="rId4"/>
    <p:sldId id="321" r:id="rId5"/>
    <p:sldId id="331" r:id="rId6"/>
    <p:sldId id="330" r:id="rId7"/>
    <p:sldId id="334" r:id="rId8"/>
    <p:sldId id="333" r:id="rId9"/>
    <p:sldId id="337" r:id="rId10"/>
    <p:sldId id="338" r:id="rId11"/>
    <p:sldId id="325" r:id="rId12"/>
    <p:sldId id="32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29" autoAdjust="0"/>
  </p:normalViewPr>
  <p:slideViewPr>
    <p:cSldViewPr showGuides="1">
      <p:cViewPr varScale="1">
        <p:scale>
          <a:sx n="67" d="100"/>
          <a:sy n="67" d="100"/>
        </p:scale>
        <p:origin x="568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CA_Mode2_PoonamK.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CA_Mode1_PoonamK.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839198" cy="2895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Face recognition using Principle component Analysis (PCA)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cap="none" dirty="0">
              <a:latin typeface="Algerian" panose="04020705040A02060702" pitchFamily="82" charset="0"/>
            </a:endParaRPr>
          </a:p>
          <a:p>
            <a:r>
              <a:rPr lang="it-IT" cap="none" dirty="0">
                <a:latin typeface="Algerian" panose="04020705040A02060702" pitchFamily="82" charset="0"/>
              </a:rPr>
              <a:t>					Using matlab tool</a:t>
            </a:r>
            <a:endParaRPr lang="it-IT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Mode 2 ROC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3352800"/>
            <a:ext cx="4416552" cy="2819400"/>
          </a:xfrm>
        </p:spPr>
        <p:txBody>
          <a:bodyPr>
            <a:normAutofit/>
          </a:bodyPr>
          <a:lstStyle/>
          <a:p>
            <a:r>
              <a:rPr lang="en-US" dirty="0"/>
              <a:t>At Equal Error Rate of 0.18133, FAR &amp; FRR are equal</a:t>
            </a:r>
          </a:p>
          <a:p>
            <a:r>
              <a:rPr lang="en-US" dirty="0"/>
              <a:t>Area under ROC curve is 0.91324  resulting in the model fit having ~ 91% accuracy</a:t>
            </a:r>
          </a:p>
          <a:p>
            <a:r>
              <a:rPr lang="en-US" dirty="0"/>
              <a:t>Decidability rate is 1.9724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FADE73-703F-4B8C-9A0D-77DFA6576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05000"/>
            <a:ext cx="4416425" cy="434340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D8303FB-6A6C-40FA-8C3E-44529DBC7133}"/>
              </a:ext>
            </a:extLst>
          </p:cNvPr>
          <p:cNvSpPr txBox="1">
            <a:spLocks/>
          </p:cNvSpPr>
          <p:nvPr/>
        </p:nvSpPr>
        <p:spPr>
          <a:xfrm>
            <a:off x="6238748" y="1828800"/>
            <a:ext cx="4416552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hlinkClick r:id="rId3" action="ppaction://hlinkfile"/>
            </a:endParaRPr>
          </a:p>
          <a:p>
            <a:pPr marL="0" indent="0" algn="ctr">
              <a:buNone/>
            </a:pPr>
            <a:r>
              <a:rPr lang="en-US" dirty="0">
                <a:hlinkClick r:id="rId3" action="ppaction://hlinkfile"/>
              </a:rPr>
              <a:t>PCA_Mode2_PoonamK.m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CCE9-BD61-4011-8810-FB32FF84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Learnings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FF78-21C5-46B6-92D7-375A7D5B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the Classifier/Model is better in mode 1 when compared with mode 2</a:t>
            </a:r>
          </a:p>
          <a:p>
            <a:r>
              <a:rPr lang="en-US" dirty="0"/>
              <a:t>Reason of better performance of mode 1 is the inclusion of a portion of data belonging to all the subjects in the training data set (same subjects appear in both training and testing phases leading to overlapping)</a:t>
            </a:r>
          </a:p>
          <a:p>
            <a:r>
              <a:rPr lang="en-US" dirty="0"/>
              <a:t>Model obtained using mode 1 is more robust and accurate as it results in better feature representation when compared to mode 2</a:t>
            </a:r>
          </a:p>
          <a:p>
            <a:r>
              <a:rPr lang="en-US" dirty="0"/>
              <a:t>Mode 2 has scope of improvement to further fine-tuning the feature vector and its dimension to yield more robust and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332001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5988-8491-4598-8FAF-46020CB8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3472C-FAFD-4459-BC42-A9FD4D2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search</a:t>
            </a:r>
          </a:p>
          <a:p>
            <a:r>
              <a:rPr lang="en-US" dirty="0"/>
              <a:t>MATLAB help files</a:t>
            </a:r>
          </a:p>
          <a:p>
            <a:r>
              <a:rPr lang="en-US" dirty="0"/>
              <a:t>Material made available by the instructor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1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Pca</a:t>
            </a:r>
            <a:r>
              <a:rPr lang="en-US" dirty="0">
                <a:latin typeface="Algerian" panose="04020705040A02060702" pitchFamily="82" charset="0"/>
              </a:rPr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286001"/>
          </a:xfrm>
        </p:spPr>
        <p:txBody>
          <a:bodyPr/>
          <a:lstStyle/>
          <a:p>
            <a:r>
              <a:rPr lang="en-US" dirty="0"/>
              <a:t>An Unsupervised Learning method </a:t>
            </a:r>
          </a:p>
          <a:p>
            <a:r>
              <a:rPr lang="en-US" dirty="0"/>
              <a:t>Dimensionality Reduction involved for Feature Extraction</a:t>
            </a:r>
          </a:p>
          <a:p>
            <a:r>
              <a:rPr lang="en-US" dirty="0"/>
              <a:t>Used as a Pattern Recognition Classifier</a:t>
            </a:r>
          </a:p>
          <a:p>
            <a:r>
              <a:rPr lang="en-US" dirty="0"/>
              <a:t>Reduces computational complexity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AC293C-87AE-43D6-A5DE-38F12C20746C}"/>
              </a:ext>
            </a:extLst>
          </p:cNvPr>
          <p:cNvSpPr txBox="1">
            <a:spLocks/>
          </p:cNvSpPr>
          <p:nvPr/>
        </p:nvSpPr>
        <p:spPr>
          <a:xfrm>
            <a:off x="1540134" y="4191000"/>
            <a:ext cx="9134391" cy="225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/>
              <a:t>Use Case:</a:t>
            </a:r>
          </a:p>
          <a:p>
            <a:pPr marL="0" indent="0">
              <a:buNone/>
            </a:pPr>
            <a:r>
              <a:rPr lang="en-US" dirty="0"/>
              <a:t>Build a face recognition system using PCA</a:t>
            </a:r>
          </a:p>
          <a:p>
            <a:pPr marL="0" indent="0">
              <a:buNone/>
            </a:pPr>
            <a:r>
              <a:rPr lang="en-US" b="1" i="1" dirty="0"/>
              <a:t>Data Set Used:</a:t>
            </a:r>
          </a:p>
          <a:p>
            <a:pPr marL="0" indent="0">
              <a:buNone/>
            </a:pPr>
            <a:r>
              <a:rPr lang="en-US" dirty="0"/>
              <a:t>AT&amp;T’s “Database of Faces”  consisting of 400 images of 40 subjects</a:t>
            </a:r>
          </a:p>
        </p:txBody>
      </p:sp>
    </p:spTree>
    <p:extLst>
      <p:ext uri="{BB962C8B-B14F-4D97-AF65-F5344CB8AC3E}">
        <p14:creationId xmlns:p14="http://schemas.microsoft.com/office/powerpoint/2010/main" val="16183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allocation of </a:t>
            </a:r>
            <a:r>
              <a:rPr lang="en-US" dirty="0" err="1">
                <a:latin typeface="Algerian" panose="04020705040A02060702" pitchFamily="82" charset="0"/>
              </a:rPr>
              <a:t>MOde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Mode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505199"/>
          </a:xfrm>
        </p:spPr>
        <p:txBody>
          <a:bodyPr/>
          <a:lstStyle/>
          <a:p>
            <a:r>
              <a:rPr lang="en-US" dirty="0"/>
              <a:t>Training data set – first 5 images belonging to each of the 40 subjects</a:t>
            </a:r>
          </a:p>
          <a:p>
            <a:r>
              <a:rPr lang="en-US" dirty="0"/>
              <a:t>Test data set – remaining 5 images belonging to each of the 40 subjects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Mode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505199"/>
          </a:xfrm>
        </p:spPr>
        <p:txBody>
          <a:bodyPr/>
          <a:lstStyle/>
          <a:p>
            <a:r>
              <a:rPr lang="en-US" dirty="0"/>
              <a:t>Training data set – all the 10 images belonging to first 25 subjects</a:t>
            </a:r>
          </a:p>
          <a:p>
            <a:r>
              <a:rPr lang="en-US" dirty="0"/>
              <a:t>Test data set – all the 10 images belonging to remaining 15 subjects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A995-C727-4BD2-993F-34FF73D4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293C-E0D1-492A-80E2-DF4B4AA5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/>
          <a:lstStyle/>
          <a:p>
            <a:r>
              <a:rPr lang="en-US" dirty="0"/>
              <a:t>Load the images into MATLAB and read each of them into a variable (</a:t>
            </a:r>
            <a:r>
              <a:rPr lang="en-US" dirty="0" err="1"/>
              <a:t>image_data</a:t>
            </a:r>
            <a:r>
              <a:rPr lang="en-US" dirty="0"/>
              <a:t>) – feature vector created using concatenation &amp; resize</a:t>
            </a:r>
          </a:p>
          <a:p>
            <a:r>
              <a:rPr lang="en-US" dirty="0"/>
              <a:t>Divide the images data set into specific training (</a:t>
            </a:r>
            <a:r>
              <a:rPr lang="en-US" dirty="0" err="1"/>
              <a:t>train_data_mode</a:t>
            </a:r>
            <a:r>
              <a:rPr lang="en-US" dirty="0"/>
              <a:t>#) and testing (</a:t>
            </a:r>
            <a:r>
              <a:rPr lang="en-US" dirty="0" err="1"/>
              <a:t>test_data_mode</a:t>
            </a:r>
            <a:r>
              <a:rPr lang="en-US" dirty="0"/>
              <a:t>#) data sets – based on mode # 1 or 2</a:t>
            </a:r>
          </a:p>
          <a:p>
            <a:r>
              <a:rPr lang="en-US" dirty="0"/>
              <a:t>Compute mean of training data set</a:t>
            </a:r>
          </a:p>
          <a:p>
            <a:r>
              <a:rPr lang="en-US" dirty="0"/>
              <a:t>Subtract training mean from training data set and compute covariance using the resulting training data matrix</a:t>
            </a:r>
          </a:p>
          <a:p>
            <a:r>
              <a:rPr lang="en-US" dirty="0"/>
              <a:t>Compute eigen vectors and eigen values of the covariance matrix</a:t>
            </a:r>
          </a:p>
          <a:p>
            <a:r>
              <a:rPr lang="en-US" dirty="0"/>
              <a:t>Sort eigen vectors using eigen values resulting in a new subspace: feature vector with reduced dimensions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0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A995-C727-4BD2-993F-34FF73D4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293C-E0D1-492A-80E2-DF4B4AA5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/>
          <a:lstStyle/>
          <a:p>
            <a:r>
              <a:rPr lang="en-US" dirty="0"/>
              <a:t>Project the training and test data sets into the new subspace</a:t>
            </a:r>
          </a:p>
          <a:p>
            <a:r>
              <a:rPr lang="en-US" dirty="0"/>
              <a:t>Data sets to be projected have training data mean deducted </a:t>
            </a:r>
          </a:p>
          <a:p>
            <a:r>
              <a:rPr lang="en-US" dirty="0"/>
              <a:t>Compute the distance between the two matrices using Euclidean distance </a:t>
            </a:r>
          </a:p>
          <a:p>
            <a:r>
              <a:rPr lang="en-US" dirty="0"/>
              <a:t>Normalize the distance matrix derived (optional)</a:t>
            </a:r>
          </a:p>
          <a:p>
            <a:r>
              <a:rPr lang="en-US" dirty="0"/>
              <a:t>Assign score labels to the distance matrix as genuine (0) or imposter (1)</a:t>
            </a:r>
          </a:p>
          <a:p>
            <a:r>
              <a:rPr lang="en-US" dirty="0"/>
              <a:t>Derive ROC, EER, FAR and FRR using ‘</a:t>
            </a:r>
            <a:r>
              <a:rPr lang="en-US" dirty="0" err="1"/>
              <a:t>ezroc</a:t>
            </a:r>
            <a:r>
              <a:rPr lang="en-US" dirty="0"/>
              <a:t> 3’ function</a:t>
            </a:r>
          </a:p>
          <a:p>
            <a:r>
              <a:rPr lang="en-US" dirty="0"/>
              <a:t>Accuracy of Classifier is </a:t>
            </a:r>
            <a:r>
              <a:rPr lang="en-US" dirty="0" err="1"/>
              <a:t>anlaysed</a:t>
            </a:r>
            <a:r>
              <a:rPr lang="en-US" dirty="0"/>
              <a:t> at varying thresholds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projected into new subspace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Mode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5051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Originally identified training and test data sets are used to project data into the new subspace: feature vector of reduced dimension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Mode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505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test data set is used to project data into the new subspace: feature vector of reduced dimension 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Training  – first 5 images belonging to each of the 15 original test subjects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– remaining 5 images belonging to each of the 15 original test subjects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B4D8-1330-4A1C-A949-907E564E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Far &amp; </a:t>
            </a:r>
            <a:r>
              <a:rPr lang="en-US" dirty="0" err="1">
                <a:latin typeface="Algerian" panose="04020705040A02060702" pitchFamily="82" charset="0"/>
              </a:rPr>
              <a:t>frr</a:t>
            </a:r>
            <a:r>
              <a:rPr lang="en-US" dirty="0">
                <a:latin typeface="Algerian" panose="04020705040A02060702" pitchFamily="82" charset="0"/>
              </a:rPr>
              <a:t>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9114-3403-4B57-BE9F-F869480E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9A478D-F485-414A-AD12-C4CDD73C6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74569"/>
              </p:ext>
            </p:extLst>
          </p:nvPr>
        </p:nvGraphicFramePr>
        <p:xfrm>
          <a:off x="2665412" y="2514600"/>
          <a:ext cx="6476999" cy="3524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86267513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9284994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2178040868"/>
                    </a:ext>
                  </a:extLst>
                </a:gridCol>
              </a:tblGrid>
              <a:tr h="7048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643336"/>
                  </a:ext>
                </a:extLst>
              </a:tr>
              <a:tr h="70485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MODE 1</a:t>
                      </a:r>
                      <a:endParaRPr lang="en-US" sz="2000" b="1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MODE 2</a:t>
                      </a:r>
                      <a:endParaRPr lang="en-US" sz="2000" b="1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48947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@ 0%</a:t>
                      </a:r>
                      <a:endParaRPr lang="en-US" sz="20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0.933259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0.8994118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936506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@ 5%</a:t>
                      </a:r>
                      <a:endParaRPr lang="en-US" sz="20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0.297256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0.443428571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54125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@ 10% </a:t>
                      </a:r>
                      <a:endParaRPr lang="en-US" sz="20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0.176615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0.30847619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64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01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B4D8-1330-4A1C-A949-907E564E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Accuracy of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9114-3403-4B57-BE9F-F869480E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9A478D-F485-414A-AD12-C4CDD73C6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73908"/>
              </p:ext>
            </p:extLst>
          </p:nvPr>
        </p:nvGraphicFramePr>
        <p:xfrm>
          <a:off x="2432008" y="3028950"/>
          <a:ext cx="7315200" cy="2841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9956">
                  <a:extLst>
                    <a:ext uri="{9D8B030D-6E8A-4147-A177-3AD203B41FA5}">
                      <a16:colId xmlns:a16="http://schemas.microsoft.com/office/drawing/2014/main" val="3862675132"/>
                    </a:ext>
                  </a:extLst>
                </a:gridCol>
                <a:gridCol w="1992346">
                  <a:extLst>
                    <a:ext uri="{9D8B030D-6E8A-4147-A177-3AD203B41FA5}">
                      <a16:colId xmlns:a16="http://schemas.microsoft.com/office/drawing/2014/main" val="409284994"/>
                    </a:ext>
                  </a:extLst>
                </a:gridCol>
                <a:gridCol w="1752898">
                  <a:extLst>
                    <a:ext uri="{9D8B030D-6E8A-4147-A177-3AD203B41FA5}">
                      <a16:colId xmlns:a16="http://schemas.microsoft.com/office/drawing/2014/main" val="2178040868"/>
                    </a:ext>
                  </a:extLst>
                </a:gridCol>
              </a:tblGrid>
              <a:tr h="857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 OF CLASSIFIER</a:t>
                      </a: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 1</a:t>
                      </a: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 2</a:t>
                      </a:r>
                      <a:endParaRPr lang="en-US" sz="2400" i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643336"/>
                  </a:ext>
                </a:extLst>
              </a:tr>
              <a:tr h="661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@ 0% Threshold</a:t>
                      </a: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54%</a:t>
                      </a: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78%</a:t>
                      </a: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489474"/>
                  </a:ext>
                </a:extLst>
              </a:tr>
              <a:tr h="661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@ 5% Threshold</a:t>
                      </a: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83%</a:t>
                      </a: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76%</a:t>
                      </a: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9365063"/>
                  </a:ext>
                </a:extLst>
              </a:tr>
              <a:tr h="661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@ 10% Threshold</a:t>
                      </a:r>
                      <a:endParaRPr lang="en-US" sz="2400" i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87%</a:t>
                      </a:r>
                      <a:endParaRPr lang="en-US" sz="2400" i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80%</a:t>
                      </a:r>
                      <a:endParaRPr lang="en-US" sz="2400" i="1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54125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AD8B1-CD81-4AC9-AA9D-AC6A89F1B913}"/>
              </a:ext>
            </a:extLst>
          </p:cNvPr>
          <p:cNvSpPr txBox="1">
            <a:spLocks/>
          </p:cNvSpPr>
          <p:nvPr/>
        </p:nvSpPr>
        <p:spPr>
          <a:xfrm>
            <a:off x="1827212" y="2209801"/>
            <a:ext cx="913439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/>
              <a:t>Accuracy of Classifier = (1 – ((FAR + FRR)/2)) * 100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9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Mode 1 ROC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FBD5D8-B189-4403-9577-2EB4517B8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05000"/>
            <a:ext cx="4416425" cy="424695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3352800"/>
            <a:ext cx="4416552" cy="2895600"/>
          </a:xfrm>
        </p:spPr>
        <p:txBody>
          <a:bodyPr>
            <a:normAutofit/>
          </a:bodyPr>
          <a:lstStyle/>
          <a:p>
            <a:r>
              <a:rPr lang="en-US" dirty="0"/>
              <a:t>At Equal Error Rate of 0.13197, FAR &amp; FRR are equal</a:t>
            </a:r>
          </a:p>
          <a:p>
            <a:r>
              <a:rPr lang="en-US" dirty="0"/>
              <a:t>Area under ROC curve is 0.94779  resulting in the model fit having ~ 95% accuracy</a:t>
            </a:r>
          </a:p>
          <a:p>
            <a:r>
              <a:rPr lang="en-US" dirty="0"/>
              <a:t>Decidability rate is 2.2776</a:t>
            </a:r>
          </a:p>
          <a:p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77241D8-9260-4F23-8106-F1AEAEF4BEC1}"/>
              </a:ext>
            </a:extLst>
          </p:cNvPr>
          <p:cNvSpPr txBox="1">
            <a:spLocks/>
          </p:cNvSpPr>
          <p:nvPr/>
        </p:nvSpPr>
        <p:spPr>
          <a:xfrm>
            <a:off x="6238748" y="1828800"/>
            <a:ext cx="4416552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hlinkClick r:id="rId3" action="ppaction://hlinkfile"/>
            </a:endParaRPr>
          </a:p>
          <a:p>
            <a:pPr marL="0" indent="0" algn="ctr">
              <a:buNone/>
            </a:pPr>
            <a:r>
              <a:rPr lang="en-US" dirty="0">
                <a:hlinkClick r:id="rId3" action="ppaction://hlinkfile"/>
              </a:rPr>
              <a:t>PCA_Mode1_PoonamK.m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463</TotalTime>
  <Words>662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Corbel</vt:lpstr>
      <vt:lpstr>Wingdings</vt:lpstr>
      <vt:lpstr>Digital Blue Tunnel 16x9</vt:lpstr>
      <vt:lpstr>Face recognition using Principle component Analysis (PCA)</vt:lpstr>
      <vt:lpstr>Pca overview</vt:lpstr>
      <vt:lpstr>Data allocation of MOde</vt:lpstr>
      <vt:lpstr>STEPs involved</vt:lpstr>
      <vt:lpstr>STEPs involved</vt:lpstr>
      <vt:lpstr>Data projected into new subspace</vt:lpstr>
      <vt:lpstr>Far &amp; frr Findings</vt:lpstr>
      <vt:lpstr>Accuracy of classifier</vt:lpstr>
      <vt:lpstr>Mode 1 ROC</vt:lpstr>
      <vt:lpstr>Mode 2 ROC</vt:lpstr>
      <vt:lpstr>Learnings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Poonam Kankariya</dc:creator>
  <cp:lastModifiedBy>Paropkari, Rahul A. (UMKC-Student)</cp:lastModifiedBy>
  <cp:revision>57</cp:revision>
  <dcterms:created xsi:type="dcterms:W3CDTF">2018-09-16T15:10:19Z</dcterms:created>
  <dcterms:modified xsi:type="dcterms:W3CDTF">2019-03-26T00:35:01Z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