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Title Text"/>
          <p:cNvSpPr/>
          <p:nvPr>
            <p:ph type="title"/>
          </p:nvPr>
        </p:nvSpPr>
        <p:spPr>
          <a:xfrm>
            <a:off x="685800" y="2130425"/>
            <a:ext cx="7772400" cy="1470025"/>
          </a:xfrm>
          <a:prstGeom prst="rect">
            <a:avLst/>
          </a:prstGeom>
        </p:spPr>
        <p:txBody>
          <a:bodyPr/>
          <a:lstStyle/>
          <a:p>
            <a:pPr/>
            <a:r>
              <a:t>Title Text</a:t>
            </a:r>
          </a:p>
        </p:txBody>
      </p:sp>
      <p:sp>
        <p:nvSpPr>
          <p:cNvPr id="12" name="Body Level One…"/>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2" name="Title Text"/>
          <p:cNvSpPr/>
          <p:nvPr>
            <p:ph type="title"/>
          </p:nvPr>
        </p:nvSpPr>
        <p:spPr>
          <a:prstGeom prst="rect">
            <a:avLst/>
          </a:prstGeom>
        </p:spPr>
        <p:txBody>
          <a:bodyPr/>
          <a:lstStyle/>
          <a:p>
            <a:pPr/>
            <a:r>
              <a:t>Title Text</a:t>
            </a:r>
          </a:p>
        </p:txBody>
      </p:sp>
      <p:sp>
        <p:nvSpPr>
          <p:cNvPr id="93"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1" name="Title Text"/>
          <p:cNvSpPr/>
          <p:nvPr>
            <p:ph type="title"/>
          </p:nvPr>
        </p:nvSpPr>
        <p:spPr>
          <a:xfrm>
            <a:off x="6629400" y="274638"/>
            <a:ext cx="2057400" cy="5851526"/>
          </a:xfrm>
          <a:prstGeom prst="rect">
            <a:avLst/>
          </a:prstGeom>
        </p:spPr>
        <p:txBody>
          <a:bodyPr/>
          <a:lstStyle/>
          <a:p>
            <a:pPr/>
            <a:r>
              <a:t>Title Text</a:t>
            </a:r>
          </a:p>
        </p:txBody>
      </p:sp>
      <p:sp>
        <p:nvSpPr>
          <p:cNvPr id="102" name="Body Level One…"/>
          <p:cNvSpPr/>
          <p:nvPr>
            <p:ph type="body" idx="1"/>
          </p:nvPr>
        </p:nvSpPr>
        <p:spPr>
          <a:xfrm>
            <a:off x="457200" y="274638"/>
            <a:ext cx="6019800" cy="58515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Title Text"/>
          <p:cNvSpPr/>
          <p:nvPr>
            <p:ph type="title"/>
          </p:nvPr>
        </p:nvSpPr>
        <p:spPr>
          <a:prstGeom prst="rect">
            <a:avLst/>
          </a:prstGeom>
        </p:spPr>
        <p:txBody>
          <a:bodyPr/>
          <a:lstStyle/>
          <a:p>
            <a:pPr/>
            <a:r>
              <a:t>Title Text</a:t>
            </a:r>
          </a:p>
        </p:txBody>
      </p:sp>
      <p:sp>
        <p:nvSpPr>
          <p:cNvPr id="21"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Title Text"/>
          <p:cNvSpPr/>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Body Level One…"/>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Title Text"/>
          <p:cNvSpPr/>
          <p:nvPr>
            <p:ph type="title"/>
          </p:nvPr>
        </p:nvSpPr>
        <p:spPr>
          <a:prstGeom prst="rect">
            <a:avLst/>
          </a:prstGeom>
        </p:spPr>
        <p:txBody>
          <a:bodyPr/>
          <a:lstStyle/>
          <a:p>
            <a:pPr/>
            <a:r>
              <a:t>Title Text</a:t>
            </a:r>
          </a:p>
        </p:txBody>
      </p:sp>
      <p:sp>
        <p:nvSpPr>
          <p:cNvPr id="39" name="Body Level One…"/>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 name="Title Text"/>
          <p:cNvSpPr/>
          <p:nvPr>
            <p:ph type="title"/>
          </p:nvPr>
        </p:nvSpPr>
        <p:spPr>
          <a:prstGeom prst="rect">
            <a:avLst/>
          </a:prstGeom>
        </p:spPr>
        <p:txBody>
          <a:bodyPr/>
          <a:lstStyle/>
          <a:p>
            <a:pPr/>
            <a:r>
              <a:t>Title Text</a:t>
            </a:r>
          </a:p>
        </p:txBody>
      </p:sp>
      <p:sp>
        <p:nvSpPr>
          <p:cNvPr id="48" name="Body Level One…"/>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7" name="Title Text"/>
          <p:cNvSpPr/>
          <p:nvPr>
            <p:ph type="title"/>
          </p:nvPr>
        </p:nvSpPr>
        <p:spPr>
          <a:prstGeom prst="rect">
            <a:avLst/>
          </a:prstGeom>
        </p:spPr>
        <p:txBody>
          <a:bodyPr/>
          <a:lstStyle/>
          <a:p>
            <a:pPr/>
            <a:r>
              <a:t>Title Text</a:t>
            </a:r>
          </a:p>
        </p:txBody>
      </p:sp>
      <p:sp>
        <p:nvSpPr>
          <p:cNvPr id="5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2" name="Title Text"/>
          <p:cNvSpPr/>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3" name="Body Level One…"/>
          <p:cNvSpPr/>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2" name="Title Text"/>
          <p:cNvSpPr/>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3" name="Picture Placeholder 2"/>
          <p:cNvSpPr/>
          <p:nvPr>
            <p:ph type="pic" sz="half" idx="13"/>
          </p:nvPr>
        </p:nvSpPr>
        <p:spPr>
          <a:xfrm>
            <a:off x="1792288" y="612775"/>
            <a:ext cx="5486401" cy="4114800"/>
          </a:xfrm>
          <a:prstGeom prst="rect">
            <a:avLst/>
          </a:prstGeom>
        </p:spPr>
        <p:txBody>
          <a:bodyPr lIns="91439" rIns="91439">
            <a:noAutofit/>
          </a:bodyPr>
          <a:lstStyle/>
          <a:p>
            <a:pPr/>
          </a:p>
        </p:txBody>
      </p:sp>
      <p:sp>
        <p:nvSpPr>
          <p:cNvPr id="84" name="Body Level One…"/>
          <p:cNvSpPr/>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Merkle_tree" TargetMode="Externa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bitcoin.it/wiki/Nonce" TargetMode="Externa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python.org/downloads/" TargetMode="External"/><Relationship Id="rId3" Type="http://schemas.openxmlformats.org/officeDocument/2006/relationships/hyperlink" Target="https://www.jetbrains.com/pycharm/download/" TargetMode="External"/><Relationship Id="rId4" Type="http://schemas.openxmlformats.org/officeDocument/2006/relationships/hyperlink" Target="https://www.getpostman.com/" TargetMode="Externa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127.0.0.1:5000/" TargetMode="External"/><Relationship Id="rId3" Type="http://schemas.openxmlformats.org/officeDocument/2006/relationships/hyperlink" Target="http://localhost:5000/mine" TargetMode="Externa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Hash_function" TargetMode="External"/><Relationship Id="rId3" Type="http://schemas.openxmlformats.org/officeDocument/2006/relationships/image" Target="../media/image1.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5000/transactions/new" TargetMode="External"/><Relationship Id="rId3" Type="http://schemas.openxmlformats.org/officeDocument/2006/relationships/image" Target="../media/image7.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5000/mine" TargetMode="External"/><Relationship Id="rId3" Type="http://schemas.openxmlformats.org/officeDocument/2006/relationships/hyperlink" Target="http://localhost:5000/chain" TargetMode="Externa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Digital_signature" TargetMode="External"/><Relationship Id="rId3" Type="http://schemas.openxmlformats.org/officeDocument/2006/relationships/hyperlink" Target="https://en.bitcoin.it/wiki/Elliptic_Curve_Digital_Signature_Algorithm" TargetMode="Externa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5000/register" TargetMode="Externa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pkankipati@gmail.com" TargetMode="Externa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Title 1"/>
          <p:cNvSpPr/>
          <p:nvPr>
            <p:ph type="ctrTitle"/>
          </p:nvPr>
        </p:nvSpPr>
        <p:spPr>
          <a:prstGeom prst="rect">
            <a:avLst/>
          </a:prstGeom>
        </p:spPr>
        <p:txBody>
          <a:bodyPr/>
          <a:lstStyle/>
          <a:p>
            <a:pPr/>
            <a:r>
              <a:t>Build a private blockchain</a:t>
            </a:r>
          </a:p>
        </p:txBody>
      </p:sp>
      <p:sp>
        <p:nvSpPr>
          <p:cNvPr id="113" name="Subtitle 2"/>
          <p:cNvSpPr/>
          <p:nvPr>
            <p:ph type="subTitle" sz="quarter" idx="1"/>
          </p:nvPr>
        </p:nvSpPr>
        <p:spPr>
          <a:xfrm>
            <a:off x="3581400" y="5867400"/>
            <a:ext cx="5029200" cy="533400"/>
          </a:xfrm>
          <a:prstGeom prst="rect">
            <a:avLst/>
          </a:prstGeom>
        </p:spPr>
        <p:txBody>
          <a:bodyPr/>
          <a:lstStyle>
            <a:lvl1pPr defTabSz="859536">
              <a:lnSpc>
                <a:spcPct val="90000"/>
              </a:lnSpc>
              <a:defRPr sz="3008"/>
            </a:lvl1pPr>
          </a:lstStyle>
          <a:p>
            <a:pPr/>
            <a:r>
              <a:t>Pad Kankipati</a:t>
            </a:r>
          </a:p>
        </p:txBody>
      </p:sp>
      <p:sp>
        <p:nvSpPr>
          <p:cNvPr id="114" name="Title 1"/>
          <p:cNvSpPr/>
          <p:nvPr/>
        </p:nvSpPr>
        <p:spPr>
          <a:xfrm>
            <a:off x="533400" y="152400"/>
            <a:ext cx="8077200" cy="891885"/>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a:lnSpc>
                <a:spcPct val="90000"/>
              </a:lnSpc>
              <a:defRPr sz="3700"/>
            </a:lvl1pPr>
          </a:lstStyle>
          <a:p>
            <a:pPr/>
            <a:r>
              <a:t>Meetup – Blockchain Hands-on Coding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Title 1"/>
          <p:cNvSpPr/>
          <p:nvPr>
            <p:ph type="title"/>
          </p:nvPr>
        </p:nvSpPr>
        <p:spPr>
          <a:prstGeom prst="rect">
            <a:avLst/>
          </a:prstGeom>
        </p:spPr>
        <p:txBody>
          <a:bodyPr/>
          <a:lstStyle/>
          <a:p>
            <a:pPr/>
            <a:r>
              <a:t>Merkle Tree</a:t>
            </a:r>
          </a:p>
        </p:txBody>
      </p:sp>
      <p:sp>
        <p:nvSpPr>
          <p:cNvPr id="144" name="Content Placeholder 2"/>
          <p:cNvSpPr/>
          <p:nvPr>
            <p:ph type="body" idx="1"/>
          </p:nvPr>
        </p:nvSpPr>
        <p:spPr>
          <a:xfrm>
            <a:off x="457200" y="1600200"/>
            <a:ext cx="8229600" cy="4525963"/>
          </a:xfrm>
          <a:prstGeom prst="rect">
            <a:avLst/>
          </a:prstGeom>
        </p:spPr>
        <p:txBody>
          <a:bodyPr/>
          <a:lstStyle/>
          <a:p>
            <a:pPr/>
            <a:r>
              <a:t>Better data structure to avoid traversal of all blocks </a:t>
            </a:r>
          </a:p>
          <a:p>
            <a:pPr/>
            <a:r>
              <a:t>The one used by Bitcoin and Ethereum is known as </a:t>
            </a:r>
            <a:r>
              <a:rPr u="sng">
                <a:solidFill>
                  <a:srgbClr val="0000FF"/>
                </a:solidFill>
                <a:uFill>
                  <a:solidFill>
                    <a:srgbClr val="0000FF"/>
                  </a:solidFill>
                </a:uFill>
                <a:hlinkClick r:id="rId2" invalidUrl="" action="" tgtFrame="" tooltip="" history="1" highlightClick="0" endSnd="0"/>
              </a:rPr>
              <a:t>Merkle</a:t>
            </a:r>
            <a:r>
              <a:rPr u="sng">
                <a:solidFill>
                  <a:srgbClr val="0000FF"/>
                </a:solidFill>
                <a:uFill>
                  <a:solidFill>
                    <a:srgbClr val="0000FF"/>
                  </a:solidFill>
                </a:uFill>
                <a:hlinkClick r:id="rId2" invalidUrl="" action="" tgtFrame="" tooltip="" history="1" highlightClick="0" endSnd="0"/>
              </a:rPr>
              <a:t> Tree</a:t>
            </a:r>
            <a:r>
              <a: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Title 1"/>
          <p:cNvSpPr/>
          <p:nvPr>
            <p:ph type="title"/>
          </p:nvPr>
        </p:nvSpPr>
        <p:spPr>
          <a:xfrm>
            <a:off x="533400" y="24244"/>
            <a:ext cx="8229600" cy="1143001"/>
          </a:xfrm>
          <a:prstGeom prst="rect">
            <a:avLst/>
          </a:prstGeom>
        </p:spPr>
        <p:txBody>
          <a:bodyPr/>
          <a:lstStyle/>
          <a:p>
            <a:pPr/>
            <a:r>
              <a:t>Merkle Tree</a:t>
            </a:r>
          </a:p>
        </p:txBody>
      </p:sp>
      <p:sp>
        <p:nvSpPr>
          <p:cNvPr id="147" name="Content Placeholder 2"/>
          <p:cNvSpPr/>
          <p:nvPr>
            <p:ph type="body" idx="1"/>
          </p:nvPr>
        </p:nvSpPr>
        <p:spPr>
          <a:xfrm>
            <a:off x="457200" y="1600200"/>
            <a:ext cx="8229600" cy="4648200"/>
          </a:xfrm>
          <a:prstGeom prst="rect">
            <a:avLst/>
          </a:prstGeom>
        </p:spPr>
        <p:txBody>
          <a:bodyPr/>
          <a:lstStyle/>
          <a:p>
            <a:pPr>
              <a:lnSpc>
                <a:spcPct val="80000"/>
              </a:lnSpc>
              <a:spcBef>
                <a:spcPts val="600"/>
              </a:spcBef>
              <a:defRPr sz="2700"/>
            </a:pPr>
          </a:p>
          <a:p>
            <a:pPr>
              <a:lnSpc>
                <a:spcPct val="80000"/>
              </a:lnSpc>
              <a:spcBef>
                <a:spcPts val="600"/>
              </a:spcBef>
              <a:defRPr sz="2700"/>
            </a:pPr>
          </a:p>
          <a:p>
            <a:pPr>
              <a:lnSpc>
                <a:spcPct val="80000"/>
              </a:lnSpc>
              <a:spcBef>
                <a:spcPts val="600"/>
              </a:spcBef>
              <a:defRPr sz="2700"/>
            </a:pPr>
          </a:p>
          <a:p>
            <a:pPr>
              <a:lnSpc>
                <a:spcPct val="80000"/>
              </a:lnSpc>
              <a:spcBef>
                <a:spcPts val="600"/>
              </a:spcBef>
              <a:defRPr sz="2700"/>
            </a:pPr>
          </a:p>
          <a:p>
            <a:pPr>
              <a:lnSpc>
                <a:spcPct val="80000"/>
              </a:lnSpc>
              <a:spcBef>
                <a:spcPts val="600"/>
              </a:spcBef>
              <a:defRPr sz="2700"/>
            </a:pPr>
          </a:p>
          <a:p>
            <a:pPr>
              <a:lnSpc>
                <a:spcPct val="80000"/>
              </a:lnSpc>
              <a:spcBef>
                <a:spcPts val="600"/>
              </a:spcBef>
              <a:defRPr sz="2700"/>
            </a:pPr>
          </a:p>
          <a:p>
            <a:pPr>
              <a:lnSpc>
                <a:spcPct val="80000"/>
              </a:lnSpc>
              <a:spcBef>
                <a:spcPts val="600"/>
              </a:spcBef>
              <a:defRPr sz="2700"/>
            </a:pPr>
          </a:p>
          <a:p>
            <a:pPr>
              <a:lnSpc>
                <a:spcPct val="80000"/>
              </a:lnSpc>
              <a:spcBef>
                <a:spcPts val="600"/>
              </a:spcBef>
              <a:defRPr sz="2700"/>
            </a:pPr>
          </a:p>
          <a:p>
            <a:pPr>
              <a:lnSpc>
                <a:spcPct val="80000"/>
              </a:lnSpc>
              <a:spcBef>
                <a:spcPts val="600"/>
              </a:spcBef>
              <a:defRPr sz="2700"/>
            </a:pPr>
            <a:r>
              <a:t>The idea here is to quickly validate a transaction by going from root to leaf rather than traversing all the blocks linearly</a:t>
            </a:r>
          </a:p>
        </p:txBody>
      </p:sp>
      <p:pic>
        <p:nvPicPr>
          <p:cNvPr id="148" name="Picture 2" descr="Picture 2"/>
          <p:cNvPicPr>
            <a:picLocks noChangeAspect="1"/>
          </p:cNvPicPr>
          <p:nvPr/>
        </p:nvPicPr>
        <p:blipFill>
          <a:blip r:embed="rId2">
            <a:extLst/>
          </a:blip>
          <a:stretch>
            <a:fillRect/>
          </a:stretch>
        </p:blipFill>
        <p:spPr>
          <a:xfrm>
            <a:off x="685800" y="990600"/>
            <a:ext cx="7696200" cy="3767933"/>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Title 1"/>
          <p:cNvSpPr/>
          <p:nvPr>
            <p:ph type="title"/>
          </p:nvPr>
        </p:nvSpPr>
        <p:spPr>
          <a:prstGeom prst="rect">
            <a:avLst/>
          </a:prstGeom>
        </p:spPr>
        <p:txBody>
          <a:bodyPr/>
          <a:lstStyle>
            <a:lvl1pPr defTabSz="832104">
              <a:defRPr sz="4004"/>
            </a:lvl1pPr>
          </a:lstStyle>
          <a:p>
            <a:pPr/>
            <a:r>
              <a:t>Decentralized &amp; Distributed Ledger</a:t>
            </a:r>
          </a:p>
        </p:txBody>
      </p:sp>
      <p:sp>
        <p:nvSpPr>
          <p:cNvPr id="151" name="Content Placeholder 2"/>
          <p:cNvSpPr/>
          <p:nvPr>
            <p:ph type="body" idx="1"/>
          </p:nvPr>
        </p:nvSpPr>
        <p:spPr>
          <a:xfrm>
            <a:off x="457200" y="1600200"/>
            <a:ext cx="8229600" cy="4525963"/>
          </a:xfrm>
          <a:prstGeom prst="rect">
            <a:avLst/>
          </a:prstGeom>
        </p:spPr>
        <p:txBody>
          <a:bodyPr/>
          <a:lstStyle/>
          <a:p>
            <a:pPr/>
            <a:r>
              <a:t>A basic Peer to Peer network</a:t>
            </a:r>
          </a:p>
          <a:p>
            <a:pPr/>
            <a:r>
              <a:t>Everybody is responsible for keeping the entire set of data and keeping checks on each other</a:t>
            </a:r>
          </a:p>
          <a:p>
            <a:pPr/>
            <a:r>
              <a:t>Consensus among nodes is used to keep the distributed ledger in-tact, using incentives and Proof of work</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Title 1"/>
          <p:cNvSpPr/>
          <p:nvPr>
            <p:ph type="title"/>
          </p:nvPr>
        </p:nvSpPr>
        <p:spPr>
          <a:prstGeom prst="rect">
            <a:avLst/>
          </a:prstGeom>
        </p:spPr>
        <p:txBody>
          <a:bodyPr/>
          <a:lstStyle/>
          <a:p>
            <a:pPr/>
            <a:r>
              <a:t>Incentives &amp; Proof of Work</a:t>
            </a:r>
          </a:p>
        </p:txBody>
      </p:sp>
      <p:sp>
        <p:nvSpPr>
          <p:cNvPr id="154" name="Content Placeholder 2"/>
          <p:cNvSpPr/>
          <p:nvPr>
            <p:ph type="body" idx="1"/>
          </p:nvPr>
        </p:nvSpPr>
        <p:spPr>
          <a:xfrm>
            <a:off x="457200" y="1600200"/>
            <a:ext cx="8229600" cy="4525963"/>
          </a:xfrm>
          <a:prstGeom prst="rect">
            <a:avLst/>
          </a:prstGeom>
        </p:spPr>
        <p:txBody>
          <a:bodyPr/>
          <a:lstStyle/>
          <a:p>
            <a:pPr>
              <a:lnSpc>
                <a:spcPct val="80000"/>
              </a:lnSpc>
              <a:spcBef>
                <a:spcPts val="600"/>
              </a:spcBef>
              <a:defRPr sz="2700"/>
            </a:pPr>
            <a:r>
              <a:t>Addition of each block (ie transaction(s)) and creation of coin is managed by computational activity called “Proof of Work”</a:t>
            </a:r>
          </a:p>
          <a:p>
            <a:pPr>
              <a:lnSpc>
                <a:spcPct val="80000"/>
              </a:lnSpc>
              <a:spcBef>
                <a:spcPts val="600"/>
              </a:spcBef>
              <a:defRPr sz="2700"/>
            </a:pPr>
            <a:r>
              <a:t>Whenever a new block is added by an honest computer, it gets reward or coin, incentivizing the miner </a:t>
            </a:r>
          </a:p>
          <a:p>
            <a:pPr>
              <a:lnSpc>
                <a:spcPct val="80000"/>
              </a:lnSpc>
              <a:spcBef>
                <a:spcPts val="600"/>
              </a:spcBef>
              <a:defRPr sz="2700"/>
            </a:pPr>
            <a:r>
              <a:t>It is similar to mining gold etc., except CPU time and electricity is expended</a:t>
            </a:r>
          </a:p>
          <a:p>
            <a:pPr>
              <a:lnSpc>
                <a:spcPct val="80000"/>
              </a:lnSpc>
              <a:spcBef>
                <a:spcPts val="600"/>
              </a:spcBef>
              <a:defRPr sz="2700"/>
            </a:pPr>
            <a:r>
              <a:t>A computer only gets paid if the block ends up in the </a:t>
            </a:r>
            <a:r>
              <a:rPr b="1"/>
              <a:t>longest-chain</a:t>
            </a:r>
          </a:p>
          <a:p>
            <a:pPr>
              <a:lnSpc>
                <a:spcPct val="80000"/>
              </a:lnSpc>
              <a:spcBef>
                <a:spcPts val="600"/>
              </a:spcBef>
              <a:defRPr sz="2700"/>
            </a:pPr>
            <a:r>
              <a:t>There is additional Transactional fee to whoever creates a block and puts the transaction</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Title 1"/>
          <p:cNvSpPr/>
          <p:nvPr>
            <p:ph type="title"/>
          </p:nvPr>
        </p:nvSpPr>
        <p:spPr>
          <a:xfrm>
            <a:off x="457200" y="0"/>
            <a:ext cx="8229600" cy="1143000"/>
          </a:xfrm>
          <a:prstGeom prst="rect">
            <a:avLst/>
          </a:prstGeom>
        </p:spPr>
        <p:txBody>
          <a:bodyPr/>
          <a:lstStyle/>
          <a:p>
            <a:pPr/>
            <a:r>
              <a:t>Nonce</a:t>
            </a:r>
          </a:p>
        </p:txBody>
      </p:sp>
      <p:sp>
        <p:nvSpPr>
          <p:cNvPr id="157" name="Content Placeholder 2"/>
          <p:cNvSpPr/>
          <p:nvPr>
            <p:ph type="body" idx="1"/>
          </p:nvPr>
        </p:nvSpPr>
        <p:spPr>
          <a:xfrm>
            <a:off x="457200" y="1066800"/>
            <a:ext cx="8229600" cy="5059363"/>
          </a:xfrm>
          <a:prstGeom prst="rect">
            <a:avLst/>
          </a:prstGeom>
        </p:spPr>
        <p:txBody>
          <a:bodyPr/>
          <a:lstStyle/>
          <a:p>
            <a:pPr>
              <a:lnSpc>
                <a:spcPct val="90000"/>
              </a:lnSpc>
            </a:pPr>
            <a:r>
              <a:t>The goal of PoW is to discover a number which solves a problem</a:t>
            </a:r>
          </a:p>
          <a:p>
            <a:pPr>
              <a:lnSpc>
                <a:spcPct val="90000"/>
              </a:lnSpc>
            </a:pPr>
            <a:r>
              <a:t>The number must be </a:t>
            </a:r>
            <a:r>
              <a:rPr b="1"/>
              <a:t>difficult to find</a:t>
            </a:r>
            <a:r>
              <a:t> </a:t>
            </a:r>
            <a:r>
              <a:rPr b="1"/>
              <a:t>but easy to verify</a:t>
            </a:r>
            <a:r>
              <a:t>—computationally speaking—by anyone on the network. This is the core idea behind Proof of Work.</a:t>
            </a:r>
          </a:p>
          <a:p>
            <a:pPr>
              <a:lnSpc>
                <a:spcPct val="90000"/>
              </a:lnSpc>
            </a:pPr>
            <a:r>
              <a:t>We vary the string by adding an integer value to the end called a </a:t>
            </a:r>
            <a:r>
              <a:rPr u="sng">
                <a:solidFill>
                  <a:srgbClr val="0000FF"/>
                </a:solidFill>
                <a:uFill>
                  <a:solidFill>
                    <a:srgbClr val="0000FF"/>
                  </a:solidFill>
                </a:uFill>
                <a:hlinkClick r:id="rId2" invalidUrl="" action="" tgtFrame="" tooltip="" history="1" highlightClick="0" endSnd="0"/>
              </a:rPr>
              <a:t>nonce</a:t>
            </a:r>
            <a:r>
              <a:t> and incrementing it each time until the hash (SHA-256) starts with “</a:t>
            </a:r>
            <a:r>
              <a:rPr b="1" i="1"/>
              <a:t>0000</a:t>
            </a:r>
            <a:r>
              <a:t>”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Title 1"/>
          <p:cNvSpPr/>
          <p:nvPr>
            <p:ph type="title"/>
          </p:nvPr>
        </p:nvSpPr>
        <p:spPr>
          <a:prstGeom prst="rect">
            <a:avLst/>
          </a:prstGeom>
        </p:spPr>
        <p:txBody>
          <a:bodyPr/>
          <a:lstStyle/>
          <a:p>
            <a:pPr/>
            <a:r>
              <a:t>Nonce</a:t>
            </a:r>
          </a:p>
        </p:txBody>
      </p:sp>
      <p:sp>
        <p:nvSpPr>
          <p:cNvPr id="160" name="Content Placeholder 2"/>
          <p:cNvSpPr/>
          <p:nvPr>
            <p:ph type="body" idx="1"/>
          </p:nvPr>
        </p:nvSpPr>
        <p:spPr>
          <a:xfrm>
            <a:off x="457200" y="1066800"/>
            <a:ext cx="8305800" cy="5059363"/>
          </a:xfrm>
          <a:prstGeom prst="rect">
            <a:avLst/>
          </a:prstGeom>
        </p:spPr>
        <p:txBody>
          <a:bodyPr/>
          <a:lstStyle/>
          <a:p>
            <a:pPr>
              <a:lnSpc>
                <a:spcPct val="80000"/>
              </a:lnSpc>
              <a:spcBef>
                <a:spcPts val="300"/>
              </a:spcBef>
              <a:defRPr sz="1500"/>
            </a:pPr>
            <a:r>
              <a:t>For eg: with “Hello world” we keep adding the number and hash it until it starts with “0000”, as we can see difficulty keeps going up until attempt 4251.</a:t>
            </a:r>
          </a:p>
          <a:p>
            <a:pPr>
              <a:lnSpc>
                <a:spcPct val="80000"/>
              </a:lnSpc>
              <a:spcBef>
                <a:spcPts val="300"/>
              </a:spcBef>
              <a:defRPr b="1" sz="1500"/>
            </a:pPr>
          </a:p>
          <a:p>
            <a:pPr>
              <a:lnSpc>
                <a:spcPct val="80000"/>
              </a:lnSpc>
              <a:spcBef>
                <a:spcPts val="300"/>
              </a:spcBef>
              <a:defRPr b="1" sz="1500"/>
            </a:pPr>
            <a:r>
              <a:t>Attempt1</a:t>
            </a:r>
            <a:r>
              <a:rPr b="0"/>
              <a:t> =&gt; "Hello, world!0" =&gt; 1312af178c253f84028d480a6adc1e25e81caa44c749ec81976192e2ec934c64</a:t>
            </a:r>
          </a:p>
          <a:p>
            <a:pPr>
              <a:lnSpc>
                <a:spcPct val="80000"/>
              </a:lnSpc>
              <a:spcBef>
                <a:spcPts val="300"/>
              </a:spcBef>
              <a:defRPr b="1" sz="1500"/>
            </a:pPr>
            <a:r>
              <a:t>Attempt2</a:t>
            </a:r>
            <a:r>
              <a:rPr b="0"/>
              <a:t> =&gt; "Hello, world!1" =&gt; e9afc424b79e4f6ab42d99c81156d3a17228d6e1eef4139be78e948a9332a7d8</a:t>
            </a:r>
          </a:p>
          <a:p>
            <a:pPr>
              <a:lnSpc>
                <a:spcPct val="80000"/>
              </a:lnSpc>
              <a:spcBef>
                <a:spcPts val="300"/>
              </a:spcBef>
              <a:defRPr b="1" sz="1500"/>
            </a:pPr>
            <a:r>
              <a:t>Attempt3</a:t>
            </a:r>
            <a:r>
              <a:rPr b="0"/>
              <a:t> =&gt; "Hello, world!2" =&gt; ae37343a357a8297591625e7134cbea22f5928be8ca2a32aa475cf05fd4266b7</a:t>
            </a:r>
            <a:br>
              <a:rPr b="0"/>
            </a:br>
            <a:r>
              <a:rPr b="0"/>
              <a:t>...</a:t>
            </a:r>
            <a:br>
              <a:rPr b="0"/>
            </a:br>
            <a:r>
              <a:rPr b="0"/>
              <a:t>...</a:t>
            </a:r>
            <a:br>
              <a:rPr b="0"/>
            </a:br>
            <a:r>
              <a:rPr b="0"/>
              <a:t>...</a:t>
            </a:r>
            <a:br>
              <a:rPr b="0"/>
            </a:br>
            <a:r>
              <a:rPr b="0"/>
              <a:t>...</a:t>
            </a:r>
            <a:br>
              <a:rPr b="0"/>
            </a:br>
            <a:r>
              <a:rPr b="0"/>
              <a:t>...</a:t>
            </a:r>
            <a:br>
              <a:rPr b="0"/>
            </a:br>
          </a:p>
          <a:p>
            <a:pPr>
              <a:lnSpc>
                <a:spcPct val="80000"/>
              </a:lnSpc>
              <a:spcBef>
                <a:spcPts val="300"/>
              </a:spcBef>
              <a:defRPr b="1" sz="1500"/>
            </a:pPr>
            <a:r>
              <a:t>Attempt4249 =&gt; </a:t>
            </a:r>
            <a:r>
              <a:rPr b="0"/>
              <a:t>"Hello, world!4248" =&gt; 6e110d98b388e77e9c6f042ac6b497cec46660deef75a55ebc7cfdf65cc0b965</a:t>
            </a:r>
          </a:p>
          <a:p>
            <a:pPr>
              <a:lnSpc>
                <a:spcPct val="80000"/>
              </a:lnSpc>
              <a:spcBef>
                <a:spcPts val="300"/>
              </a:spcBef>
              <a:defRPr b="1" sz="1500"/>
            </a:pPr>
          </a:p>
          <a:p>
            <a:pPr>
              <a:lnSpc>
                <a:spcPct val="80000"/>
              </a:lnSpc>
              <a:spcBef>
                <a:spcPts val="300"/>
              </a:spcBef>
              <a:defRPr b="1" sz="1500"/>
            </a:pPr>
            <a:r>
              <a:t>Attempt4250 =&gt; </a:t>
            </a:r>
            <a:r>
              <a:rPr b="0"/>
              <a:t>"Hello, world!4249" =&gt; c004190b822f1669cac8dc37e761cb73652e7832fb814565702245cf26ebb9e6</a:t>
            </a:r>
          </a:p>
          <a:p>
            <a:pPr>
              <a:lnSpc>
                <a:spcPct val="80000"/>
              </a:lnSpc>
              <a:spcBef>
                <a:spcPts val="300"/>
              </a:spcBef>
              <a:defRPr b="1" sz="1500"/>
            </a:pPr>
          </a:p>
          <a:p>
            <a:pPr>
              <a:lnSpc>
                <a:spcPct val="80000"/>
              </a:lnSpc>
              <a:spcBef>
                <a:spcPts val="300"/>
              </a:spcBef>
              <a:defRPr b="1" sz="1500"/>
            </a:pPr>
            <a:r>
              <a:t>Attempt4251 =&gt; </a:t>
            </a:r>
            <a:r>
              <a:rPr b="0"/>
              <a:t>"Hello, world!4250" =&gt; </a:t>
            </a:r>
            <a:r>
              <a:rPr i="1"/>
              <a:t>0000c3af42fc31103f1fdc0151fa747ff87349a4714df7cc52ea464e12dcd4e9</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Title 1"/>
          <p:cNvSpPr/>
          <p:nvPr>
            <p:ph type="title"/>
          </p:nvPr>
        </p:nvSpPr>
        <p:spPr>
          <a:prstGeom prst="rect">
            <a:avLst/>
          </a:prstGeom>
        </p:spPr>
        <p:txBody>
          <a:bodyPr/>
          <a:lstStyle/>
          <a:p>
            <a:pPr/>
            <a:r>
              <a:t>Transactions</a:t>
            </a:r>
          </a:p>
        </p:txBody>
      </p:sp>
      <p:sp>
        <p:nvSpPr>
          <p:cNvPr id="163" name="Content Placeholder 2"/>
          <p:cNvSpPr/>
          <p:nvPr>
            <p:ph type="body" idx="1"/>
          </p:nvPr>
        </p:nvSpPr>
        <p:spPr>
          <a:xfrm>
            <a:off x="457200" y="1600200"/>
            <a:ext cx="8229600" cy="4525963"/>
          </a:xfrm>
          <a:prstGeom prst="rect">
            <a:avLst/>
          </a:prstGeom>
        </p:spPr>
        <p:txBody>
          <a:bodyPr/>
          <a:lstStyle/>
          <a:p>
            <a:pPr/>
            <a:r>
              <a:t>In blockchain, every coin (or entity) is defined as chain of digital signatures</a:t>
            </a:r>
          </a:p>
          <a:p>
            <a:pPr/>
            <a:r>
              <a:t>Each owner digitally signs the hash of previous transaction and the public key.</a:t>
            </a:r>
          </a:p>
          <a:p>
            <a:pPr/>
            <a:r>
              <a:t>A simple transaction would look like</a:t>
            </a:r>
          </a:p>
        </p:txBody>
      </p:sp>
      <p:pic>
        <p:nvPicPr>
          <p:cNvPr id="164" name="Picture 2" descr="Picture 2"/>
          <p:cNvPicPr>
            <a:picLocks noChangeAspect="1"/>
          </p:cNvPicPr>
          <p:nvPr/>
        </p:nvPicPr>
        <p:blipFill>
          <a:blip r:embed="rId2">
            <a:extLst/>
          </a:blip>
          <a:stretch>
            <a:fillRect/>
          </a:stretch>
        </p:blipFill>
        <p:spPr>
          <a:xfrm>
            <a:off x="1828800" y="4419600"/>
            <a:ext cx="5410200" cy="2324101"/>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Title 1"/>
          <p:cNvSpPr/>
          <p:nvPr>
            <p:ph type="title"/>
          </p:nvPr>
        </p:nvSpPr>
        <p:spPr>
          <a:prstGeom prst="rect">
            <a:avLst/>
          </a:prstGeom>
        </p:spPr>
        <p:txBody>
          <a:bodyPr/>
          <a:lstStyle/>
          <a:p>
            <a:pPr/>
            <a:r>
              <a:t>Transactions</a:t>
            </a:r>
          </a:p>
        </p:txBody>
      </p:sp>
      <p:sp>
        <p:nvSpPr>
          <p:cNvPr id="167" name="Content Placeholder 2"/>
          <p:cNvSpPr/>
          <p:nvPr>
            <p:ph type="body" idx="1"/>
          </p:nvPr>
        </p:nvSpPr>
        <p:spPr>
          <a:xfrm>
            <a:off x="457200" y="1600200"/>
            <a:ext cx="8229600" cy="4525963"/>
          </a:xfrm>
          <a:prstGeom prst="rect">
            <a:avLst/>
          </a:prstGeom>
        </p:spPr>
        <p:txBody>
          <a:bodyPr/>
          <a:lstStyle/>
          <a:p>
            <a:pPr/>
            <a:r>
              <a:t>This process continues to verify the chain of ownership (end-to-end)</a:t>
            </a:r>
          </a:p>
        </p:txBody>
      </p:sp>
      <p:pic>
        <p:nvPicPr>
          <p:cNvPr id="168" name="Picture 2" descr="Picture 2"/>
          <p:cNvPicPr>
            <a:picLocks noChangeAspect="1"/>
          </p:cNvPicPr>
          <p:nvPr/>
        </p:nvPicPr>
        <p:blipFill>
          <a:blip r:embed="rId2">
            <a:extLst/>
          </a:blip>
          <a:stretch>
            <a:fillRect/>
          </a:stretch>
        </p:blipFill>
        <p:spPr>
          <a:xfrm>
            <a:off x="838200" y="2819400"/>
            <a:ext cx="7464425" cy="3561459"/>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Title 1"/>
          <p:cNvSpPr/>
          <p:nvPr>
            <p:ph type="title"/>
          </p:nvPr>
        </p:nvSpPr>
        <p:spPr>
          <a:prstGeom prst="rect">
            <a:avLst/>
          </a:prstGeom>
        </p:spPr>
        <p:txBody>
          <a:bodyPr/>
          <a:lstStyle/>
          <a:p>
            <a:pPr/>
            <a:r>
              <a:t>Double spend and longest chain</a:t>
            </a:r>
          </a:p>
        </p:txBody>
      </p:sp>
      <p:sp>
        <p:nvSpPr>
          <p:cNvPr id="171" name="Content Placeholder 2"/>
          <p:cNvSpPr/>
          <p:nvPr>
            <p:ph type="body" idx="1"/>
          </p:nvPr>
        </p:nvSpPr>
        <p:spPr>
          <a:xfrm>
            <a:off x="457200" y="1600200"/>
            <a:ext cx="8229600" cy="4525963"/>
          </a:xfrm>
          <a:prstGeom prst="rect">
            <a:avLst/>
          </a:prstGeom>
        </p:spPr>
        <p:txBody>
          <a:bodyPr/>
          <a:lstStyle/>
          <a:p>
            <a:pPr/>
            <a:r>
              <a:t>Verify that the owner did not spend the same coin at two different entities, ie double-spend</a:t>
            </a:r>
          </a:p>
          <a:p>
            <a:pPr/>
            <a:r>
              <a:t>Nodes always consider the longest-chain to be the correct one and will keep working on extending it</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Title 1"/>
          <p:cNvSpPr/>
          <p:nvPr>
            <p:ph type="title"/>
          </p:nvPr>
        </p:nvSpPr>
        <p:spPr>
          <a:prstGeom prst="rect">
            <a:avLst/>
          </a:prstGeom>
        </p:spPr>
        <p:txBody>
          <a:bodyPr/>
          <a:lstStyle/>
          <a:p>
            <a:pPr/>
            <a:r>
              <a:t>Conclusion</a:t>
            </a:r>
          </a:p>
        </p:txBody>
      </p:sp>
      <p:sp>
        <p:nvSpPr>
          <p:cNvPr id="174" name="Content Placeholder 2"/>
          <p:cNvSpPr/>
          <p:nvPr>
            <p:ph type="body" idx="1"/>
          </p:nvPr>
        </p:nvSpPr>
        <p:spPr>
          <a:xfrm>
            <a:off x="457200" y="1143000"/>
            <a:ext cx="8305800" cy="4983163"/>
          </a:xfrm>
          <a:prstGeom prst="rect">
            <a:avLst/>
          </a:prstGeom>
        </p:spPr>
        <p:txBody>
          <a:bodyPr/>
          <a:lstStyle/>
          <a:p>
            <a:pPr marL="332613" indent="-332613" defTabSz="886968">
              <a:lnSpc>
                <a:spcPct val="80000"/>
              </a:lnSpc>
              <a:spcBef>
                <a:spcPts val="600"/>
              </a:spcBef>
              <a:defRPr sz="2813"/>
            </a:pPr>
            <a:r>
              <a:t>New transactions are broadcast to all nodes.</a:t>
            </a:r>
          </a:p>
          <a:p>
            <a:pPr marL="332613" indent="-332613" defTabSz="886968">
              <a:lnSpc>
                <a:spcPct val="80000"/>
              </a:lnSpc>
              <a:spcBef>
                <a:spcPts val="600"/>
              </a:spcBef>
              <a:defRPr sz="2813"/>
            </a:pPr>
            <a:r>
              <a:t>Each node collects new transactions into a block.</a:t>
            </a:r>
          </a:p>
          <a:p>
            <a:pPr marL="332613" indent="-332613" defTabSz="886968">
              <a:lnSpc>
                <a:spcPct val="80000"/>
              </a:lnSpc>
              <a:spcBef>
                <a:spcPts val="600"/>
              </a:spcBef>
              <a:defRPr sz="2813"/>
            </a:pPr>
            <a:r>
              <a:t>Each node works on finding a “difficult” proof-of-work for its block.</a:t>
            </a:r>
          </a:p>
          <a:p>
            <a:pPr marL="332613" indent="-332613" defTabSz="886968">
              <a:lnSpc>
                <a:spcPct val="80000"/>
              </a:lnSpc>
              <a:spcBef>
                <a:spcPts val="600"/>
              </a:spcBef>
              <a:defRPr sz="2813"/>
            </a:pPr>
            <a:r>
              <a:t>When a node finds a proof-of-work, it broadcasts the block to all nodes (and gets paid)</a:t>
            </a:r>
          </a:p>
          <a:p>
            <a:pPr marL="332613" indent="-332613" defTabSz="886968">
              <a:lnSpc>
                <a:spcPct val="80000"/>
              </a:lnSpc>
              <a:spcBef>
                <a:spcPts val="600"/>
              </a:spcBef>
              <a:defRPr sz="2813"/>
            </a:pPr>
            <a:r>
              <a:t>Nodes accept the block only if all transactions in it are valid and not already spent.</a:t>
            </a:r>
          </a:p>
          <a:p>
            <a:pPr marL="332613" indent="-332613" defTabSz="886968">
              <a:lnSpc>
                <a:spcPct val="80000"/>
              </a:lnSpc>
              <a:spcBef>
                <a:spcPts val="600"/>
              </a:spcBef>
              <a:defRPr sz="2813"/>
            </a:pPr>
            <a:r>
              <a:t>Nodes express their acceptance of the block by working on creating the next block in the chain, using the hash of the accepted block as the previous hash.</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 name="Title 1"/>
          <p:cNvSpPr/>
          <p:nvPr>
            <p:ph type="title"/>
          </p:nvPr>
        </p:nvSpPr>
        <p:spPr>
          <a:prstGeom prst="rect">
            <a:avLst/>
          </a:prstGeom>
        </p:spPr>
        <p:txBody>
          <a:bodyPr/>
          <a:lstStyle/>
          <a:p>
            <a:pPr/>
            <a:r>
              <a:t>What is blockchain?</a:t>
            </a:r>
          </a:p>
        </p:txBody>
      </p:sp>
      <p:sp>
        <p:nvSpPr>
          <p:cNvPr id="117" name="Content Placeholder 2"/>
          <p:cNvSpPr/>
          <p:nvPr>
            <p:ph type="body" sz="half" idx="1"/>
          </p:nvPr>
        </p:nvSpPr>
        <p:spPr>
          <a:xfrm>
            <a:off x="381000" y="2438400"/>
            <a:ext cx="8153400" cy="1905000"/>
          </a:xfrm>
          <a:prstGeom prst="rect">
            <a:avLst/>
          </a:prstGeom>
        </p:spPr>
        <p:txBody>
          <a:bodyPr/>
          <a:lstStyle>
            <a:lvl1pPr marL="0" indent="0" defTabSz="868680">
              <a:buSzTx/>
              <a:buNone/>
              <a:defRPr i="1" sz="3040"/>
            </a:lvl1pPr>
          </a:lstStyle>
          <a:p>
            <a:pPr/>
            <a:r>
              <a:t>A blockchain is a decentralized, distributed and incorruptible digital ledger that is used to record transactions across many computers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Title 1"/>
          <p:cNvSpPr/>
          <p:nvPr>
            <p:ph type="title"/>
          </p:nvPr>
        </p:nvSpPr>
        <p:spPr>
          <a:xfrm>
            <a:off x="533400" y="2057400"/>
            <a:ext cx="8229600" cy="1143000"/>
          </a:xfrm>
          <a:prstGeom prst="rect">
            <a:avLst/>
          </a:prstGeom>
        </p:spPr>
        <p:txBody>
          <a:bodyPr/>
          <a:lstStyle/>
          <a:p>
            <a:pPr/>
            <a:r>
              <a:t>Let’s dig in</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Title 1"/>
          <p:cNvSpPr/>
          <p:nvPr>
            <p:ph type="title"/>
          </p:nvPr>
        </p:nvSpPr>
        <p:spPr>
          <a:prstGeom prst="rect">
            <a:avLst/>
          </a:prstGeom>
        </p:spPr>
        <p:txBody>
          <a:bodyPr/>
          <a:lstStyle/>
          <a:p>
            <a:pPr/>
            <a:r>
              <a:t>Prerequisites</a:t>
            </a:r>
          </a:p>
        </p:txBody>
      </p:sp>
      <p:sp>
        <p:nvSpPr>
          <p:cNvPr id="179" name="Content Placeholder 2"/>
          <p:cNvSpPr/>
          <p:nvPr>
            <p:ph type="body" idx="1"/>
          </p:nvPr>
        </p:nvSpPr>
        <p:spPr>
          <a:xfrm>
            <a:off x="457200" y="1295400"/>
            <a:ext cx="8305800" cy="4983163"/>
          </a:xfrm>
          <a:prstGeom prst="rect">
            <a:avLst/>
          </a:prstGeom>
        </p:spPr>
        <p:txBody>
          <a:bodyPr/>
          <a:lstStyle/>
          <a:p>
            <a:pPr marL="329184" indent="-329184" defTabSz="877823">
              <a:lnSpc>
                <a:spcPct val="80000"/>
              </a:lnSpc>
              <a:spcBef>
                <a:spcPts val="500"/>
              </a:spcBef>
              <a:defRPr sz="2304"/>
            </a:pPr>
            <a:r>
              <a:t> Download Python 3.6+, Flash and requests library and pip..</a:t>
            </a:r>
          </a:p>
          <a:p>
            <a:pPr marL="0" indent="0" defTabSz="877823">
              <a:lnSpc>
                <a:spcPct val="80000"/>
              </a:lnSpc>
              <a:spcBef>
                <a:spcPts val="500"/>
              </a:spcBef>
              <a:buSzTx/>
              <a:buNone/>
              <a:defRPr b="1" sz="2304"/>
            </a:pPr>
            <a:r>
              <a:t>Checklist:</a:t>
            </a:r>
          </a:p>
          <a:p>
            <a:pPr marL="329184" indent="-329184" defTabSz="877823">
              <a:lnSpc>
                <a:spcPct val="80000"/>
              </a:lnSpc>
              <a:spcBef>
                <a:spcPts val="500"/>
              </a:spcBef>
              <a:defRPr sz="2304"/>
            </a:pPr>
            <a:r>
              <a:t>Install Python 3.6+ </a:t>
            </a:r>
            <a:r>
              <a:rPr u="sng">
                <a:solidFill>
                  <a:srgbClr val="0000FF"/>
                </a:solidFill>
                <a:uFill>
                  <a:solidFill>
                    <a:srgbClr val="0000FF"/>
                  </a:solidFill>
                </a:uFill>
                <a:hlinkClick r:id="rId2" invalidUrl="" action="" tgtFrame="" tooltip="" history="1" highlightClick="0" endSnd="0"/>
              </a:rPr>
              <a:t>https://www.python.org/downloads/</a:t>
            </a:r>
          </a:p>
          <a:p>
            <a:pPr marL="329184" indent="-329184" defTabSz="877823">
              <a:lnSpc>
                <a:spcPct val="80000"/>
              </a:lnSpc>
              <a:spcBef>
                <a:spcPts val="500"/>
              </a:spcBef>
              <a:defRPr sz="2304"/>
            </a:pPr>
            <a:r>
              <a:t>Install pip (if not installed already by Python)</a:t>
            </a:r>
          </a:p>
          <a:p>
            <a:pPr marL="329184" indent="-329184" defTabSz="877823">
              <a:lnSpc>
                <a:spcPct val="80000"/>
              </a:lnSpc>
              <a:spcBef>
                <a:spcPts val="500"/>
              </a:spcBef>
              <a:defRPr sz="2304"/>
            </a:pPr>
            <a:r>
              <a:t>Install Flask and Requests libraries.</a:t>
            </a:r>
          </a:p>
          <a:p>
            <a:pPr marL="0" indent="0" defTabSz="877823">
              <a:lnSpc>
                <a:spcPct val="80000"/>
              </a:lnSpc>
              <a:spcBef>
                <a:spcPts val="500"/>
              </a:spcBef>
              <a:buSzTx/>
              <a:buNone/>
              <a:defRPr b="1" i="1" sz="2304"/>
            </a:pPr>
            <a:r>
              <a:t>pip install Flask==0.12.2 requests==2.18.4</a:t>
            </a:r>
          </a:p>
          <a:p>
            <a:pPr marL="329184" indent="-329184" defTabSz="877823">
              <a:lnSpc>
                <a:spcPct val="80000"/>
              </a:lnSpc>
              <a:spcBef>
                <a:spcPts val="500"/>
              </a:spcBef>
              <a:defRPr sz="2304"/>
            </a:pPr>
          </a:p>
          <a:p>
            <a:pPr marL="329184" indent="-329184" defTabSz="877823">
              <a:lnSpc>
                <a:spcPct val="80000"/>
              </a:lnSpc>
              <a:spcBef>
                <a:spcPts val="500"/>
              </a:spcBef>
              <a:defRPr b="1" sz="2304"/>
            </a:pPr>
            <a:r>
              <a:t>What IDE to use? </a:t>
            </a:r>
          </a:p>
          <a:p>
            <a:pPr marL="0" indent="0" defTabSz="877823">
              <a:lnSpc>
                <a:spcPct val="80000"/>
              </a:lnSpc>
              <a:spcBef>
                <a:spcPts val="500"/>
              </a:spcBef>
              <a:buSzTx/>
              <a:buNone/>
              <a:defRPr sz="2304"/>
            </a:pPr>
            <a:r>
              <a:t>	Install PyCharm or any other IDE.. (Community edition)</a:t>
            </a:r>
          </a:p>
          <a:p>
            <a:pPr marL="0" indent="0" defTabSz="877823">
              <a:lnSpc>
                <a:spcPct val="80000"/>
              </a:lnSpc>
              <a:spcBef>
                <a:spcPts val="500"/>
              </a:spcBef>
              <a:buSzTx/>
              <a:buNone/>
              <a:defRPr sz="2304"/>
            </a:pPr>
            <a:r>
              <a:t>	</a:t>
            </a:r>
            <a:r>
              <a:rPr u="sng">
                <a:solidFill>
                  <a:srgbClr val="0000FF"/>
                </a:solidFill>
                <a:uFill>
                  <a:solidFill>
                    <a:srgbClr val="0000FF"/>
                  </a:solidFill>
                </a:uFill>
                <a:hlinkClick r:id="rId3" invalidUrl="" action="" tgtFrame="" tooltip="" history="1" highlightClick="0" endSnd="0"/>
              </a:rPr>
              <a:t>https</a:t>
            </a:r>
            <a:r>
              <a:rPr u="sng">
                <a:solidFill>
                  <a:srgbClr val="0000FF"/>
                </a:solidFill>
                <a:uFill>
                  <a:solidFill>
                    <a:srgbClr val="0000FF"/>
                  </a:solidFill>
                </a:uFill>
                <a:hlinkClick r:id="rId3" invalidUrl="" action="" tgtFrame="" tooltip="" history="1" highlightClick="0" endSnd="0"/>
              </a:rPr>
              <a:t>://www.jetbrains.com/pycharm/download/</a:t>
            </a:r>
          </a:p>
          <a:p>
            <a:pPr marL="0" indent="0" defTabSz="877823">
              <a:lnSpc>
                <a:spcPct val="80000"/>
              </a:lnSpc>
              <a:spcBef>
                <a:spcPts val="500"/>
              </a:spcBef>
              <a:buSzTx/>
              <a:buNone/>
              <a:defRPr b="1" sz="2304"/>
            </a:pPr>
            <a:r>
              <a:t>HTTP client</a:t>
            </a:r>
            <a:r>
              <a:rPr b="0"/>
              <a:t>? </a:t>
            </a:r>
          </a:p>
          <a:p>
            <a:pPr marL="0" indent="0" defTabSz="877823">
              <a:lnSpc>
                <a:spcPct val="80000"/>
              </a:lnSpc>
              <a:spcBef>
                <a:spcPts val="500"/>
              </a:spcBef>
              <a:buSzTx/>
              <a:buNone/>
              <a:defRPr sz="2304"/>
            </a:pPr>
            <a:r>
              <a:t>	Finally a HTTP client like Postman or Curl? 	Postman: </a:t>
            </a:r>
            <a:r>
              <a:rPr u="sng">
                <a:solidFill>
                  <a:srgbClr val="0000FF"/>
                </a:solidFill>
                <a:uFill>
                  <a:solidFill>
                    <a:srgbClr val="0000FF"/>
                  </a:solidFill>
                </a:uFill>
                <a:hlinkClick r:id="rId4" invalidUrl="" action="" tgtFrame="" tooltip="" history="1" highlightClick="0" endSnd="0"/>
              </a:rPr>
              <a:t>https://www.getpostman.com/</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Title 1"/>
          <p:cNvSpPr/>
          <p:nvPr>
            <p:ph type="title"/>
          </p:nvPr>
        </p:nvSpPr>
        <p:spPr>
          <a:prstGeom prst="rect">
            <a:avLst/>
          </a:prstGeom>
        </p:spPr>
        <p:txBody>
          <a:bodyPr/>
          <a:lstStyle>
            <a:lvl1pPr defTabSz="905255">
              <a:defRPr sz="3861"/>
            </a:lvl1pPr>
          </a:lstStyle>
          <a:p>
            <a:pPr/>
            <a:r>
              <a:t>Steps to create and run a blockchain</a:t>
            </a:r>
          </a:p>
        </p:txBody>
      </p:sp>
      <p:sp>
        <p:nvSpPr>
          <p:cNvPr id="182" name="Content Placeholder 2"/>
          <p:cNvSpPr/>
          <p:nvPr>
            <p:ph type="body" idx="1"/>
          </p:nvPr>
        </p:nvSpPr>
        <p:spPr>
          <a:xfrm>
            <a:off x="457200" y="1600200"/>
            <a:ext cx="8229600" cy="4525963"/>
          </a:xfrm>
          <a:prstGeom prst="rect">
            <a:avLst/>
          </a:prstGeom>
        </p:spPr>
        <p:txBody>
          <a:bodyPr/>
          <a:lstStyle/>
          <a:p>
            <a:pPr/>
            <a:r>
              <a:t>Step 1: Building a Blockchain</a:t>
            </a:r>
          </a:p>
          <a:p>
            <a:pPr/>
            <a:r>
              <a:t>Step 2: Blockchain as an API</a:t>
            </a:r>
          </a:p>
          <a:p>
            <a:pPr/>
            <a:r>
              <a:t>Step 3: Interacting with our blockchain</a:t>
            </a:r>
          </a:p>
          <a:p>
            <a:pPr/>
            <a:r>
              <a:t>Step 4: Consensus</a:t>
            </a:r>
          </a:p>
          <a:p>
            <a:pPr/>
            <a:r>
              <a:t>Step 5: Test the chain</a:t>
            </a:r>
          </a:p>
          <a:p>
            <a:pPr marL="0" indent="0">
              <a:buSzTx/>
              <a:buNone/>
            </a:pPr>
          </a:p>
          <a:p>
            <a:pPr marL="0" indent="0">
              <a:buSzTx/>
              <a:buNone/>
            </a:pPr>
            <a:r>
              <a:t>That’s it.</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Title 1"/>
          <p:cNvSpPr/>
          <p:nvPr>
            <p:ph type="title"/>
          </p:nvPr>
        </p:nvSpPr>
        <p:spPr>
          <a:prstGeom prst="rect">
            <a:avLst/>
          </a:prstGeom>
        </p:spPr>
        <p:txBody>
          <a:bodyPr/>
          <a:lstStyle>
            <a:lvl1pPr>
              <a:defRPr b="1"/>
            </a:lvl1pPr>
          </a:lstStyle>
          <a:p>
            <a:pPr/>
            <a:r>
              <a:t>Step 1: Building a Blockchain</a:t>
            </a:r>
          </a:p>
        </p:txBody>
      </p:sp>
      <p:sp>
        <p:nvSpPr>
          <p:cNvPr id="185" name="Content Placeholder 2"/>
          <p:cNvSpPr/>
          <p:nvPr>
            <p:ph type="body" sz="half" idx="1"/>
          </p:nvPr>
        </p:nvSpPr>
        <p:spPr>
          <a:xfrm>
            <a:off x="457200" y="1600200"/>
            <a:ext cx="8229600" cy="1524001"/>
          </a:xfrm>
          <a:prstGeom prst="rect">
            <a:avLst/>
          </a:prstGeom>
        </p:spPr>
        <p:txBody>
          <a:bodyPr/>
          <a:lstStyle/>
          <a:p>
            <a:pPr>
              <a:lnSpc>
                <a:spcPct val="80000"/>
              </a:lnSpc>
              <a:defRPr sz="3000"/>
            </a:pPr>
            <a:r>
              <a:t>In Pycharm create a new file blockchain.py</a:t>
            </a:r>
            <a:endParaRPr sz="800"/>
          </a:p>
          <a:p>
            <a:pPr>
              <a:lnSpc>
                <a:spcPct val="80000"/>
              </a:lnSpc>
              <a:defRPr sz="3000"/>
            </a:pPr>
            <a:r>
              <a:t>It’ll store transactions and have some helper methods for adding new blocks to the chain.</a:t>
            </a:r>
          </a:p>
        </p:txBody>
      </p:sp>
      <p:sp>
        <p:nvSpPr>
          <p:cNvPr id="186" name="Rectangle 5"/>
          <p:cNvSpPr/>
          <p:nvPr/>
        </p:nvSpPr>
        <p:spPr>
          <a:xfrm>
            <a:off x="838200" y="2895599"/>
            <a:ext cx="6096000" cy="3444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100"/>
            </a:pPr>
            <a:r>
              <a:t>class Blockchain(object):</a:t>
            </a:r>
          </a:p>
          <a:p>
            <a:pPr>
              <a:defRPr sz="1100"/>
            </a:pPr>
            <a:r>
              <a:t>    def __init__(self):</a:t>
            </a:r>
          </a:p>
          <a:p>
            <a:pPr>
              <a:defRPr sz="1100"/>
            </a:pPr>
            <a:r>
              <a:t>        self.chain = []</a:t>
            </a:r>
          </a:p>
          <a:p>
            <a:pPr>
              <a:defRPr sz="1100"/>
            </a:pPr>
            <a:r>
              <a:t>        self.current_transactions = []</a:t>
            </a:r>
          </a:p>
          <a:p>
            <a:pPr>
              <a:defRPr sz="1100"/>
            </a:pPr>
            <a:r>
              <a:t>        </a:t>
            </a:r>
          </a:p>
          <a:p>
            <a:pPr>
              <a:defRPr sz="1100"/>
            </a:pPr>
            <a:r>
              <a:t>    def new_block(self):</a:t>
            </a:r>
          </a:p>
          <a:p>
            <a:pPr>
              <a:defRPr sz="1100"/>
            </a:pPr>
            <a:r>
              <a:t>        # Creates a new Block and adds it to the chain</a:t>
            </a:r>
          </a:p>
          <a:p>
            <a:pPr>
              <a:defRPr sz="1100"/>
            </a:pPr>
            <a:r>
              <a:t>        pass</a:t>
            </a:r>
          </a:p>
          <a:p>
            <a:pPr>
              <a:defRPr sz="1100"/>
            </a:pPr>
            <a:r>
              <a:t>    </a:t>
            </a:r>
          </a:p>
          <a:p>
            <a:pPr>
              <a:defRPr sz="1100"/>
            </a:pPr>
            <a:r>
              <a:t>    def new_transaction(self):</a:t>
            </a:r>
          </a:p>
          <a:p>
            <a:pPr>
              <a:defRPr sz="1100"/>
            </a:pPr>
            <a:r>
              <a:t>        # Adds a new transaction to the list of transactions</a:t>
            </a:r>
          </a:p>
          <a:p>
            <a:pPr>
              <a:defRPr sz="1100"/>
            </a:pPr>
            <a:r>
              <a:t>        pass</a:t>
            </a:r>
          </a:p>
          <a:p>
            <a:pPr>
              <a:defRPr sz="1100"/>
            </a:pPr>
            <a:r>
              <a:t>    </a:t>
            </a:r>
          </a:p>
          <a:p>
            <a:pPr>
              <a:defRPr sz="1100"/>
            </a:pPr>
            <a:r>
              <a:t>    @staticmethod</a:t>
            </a:r>
          </a:p>
          <a:p>
            <a:pPr>
              <a:defRPr sz="1100"/>
            </a:pPr>
            <a:r>
              <a:t>    def hash(block):</a:t>
            </a:r>
          </a:p>
          <a:p>
            <a:pPr>
              <a:defRPr sz="1100"/>
            </a:pPr>
            <a:r>
              <a:t>        # Hashes a Block</a:t>
            </a:r>
          </a:p>
          <a:p>
            <a:pPr>
              <a:defRPr sz="1100"/>
            </a:pPr>
            <a:r>
              <a:t>        pass</a:t>
            </a:r>
          </a:p>
          <a:p>
            <a:pPr>
              <a:defRPr sz="1100"/>
            </a:pPr>
          </a:p>
          <a:p>
            <a:pPr>
              <a:defRPr sz="1100"/>
            </a:pPr>
            <a:r>
              <a:t>    @property</a:t>
            </a:r>
          </a:p>
          <a:p>
            <a:pPr>
              <a:defRPr sz="1100"/>
            </a:pPr>
            <a:r>
              <a:t>    def last_block(self):</a:t>
            </a:r>
          </a:p>
          <a:p>
            <a:pPr>
              <a:defRPr sz="1100"/>
            </a:pPr>
            <a:r>
              <a:t>        # Returns the last Block in the chain</a:t>
            </a:r>
          </a:p>
          <a:p>
            <a:pPr>
              <a:defRPr sz="1100"/>
            </a:pPr>
            <a:r>
              <a:t>        pass</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Title 1"/>
          <p:cNvSpPr/>
          <p:nvPr>
            <p:ph type="title"/>
          </p:nvPr>
        </p:nvSpPr>
        <p:spPr>
          <a:prstGeom prst="rect">
            <a:avLst/>
          </a:prstGeom>
        </p:spPr>
        <p:txBody>
          <a:bodyPr/>
          <a:lstStyle/>
          <a:p>
            <a:pPr/>
            <a:r>
              <a:t>What does a block has?</a:t>
            </a:r>
          </a:p>
        </p:txBody>
      </p:sp>
      <p:sp>
        <p:nvSpPr>
          <p:cNvPr id="189" name="Content Placeholder 2"/>
          <p:cNvSpPr/>
          <p:nvPr>
            <p:ph type="body" sz="half" idx="1"/>
          </p:nvPr>
        </p:nvSpPr>
        <p:spPr>
          <a:xfrm>
            <a:off x="457200" y="1600200"/>
            <a:ext cx="8229600" cy="2362201"/>
          </a:xfrm>
          <a:prstGeom prst="rect">
            <a:avLst/>
          </a:prstGeom>
        </p:spPr>
        <p:txBody>
          <a:bodyPr/>
          <a:lstStyle/>
          <a:p>
            <a:pPr>
              <a:spcBef>
                <a:spcPts val="500"/>
              </a:spcBef>
              <a:defRPr sz="2400"/>
            </a:pPr>
            <a:r>
              <a:t>A Block has</a:t>
            </a:r>
          </a:p>
          <a:p>
            <a:pPr lvl="2" marL="1143000" indent="-228600">
              <a:spcBef>
                <a:spcPts val="400"/>
              </a:spcBef>
              <a:defRPr sz="2000"/>
            </a:pPr>
            <a:r>
              <a:t>Index</a:t>
            </a:r>
            <a:endParaRPr sz="2400"/>
          </a:p>
          <a:p>
            <a:pPr lvl="2" marL="1143000" indent="-228600">
              <a:spcBef>
                <a:spcPts val="400"/>
              </a:spcBef>
              <a:defRPr sz="2000"/>
            </a:pPr>
            <a:r>
              <a:t>Timestamp</a:t>
            </a:r>
            <a:endParaRPr sz="2400"/>
          </a:p>
          <a:p>
            <a:pPr lvl="2" marL="1143000" indent="-228600">
              <a:spcBef>
                <a:spcPts val="400"/>
              </a:spcBef>
              <a:defRPr sz="2000"/>
            </a:pPr>
            <a:r>
              <a:t>A list of transactions</a:t>
            </a:r>
            <a:endParaRPr sz="2400"/>
          </a:p>
          <a:p>
            <a:pPr lvl="2" marL="1143000" indent="-228600">
              <a:spcBef>
                <a:spcPts val="400"/>
              </a:spcBef>
              <a:defRPr sz="2000"/>
            </a:pPr>
            <a:r>
              <a:t>A Proof</a:t>
            </a:r>
            <a:endParaRPr sz="2400"/>
          </a:p>
          <a:p>
            <a:pPr lvl="2" marL="1143000" indent="-228600">
              <a:spcBef>
                <a:spcPts val="400"/>
              </a:spcBef>
              <a:defRPr sz="2000"/>
            </a:pPr>
            <a:r>
              <a:t>And a Hash to the previous Block.</a:t>
            </a:r>
          </a:p>
        </p:txBody>
      </p:sp>
      <p:sp>
        <p:nvSpPr>
          <p:cNvPr id="190" name="Rectangle 6"/>
          <p:cNvSpPr/>
          <p:nvPr/>
        </p:nvSpPr>
        <p:spPr>
          <a:xfrm>
            <a:off x="990600" y="3886199"/>
            <a:ext cx="6858000" cy="190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000"/>
            </a:pPr>
            <a:r>
              <a:t>block = {</a:t>
            </a:r>
          </a:p>
          <a:p>
            <a:pPr>
              <a:defRPr sz="1000"/>
            </a:pPr>
            <a:r>
              <a:t>    'index': 1,</a:t>
            </a:r>
          </a:p>
          <a:p>
            <a:pPr>
              <a:defRPr sz="1000"/>
            </a:pPr>
            <a:r>
              <a:t>    'timestamp': 1506057125.900785,</a:t>
            </a:r>
          </a:p>
          <a:p>
            <a:pPr>
              <a:defRPr sz="1000"/>
            </a:pPr>
            <a:r>
              <a:t>    'transactions': [</a:t>
            </a:r>
          </a:p>
          <a:p>
            <a:pPr>
              <a:defRPr sz="1000"/>
            </a:pPr>
            <a:r>
              <a:t>        {</a:t>
            </a:r>
          </a:p>
          <a:p>
            <a:pPr>
              <a:defRPr sz="1000"/>
            </a:pPr>
            <a:r>
              <a:t>            'sender': "8527147fe1f5426f9dd545de4b27ee00",</a:t>
            </a:r>
          </a:p>
          <a:p>
            <a:pPr>
              <a:defRPr sz="1000"/>
            </a:pPr>
            <a:r>
              <a:t>            'recipient': "a77f5cdfa2934df3954a5c7c7da5df1f",</a:t>
            </a:r>
          </a:p>
          <a:p>
            <a:pPr>
              <a:defRPr sz="1000"/>
            </a:pPr>
            <a:r>
              <a:t>            'amount': 5,</a:t>
            </a:r>
          </a:p>
          <a:p>
            <a:pPr>
              <a:defRPr sz="1000"/>
            </a:pPr>
            <a:r>
              <a:t>        }</a:t>
            </a:r>
          </a:p>
          <a:p>
            <a:pPr>
              <a:defRPr sz="1000"/>
            </a:pPr>
            <a:r>
              <a:t>    ],</a:t>
            </a:r>
          </a:p>
          <a:p>
            <a:pPr>
              <a:defRPr sz="1000"/>
            </a:pPr>
            <a:r>
              <a:t>    'proof': 324984774000,</a:t>
            </a:r>
          </a:p>
          <a:p>
            <a:pPr>
              <a:defRPr sz="1000"/>
            </a:pPr>
            <a:r>
              <a:t>    'previous_hash': "2cf24dba5fb0a30e26e83b2ac5b9e29e1b161e5c1fa7425e73043362938b9824"</a:t>
            </a:r>
          </a:p>
          <a:p>
            <a:pPr>
              <a:defRPr sz="1000"/>
            </a:pPr>
            <a:r>
              <a:t>}</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Title 1"/>
          <p:cNvSpPr/>
          <p:nvPr>
            <p:ph type="title"/>
          </p:nvPr>
        </p:nvSpPr>
        <p:spPr>
          <a:prstGeom prst="rect">
            <a:avLst/>
          </a:prstGeom>
        </p:spPr>
        <p:txBody>
          <a:bodyPr/>
          <a:lstStyle>
            <a:lvl1pPr>
              <a:defRPr b="1"/>
            </a:lvl1pPr>
          </a:lstStyle>
          <a:p>
            <a:pPr/>
            <a:r>
              <a:t>Adding Transactions to a Block</a:t>
            </a:r>
          </a:p>
        </p:txBody>
      </p:sp>
      <p:sp>
        <p:nvSpPr>
          <p:cNvPr id="193" name="Content Placeholder 2"/>
          <p:cNvSpPr/>
          <p:nvPr>
            <p:ph type="body" sz="quarter" idx="1"/>
          </p:nvPr>
        </p:nvSpPr>
        <p:spPr>
          <a:xfrm>
            <a:off x="457200" y="1600200"/>
            <a:ext cx="8001000" cy="609601"/>
          </a:xfrm>
          <a:prstGeom prst="rect">
            <a:avLst/>
          </a:prstGeom>
        </p:spPr>
        <p:txBody>
          <a:bodyPr/>
          <a:lstStyle>
            <a:lvl1pPr marL="339470" indent="-339470" defTabSz="905255">
              <a:defRPr sz="3168"/>
            </a:lvl1pPr>
          </a:lstStyle>
          <a:p>
            <a:pPr/>
            <a:r>
              <a:t>Add the code to new transaction method:</a:t>
            </a:r>
          </a:p>
        </p:txBody>
      </p:sp>
      <p:sp>
        <p:nvSpPr>
          <p:cNvPr id="194" name="Rectangle 4"/>
          <p:cNvSpPr/>
          <p:nvPr/>
        </p:nvSpPr>
        <p:spPr>
          <a:xfrm>
            <a:off x="533400" y="2209800"/>
            <a:ext cx="7315200" cy="4625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def new_transaction(self, sender, recipient, amount):</a:t>
            </a:r>
          </a:p>
          <a:p>
            <a:pPr/>
            <a:r>
              <a:t>        """</a:t>
            </a:r>
          </a:p>
          <a:p>
            <a:pPr/>
            <a:r>
              <a:t>        Creates a new transaction to go into the next mined Block</a:t>
            </a:r>
          </a:p>
          <a:p>
            <a:pPr/>
            <a:r>
              <a:t>        :param sender: &lt;str&gt; Address of the Sender</a:t>
            </a:r>
          </a:p>
          <a:p>
            <a:pPr/>
            <a:r>
              <a:t>        :param recipient: &lt;str&gt; Address of the Recipient</a:t>
            </a:r>
          </a:p>
          <a:p>
            <a:pPr/>
            <a:r>
              <a:t>        :param amount: &lt;int&gt; Amount</a:t>
            </a:r>
          </a:p>
          <a:p>
            <a:pPr/>
            <a:r>
              <a:t>        :return: &lt;int&gt; The index of the Block that will hold this transaction</a:t>
            </a:r>
          </a:p>
          <a:p>
            <a:pPr/>
            <a:r>
              <a:t>        """</a:t>
            </a:r>
          </a:p>
          <a:p>
            <a:pPr/>
          </a:p>
          <a:p>
            <a:pPr/>
            <a:r>
              <a:t>        self.current_transactions.append({</a:t>
            </a:r>
          </a:p>
          <a:p>
            <a:pPr/>
            <a:r>
              <a:t>            'sender': sender,</a:t>
            </a:r>
          </a:p>
          <a:p>
            <a:pPr/>
            <a:r>
              <a:t>            'recipient': recipient,</a:t>
            </a:r>
          </a:p>
          <a:p>
            <a:pPr/>
            <a:r>
              <a:t>            'amount': amount,</a:t>
            </a:r>
          </a:p>
          <a:p>
            <a:pPr/>
            <a:r>
              <a:t>        })</a:t>
            </a:r>
          </a:p>
          <a:p>
            <a:pPr/>
          </a:p>
          <a:p>
            <a:pPr/>
            <a:r>
              <a:t>        return self.last_block['index'] + 1</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Title 1"/>
          <p:cNvSpPr/>
          <p:nvPr>
            <p:ph type="title"/>
          </p:nvPr>
        </p:nvSpPr>
        <p:spPr>
          <a:xfrm>
            <a:off x="457200" y="34636"/>
            <a:ext cx="8229600" cy="1143001"/>
          </a:xfrm>
          <a:prstGeom prst="rect">
            <a:avLst/>
          </a:prstGeom>
        </p:spPr>
        <p:txBody>
          <a:bodyPr/>
          <a:lstStyle>
            <a:lvl1pPr>
              <a:defRPr b="1"/>
            </a:lvl1pPr>
          </a:lstStyle>
          <a:p>
            <a:pPr/>
            <a:r>
              <a:t>Creating new Blocks</a:t>
            </a:r>
          </a:p>
        </p:txBody>
      </p:sp>
      <p:sp>
        <p:nvSpPr>
          <p:cNvPr id="197" name="Content Placeholder 2"/>
          <p:cNvSpPr/>
          <p:nvPr>
            <p:ph type="body" idx="1"/>
          </p:nvPr>
        </p:nvSpPr>
        <p:spPr>
          <a:xfrm>
            <a:off x="457200" y="1600200"/>
            <a:ext cx="8229600" cy="4525963"/>
          </a:xfrm>
          <a:prstGeom prst="rect">
            <a:avLst/>
          </a:prstGeom>
        </p:spPr>
        <p:txBody>
          <a:bodyPr/>
          <a:lstStyle/>
          <a:p>
            <a:pPr/>
            <a:r>
              <a:t>When new block is created we need to seed with “Genesis” block – a starting block.</a:t>
            </a:r>
          </a:p>
          <a:p>
            <a:pPr/>
            <a:r>
              <a:t>We also need to add Proof to our genesis block, result of mining (proof of work)</a:t>
            </a:r>
          </a:p>
          <a:p>
            <a:pPr/>
            <a:r>
              <a:t>We will update methods</a:t>
            </a:r>
          </a:p>
          <a:p>
            <a:pPr marL="0" indent="0">
              <a:buSzTx/>
              <a:buNone/>
            </a:pPr>
            <a:r>
              <a:t>new_block(), new_transaction() and hash():</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Rectangle 3"/>
          <p:cNvSpPr/>
          <p:nvPr/>
        </p:nvSpPr>
        <p:spPr>
          <a:xfrm>
            <a:off x="585354" y="304800"/>
            <a:ext cx="7696201" cy="6314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pPr>
            <a:r>
              <a:t>import hashlib</a:t>
            </a:r>
          </a:p>
          <a:p>
            <a:pPr>
              <a:defRPr sz="1200"/>
            </a:pPr>
            <a:r>
              <a:t>import json</a:t>
            </a:r>
          </a:p>
          <a:p>
            <a:pPr>
              <a:defRPr sz="1200"/>
            </a:pPr>
            <a:r>
              <a:t>from time import time</a:t>
            </a:r>
          </a:p>
          <a:p>
            <a:pPr>
              <a:defRPr sz="1200"/>
            </a:pPr>
          </a:p>
          <a:p>
            <a:pPr>
              <a:defRPr sz="1200"/>
            </a:pPr>
          </a:p>
          <a:p>
            <a:pPr>
              <a:defRPr sz="1200"/>
            </a:pPr>
            <a:r>
              <a:t>class Blockchain(object):</a:t>
            </a:r>
          </a:p>
          <a:p>
            <a:pPr>
              <a:defRPr sz="1200"/>
            </a:pPr>
            <a:r>
              <a:t>    def __init__(self):</a:t>
            </a:r>
          </a:p>
          <a:p>
            <a:pPr>
              <a:defRPr sz="1200"/>
            </a:pPr>
            <a:r>
              <a:t>        self.current_transactions = []</a:t>
            </a:r>
          </a:p>
          <a:p>
            <a:pPr>
              <a:defRPr sz="1200"/>
            </a:pPr>
            <a:r>
              <a:t>        self.chain = []</a:t>
            </a:r>
          </a:p>
          <a:p>
            <a:pPr>
              <a:defRPr sz="1200"/>
            </a:pPr>
          </a:p>
          <a:p>
            <a:pPr>
              <a:defRPr sz="1200"/>
            </a:pPr>
            <a:r>
              <a:t>        # Create the genesis block</a:t>
            </a:r>
          </a:p>
          <a:p>
            <a:pPr>
              <a:defRPr sz="1200"/>
            </a:pPr>
            <a:r>
              <a:t>        self.new_block(previous_hash=1, proof=100)</a:t>
            </a:r>
          </a:p>
          <a:p>
            <a:pPr>
              <a:defRPr sz="1200"/>
            </a:pPr>
          </a:p>
          <a:p>
            <a:pPr>
              <a:defRPr sz="1200"/>
            </a:pPr>
            <a:r>
              <a:t>    def new_block(self, proof, previous_hash):</a:t>
            </a:r>
          </a:p>
          <a:p>
            <a:pPr>
              <a:defRPr sz="1200"/>
            </a:pPr>
            <a:r>
              <a:t>        """</a:t>
            </a:r>
          </a:p>
          <a:p>
            <a:pPr>
              <a:defRPr sz="1200"/>
            </a:pPr>
            <a:r>
              <a:t>        Create a new Block in the Blockchain</a:t>
            </a:r>
          </a:p>
          <a:p>
            <a:pPr>
              <a:defRPr sz="1200"/>
            </a:pPr>
            <a:r>
              <a:t>        :param proof: &lt;int&gt; The proof given by the Proof of Work algorithm</a:t>
            </a:r>
          </a:p>
          <a:p>
            <a:pPr>
              <a:defRPr sz="1200"/>
            </a:pPr>
            <a:r>
              <a:t>        :param previous_hash: (Optional) &lt;str&gt; Hash of previous Block</a:t>
            </a:r>
          </a:p>
          <a:p>
            <a:pPr>
              <a:defRPr sz="1200"/>
            </a:pPr>
            <a:r>
              <a:t>        :return: &lt;dict&gt; New Block</a:t>
            </a:r>
          </a:p>
          <a:p>
            <a:pPr>
              <a:defRPr sz="1200"/>
            </a:pPr>
            <a:r>
              <a:t>        """</a:t>
            </a:r>
          </a:p>
          <a:p>
            <a:pPr>
              <a:defRPr sz="1200"/>
            </a:pPr>
          </a:p>
          <a:p>
            <a:pPr>
              <a:defRPr sz="1200"/>
            </a:pPr>
            <a:r>
              <a:t>        block = {</a:t>
            </a:r>
          </a:p>
          <a:p>
            <a:pPr>
              <a:defRPr sz="1200"/>
            </a:pPr>
            <a:r>
              <a:t>            'index': len(self.chain) + 1,</a:t>
            </a:r>
          </a:p>
          <a:p>
            <a:pPr>
              <a:defRPr sz="1200"/>
            </a:pPr>
            <a:r>
              <a:t>            'timestamp': time(),</a:t>
            </a:r>
          </a:p>
          <a:p>
            <a:pPr>
              <a:defRPr sz="1200"/>
            </a:pPr>
            <a:r>
              <a:t>            'transactions': self.current_transactions,</a:t>
            </a:r>
          </a:p>
          <a:p>
            <a:pPr>
              <a:defRPr sz="1200"/>
            </a:pPr>
            <a:r>
              <a:t>            'proof': proof,</a:t>
            </a:r>
          </a:p>
          <a:p>
            <a:pPr>
              <a:defRPr sz="1200"/>
            </a:pPr>
            <a:r>
              <a:t>            'previous_hash': previous_hash or self.hash(self.chain[-1]),</a:t>
            </a:r>
          </a:p>
          <a:p>
            <a:pPr>
              <a:defRPr sz="1200"/>
            </a:pPr>
            <a:r>
              <a:t>        }</a:t>
            </a:r>
          </a:p>
          <a:p>
            <a:pPr>
              <a:defRPr sz="1200"/>
            </a:pPr>
          </a:p>
          <a:p>
            <a:pPr>
              <a:defRPr sz="1200"/>
            </a:pPr>
            <a:r>
              <a:t>        # Reset the current list of transactions</a:t>
            </a:r>
          </a:p>
          <a:p>
            <a:pPr>
              <a:defRPr sz="1200"/>
            </a:pPr>
            <a:r>
              <a:t>        self.current_transactions = []</a:t>
            </a:r>
          </a:p>
          <a:p>
            <a:pPr>
              <a:defRPr sz="1200"/>
            </a:pPr>
          </a:p>
          <a:p>
            <a:pPr>
              <a:defRPr sz="1200"/>
            </a:pPr>
            <a:r>
              <a:t>        self.chain.append(block)</a:t>
            </a:r>
          </a:p>
          <a:p>
            <a:pPr>
              <a:defRPr sz="1200"/>
            </a:pPr>
            <a:r>
              <a:t>        return block</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Rectangle 3"/>
          <p:cNvSpPr/>
          <p:nvPr/>
        </p:nvSpPr>
        <p:spPr>
          <a:xfrm>
            <a:off x="585354" y="304799"/>
            <a:ext cx="7696201" cy="5603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pPr>
            <a:r>
              <a:t> def new_transaction(self, sender, recipient, amount):</a:t>
            </a:r>
          </a:p>
          <a:p>
            <a:pPr>
              <a:defRPr sz="1200"/>
            </a:pPr>
            <a:r>
              <a:t>        """</a:t>
            </a:r>
          </a:p>
          <a:p>
            <a:pPr>
              <a:defRPr sz="1200"/>
            </a:pPr>
            <a:r>
              <a:t>        Creates a new transaction to go into the next mined Block</a:t>
            </a:r>
          </a:p>
          <a:p>
            <a:pPr>
              <a:defRPr sz="1200"/>
            </a:pPr>
            <a:r>
              <a:t>        :param sender: &lt;str&gt; Address of the Sender</a:t>
            </a:r>
          </a:p>
          <a:p>
            <a:pPr>
              <a:defRPr sz="1200"/>
            </a:pPr>
            <a:r>
              <a:t>        :param recipient: &lt;str&gt; Address of the Recipient</a:t>
            </a:r>
          </a:p>
          <a:p>
            <a:pPr>
              <a:defRPr sz="1200"/>
            </a:pPr>
            <a:r>
              <a:t>        :param amount: &lt;int&gt; Amount</a:t>
            </a:r>
          </a:p>
          <a:p>
            <a:pPr>
              <a:defRPr sz="1200"/>
            </a:pPr>
            <a:r>
              <a:t>        :return: &lt;int&gt; The index of the Block that will hold this transaction</a:t>
            </a:r>
          </a:p>
          <a:p>
            <a:pPr>
              <a:defRPr sz="1200"/>
            </a:pPr>
            <a:r>
              <a:t>        """</a:t>
            </a:r>
          </a:p>
          <a:p>
            <a:pPr>
              <a:defRPr sz="1200"/>
            </a:pPr>
            <a:r>
              <a:t>        self.current_transactions.append({</a:t>
            </a:r>
          </a:p>
          <a:p>
            <a:pPr>
              <a:defRPr sz="1200"/>
            </a:pPr>
            <a:r>
              <a:t>            'sender': sender,</a:t>
            </a:r>
          </a:p>
          <a:p>
            <a:pPr>
              <a:defRPr sz="1200"/>
            </a:pPr>
            <a:r>
              <a:t>            'recipient': recipient,</a:t>
            </a:r>
          </a:p>
          <a:p>
            <a:pPr>
              <a:defRPr sz="1200"/>
            </a:pPr>
            <a:r>
              <a:t>            'amount': amount,</a:t>
            </a:r>
          </a:p>
          <a:p>
            <a:pPr>
              <a:defRPr sz="1200"/>
            </a:pPr>
            <a:r>
              <a:t>        })</a:t>
            </a:r>
          </a:p>
          <a:p>
            <a:pPr>
              <a:defRPr sz="1200"/>
            </a:pPr>
          </a:p>
          <a:p>
            <a:pPr>
              <a:defRPr sz="1200"/>
            </a:pPr>
            <a:r>
              <a:t>        return self.last_block['index'] + 1</a:t>
            </a:r>
          </a:p>
          <a:p>
            <a:pPr>
              <a:defRPr sz="1200"/>
            </a:pPr>
          </a:p>
          <a:p>
            <a:pPr>
              <a:defRPr sz="1200"/>
            </a:pPr>
            <a:r>
              <a:t>    @property</a:t>
            </a:r>
          </a:p>
          <a:p>
            <a:pPr>
              <a:defRPr sz="1200"/>
            </a:pPr>
            <a:r>
              <a:t>    def last_block(self):</a:t>
            </a:r>
          </a:p>
          <a:p>
            <a:pPr>
              <a:defRPr sz="1200"/>
            </a:pPr>
            <a:r>
              <a:t>        return self.chain[-1]</a:t>
            </a:r>
          </a:p>
          <a:p>
            <a:pPr>
              <a:defRPr sz="1200"/>
            </a:pPr>
          </a:p>
          <a:p>
            <a:pPr>
              <a:defRPr sz="1200"/>
            </a:pPr>
            <a:r>
              <a:t>    @staticmethod</a:t>
            </a:r>
          </a:p>
          <a:p>
            <a:pPr>
              <a:defRPr sz="1200"/>
            </a:pPr>
            <a:r>
              <a:t>    def hash(block):</a:t>
            </a:r>
          </a:p>
          <a:p>
            <a:pPr>
              <a:defRPr sz="1200"/>
            </a:pPr>
            <a:r>
              <a:t>        """</a:t>
            </a:r>
          </a:p>
          <a:p>
            <a:pPr>
              <a:defRPr sz="1200"/>
            </a:pPr>
            <a:r>
              <a:t>        Creates a SHA-256 hash of a Block</a:t>
            </a:r>
          </a:p>
          <a:p>
            <a:pPr>
              <a:defRPr sz="1200"/>
            </a:pPr>
            <a:r>
              <a:t>        :param block: &lt;dict&gt; Block</a:t>
            </a:r>
          </a:p>
          <a:p>
            <a:pPr>
              <a:defRPr sz="1200"/>
            </a:pPr>
            <a:r>
              <a:t>        :return: &lt;str&gt;</a:t>
            </a:r>
          </a:p>
          <a:p>
            <a:pPr>
              <a:defRPr sz="1200"/>
            </a:pPr>
            <a:r>
              <a:t>        """</a:t>
            </a:r>
          </a:p>
          <a:p>
            <a:pPr>
              <a:defRPr sz="1200"/>
            </a:pPr>
          </a:p>
          <a:p>
            <a:pPr>
              <a:defRPr sz="1200"/>
            </a:pPr>
            <a:r>
              <a:t>        # We must make sure that the Dictionary is Ordered, or we'll have inconsistent hashes</a:t>
            </a:r>
          </a:p>
          <a:p>
            <a:pPr>
              <a:defRPr sz="1200"/>
            </a:pPr>
            <a:r>
              <a:t>        block_string = json.dumps(block, sort_keys=True).encode()</a:t>
            </a:r>
          </a:p>
          <a:p>
            <a:pPr>
              <a:defRPr sz="1200"/>
            </a:pPr>
            <a:r>
              <a:t>        return hashlib.sha256(block_string).hexdigest()</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Title 1"/>
          <p:cNvSpPr/>
          <p:nvPr>
            <p:ph type="title"/>
          </p:nvPr>
        </p:nvSpPr>
        <p:spPr>
          <a:prstGeom prst="rect">
            <a:avLst/>
          </a:prstGeom>
        </p:spPr>
        <p:txBody>
          <a:bodyPr/>
          <a:lstStyle>
            <a:lvl1pPr>
              <a:defRPr b="1"/>
            </a:lvl1pPr>
          </a:lstStyle>
          <a:p>
            <a:pPr/>
            <a:r>
              <a:t>Proof of Work</a:t>
            </a:r>
          </a:p>
        </p:txBody>
      </p:sp>
      <p:sp>
        <p:nvSpPr>
          <p:cNvPr id="204" name="Content Placeholder 2"/>
          <p:cNvSpPr/>
          <p:nvPr>
            <p:ph type="body" idx="1"/>
          </p:nvPr>
        </p:nvSpPr>
        <p:spPr>
          <a:xfrm>
            <a:off x="457200" y="1600200"/>
            <a:ext cx="8229600" cy="4525963"/>
          </a:xfrm>
          <a:prstGeom prst="rect">
            <a:avLst/>
          </a:prstGeom>
        </p:spPr>
        <p:txBody>
          <a:bodyPr/>
          <a:lstStyle/>
          <a:p>
            <a:pPr>
              <a:lnSpc>
                <a:spcPct val="90000"/>
              </a:lnSpc>
              <a:spcBef>
                <a:spcPts val="600"/>
              </a:spcBef>
              <a:defRPr sz="2900"/>
            </a:pPr>
            <a:r>
              <a:t>A Proof of Work is how new Blocks are created or </a:t>
            </a:r>
            <a:r>
              <a:rPr i="1"/>
              <a:t>mined</a:t>
            </a:r>
            <a:r>
              <a:t> on the blockchain.</a:t>
            </a:r>
          </a:p>
          <a:p>
            <a:pPr>
              <a:lnSpc>
                <a:spcPct val="90000"/>
              </a:lnSpc>
              <a:spcBef>
                <a:spcPts val="600"/>
              </a:spcBef>
              <a:defRPr sz="2900"/>
            </a:pPr>
            <a:r>
              <a:t>The goal of PoW is to discover a number which solves a problem.</a:t>
            </a:r>
          </a:p>
          <a:p>
            <a:pPr>
              <a:lnSpc>
                <a:spcPct val="90000"/>
              </a:lnSpc>
              <a:spcBef>
                <a:spcPts val="600"/>
              </a:spcBef>
              <a:defRPr sz="2900"/>
            </a:pPr>
            <a:r>
              <a:t>The number must be </a:t>
            </a:r>
            <a:r>
              <a:rPr b="1"/>
              <a:t>difficult to find but easy to verify</a:t>
            </a:r>
            <a:r>
              <a:t> – by anyone in the network.</a:t>
            </a:r>
          </a:p>
          <a:p>
            <a:pPr>
              <a:lnSpc>
                <a:spcPct val="90000"/>
              </a:lnSpc>
              <a:spcBef>
                <a:spcPts val="600"/>
              </a:spcBef>
              <a:defRPr sz="2900"/>
            </a:pPr>
            <a:r>
              <a:t>For eg: hashing the previous and current hash and incrementing the number until the hash starts with 4 ‘0’s like </a:t>
            </a:r>
            <a:r>
              <a:rPr sz="1300"/>
              <a:t>‘</a:t>
            </a:r>
            <a:r>
              <a:rPr i="1" sz="1300"/>
              <a:t>0000c3af42fc31103f1fdc0151fa747ff87349a4714df7cc52ea464e12dcd4e9’</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Title 1"/>
          <p:cNvSpPr/>
          <p:nvPr>
            <p:ph type="title"/>
          </p:nvPr>
        </p:nvSpPr>
        <p:spPr>
          <a:prstGeom prst="rect">
            <a:avLst/>
          </a:prstGeom>
        </p:spPr>
        <p:txBody>
          <a:bodyPr/>
          <a:lstStyle/>
          <a:p>
            <a:pPr/>
            <a:r>
              <a:t>Blockchain Simple terms</a:t>
            </a:r>
          </a:p>
        </p:txBody>
      </p:sp>
      <p:sp>
        <p:nvSpPr>
          <p:cNvPr id="120" name="Content Placeholder 2"/>
          <p:cNvSpPr/>
          <p:nvPr>
            <p:ph type="body" idx="1"/>
          </p:nvPr>
        </p:nvSpPr>
        <p:spPr>
          <a:xfrm>
            <a:off x="457200" y="1600200"/>
            <a:ext cx="8229600" cy="4525963"/>
          </a:xfrm>
          <a:prstGeom prst="rect">
            <a:avLst/>
          </a:prstGeom>
        </p:spPr>
        <p:txBody>
          <a:bodyPr/>
          <a:lstStyle/>
          <a:p>
            <a:pPr marL="0" indent="0">
              <a:lnSpc>
                <a:spcPct val="80000"/>
              </a:lnSpc>
              <a:spcBef>
                <a:spcPts val="500"/>
              </a:spcBef>
              <a:buSzTx/>
              <a:buNone/>
              <a:defRPr sz="2200"/>
            </a:pPr>
          </a:p>
          <a:p>
            <a:pPr>
              <a:lnSpc>
                <a:spcPct val="80000"/>
              </a:lnSpc>
              <a:spcBef>
                <a:spcPts val="500"/>
              </a:spcBef>
              <a:defRPr b="1" sz="2200"/>
            </a:pPr>
            <a:r>
              <a:t>Distributed</a:t>
            </a:r>
            <a:r>
              <a:rPr b="0"/>
              <a:t> network of computers (nodes)</a:t>
            </a:r>
          </a:p>
          <a:p>
            <a:pPr>
              <a:lnSpc>
                <a:spcPct val="80000"/>
              </a:lnSpc>
              <a:spcBef>
                <a:spcPts val="500"/>
              </a:spcBef>
              <a:defRPr sz="2200"/>
            </a:pPr>
            <a:r>
              <a:t>where each node contains a chain-of-blocks</a:t>
            </a:r>
          </a:p>
          <a:p>
            <a:pPr>
              <a:lnSpc>
                <a:spcPct val="80000"/>
              </a:lnSpc>
              <a:spcBef>
                <a:spcPts val="500"/>
              </a:spcBef>
              <a:defRPr sz="2200"/>
            </a:pPr>
            <a:r>
              <a:t>where each block contains a </a:t>
            </a:r>
            <a:r>
              <a:rPr b="1"/>
              <a:t>ledger</a:t>
            </a:r>
            <a:r>
              <a:t> with a list of </a:t>
            </a:r>
            <a:r>
              <a:rPr b="1"/>
              <a:t>transactions</a:t>
            </a:r>
          </a:p>
          <a:p>
            <a:pPr>
              <a:lnSpc>
                <a:spcPct val="80000"/>
              </a:lnSpc>
              <a:spcBef>
                <a:spcPts val="500"/>
              </a:spcBef>
              <a:defRPr sz="2200"/>
            </a:pPr>
            <a:r>
              <a:t>where each transaction is </a:t>
            </a:r>
            <a:r>
              <a:rPr b="1"/>
              <a:t>incorruptible </a:t>
            </a:r>
            <a:r>
              <a:t>(i.e. </a:t>
            </a:r>
            <a:r>
              <a:rPr b="1"/>
              <a:t>cryptographically</a:t>
            </a:r>
            <a:r>
              <a:t> secure</a:t>
            </a:r>
            <a:r>
              <a:rPr b="1"/>
              <a:t>)</a:t>
            </a:r>
          </a:p>
          <a:p>
            <a:pPr>
              <a:lnSpc>
                <a:spcPct val="80000"/>
              </a:lnSpc>
              <a:spcBef>
                <a:spcPts val="500"/>
              </a:spcBef>
              <a:defRPr sz="2200"/>
            </a:pPr>
            <a:r>
              <a:t>&amp; is linked to the previous transactions for the resource it is representing.</a:t>
            </a:r>
          </a:p>
          <a:p>
            <a:pPr>
              <a:lnSpc>
                <a:spcPct val="80000"/>
              </a:lnSpc>
              <a:spcBef>
                <a:spcPts val="500"/>
              </a:spcBef>
              <a:defRPr sz="2200"/>
            </a:pPr>
          </a:p>
          <a:p>
            <a:pPr>
              <a:lnSpc>
                <a:spcPct val="80000"/>
              </a:lnSpc>
              <a:spcBef>
                <a:spcPts val="500"/>
              </a:spcBef>
              <a:defRPr sz="2200"/>
            </a:pPr>
            <a:r>
              <a:t>Blockchain is an </a:t>
            </a:r>
            <a:r>
              <a:rPr i="1"/>
              <a:t>immutable</a:t>
            </a:r>
            <a:r>
              <a:t>, </a:t>
            </a:r>
            <a:r>
              <a:rPr i="1"/>
              <a:t>sequential</a:t>
            </a:r>
            <a:r>
              <a:t> chain of records called Blocks.</a:t>
            </a:r>
          </a:p>
          <a:p>
            <a:pPr>
              <a:lnSpc>
                <a:spcPct val="80000"/>
              </a:lnSpc>
              <a:spcBef>
                <a:spcPts val="500"/>
              </a:spcBef>
              <a:defRPr sz="2200"/>
            </a:pPr>
            <a:r>
              <a:t>Blocks contain transactions, files or any data you like</a:t>
            </a:r>
          </a:p>
          <a:p>
            <a:pPr>
              <a:lnSpc>
                <a:spcPct val="80000"/>
              </a:lnSpc>
              <a:spcBef>
                <a:spcPts val="500"/>
              </a:spcBef>
              <a:defRPr sz="2200"/>
            </a:pPr>
            <a:r>
              <a:t>Blocks are </a:t>
            </a:r>
            <a:r>
              <a:rPr i="1"/>
              <a:t>chained</a:t>
            </a:r>
            <a:r>
              <a:t> together using hashes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Title 1"/>
          <p:cNvSpPr/>
          <p:nvPr>
            <p:ph type="title"/>
          </p:nvPr>
        </p:nvSpPr>
        <p:spPr>
          <a:prstGeom prst="rect">
            <a:avLst/>
          </a:prstGeom>
        </p:spPr>
        <p:txBody>
          <a:bodyPr/>
          <a:lstStyle/>
          <a:p>
            <a:pPr/>
            <a:r>
              <a:t>Implementing Proof of Work</a:t>
            </a:r>
          </a:p>
        </p:txBody>
      </p:sp>
      <p:sp>
        <p:nvSpPr>
          <p:cNvPr id="207" name="Content Placeholder 2"/>
          <p:cNvSpPr/>
          <p:nvPr>
            <p:ph type="body" idx="1"/>
          </p:nvPr>
        </p:nvSpPr>
        <p:spPr>
          <a:xfrm>
            <a:off x="457200" y="1600200"/>
            <a:ext cx="8229600" cy="4525963"/>
          </a:xfrm>
          <a:prstGeom prst="rect">
            <a:avLst/>
          </a:prstGeom>
        </p:spPr>
        <p:txBody>
          <a:bodyPr/>
          <a:lstStyle/>
          <a:p>
            <a:pPr/>
            <a:r>
              <a:t>Implement the algorithm for our blockchain.</a:t>
            </a:r>
          </a:p>
          <a:p>
            <a:pPr/>
            <a:r>
              <a:t>Find the number ‘p’ that when hashed with the previous block’s solution a hash with 4 leading 0’s is produced</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Rectangle 3"/>
          <p:cNvSpPr/>
          <p:nvPr/>
        </p:nvSpPr>
        <p:spPr>
          <a:xfrm>
            <a:off x="304800" y="152399"/>
            <a:ext cx="8153400" cy="5819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000"/>
            </a:pPr>
            <a:r>
              <a:t>import hashlib</a:t>
            </a:r>
          </a:p>
          <a:p>
            <a:pPr>
              <a:defRPr sz="1000"/>
            </a:pPr>
            <a:r>
              <a:t>import json</a:t>
            </a:r>
          </a:p>
          <a:p>
            <a:pPr>
              <a:defRPr sz="1000"/>
            </a:pPr>
          </a:p>
          <a:p>
            <a:pPr>
              <a:defRPr sz="1000"/>
            </a:pPr>
            <a:r>
              <a:t>from time import time</a:t>
            </a:r>
          </a:p>
          <a:p>
            <a:pPr>
              <a:defRPr sz="1000"/>
            </a:pPr>
            <a:r>
              <a:t>from uuid import uuid4</a:t>
            </a:r>
          </a:p>
          <a:p>
            <a:pPr>
              <a:defRPr sz="1000"/>
            </a:pPr>
          </a:p>
          <a:p>
            <a:pPr>
              <a:defRPr sz="1000"/>
            </a:pPr>
          </a:p>
          <a:p>
            <a:pPr>
              <a:defRPr sz="1000"/>
            </a:pPr>
            <a:r>
              <a:t>class Blockchain(object):</a:t>
            </a:r>
          </a:p>
          <a:p>
            <a:pPr>
              <a:defRPr sz="1000"/>
            </a:pPr>
            <a:r>
              <a:t>    ...</a:t>
            </a:r>
          </a:p>
          <a:p>
            <a:pPr>
              <a:defRPr sz="1000"/>
            </a:pPr>
            <a:r>
              <a:t>        </a:t>
            </a:r>
          </a:p>
          <a:p>
            <a:pPr>
              <a:defRPr sz="1000"/>
            </a:pPr>
            <a:r>
              <a:t>    def proof_of_work(self, last_proof):</a:t>
            </a:r>
          </a:p>
          <a:p>
            <a:pPr>
              <a:defRPr sz="1000"/>
            </a:pPr>
            <a:r>
              <a:t>        """</a:t>
            </a:r>
          </a:p>
          <a:p>
            <a:pPr>
              <a:defRPr sz="1000"/>
            </a:pPr>
            <a:r>
              <a:t>        Simple Proof of Work Algorithm:</a:t>
            </a:r>
          </a:p>
          <a:p>
            <a:pPr>
              <a:defRPr sz="1000"/>
            </a:pPr>
            <a:r>
              <a:t>         - Find a number p' such that hash(pp') contains leading 4 zeroes, where p is the previous p'</a:t>
            </a:r>
          </a:p>
          <a:p>
            <a:pPr>
              <a:defRPr sz="1000"/>
            </a:pPr>
            <a:r>
              <a:t>         - p is the previous proof, and p' is the new proof</a:t>
            </a:r>
          </a:p>
          <a:p>
            <a:pPr>
              <a:defRPr sz="1000"/>
            </a:pPr>
            <a:r>
              <a:t>        :param last_proof: &lt;int&gt;</a:t>
            </a:r>
          </a:p>
          <a:p>
            <a:pPr>
              <a:defRPr sz="1000"/>
            </a:pPr>
            <a:r>
              <a:t>        :return: &lt;int&gt;</a:t>
            </a:r>
          </a:p>
          <a:p>
            <a:pPr>
              <a:defRPr sz="1000"/>
            </a:pPr>
            <a:r>
              <a:t>        """</a:t>
            </a:r>
          </a:p>
          <a:p>
            <a:pPr lvl="1">
              <a:defRPr sz="1000"/>
            </a:pPr>
          </a:p>
          <a:p>
            <a:pPr>
              <a:defRPr sz="1000"/>
            </a:pPr>
            <a:r>
              <a:t>        last_proof = last_block[</a:t>
            </a:r>
            <a:r>
              <a:rPr b="1">
                <a:solidFill>
                  <a:srgbClr val="008080"/>
                </a:solidFill>
              </a:rPr>
              <a:t>‘proof'</a:t>
            </a:r>
            <a:r>
              <a:t>]</a:t>
            </a:r>
          </a:p>
          <a:p>
            <a:pPr>
              <a:defRPr sz="1000"/>
            </a:pPr>
            <a:r>
              <a:t>        last_hash = </a:t>
            </a:r>
            <a:r>
              <a:rPr>
                <a:solidFill>
                  <a:srgbClr val="94558D"/>
                </a:solidFill>
              </a:rPr>
              <a:t>self</a:t>
            </a:r>
            <a:r>
              <a:t>.hash(last_block)</a:t>
            </a:r>
          </a:p>
          <a:p>
            <a:pPr>
              <a:defRPr sz="1000"/>
            </a:pPr>
          </a:p>
          <a:p>
            <a:pPr>
              <a:defRPr sz="1000"/>
            </a:pPr>
            <a:r>
              <a:t>        proof = 0</a:t>
            </a:r>
          </a:p>
          <a:p>
            <a:pPr>
              <a:defRPr sz="1000"/>
            </a:pPr>
            <a:r>
              <a:t>        while self.valid_proof(last_proof, proof, last_hash) is False:</a:t>
            </a:r>
          </a:p>
          <a:p>
            <a:pPr>
              <a:defRPr sz="1000"/>
            </a:pPr>
            <a:r>
              <a:t>            proof += 1</a:t>
            </a:r>
          </a:p>
          <a:p>
            <a:pPr>
              <a:defRPr sz="1000"/>
            </a:pPr>
          </a:p>
          <a:p>
            <a:pPr>
              <a:defRPr sz="1000"/>
            </a:pPr>
            <a:r>
              <a:t>        return proof</a:t>
            </a:r>
          </a:p>
          <a:p>
            <a:pPr>
              <a:defRPr sz="1000"/>
            </a:pPr>
          </a:p>
          <a:p>
            <a:pPr>
              <a:defRPr sz="1000"/>
            </a:pPr>
            <a:r>
              <a:t>    @staticmethod</a:t>
            </a:r>
          </a:p>
          <a:p>
            <a:pPr>
              <a:defRPr sz="1000"/>
            </a:pPr>
            <a:r>
              <a:t>    def valid_proof(last_proof, proof, last_hash):</a:t>
            </a:r>
          </a:p>
          <a:p>
            <a:pPr>
              <a:defRPr sz="1000"/>
            </a:pPr>
            <a:r>
              <a:t>        """</a:t>
            </a:r>
          </a:p>
          <a:p>
            <a:pPr>
              <a:defRPr sz="1000"/>
            </a:pPr>
            <a:r>
              <a:t>        Validates the Proof: Does hash(last_proof, proof) contain 4 leading zeroes?</a:t>
            </a:r>
          </a:p>
          <a:p>
            <a:pPr>
              <a:defRPr sz="1000"/>
            </a:pPr>
            <a:r>
              <a:t>        :param last_proof: &lt;int&gt; Previous Proof</a:t>
            </a:r>
          </a:p>
          <a:p>
            <a:pPr>
              <a:defRPr sz="1000"/>
            </a:pPr>
            <a:r>
              <a:t>        :param proof: &lt;int&gt; Current Proof</a:t>
            </a:r>
          </a:p>
          <a:p>
            <a:pPr>
              <a:defRPr sz="1000"/>
            </a:pPr>
            <a:r>
              <a:t>        </a:t>
            </a:r>
            <a:r>
              <a:rPr b="1"/>
              <a:t>:param</a:t>
            </a:r>
            <a:r>
              <a:t> last_hash: &lt;str&gt; The hash of the previous block</a:t>
            </a:r>
          </a:p>
          <a:p>
            <a:pPr>
              <a:defRPr sz="1000"/>
            </a:pPr>
            <a:r>
              <a:t>        :return: &lt;bool&gt; True if correct, False if not.</a:t>
            </a:r>
          </a:p>
          <a:p>
            <a:pPr>
              <a:defRPr sz="1000"/>
            </a:pPr>
            <a:r>
              <a:t>        """</a:t>
            </a:r>
          </a:p>
          <a:p>
            <a:pPr>
              <a:defRPr sz="1000"/>
            </a:pPr>
          </a:p>
          <a:p>
            <a:pPr>
              <a:defRPr sz="1000"/>
            </a:pPr>
            <a:r>
              <a:t>        guess = f’{last_proof}{proof}{last_hash}’.encode()</a:t>
            </a:r>
          </a:p>
          <a:p>
            <a:pPr>
              <a:defRPr sz="1000"/>
            </a:pPr>
            <a:r>
              <a:t>        guess_hash = hashlib.sha256(guess).hexdigest()</a:t>
            </a:r>
          </a:p>
          <a:p>
            <a:pPr>
              <a:defRPr sz="1000"/>
            </a:pPr>
            <a:r>
              <a:t>        return guess_hash[:4] == "0000"</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Title 1"/>
          <p:cNvSpPr/>
          <p:nvPr>
            <p:ph type="title"/>
          </p:nvPr>
        </p:nvSpPr>
        <p:spPr>
          <a:prstGeom prst="rect">
            <a:avLst/>
          </a:prstGeom>
        </p:spPr>
        <p:txBody>
          <a:bodyPr/>
          <a:lstStyle/>
          <a:p>
            <a:pPr/>
            <a:r>
              <a:t>Step 2: Blockchain as an API</a:t>
            </a:r>
          </a:p>
        </p:txBody>
      </p:sp>
      <p:sp>
        <p:nvSpPr>
          <p:cNvPr id="212" name="Content Placeholder 2"/>
          <p:cNvSpPr/>
          <p:nvPr>
            <p:ph type="body" idx="1"/>
          </p:nvPr>
        </p:nvSpPr>
        <p:spPr>
          <a:xfrm>
            <a:off x="457200" y="1600200"/>
            <a:ext cx="8229600" cy="4525963"/>
          </a:xfrm>
          <a:prstGeom prst="rect">
            <a:avLst/>
          </a:prstGeom>
        </p:spPr>
        <p:txBody>
          <a:bodyPr/>
          <a:lstStyle/>
          <a:p>
            <a:pPr marL="0" indent="0" defTabSz="905255">
              <a:lnSpc>
                <a:spcPct val="90000"/>
              </a:lnSpc>
              <a:buSzTx/>
              <a:buNone/>
              <a:defRPr sz="3168"/>
            </a:pPr>
            <a:r>
              <a:t>We will use Python Flask, create 3 methods</a:t>
            </a:r>
          </a:p>
          <a:p>
            <a:pPr marL="0" indent="0" defTabSz="905255">
              <a:lnSpc>
                <a:spcPct val="90000"/>
              </a:lnSpc>
              <a:buSzTx/>
              <a:buNone/>
              <a:defRPr sz="3168"/>
            </a:pPr>
          </a:p>
          <a:p>
            <a:pPr marL="0" indent="0" defTabSz="905255">
              <a:lnSpc>
                <a:spcPct val="90000"/>
              </a:lnSpc>
              <a:buSzTx/>
              <a:buNone/>
              <a:defRPr sz="3168"/>
            </a:pPr>
            <a:r>
              <a:t>/transactions/new: to create a new transaction to a block</a:t>
            </a:r>
          </a:p>
          <a:p>
            <a:pPr marL="0" indent="0" defTabSz="905255">
              <a:lnSpc>
                <a:spcPct val="90000"/>
              </a:lnSpc>
              <a:buSzTx/>
              <a:buNone/>
              <a:defRPr sz="3168"/>
            </a:pPr>
            <a:r>
              <a:t>/mine: to tell our server to mine a new block</a:t>
            </a:r>
          </a:p>
          <a:p>
            <a:pPr marL="0" indent="0" defTabSz="905255">
              <a:lnSpc>
                <a:spcPct val="90000"/>
              </a:lnSpc>
              <a:buSzTx/>
              <a:buNone/>
              <a:defRPr sz="3168"/>
            </a:pPr>
            <a:r>
              <a:t>/chain: to return the full blockchain</a:t>
            </a:r>
          </a:p>
          <a:p>
            <a:pPr marL="0" indent="0" defTabSz="905255">
              <a:lnSpc>
                <a:spcPct val="90000"/>
              </a:lnSpc>
              <a:buSzTx/>
              <a:buNone/>
              <a:defRPr sz="3168"/>
            </a:pPr>
          </a:p>
          <a:p>
            <a:pPr marL="0" indent="0" defTabSz="905255">
              <a:lnSpc>
                <a:spcPct val="90000"/>
              </a:lnSpc>
              <a:buSzTx/>
              <a:buNone/>
              <a:defRPr sz="3168"/>
            </a:pPr>
            <a:r>
              <a:t>Runs as a server on port 5000</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Rectangle 3"/>
          <p:cNvSpPr/>
          <p:nvPr/>
        </p:nvSpPr>
        <p:spPr>
          <a:xfrm>
            <a:off x="304800" y="152399"/>
            <a:ext cx="6477000" cy="5819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000"/>
            </a:pPr>
            <a:r>
              <a:t>import hashlib</a:t>
            </a:r>
          </a:p>
          <a:p>
            <a:pPr>
              <a:defRPr sz="1000"/>
            </a:pPr>
            <a:r>
              <a:t>import json</a:t>
            </a:r>
          </a:p>
          <a:p>
            <a:pPr>
              <a:defRPr sz="1000"/>
            </a:pPr>
            <a:r>
              <a:t>from textwrap import dedent</a:t>
            </a:r>
          </a:p>
          <a:p>
            <a:pPr>
              <a:defRPr sz="1000"/>
            </a:pPr>
            <a:r>
              <a:t>from time import time</a:t>
            </a:r>
          </a:p>
          <a:p>
            <a:pPr>
              <a:defRPr sz="1000"/>
            </a:pPr>
            <a:r>
              <a:t>from uuid import uuid4</a:t>
            </a:r>
          </a:p>
          <a:p>
            <a:pPr>
              <a:defRPr sz="1000"/>
            </a:pPr>
          </a:p>
          <a:p>
            <a:pPr>
              <a:defRPr sz="1000"/>
            </a:pPr>
            <a:r>
              <a:t>from flask import Flask</a:t>
            </a:r>
          </a:p>
          <a:p>
            <a:pPr>
              <a:defRPr sz="1000"/>
            </a:pPr>
          </a:p>
          <a:p>
            <a:pPr>
              <a:defRPr sz="1000"/>
            </a:pPr>
          </a:p>
          <a:p>
            <a:pPr>
              <a:defRPr sz="1000"/>
            </a:pPr>
            <a:r>
              <a:t>class Blockchain(object):</a:t>
            </a:r>
          </a:p>
          <a:p>
            <a:pPr>
              <a:defRPr sz="1000"/>
            </a:pPr>
            <a:r>
              <a:t>    ...</a:t>
            </a:r>
          </a:p>
          <a:p>
            <a:pPr>
              <a:defRPr sz="1000"/>
            </a:pPr>
          </a:p>
          <a:p>
            <a:pPr>
              <a:defRPr sz="1000"/>
            </a:pPr>
          </a:p>
          <a:p>
            <a:pPr>
              <a:defRPr sz="1000"/>
            </a:pPr>
            <a:r>
              <a:t># Instantiate our Node</a:t>
            </a:r>
          </a:p>
          <a:p>
            <a:pPr>
              <a:defRPr sz="1000"/>
            </a:pPr>
            <a:r>
              <a:t>app = Flask(__name__)</a:t>
            </a:r>
          </a:p>
          <a:p>
            <a:pPr>
              <a:defRPr sz="1000"/>
            </a:pPr>
          </a:p>
          <a:p>
            <a:pPr>
              <a:defRPr sz="1000"/>
            </a:pPr>
            <a:r>
              <a:t># Generate a globally unique address for this node</a:t>
            </a:r>
          </a:p>
          <a:p>
            <a:pPr>
              <a:defRPr sz="1000"/>
            </a:pPr>
            <a:r>
              <a:t>node_identifier = str(uuid4()).replace('-', '')</a:t>
            </a:r>
          </a:p>
          <a:p>
            <a:pPr>
              <a:defRPr sz="1000"/>
            </a:pPr>
          </a:p>
          <a:p>
            <a:pPr>
              <a:defRPr sz="1000"/>
            </a:pPr>
            <a:r>
              <a:t># Instantiate the Blockchain</a:t>
            </a:r>
          </a:p>
          <a:p>
            <a:pPr>
              <a:defRPr sz="1000"/>
            </a:pPr>
            <a:r>
              <a:t>blockchain = Blockchain()</a:t>
            </a:r>
          </a:p>
          <a:p>
            <a:pPr>
              <a:defRPr sz="1000"/>
            </a:pPr>
          </a:p>
          <a:p>
            <a:pPr>
              <a:defRPr sz="1000"/>
            </a:pPr>
          </a:p>
          <a:p>
            <a:pPr>
              <a:defRPr sz="1000"/>
            </a:pPr>
            <a:r>
              <a:t>@app.route('/mine', methods=['GET'])</a:t>
            </a:r>
          </a:p>
          <a:p>
            <a:pPr>
              <a:defRPr sz="1000"/>
            </a:pPr>
            <a:r>
              <a:t>def mine():</a:t>
            </a:r>
          </a:p>
          <a:p>
            <a:pPr>
              <a:defRPr sz="1000"/>
            </a:pPr>
            <a:r>
              <a:t>    return "We'll mine a new Block"</a:t>
            </a:r>
          </a:p>
          <a:p>
            <a:pPr>
              <a:defRPr sz="1000"/>
            </a:pPr>
            <a:r>
              <a:t>  </a:t>
            </a:r>
          </a:p>
          <a:p>
            <a:pPr>
              <a:defRPr sz="1000"/>
            </a:pPr>
            <a:r>
              <a:t>@app.route('/transactions/new', methods=['POST'])</a:t>
            </a:r>
          </a:p>
          <a:p>
            <a:pPr>
              <a:defRPr sz="1000"/>
            </a:pPr>
            <a:r>
              <a:t>def new_transaction():</a:t>
            </a:r>
          </a:p>
          <a:p>
            <a:pPr>
              <a:defRPr sz="1000"/>
            </a:pPr>
            <a:r>
              <a:t>    return "We'll add a new transaction"</a:t>
            </a:r>
          </a:p>
          <a:p>
            <a:pPr>
              <a:defRPr sz="1000"/>
            </a:pPr>
          </a:p>
          <a:p>
            <a:pPr>
              <a:defRPr sz="1000"/>
            </a:pPr>
            <a:r>
              <a:t>@app.route('/chain', methods=['GET'])</a:t>
            </a:r>
          </a:p>
          <a:p>
            <a:pPr>
              <a:defRPr sz="1000"/>
            </a:pPr>
            <a:r>
              <a:t>def full_chain():</a:t>
            </a:r>
          </a:p>
          <a:p>
            <a:pPr>
              <a:defRPr sz="1000"/>
            </a:pPr>
            <a:r>
              <a:t>    response = {</a:t>
            </a:r>
          </a:p>
          <a:p>
            <a:pPr>
              <a:defRPr sz="1000"/>
            </a:pPr>
            <a:r>
              <a:t>        'chain': blockchain.chain,</a:t>
            </a:r>
          </a:p>
          <a:p>
            <a:pPr>
              <a:defRPr sz="1000"/>
            </a:pPr>
            <a:r>
              <a:t>        'length': len(blockchain.chain),</a:t>
            </a:r>
          </a:p>
          <a:p>
            <a:pPr>
              <a:defRPr sz="1000"/>
            </a:pPr>
            <a:r>
              <a:t>    }</a:t>
            </a:r>
          </a:p>
          <a:p>
            <a:pPr>
              <a:defRPr sz="1000"/>
            </a:pPr>
            <a:r>
              <a:t>    return jsonify(response), 200</a:t>
            </a:r>
          </a:p>
          <a:p>
            <a:pPr>
              <a:defRPr sz="1000"/>
            </a:pPr>
          </a:p>
          <a:p>
            <a:pPr>
              <a:defRPr sz="1000"/>
            </a:pPr>
            <a:r>
              <a:t>if __name__ == '__main__':</a:t>
            </a:r>
          </a:p>
          <a:p>
            <a:pPr>
              <a:defRPr sz="1000"/>
            </a:pPr>
            <a:r>
              <a:t>    app.run(host='0.0.0.0', port=5000)</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Title 1"/>
          <p:cNvSpPr/>
          <p:nvPr>
            <p:ph type="title"/>
          </p:nvPr>
        </p:nvSpPr>
        <p:spPr>
          <a:prstGeom prst="rect">
            <a:avLst/>
          </a:prstGeom>
        </p:spPr>
        <p:txBody>
          <a:bodyPr/>
          <a:lstStyle/>
          <a:p>
            <a:pPr/>
            <a:r>
              <a:t>Transactions endpoint</a:t>
            </a:r>
          </a:p>
        </p:txBody>
      </p:sp>
      <p:sp>
        <p:nvSpPr>
          <p:cNvPr id="217" name="Content Placeholder 2"/>
          <p:cNvSpPr/>
          <p:nvPr>
            <p:ph type="body" idx="1"/>
          </p:nvPr>
        </p:nvSpPr>
        <p:spPr>
          <a:xfrm>
            <a:off x="457200" y="1600200"/>
            <a:ext cx="8229600" cy="4525963"/>
          </a:xfrm>
          <a:prstGeom prst="rect">
            <a:avLst/>
          </a:prstGeom>
        </p:spPr>
        <p:txBody>
          <a:bodyPr/>
          <a:lstStyle/>
          <a:p>
            <a:pPr/>
            <a:r>
              <a:t>This is what a user will send to the server</a:t>
            </a:r>
          </a:p>
          <a:p>
            <a:pPr lvl="2" marL="0" indent="800100">
              <a:spcBef>
                <a:spcPts val="300"/>
              </a:spcBef>
              <a:buSzTx/>
              <a:buNone/>
              <a:defRPr sz="1600"/>
            </a:pPr>
            <a:r>
              <a:t>{</a:t>
            </a:r>
            <a:br/>
            <a:r>
              <a:t>"sender": "my address",</a:t>
            </a:r>
            <a:br/>
            <a:r>
              <a:t>"recipient": "someone else's address",</a:t>
            </a:r>
            <a:br/>
            <a:r>
              <a:t>"amount": 5</a:t>
            </a:r>
            <a:br/>
            <a:r>
              <a:t>}</a:t>
            </a:r>
            <a:endParaRPr sz="2400"/>
          </a:p>
          <a:p>
            <a:pPr>
              <a:spcBef>
                <a:spcPts val="600"/>
              </a:spcBef>
              <a:defRPr sz="2800"/>
            </a:pPr>
            <a:r>
              <a:t>Update the new_transactions() method to implement the logic to add transactions to the block.</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Rectangle 3"/>
          <p:cNvSpPr/>
          <p:nvPr/>
        </p:nvSpPr>
        <p:spPr>
          <a:xfrm>
            <a:off x="685800" y="304799"/>
            <a:ext cx="5867400" cy="6365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pPr>
            <a:r>
              <a:t>import hashlib</a:t>
            </a:r>
          </a:p>
          <a:p>
            <a:pPr>
              <a:defRPr sz="1600"/>
            </a:pPr>
            <a:r>
              <a:t>import json</a:t>
            </a:r>
          </a:p>
          <a:p>
            <a:pPr>
              <a:defRPr sz="1600"/>
            </a:pPr>
            <a:r>
              <a:t>from textwrap import dedent</a:t>
            </a:r>
          </a:p>
          <a:p>
            <a:pPr>
              <a:defRPr sz="1600"/>
            </a:pPr>
            <a:r>
              <a:t>from time import time</a:t>
            </a:r>
          </a:p>
          <a:p>
            <a:pPr>
              <a:defRPr sz="1600"/>
            </a:pPr>
            <a:r>
              <a:t>from uuid import uuid4</a:t>
            </a:r>
          </a:p>
          <a:p>
            <a:pPr>
              <a:defRPr sz="1600"/>
            </a:pPr>
          </a:p>
          <a:p>
            <a:pPr>
              <a:defRPr sz="1600"/>
            </a:pPr>
            <a:r>
              <a:t>from flask import Flask, jsonify, request</a:t>
            </a:r>
          </a:p>
          <a:p>
            <a:pPr>
              <a:defRPr sz="1600"/>
            </a:pPr>
          </a:p>
          <a:p>
            <a:pPr>
              <a:defRPr sz="1600"/>
            </a:pPr>
            <a:r>
              <a:t>...</a:t>
            </a:r>
          </a:p>
          <a:p>
            <a:pPr>
              <a:defRPr sz="1600"/>
            </a:pPr>
          </a:p>
          <a:p>
            <a:pPr>
              <a:defRPr sz="1600"/>
            </a:pPr>
            <a:r>
              <a:t>@app.route('/transactions/new', methods=['POST'])</a:t>
            </a:r>
          </a:p>
          <a:p>
            <a:pPr>
              <a:defRPr sz="1600"/>
            </a:pPr>
            <a:r>
              <a:t>def new_transaction():</a:t>
            </a:r>
          </a:p>
          <a:p>
            <a:pPr>
              <a:defRPr sz="1600"/>
            </a:pPr>
            <a:r>
              <a:t>    values = request.get_json()</a:t>
            </a:r>
          </a:p>
          <a:p>
            <a:pPr>
              <a:defRPr sz="1600"/>
            </a:pPr>
          </a:p>
          <a:p>
            <a:pPr>
              <a:defRPr sz="1600"/>
            </a:pPr>
            <a:r>
              <a:t>    # Check that the required fields are in the POST'ed data</a:t>
            </a:r>
          </a:p>
          <a:p>
            <a:pPr>
              <a:defRPr sz="1600"/>
            </a:pPr>
            <a:r>
              <a:t>    required = ['sender', 'recipient', 'amount']</a:t>
            </a:r>
          </a:p>
          <a:p>
            <a:pPr>
              <a:defRPr sz="1600"/>
            </a:pPr>
            <a:r>
              <a:t>    if not all(k in values for k in required):</a:t>
            </a:r>
          </a:p>
          <a:p>
            <a:pPr>
              <a:defRPr sz="1600"/>
            </a:pPr>
            <a:r>
              <a:t>        return 'Missing values', 400</a:t>
            </a:r>
          </a:p>
          <a:p>
            <a:pPr>
              <a:defRPr sz="1600"/>
            </a:pPr>
          </a:p>
          <a:p>
            <a:pPr>
              <a:defRPr sz="1600"/>
            </a:pPr>
            <a:r>
              <a:t>    # Create a new Transaction</a:t>
            </a:r>
          </a:p>
          <a:p>
            <a:pPr>
              <a:defRPr sz="1600"/>
            </a:pPr>
            <a:r>
              <a:t>    index = blockchain.new_transaction(values['sender'], values['recipient'], values['amount'])</a:t>
            </a:r>
          </a:p>
          <a:p>
            <a:pPr>
              <a:defRPr sz="1600"/>
            </a:pPr>
          </a:p>
          <a:p>
            <a:pPr>
              <a:defRPr sz="1600"/>
            </a:pPr>
            <a:r>
              <a:t>    response = {'message': f'Transaction will be added to Block {index}'}</a:t>
            </a:r>
          </a:p>
          <a:p>
            <a:pPr>
              <a:defRPr sz="1600"/>
            </a:pPr>
            <a:r>
              <a:t>    return jsonify(response), 201</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Title 1"/>
          <p:cNvSpPr/>
          <p:nvPr>
            <p:ph type="title"/>
          </p:nvPr>
        </p:nvSpPr>
        <p:spPr>
          <a:prstGeom prst="rect">
            <a:avLst/>
          </a:prstGeom>
        </p:spPr>
        <p:txBody>
          <a:bodyPr/>
          <a:lstStyle>
            <a:lvl1pPr>
              <a:defRPr b="1"/>
            </a:lvl1pPr>
          </a:lstStyle>
          <a:p>
            <a:pPr/>
            <a:r>
              <a:t>Mining endpoint</a:t>
            </a:r>
          </a:p>
        </p:txBody>
      </p:sp>
      <p:sp>
        <p:nvSpPr>
          <p:cNvPr id="222" name="Content Placeholder 2"/>
          <p:cNvSpPr/>
          <p:nvPr>
            <p:ph type="body" idx="1"/>
          </p:nvPr>
        </p:nvSpPr>
        <p:spPr>
          <a:xfrm>
            <a:off x="457200" y="1600200"/>
            <a:ext cx="8229600" cy="4525963"/>
          </a:xfrm>
          <a:prstGeom prst="rect">
            <a:avLst/>
          </a:prstGeom>
        </p:spPr>
        <p:txBody>
          <a:bodyPr/>
          <a:lstStyle/>
          <a:p>
            <a:pPr marL="514350" indent="-514350">
              <a:buFontTx/>
              <a:buAutoNum type="arabicPeriod" startAt="1"/>
            </a:pPr>
            <a:r>
              <a:t>Calculate Proof of work</a:t>
            </a:r>
          </a:p>
          <a:p>
            <a:pPr marL="514350" indent="-514350">
              <a:buFontTx/>
              <a:buAutoNum type="arabicPeriod" startAt="1"/>
            </a:pPr>
            <a:r>
              <a:t>Reward the miner by adding a transaction granting 1 coin</a:t>
            </a:r>
          </a:p>
          <a:p>
            <a:pPr marL="514350" indent="-514350">
              <a:buFontTx/>
              <a:buAutoNum type="arabicPeriod" startAt="1"/>
            </a:pPr>
            <a:r>
              <a:t>Forge the new block by adding to the chain.</a:t>
            </a:r>
          </a:p>
          <a:p>
            <a:pPr marL="514350" indent="-514350">
              <a:buFontTx/>
              <a:buAutoNum type="arabicPeriod" startAt="1"/>
            </a:pPr>
          </a:p>
          <a:p>
            <a:pPr marL="0" indent="0">
              <a:buSzTx/>
              <a:buNone/>
            </a:pPr>
            <a:r>
              <a:t>We will update the mine() method to add the logic.</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Rectangle 3"/>
          <p:cNvSpPr/>
          <p:nvPr/>
        </p:nvSpPr>
        <p:spPr>
          <a:xfrm>
            <a:off x="838200" y="169717"/>
            <a:ext cx="6858000" cy="573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100"/>
            </a:pPr>
            <a:r>
              <a:t>import hashlib</a:t>
            </a:r>
          </a:p>
          <a:p>
            <a:pPr>
              <a:defRPr sz="1100"/>
            </a:pPr>
            <a:r>
              <a:t>import json</a:t>
            </a:r>
          </a:p>
          <a:p>
            <a:pPr>
              <a:defRPr sz="1100"/>
            </a:pPr>
          </a:p>
          <a:p>
            <a:pPr>
              <a:defRPr sz="1100"/>
            </a:pPr>
            <a:r>
              <a:t>from time import time</a:t>
            </a:r>
          </a:p>
          <a:p>
            <a:pPr>
              <a:defRPr sz="1100"/>
            </a:pPr>
            <a:r>
              <a:t>from uuid import uuid4</a:t>
            </a:r>
          </a:p>
          <a:p>
            <a:pPr>
              <a:defRPr sz="1100"/>
            </a:pPr>
          </a:p>
          <a:p>
            <a:pPr>
              <a:defRPr sz="1100"/>
            </a:pPr>
            <a:r>
              <a:t>from flask import Flask, jsonify, request</a:t>
            </a:r>
          </a:p>
          <a:p>
            <a:pPr>
              <a:defRPr sz="1100"/>
            </a:pPr>
          </a:p>
          <a:p>
            <a:pPr>
              <a:defRPr sz="1100"/>
            </a:pPr>
            <a:r>
              <a:t>...</a:t>
            </a:r>
          </a:p>
          <a:p>
            <a:pPr>
              <a:defRPr sz="1100"/>
            </a:pPr>
          </a:p>
          <a:p>
            <a:pPr>
              <a:defRPr sz="1100"/>
            </a:pPr>
            <a:r>
              <a:t>@app.route('/mine', methods=['GET'])</a:t>
            </a:r>
          </a:p>
          <a:p>
            <a:pPr>
              <a:defRPr sz="1100"/>
            </a:pPr>
            <a:r>
              <a:t>def mine():</a:t>
            </a:r>
          </a:p>
          <a:p>
            <a:pPr>
              <a:defRPr sz="1100"/>
            </a:pPr>
            <a:r>
              <a:t>    # We run the proof of work algorithm to get the next proof...</a:t>
            </a:r>
          </a:p>
          <a:p>
            <a:pPr>
              <a:defRPr sz="1100"/>
            </a:pPr>
            <a:r>
              <a:t>    last_block = blockchain.last_block</a:t>
            </a:r>
          </a:p>
          <a:p>
            <a:pPr>
              <a:defRPr sz="1100"/>
            </a:pPr>
            <a:r>
              <a:t>    last_proof = last_block['proof']</a:t>
            </a:r>
          </a:p>
          <a:p>
            <a:pPr>
              <a:defRPr sz="1100"/>
            </a:pPr>
            <a:r>
              <a:t>    proof = blockchain.proof_of_work(last_proof)</a:t>
            </a:r>
          </a:p>
          <a:p>
            <a:pPr>
              <a:defRPr sz="1100"/>
            </a:pPr>
          </a:p>
          <a:p>
            <a:pPr>
              <a:defRPr sz="1100"/>
            </a:pPr>
            <a:r>
              <a:t>    # We must receive a reward for finding the proof.</a:t>
            </a:r>
          </a:p>
          <a:p>
            <a:pPr>
              <a:defRPr sz="1100"/>
            </a:pPr>
            <a:r>
              <a:t>    # The sender is "0" to signify that this node has mined a new coin.</a:t>
            </a:r>
          </a:p>
          <a:p>
            <a:pPr>
              <a:defRPr sz="1100"/>
            </a:pPr>
            <a:r>
              <a:t>    blockchain.new_transaction(</a:t>
            </a:r>
          </a:p>
          <a:p>
            <a:pPr>
              <a:defRPr sz="1100"/>
            </a:pPr>
            <a:r>
              <a:t>        sender="0",</a:t>
            </a:r>
          </a:p>
          <a:p>
            <a:pPr>
              <a:defRPr sz="1100"/>
            </a:pPr>
            <a:r>
              <a:t>        recipient=node_identifier,</a:t>
            </a:r>
          </a:p>
          <a:p>
            <a:pPr>
              <a:defRPr sz="1100"/>
            </a:pPr>
            <a:r>
              <a:t>        amount=1,</a:t>
            </a:r>
          </a:p>
          <a:p>
            <a:pPr>
              <a:defRPr sz="1100"/>
            </a:pPr>
            <a:r>
              <a:t>    )</a:t>
            </a:r>
          </a:p>
          <a:p>
            <a:pPr>
              <a:defRPr sz="1100"/>
            </a:pPr>
          </a:p>
          <a:p>
            <a:pPr>
              <a:defRPr sz="1100"/>
            </a:pPr>
            <a:r>
              <a:t>    # Forge the new Block by adding it to the chain</a:t>
            </a:r>
          </a:p>
          <a:p>
            <a:pPr>
              <a:defRPr sz="1100"/>
            </a:pPr>
            <a:r>
              <a:t>    previous_hash = blockchain.hash(last_block)</a:t>
            </a:r>
          </a:p>
          <a:p>
            <a:pPr>
              <a:defRPr sz="1100"/>
            </a:pPr>
            <a:r>
              <a:t>    block = blockchain.new_block(proof, previous_hash)</a:t>
            </a:r>
          </a:p>
          <a:p>
            <a:pPr>
              <a:defRPr sz="1100"/>
            </a:pPr>
          </a:p>
          <a:p>
            <a:pPr>
              <a:defRPr sz="1100"/>
            </a:pPr>
            <a:r>
              <a:t>    response = {</a:t>
            </a:r>
          </a:p>
          <a:p>
            <a:pPr>
              <a:defRPr sz="1100"/>
            </a:pPr>
            <a:r>
              <a:t>        'message': "New Block Forged",</a:t>
            </a:r>
          </a:p>
          <a:p>
            <a:pPr>
              <a:defRPr sz="1100"/>
            </a:pPr>
            <a:r>
              <a:t>        'index': block['index'],</a:t>
            </a:r>
          </a:p>
          <a:p>
            <a:pPr>
              <a:defRPr sz="1100"/>
            </a:pPr>
            <a:r>
              <a:t>        'transactions': block['transactions'],</a:t>
            </a:r>
          </a:p>
          <a:p>
            <a:pPr>
              <a:defRPr sz="1100"/>
            </a:pPr>
            <a:r>
              <a:t>        'proof': block['proof'],</a:t>
            </a:r>
          </a:p>
          <a:p>
            <a:pPr>
              <a:defRPr sz="1100"/>
            </a:pPr>
            <a:r>
              <a:t>        'previous_hash': block['previous_hash'],</a:t>
            </a:r>
          </a:p>
          <a:p>
            <a:pPr>
              <a:defRPr sz="1100"/>
            </a:pPr>
            <a:r>
              <a:t>    }</a:t>
            </a:r>
          </a:p>
          <a:p>
            <a:pPr>
              <a:defRPr sz="1100"/>
            </a:pPr>
            <a:r>
              <a:t>    return jsonify(response), 200</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Title 1"/>
          <p:cNvSpPr/>
          <p:nvPr>
            <p:ph type="title"/>
          </p:nvPr>
        </p:nvSpPr>
        <p:spPr>
          <a:prstGeom prst="rect">
            <a:avLst/>
          </a:prstGeom>
        </p:spPr>
        <p:txBody>
          <a:bodyPr/>
          <a:lstStyle>
            <a:lvl1pPr defTabSz="850391">
              <a:defRPr sz="3627"/>
            </a:lvl1pPr>
          </a:lstStyle>
          <a:p>
            <a:pPr/>
            <a:r>
              <a:t>Step 3: Interacting with our blockchain</a:t>
            </a:r>
          </a:p>
        </p:txBody>
      </p:sp>
      <p:sp>
        <p:nvSpPr>
          <p:cNvPr id="227" name="Content Placeholder 2"/>
          <p:cNvSpPr/>
          <p:nvPr>
            <p:ph type="body" idx="1"/>
          </p:nvPr>
        </p:nvSpPr>
        <p:spPr>
          <a:xfrm>
            <a:off x="457200" y="1600200"/>
            <a:ext cx="8229600" cy="4525963"/>
          </a:xfrm>
          <a:prstGeom prst="rect">
            <a:avLst/>
          </a:prstGeom>
        </p:spPr>
        <p:txBody>
          <a:bodyPr/>
          <a:lstStyle/>
          <a:p>
            <a:pPr/>
            <a:r>
              <a:t>Fire up the server</a:t>
            </a:r>
          </a:p>
          <a:p>
            <a:pPr marL="0" indent="0">
              <a:spcBef>
                <a:spcPts val="400"/>
              </a:spcBef>
              <a:buSzTx/>
              <a:buNone/>
              <a:defRPr sz="2000"/>
            </a:pPr>
            <a:r>
              <a:t>python blockchain.py</a:t>
            </a:r>
          </a:p>
          <a:p>
            <a:pPr marL="0" indent="0">
              <a:spcBef>
                <a:spcPts val="400"/>
              </a:spcBef>
              <a:buSzTx/>
              <a:buNone/>
              <a:defRPr sz="2000"/>
            </a:pPr>
            <a:r>
              <a:t>* Running on </a:t>
            </a:r>
            <a:r>
              <a:rPr u="sng">
                <a:solidFill>
                  <a:srgbClr val="0000FF"/>
                </a:solidFill>
                <a:uFill>
                  <a:solidFill>
                    <a:srgbClr val="0000FF"/>
                  </a:solidFill>
                </a:uFill>
                <a:hlinkClick r:id="rId2" invalidUrl="" action="" tgtFrame="" tooltip="" history="1" highlightClick="0" endSnd="0"/>
              </a:rPr>
              <a:t>http://127.0.0.1:5000/</a:t>
            </a:r>
            <a:r>
              <a:t> (Press CTRL+C to quit)</a:t>
            </a:r>
          </a:p>
          <a:p>
            <a:pPr/>
            <a:endParaRPr sz="2000"/>
          </a:p>
          <a:p>
            <a:pPr/>
            <a:r>
              <a:t>Use Postman to mine a block (</a:t>
            </a:r>
            <a:r>
              <a:rPr b="1"/>
              <a:t>GET</a:t>
            </a:r>
            <a:r>
              <a:t>) :</a:t>
            </a:r>
          </a:p>
          <a:p>
            <a:pPr marL="0" indent="0">
              <a:spcBef>
                <a:spcPts val="500"/>
              </a:spcBef>
              <a:buSzTx/>
              <a:buNone/>
              <a:defRPr sz="2400"/>
            </a:pPr>
            <a:r>
              <a:rPr u="sng">
                <a:solidFill>
                  <a:srgbClr val="0000FF"/>
                </a:solidFill>
                <a:uFill>
                  <a:solidFill>
                    <a:srgbClr val="0000FF"/>
                  </a:solidFill>
                </a:uFill>
                <a:hlinkClick r:id="rId3" invalidUrl="" action="" tgtFrame="" tooltip="" history="1" highlightClick="0" endSnd="0"/>
              </a:rPr>
              <a:t>http://localhost:5000/mine</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9" name="Picture 2" descr="Picture 2"/>
          <p:cNvPicPr>
            <a:picLocks noChangeAspect="1"/>
          </p:cNvPicPr>
          <p:nvPr/>
        </p:nvPicPr>
        <p:blipFill>
          <a:blip r:embed="rId2">
            <a:extLst/>
          </a:blip>
          <a:stretch>
            <a:fillRect/>
          </a:stretch>
        </p:blipFill>
        <p:spPr>
          <a:xfrm>
            <a:off x="-390302" y="304800"/>
            <a:ext cx="9534302" cy="6834189"/>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Title 1"/>
          <p:cNvSpPr/>
          <p:nvPr>
            <p:ph type="title"/>
          </p:nvPr>
        </p:nvSpPr>
        <p:spPr>
          <a:xfrm>
            <a:off x="381000" y="228600"/>
            <a:ext cx="8458200" cy="1143000"/>
          </a:xfrm>
          <a:prstGeom prst="rect">
            <a:avLst/>
          </a:prstGeom>
        </p:spPr>
        <p:txBody>
          <a:bodyPr/>
          <a:lstStyle>
            <a:lvl1pPr defTabSz="905255">
              <a:defRPr sz="3564"/>
            </a:lvl1pPr>
          </a:lstStyle>
          <a:p>
            <a:pPr/>
            <a:r>
              <a:t>Incorruptible (“cyrpto” of cryptocurrency)</a:t>
            </a:r>
          </a:p>
        </p:txBody>
      </p:sp>
      <p:sp>
        <p:nvSpPr>
          <p:cNvPr id="123" name="Content Placeholder 2"/>
          <p:cNvSpPr/>
          <p:nvPr>
            <p:ph type="body" idx="1"/>
          </p:nvPr>
        </p:nvSpPr>
        <p:spPr>
          <a:xfrm>
            <a:off x="381000" y="1219200"/>
            <a:ext cx="8534400" cy="5410200"/>
          </a:xfrm>
          <a:prstGeom prst="rect">
            <a:avLst/>
          </a:prstGeom>
        </p:spPr>
        <p:txBody>
          <a:bodyPr/>
          <a:lstStyle/>
          <a:p>
            <a:pPr/>
            <a:r>
              <a:t>Achieves this by using 3 concepts:</a:t>
            </a:r>
          </a:p>
          <a:p>
            <a:pPr/>
            <a:r>
              <a:t>1. </a:t>
            </a:r>
            <a:r>
              <a:rPr b="1"/>
              <a:t>Hash Functions (H(x)): </a:t>
            </a:r>
            <a:r>
              <a:t>A </a:t>
            </a:r>
            <a:r>
              <a:rPr u="sng">
                <a:solidFill>
                  <a:srgbClr val="0000FF"/>
                </a:solidFill>
                <a:uFill>
                  <a:solidFill>
                    <a:srgbClr val="0000FF"/>
                  </a:solidFill>
                </a:uFill>
                <a:hlinkClick r:id="rId2" invalidUrl="" action="" tgtFrame="" tooltip="" history="1" highlightClick="0" endSnd="0"/>
              </a:rPr>
              <a:t>function</a:t>
            </a:r>
            <a:r>
              <a:t> which is used to convert a random set of input to an output of a fixed size. </a:t>
            </a:r>
          </a:p>
          <a:p>
            <a:pPr/>
            <a:r>
              <a:t>For any input x, H(x) is the value of the hash function.</a:t>
            </a:r>
          </a:p>
        </p:txBody>
      </p:sp>
      <p:pic>
        <p:nvPicPr>
          <p:cNvPr id="124" name="Picture 2" descr="Picture 2"/>
          <p:cNvPicPr>
            <a:picLocks noChangeAspect="1"/>
          </p:cNvPicPr>
          <p:nvPr/>
        </p:nvPicPr>
        <p:blipFill>
          <a:blip r:embed="rId3">
            <a:extLst/>
          </a:blip>
          <a:stretch>
            <a:fillRect/>
          </a:stretch>
        </p:blipFill>
        <p:spPr>
          <a:xfrm>
            <a:off x="2819400" y="3961014"/>
            <a:ext cx="3533775" cy="2056016"/>
          </a:xfrm>
          <a:prstGeom prst="rect">
            <a:avLst/>
          </a:prstGeom>
          <a:ln w="12700">
            <a:miter lim="400000"/>
          </a:ln>
        </p:spPr>
      </p:pic>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Title 1"/>
          <p:cNvSpPr/>
          <p:nvPr>
            <p:ph type="title"/>
          </p:nvPr>
        </p:nvSpPr>
        <p:spPr>
          <a:prstGeom prst="rect">
            <a:avLst/>
          </a:prstGeom>
        </p:spPr>
        <p:txBody>
          <a:bodyPr/>
          <a:lstStyle/>
          <a:p>
            <a:pPr/>
            <a:r>
              <a:t>Create a new transaction</a:t>
            </a:r>
          </a:p>
        </p:txBody>
      </p:sp>
      <p:sp>
        <p:nvSpPr>
          <p:cNvPr id="232" name="Content Placeholder 2"/>
          <p:cNvSpPr/>
          <p:nvPr>
            <p:ph type="body" idx="1"/>
          </p:nvPr>
        </p:nvSpPr>
        <p:spPr>
          <a:xfrm>
            <a:off x="457200" y="1600200"/>
            <a:ext cx="8229600" cy="4724400"/>
          </a:xfrm>
          <a:prstGeom prst="rect">
            <a:avLst/>
          </a:prstGeom>
        </p:spPr>
        <p:txBody>
          <a:bodyPr/>
          <a:lstStyle/>
          <a:p>
            <a:pPr>
              <a:lnSpc>
                <a:spcPct val="80000"/>
              </a:lnSpc>
              <a:spcBef>
                <a:spcPts val="600"/>
              </a:spcBef>
              <a:defRPr sz="2900"/>
            </a:pPr>
            <a:r>
              <a:t>Postman create a </a:t>
            </a:r>
            <a:r>
              <a:rPr b="1"/>
              <a:t>POST</a:t>
            </a:r>
            <a:r>
              <a:t> request</a:t>
            </a:r>
          </a:p>
          <a:p>
            <a:pPr marL="0" indent="0">
              <a:lnSpc>
                <a:spcPct val="80000"/>
              </a:lnSpc>
              <a:spcBef>
                <a:spcPts val="500"/>
              </a:spcBef>
              <a:buSzTx/>
              <a:buNone/>
              <a:defRPr sz="2200"/>
            </a:pPr>
            <a:r>
              <a:rPr u="sng">
                <a:solidFill>
                  <a:srgbClr val="0000FF"/>
                </a:solidFill>
                <a:uFill>
                  <a:solidFill>
                    <a:srgbClr val="0000FF"/>
                  </a:solidFill>
                </a:uFill>
                <a:hlinkClick r:id="rId2" invalidUrl="" action="" tgtFrame="" tooltip="" history="1" highlightClick="0" endSnd="0"/>
              </a:rPr>
              <a:t>http://</a:t>
            </a:r>
            <a:r>
              <a:rPr u="sng">
                <a:solidFill>
                  <a:srgbClr val="0000FF"/>
                </a:solidFill>
                <a:uFill>
                  <a:solidFill>
                    <a:srgbClr val="0000FF"/>
                  </a:solidFill>
                </a:uFill>
                <a:hlinkClick r:id="rId2" invalidUrl="" action="" tgtFrame="" tooltip="" history="1" highlightClick="0" endSnd="0"/>
              </a:rPr>
              <a:t>localhost:5000/transactions/new</a:t>
            </a:r>
            <a:endParaRPr sz="2400"/>
          </a:p>
          <a:p>
            <a:pPr marL="0" indent="0">
              <a:lnSpc>
                <a:spcPct val="80000"/>
              </a:lnSpc>
              <a:spcBef>
                <a:spcPts val="600"/>
              </a:spcBef>
              <a:buSzTx/>
              <a:buNone/>
              <a:defRPr sz="2900"/>
            </a:pPr>
            <a:r>
              <a:t>Headers:</a:t>
            </a:r>
          </a:p>
          <a:p>
            <a:pPr marL="0" indent="0">
              <a:lnSpc>
                <a:spcPct val="80000"/>
              </a:lnSpc>
              <a:spcBef>
                <a:spcPts val="600"/>
              </a:spcBef>
              <a:buSzTx/>
              <a:buNone/>
              <a:defRPr sz="2900"/>
            </a:pPr>
          </a:p>
          <a:p>
            <a:pPr marL="0" indent="0">
              <a:lnSpc>
                <a:spcPct val="80000"/>
              </a:lnSpc>
              <a:spcBef>
                <a:spcPts val="600"/>
              </a:spcBef>
              <a:buSzTx/>
              <a:buNone/>
              <a:defRPr sz="2900"/>
            </a:pPr>
          </a:p>
          <a:p>
            <a:pPr marL="0" indent="0">
              <a:lnSpc>
                <a:spcPct val="80000"/>
              </a:lnSpc>
              <a:spcBef>
                <a:spcPts val="600"/>
              </a:spcBef>
              <a:buSzTx/>
              <a:buNone/>
              <a:defRPr sz="2900"/>
            </a:pPr>
          </a:p>
          <a:p>
            <a:pPr marL="0" indent="0">
              <a:lnSpc>
                <a:spcPct val="80000"/>
              </a:lnSpc>
              <a:spcBef>
                <a:spcPts val="600"/>
              </a:spcBef>
              <a:buSzTx/>
              <a:buNone/>
              <a:defRPr sz="2900"/>
            </a:pPr>
          </a:p>
          <a:p>
            <a:pPr marL="0" indent="0">
              <a:lnSpc>
                <a:spcPct val="80000"/>
              </a:lnSpc>
              <a:spcBef>
                <a:spcPts val="600"/>
              </a:spcBef>
              <a:buSzTx/>
              <a:buNone/>
              <a:defRPr sz="2900"/>
            </a:pPr>
            <a:r>
              <a:t>Body (JSON) RAW:</a:t>
            </a:r>
          </a:p>
          <a:p>
            <a:pPr marL="0" indent="0">
              <a:lnSpc>
                <a:spcPct val="80000"/>
              </a:lnSpc>
              <a:spcBef>
                <a:spcPts val="300"/>
              </a:spcBef>
              <a:buSzTx/>
              <a:buNone/>
              <a:defRPr sz="1400"/>
            </a:pPr>
            <a:r>
              <a:t>{</a:t>
            </a:r>
            <a:endParaRPr sz="2900"/>
          </a:p>
          <a:p>
            <a:pPr marL="0" indent="0">
              <a:lnSpc>
                <a:spcPct val="80000"/>
              </a:lnSpc>
              <a:spcBef>
                <a:spcPts val="300"/>
              </a:spcBef>
              <a:buSzTx/>
              <a:buNone/>
              <a:defRPr sz="1400"/>
            </a:pPr>
            <a:r>
              <a:t>"sender": "3243c66fa5ce46658d57c3624f306e32",</a:t>
            </a:r>
            <a:endParaRPr sz="2900"/>
          </a:p>
          <a:p>
            <a:pPr marL="0" indent="0">
              <a:lnSpc>
                <a:spcPct val="80000"/>
              </a:lnSpc>
              <a:spcBef>
                <a:spcPts val="300"/>
              </a:spcBef>
              <a:buSzTx/>
              <a:buNone/>
              <a:defRPr sz="1400"/>
            </a:pPr>
            <a:r>
              <a:t>"recipient": "some-other-user",	</a:t>
            </a:r>
            <a:endParaRPr sz="2900"/>
          </a:p>
          <a:p>
            <a:pPr marL="0" indent="0">
              <a:lnSpc>
                <a:spcPct val="80000"/>
              </a:lnSpc>
              <a:spcBef>
                <a:spcPts val="300"/>
              </a:spcBef>
              <a:buSzTx/>
              <a:buNone/>
              <a:defRPr sz="1400"/>
            </a:pPr>
            <a:r>
              <a:t>"amount": 8</a:t>
            </a:r>
            <a:endParaRPr sz="2900"/>
          </a:p>
          <a:p>
            <a:pPr marL="0" indent="0">
              <a:lnSpc>
                <a:spcPct val="80000"/>
              </a:lnSpc>
              <a:spcBef>
                <a:spcPts val="300"/>
              </a:spcBef>
              <a:buSzTx/>
              <a:buNone/>
              <a:defRPr sz="1400"/>
            </a:pPr>
            <a:r>
              <a:t>}</a:t>
            </a:r>
          </a:p>
        </p:txBody>
      </p:sp>
      <p:pic>
        <p:nvPicPr>
          <p:cNvPr id="233" name="Picture 2" descr="Picture 2"/>
          <p:cNvPicPr>
            <a:picLocks noChangeAspect="1"/>
          </p:cNvPicPr>
          <p:nvPr/>
        </p:nvPicPr>
        <p:blipFill>
          <a:blip r:embed="rId3">
            <a:extLst/>
          </a:blip>
          <a:stretch>
            <a:fillRect/>
          </a:stretch>
        </p:blipFill>
        <p:spPr>
          <a:xfrm>
            <a:off x="609600" y="2895600"/>
            <a:ext cx="7518400" cy="1390650"/>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5" name="Picture 2" descr="Picture 2"/>
          <p:cNvPicPr>
            <a:picLocks noChangeAspect="1"/>
          </p:cNvPicPr>
          <p:nvPr/>
        </p:nvPicPr>
        <p:blipFill>
          <a:blip r:embed="rId2">
            <a:extLst/>
          </a:blip>
          <a:stretch>
            <a:fillRect/>
          </a:stretch>
        </p:blipFill>
        <p:spPr>
          <a:xfrm>
            <a:off x="-228600" y="428625"/>
            <a:ext cx="9525000" cy="6429375"/>
          </a:xfrm>
          <a:prstGeom prst="rect">
            <a:avLst/>
          </a:prstGeom>
          <a:ln w="12700">
            <a:miter lim="400000"/>
          </a:ln>
        </p:spPr>
      </p:pic>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Title 1"/>
          <p:cNvSpPr/>
          <p:nvPr>
            <p:ph type="title"/>
          </p:nvPr>
        </p:nvSpPr>
        <p:spPr>
          <a:prstGeom prst="rect">
            <a:avLst/>
          </a:prstGeom>
        </p:spPr>
        <p:txBody>
          <a:bodyPr/>
          <a:lstStyle/>
          <a:p>
            <a:pPr/>
            <a:r>
              <a:t>More mining</a:t>
            </a:r>
          </a:p>
        </p:txBody>
      </p:sp>
      <p:sp>
        <p:nvSpPr>
          <p:cNvPr id="238" name="Content Placeholder 2"/>
          <p:cNvSpPr/>
          <p:nvPr>
            <p:ph type="body" idx="1"/>
          </p:nvPr>
        </p:nvSpPr>
        <p:spPr>
          <a:xfrm>
            <a:off x="457200" y="1600200"/>
            <a:ext cx="8229600" cy="4525963"/>
          </a:xfrm>
          <a:prstGeom prst="rect">
            <a:avLst/>
          </a:prstGeom>
        </p:spPr>
        <p:txBody>
          <a:bodyPr/>
          <a:lstStyle/>
          <a:p>
            <a:pPr/>
            <a:r>
              <a:t>Mine multiple times by using (GET)</a:t>
            </a:r>
          </a:p>
          <a:p>
            <a:pPr marL="0" indent="0">
              <a:buSzTx/>
              <a:buNone/>
            </a:pPr>
            <a:r>
              <a:rPr u="sng">
                <a:solidFill>
                  <a:srgbClr val="0000FF"/>
                </a:solidFill>
                <a:uFill>
                  <a:solidFill>
                    <a:srgbClr val="0000FF"/>
                  </a:solidFill>
                </a:uFill>
                <a:hlinkClick r:id="rId2" invalidUrl="" action="" tgtFrame="" tooltip="" history="1" highlightClick="0" endSnd="0"/>
              </a:rPr>
              <a:t>http://localhost:5000/mine</a:t>
            </a:r>
          </a:p>
          <a:p>
            <a:pPr marL="0" indent="0">
              <a:buSzTx/>
              <a:buNone/>
            </a:pPr>
          </a:p>
          <a:p>
            <a:pPr marL="0" indent="0">
              <a:buSzTx/>
              <a:buNone/>
            </a:pPr>
            <a:r>
              <a:t>And inspect the chain by calling in a Browser or Postman</a:t>
            </a:r>
          </a:p>
          <a:p>
            <a:pPr marL="0" indent="0">
              <a:buSzTx/>
              <a:buNone/>
            </a:pPr>
            <a:r>
              <a:rPr u="sng">
                <a:solidFill>
                  <a:srgbClr val="0000FF"/>
                </a:solidFill>
                <a:uFill>
                  <a:solidFill>
                    <a:srgbClr val="0000FF"/>
                  </a:solidFill>
                </a:uFill>
                <a:hlinkClick r:id="rId3" invalidUrl="" action="" tgtFrame="" tooltip="" history="1" highlightClick="0" endSnd="0"/>
              </a:rPr>
              <a:t>http://localhost:5000/chain</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Content Placeholder 2"/>
          <p:cNvSpPr/>
          <p:nvPr>
            <p:ph type="body" idx="1"/>
          </p:nvPr>
        </p:nvSpPr>
        <p:spPr>
          <a:xfrm>
            <a:off x="228600" y="152399"/>
            <a:ext cx="8534400" cy="6477001"/>
          </a:xfrm>
          <a:prstGeom prst="rect">
            <a:avLst/>
          </a:prstGeom>
        </p:spPr>
        <p:txBody>
          <a:bodyPr/>
          <a:lstStyle/>
          <a:p>
            <a:pPr marL="0" indent="0">
              <a:spcBef>
                <a:spcPts val="200"/>
              </a:spcBef>
              <a:buSzTx/>
              <a:buNone/>
              <a:defRPr sz="1000"/>
            </a:pPr>
            <a:r>
              <a:t>{</a:t>
            </a:r>
            <a:br/>
            <a:r>
              <a:t>"chain": [</a:t>
            </a:r>
            <a:br/>
            <a:r>
              <a:t>{</a:t>
            </a:r>
            <a:br/>
            <a:r>
              <a:t>"index": 1,</a:t>
            </a:r>
            <a:br/>
            <a:r>
              <a:t>"previous_hash": 1,</a:t>
            </a:r>
            <a:br/>
            <a:r>
              <a:t>"proof": 100,</a:t>
            </a:r>
            <a:br/>
            <a:r>
              <a:t>"timestamp": 1506280650.770839,</a:t>
            </a:r>
            <a:br/>
            <a:r>
              <a:t>"transactions": []</a:t>
            </a:r>
            <a:br/>
            <a:r>
              <a:t>},</a:t>
            </a:r>
            <a:br/>
            <a:r>
              <a:t>{</a:t>
            </a:r>
            <a:br/>
            <a:r>
              <a:t>"index": 2,</a:t>
            </a:r>
            <a:br/>
            <a:r>
              <a:t>"previous_hash": "c099bc...bfb7",</a:t>
            </a:r>
            <a:br/>
            <a:r>
              <a:t>"proof": 35293,</a:t>
            </a:r>
            <a:br/>
            <a:r>
              <a:t>"timestamp": 1506280664.717925,</a:t>
            </a:r>
            <a:br/>
            <a:r>
              <a:t>"transactions": [</a:t>
            </a:r>
            <a:br/>
            <a:r>
              <a:t>{</a:t>
            </a:r>
            <a:br/>
            <a:r>
              <a:t>"amount": 1,</a:t>
            </a:r>
            <a:br/>
            <a:r>
              <a:t>"recipient": "8bbcb347e0634905b0cac7955bae152b",</a:t>
            </a:r>
            <a:br/>
            <a:r>
              <a:t>"sender": "0"</a:t>
            </a:r>
            <a:br/>
            <a:r>
              <a:t>}</a:t>
            </a:r>
            <a:br/>
            <a:r>
              <a:t>]</a:t>
            </a:r>
            <a:br/>
            <a:r>
              <a:t>},</a:t>
            </a:r>
            <a:br/>
            <a:r>
              <a:t>{</a:t>
            </a:r>
            <a:br/>
            <a:r>
              <a:t>"index": 3,</a:t>
            </a:r>
            <a:br/>
            <a:r>
              <a:t>"previous_hash": "eff91a...10f2",</a:t>
            </a:r>
            <a:br/>
            <a:r>
              <a:t>"proof": 35089,</a:t>
            </a:r>
            <a:br/>
            <a:r>
              <a:t>"timestamp": 1506280666.1086972,</a:t>
            </a:r>
            <a:br/>
            <a:r>
              <a:t>"transactions": [</a:t>
            </a:r>
            <a:br/>
            <a:r>
              <a:t>{</a:t>
            </a:r>
            <a:br/>
            <a:r>
              <a:t>"amount": 1,</a:t>
            </a:r>
            <a:br/>
            <a:r>
              <a:t>"recipient": "8bbcb347e0634905b0cac7955bae152b",</a:t>
            </a:r>
            <a:br/>
            <a:r>
              <a:t>"sender": "0"</a:t>
            </a:r>
            <a:br/>
            <a:r>
              <a:t>}</a:t>
            </a:r>
            <a:br/>
            <a:r>
              <a:t>]</a:t>
            </a:r>
            <a:br/>
            <a:r>
              <a:t>}</a:t>
            </a:r>
            <a:br/>
            <a:r>
              <a:t>],</a:t>
            </a:r>
            <a:br/>
            <a:r>
              <a:t>"length": 3</a:t>
            </a:r>
            <a:br/>
            <a:r>
              <a:t>}</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Title 1"/>
          <p:cNvSpPr/>
          <p:nvPr>
            <p:ph type="title"/>
          </p:nvPr>
        </p:nvSpPr>
        <p:spPr>
          <a:xfrm>
            <a:off x="304800" y="2971800"/>
            <a:ext cx="8229600" cy="1143000"/>
          </a:xfrm>
          <a:prstGeom prst="rect">
            <a:avLst/>
          </a:prstGeom>
        </p:spPr>
        <p:txBody>
          <a:bodyPr/>
          <a:lstStyle/>
          <a:p>
            <a:pPr defTabSz="832104">
              <a:defRPr sz="3549"/>
            </a:pPr>
            <a:r>
              <a:t>Yay!! We got basic blockchain. </a:t>
            </a:r>
            <a:br/>
            <a:r>
              <a:t>More…</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 name="Title 1"/>
          <p:cNvSpPr/>
          <p:nvPr>
            <p:ph type="title"/>
          </p:nvPr>
        </p:nvSpPr>
        <p:spPr>
          <a:prstGeom prst="rect">
            <a:avLst/>
          </a:prstGeom>
        </p:spPr>
        <p:txBody>
          <a:bodyPr/>
          <a:lstStyle/>
          <a:p>
            <a:pPr/>
            <a:r>
              <a:t>Step 4: Consensus</a:t>
            </a:r>
          </a:p>
        </p:txBody>
      </p:sp>
      <p:sp>
        <p:nvSpPr>
          <p:cNvPr id="245" name="Content Placeholder 2"/>
          <p:cNvSpPr/>
          <p:nvPr>
            <p:ph type="body" idx="1"/>
          </p:nvPr>
        </p:nvSpPr>
        <p:spPr>
          <a:xfrm>
            <a:off x="457200" y="1600200"/>
            <a:ext cx="8229600" cy="4525963"/>
          </a:xfrm>
          <a:prstGeom prst="rect">
            <a:avLst/>
          </a:prstGeom>
        </p:spPr>
        <p:txBody>
          <a:bodyPr/>
          <a:lstStyle/>
          <a:p>
            <a:pPr/>
            <a:r>
              <a:t>Consensus allows the blockchains to be </a:t>
            </a:r>
            <a:r>
              <a:rPr b="1"/>
              <a:t>decentralized</a:t>
            </a:r>
            <a:r>
              <a:t>.</a:t>
            </a:r>
          </a:p>
          <a:p>
            <a:pPr/>
            <a:r>
              <a:t>For consensus to work, all nodes should be aware of its’ neighbors by registering and resolving differences</a:t>
            </a:r>
          </a:p>
          <a:p>
            <a:pPr marL="0" indent="0">
              <a:spcBef>
                <a:spcPts val="500"/>
              </a:spcBef>
              <a:buSzTx/>
              <a:buNone/>
              <a:defRPr b="1" sz="2400"/>
            </a:pPr>
            <a:r>
              <a:t>/nodes/register</a:t>
            </a:r>
            <a:r>
              <a:rPr b="0"/>
              <a:t>: to accept a new list of new nodes</a:t>
            </a:r>
          </a:p>
          <a:p>
            <a:pPr marL="0" indent="0">
              <a:spcBef>
                <a:spcPts val="500"/>
              </a:spcBef>
              <a:buSzTx/>
              <a:buNone/>
              <a:defRPr b="1" sz="2400"/>
            </a:pPr>
            <a:r>
              <a:t>/nodes/resolve</a:t>
            </a:r>
            <a:r>
              <a:rPr b="0"/>
              <a:t>: implement consensus algorithm, resolves any conflicts</a:t>
            </a:r>
            <a:endParaRPr b="0"/>
          </a:p>
          <a:p>
            <a:pPr/>
            <a:r>
              <a:t>Add these methods to the blockchain code</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 name="Rectangle 3"/>
          <p:cNvSpPr/>
          <p:nvPr/>
        </p:nvSpPr>
        <p:spPr>
          <a:xfrm>
            <a:off x="533400" y="380999"/>
            <a:ext cx="8305800" cy="542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a:t>
            </a:r>
          </a:p>
          <a:p>
            <a:pPr/>
            <a:r>
              <a:t>from urllib.parse import urlparse</a:t>
            </a:r>
          </a:p>
          <a:p>
            <a:pPr/>
            <a:r>
              <a:t>...</a:t>
            </a:r>
          </a:p>
          <a:p>
            <a:pPr/>
          </a:p>
          <a:p>
            <a:pPr/>
          </a:p>
          <a:p>
            <a:pPr/>
            <a:r>
              <a:t>class Blockchain(object):</a:t>
            </a:r>
          </a:p>
          <a:p>
            <a:pPr/>
            <a:r>
              <a:t>    def __init__(self):</a:t>
            </a:r>
          </a:p>
          <a:p>
            <a:pPr/>
            <a:r>
              <a:t>        ...</a:t>
            </a:r>
          </a:p>
          <a:p>
            <a:pPr/>
            <a:r>
              <a:t>        self.nodes = set()</a:t>
            </a:r>
          </a:p>
          <a:p>
            <a:pPr/>
            <a:r>
              <a:t>        ...</a:t>
            </a:r>
          </a:p>
          <a:p>
            <a:pPr/>
          </a:p>
          <a:p>
            <a:pPr/>
            <a:r>
              <a:t>    def register_node(self, address):</a:t>
            </a:r>
          </a:p>
          <a:p>
            <a:pPr/>
            <a:r>
              <a:t>        """</a:t>
            </a:r>
          </a:p>
          <a:p>
            <a:pPr/>
            <a:r>
              <a:t>        Add a new node to the list of nodes</a:t>
            </a:r>
          </a:p>
          <a:p>
            <a:pPr/>
            <a:r>
              <a:t>        :param address: &lt;str&gt; Address of node. Eg. 'http://192.168.0.5:5000'</a:t>
            </a:r>
          </a:p>
          <a:p>
            <a:pPr/>
            <a:r>
              <a:t>        :return: None</a:t>
            </a:r>
          </a:p>
          <a:p>
            <a:pPr/>
            <a:r>
              <a:t>        """</a:t>
            </a:r>
          </a:p>
          <a:p>
            <a:pPr/>
          </a:p>
          <a:p>
            <a:pPr/>
            <a:r>
              <a:t>        parsed_url = urlparse(address)</a:t>
            </a:r>
          </a:p>
          <a:p>
            <a:pPr/>
            <a:r>
              <a:t>        self.nodes.add(parsed_url.netloc)</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Title 1"/>
          <p:cNvSpPr/>
          <p:nvPr>
            <p:ph type="title"/>
          </p:nvPr>
        </p:nvSpPr>
        <p:spPr>
          <a:prstGeom prst="rect">
            <a:avLst/>
          </a:prstGeom>
        </p:spPr>
        <p:txBody>
          <a:bodyPr/>
          <a:lstStyle/>
          <a:p>
            <a:pPr/>
            <a:r>
              <a:t>Implement Consensus algorithm</a:t>
            </a:r>
          </a:p>
        </p:txBody>
      </p:sp>
      <p:sp>
        <p:nvSpPr>
          <p:cNvPr id="250" name="Content Placeholder 2"/>
          <p:cNvSpPr/>
          <p:nvPr>
            <p:ph type="body" idx="1"/>
          </p:nvPr>
        </p:nvSpPr>
        <p:spPr>
          <a:xfrm>
            <a:off x="457200" y="1600200"/>
            <a:ext cx="8229600" cy="4525963"/>
          </a:xfrm>
          <a:prstGeom prst="rect">
            <a:avLst/>
          </a:prstGeom>
        </p:spPr>
        <p:txBody>
          <a:bodyPr/>
          <a:lstStyle/>
          <a:p>
            <a:pPr>
              <a:lnSpc>
                <a:spcPct val="80000"/>
              </a:lnSpc>
              <a:spcBef>
                <a:spcPts val="600"/>
              </a:spcBef>
              <a:defRPr sz="2900"/>
            </a:pPr>
            <a:r>
              <a:t>A conflict is when one node has a different chain than another node</a:t>
            </a:r>
          </a:p>
          <a:p>
            <a:pPr>
              <a:lnSpc>
                <a:spcPct val="80000"/>
              </a:lnSpc>
              <a:spcBef>
                <a:spcPts val="600"/>
              </a:spcBef>
              <a:defRPr sz="2900"/>
            </a:pPr>
            <a:r>
              <a:t>To resolve, our rule is the ‘</a:t>
            </a:r>
            <a:r>
              <a:rPr b="1" i="1"/>
              <a:t>longest valid chain is authoritative</a:t>
            </a:r>
            <a:r>
              <a:t>’</a:t>
            </a:r>
          </a:p>
          <a:p>
            <a:pPr>
              <a:lnSpc>
                <a:spcPct val="80000"/>
              </a:lnSpc>
              <a:spcBef>
                <a:spcPts val="600"/>
              </a:spcBef>
              <a:defRPr sz="2900"/>
            </a:pPr>
            <a:r>
              <a:t>Ie, the longest chain on the network is the de-facto one.</a:t>
            </a:r>
          </a:p>
          <a:p>
            <a:pPr>
              <a:lnSpc>
                <a:spcPct val="80000"/>
              </a:lnSpc>
              <a:spcBef>
                <a:spcPts val="600"/>
              </a:spcBef>
              <a:defRPr sz="2900"/>
            </a:pPr>
            <a:r>
              <a:t>Let’s implement the valid_chain method and resolve_conflicts method on blockchain.py</a:t>
            </a:r>
          </a:p>
          <a:p>
            <a:pPr>
              <a:lnSpc>
                <a:spcPct val="80000"/>
              </a:lnSpc>
              <a:spcBef>
                <a:spcPts val="400"/>
              </a:spcBef>
              <a:defRPr sz="2000"/>
            </a:pPr>
            <a:r>
              <a:t>valid_chain() – loops through blocks and verifies both hash and proof.</a:t>
            </a:r>
            <a:endParaRPr sz="2900"/>
          </a:p>
          <a:p>
            <a:pPr>
              <a:lnSpc>
                <a:spcPct val="80000"/>
              </a:lnSpc>
              <a:spcBef>
                <a:spcPts val="400"/>
              </a:spcBef>
              <a:defRPr sz="2000"/>
            </a:pPr>
            <a:r>
              <a:t>resolve_conflicts() – loops through neighbors, downloads their chains, and verifies. </a:t>
            </a:r>
            <a:r>
              <a:rPr b="1"/>
              <a:t>If a valid chain is found, whose length is greater than ours, we replace ours.</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Rectangle 3"/>
          <p:cNvSpPr/>
          <p:nvPr/>
        </p:nvSpPr>
        <p:spPr>
          <a:xfrm>
            <a:off x="762000" y="302359"/>
            <a:ext cx="4572000" cy="6314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pPr>
            <a:r>
              <a:t>...</a:t>
            </a:r>
          </a:p>
          <a:p>
            <a:pPr>
              <a:defRPr sz="1200"/>
            </a:pPr>
            <a:r>
              <a:t>import requests</a:t>
            </a:r>
          </a:p>
          <a:p>
            <a:pPr>
              <a:defRPr sz="1200"/>
            </a:pPr>
          </a:p>
          <a:p>
            <a:pPr>
              <a:defRPr sz="1200"/>
            </a:pPr>
          </a:p>
          <a:p>
            <a:pPr>
              <a:defRPr sz="1200"/>
            </a:pPr>
            <a:r>
              <a:t>class Blockchain(object)</a:t>
            </a:r>
          </a:p>
          <a:p>
            <a:pPr>
              <a:defRPr sz="1200"/>
            </a:pPr>
            <a:r>
              <a:t>    ...</a:t>
            </a:r>
          </a:p>
          <a:p>
            <a:pPr>
              <a:defRPr sz="1200"/>
            </a:pPr>
            <a:r>
              <a:t>    </a:t>
            </a:r>
          </a:p>
          <a:p>
            <a:pPr>
              <a:defRPr sz="1200"/>
            </a:pPr>
            <a:r>
              <a:t>    def valid_chain(self, chain):</a:t>
            </a:r>
          </a:p>
          <a:p>
            <a:pPr>
              <a:defRPr sz="1200"/>
            </a:pPr>
            <a:r>
              <a:t>        """</a:t>
            </a:r>
          </a:p>
          <a:p>
            <a:pPr>
              <a:defRPr sz="1200"/>
            </a:pPr>
            <a:r>
              <a:t>        Determine if a given blockchain is valid</a:t>
            </a:r>
          </a:p>
          <a:p>
            <a:pPr>
              <a:defRPr sz="1200"/>
            </a:pPr>
            <a:r>
              <a:t>        :param chain: &lt;list&gt; A blockchain</a:t>
            </a:r>
          </a:p>
          <a:p>
            <a:pPr>
              <a:defRPr sz="1200"/>
            </a:pPr>
            <a:r>
              <a:t>        :return: &lt;bool&gt; True if valid, False if not</a:t>
            </a:r>
          </a:p>
          <a:p>
            <a:pPr>
              <a:defRPr sz="1200"/>
            </a:pPr>
            <a:r>
              <a:t>        """</a:t>
            </a:r>
          </a:p>
          <a:p>
            <a:pPr>
              <a:defRPr sz="1200"/>
            </a:pPr>
          </a:p>
          <a:p>
            <a:pPr>
              <a:defRPr sz="1200"/>
            </a:pPr>
            <a:r>
              <a:t>        last_block = chain[0]</a:t>
            </a:r>
          </a:p>
          <a:p>
            <a:pPr>
              <a:defRPr sz="1200"/>
            </a:pPr>
            <a:r>
              <a:t>        current_index = 1</a:t>
            </a:r>
          </a:p>
          <a:p>
            <a:pPr>
              <a:defRPr sz="1200"/>
            </a:pPr>
          </a:p>
          <a:p>
            <a:pPr>
              <a:defRPr sz="1200"/>
            </a:pPr>
            <a:r>
              <a:t>        while current_index &lt; len(chain):</a:t>
            </a:r>
          </a:p>
          <a:p>
            <a:pPr>
              <a:defRPr sz="1200"/>
            </a:pPr>
            <a:r>
              <a:t>            block = chain[current_index]</a:t>
            </a:r>
          </a:p>
          <a:p>
            <a:pPr>
              <a:defRPr sz="1200"/>
            </a:pPr>
            <a:r>
              <a:t>            print(f'{last_block}')</a:t>
            </a:r>
          </a:p>
          <a:p>
            <a:pPr>
              <a:defRPr sz="1200"/>
            </a:pPr>
            <a:r>
              <a:t>            print(f'{block}')</a:t>
            </a:r>
          </a:p>
          <a:p>
            <a:pPr>
              <a:defRPr sz="1200"/>
            </a:pPr>
            <a:r>
              <a:t>            print("\n-----------\n")</a:t>
            </a:r>
          </a:p>
          <a:p>
            <a:pPr>
              <a:defRPr sz="1200"/>
            </a:pPr>
            <a:r>
              <a:t>            # Check that the hash of the block is correct</a:t>
            </a:r>
          </a:p>
          <a:p>
            <a:pPr>
              <a:defRPr sz="1200"/>
            </a:pPr>
            <a:r>
              <a:t>            if block['previous_hash'] != self.hash(last_block):</a:t>
            </a:r>
          </a:p>
          <a:p>
            <a:pPr>
              <a:defRPr sz="1200"/>
            </a:pPr>
            <a:r>
              <a:t>                return False</a:t>
            </a:r>
          </a:p>
          <a:p>
            <a:pPr>
              <a:defRPr sz="1200"/>
            </a:pPr>
          </a:p>
          <a:p>
            <a:pPr>
              <a:defRPr sz="1200"/>
            </a:pPr>
            <a:r>
              <a:t>            # Check that the Proof of Work is correct</a:t>
            </a:r>
          </a:p>
          <a:p>
            <a:pPr>
              <a:defRPr sz="1200"/>
            </a:pPr>
            <a:r>
              <a:t>            if not self.valid_proof(last_block['proof'], block['proof']):</a:t>
            </a:r>
          </a:p>
          <a:p>
            <a:pPr>
              <a:defRPr sz="1200"/>
            </a:pPr>
            <a:r>
              <a:t>                return False</a:t>
            </a:r>
          </a:p>
          <a:p>
            <a:pPr>
              <a:defRPr sz="1200"/>
            </a:pPr>
          </a:p>
          <a:p>
            <a:pPr>
              <a:defRPr sz="1200"/>
            </a:pPr>
            <a:r>
              <a:t>            last_block = block</a:t>
            </a:r>
          </a:p>
          <a:p>
            <a:pPr>
              <a:defRPr sz="1200"/>
            </a:pPr>
            <a:r>
              <a:t>            current_index += 1</a:t>
            </a:r>
          </a:p>
          <a:p>
            <a:pPr>
              <a:defRPr sz="1200"/>
            </a:pPr>
          </a:p>
          <a:p>
            <a:pPr>
              <a:defRPr sz="1200"/>
            </a:pPr>
            <a:r>
              <a:t>        return True</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Rectangle 3"/>
          <p:cNvSpPr/>
          <p:nvPr/>
        </p:nvSpPr>
        <p:spPr>
          <a:xfrm>
            <a:off x="762000" y="302358"/>
            <a:ext cx="4572000" cy="6136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pPr>
            <a:r>
              <a:t> def resolve_conflicts(self):</a:t>
            </a:r>
          </a:p>
          <a:p>
            <a:pPr>
              <a:defRPr sz="1200"/>
            </a:pPr>
            <a:r>
              <a:t>        """</a:t>
            </a:r>
          </a:p>
          <a:p>
            <a:pPr>
              <a:defRPr sz="1200"/>
            </a:pPr>
            <a:r>
              <a:t>        This is our Consensus Algorithm, it resolves conflicts</a:t>
            </a:r>
          </a:p>
          <a:p>
            <a:pPr>
              <a:defRPr sz="1200"/>
            </a:pPr>
            <a:r>
              <a:t>        by replacing our chain with the longest one in the network.</a:t>
            </a:r>
          </a:p>
          <a:p>
            <a:pPr>
              <a:defRPr sz="1200"/>
            </a:pPr>
            <a:r>
              <a:t>        :return: &lt;bool&gt; True if our chain was replaced, False if not</a:t>
            </a:r>
          </a:p>
          <a:p>
            <a:pPr>
              <a:defRPr sz="1200"/>
            </a:pPr>
            <a:r>
              <a:t>        """</a:t>
            </a:r>
          </a:p>
          <a:p>
            <a:pPr>
              <a:defRPr sz="1200"/>
            </a:pPr>
          </a:p>
          <a:p>
            <a:pPr>
              <a:defRPr sz="1200"/>
            </a:pPr>
            <a:r>
              <a:t>        neighbours = self.nodes</a:t>
            </a:r>
          </a:p>
          <a:p>
            <a:pPr>
              <a:defRPr sz="1200"/>
            </a:pPr>
            <a:r>
              <a:t>        new_chain = None</a:t>
            </a:r>
          </a:p>
          <a:p>
            <a:pPr>
              <a:defRPr sz="1200"/>
            </a:pPr>
          </a:p>
          <a:p>
            <a:pPr>
              <a:defRPr sz="1200"/>
            </a:pPr>
            <a:r>
              <a:t>        # We're only looking for chains longer than ours</a:t>
            </a:r>
          </a:p>
          <a:p>
            <a:pPr>
              <a:defRPr sz="1200"/>
            </a:pPr>
            <a:r>
              <a:t>        max_length = len(self.chain)</a:t>
            </a:r>
          </a:p>
          <a:p>
            <a:pPr>
              <a:defRPr sz="1200"/>
            </a:pPr>
          </a:p>
          <a:p>
            <a:pPr>
              <a:defRPr sz="1200"/>
            </a:pPr>
            <a:r>
              <a:t>        # Grab and verify the chains from all the nodes in our network</a:t>
            </a:r>
          </a:p>
          <a:p>
            <a:pPr>
              <a:defRPr sz="1200"/>
            </a:pPr>
            <a:r>
              <a:t>        for node in neighbours:</a:t>
            </a:r>
          </a:p>
          <a:p>
            <a:pPr>
              <a:defRPr sz="1200"/>
            </a:pPr>
            <a:r>
              <a:t>            response = requests.get(f'http://{node}/chain')</a:t>
            </a:r>
          </a:p>
          <a:p>
            <a:pPr>
              <a:defRPr sz="1200"/>
            </a:pPr>
          </a:p>
          <a:p>
            <a:pPr>
              <a:defRPr sz="1200"/>
            </a:pPr>
            <a:r>
              <a:t>            if response.status_code == 200:</a:t>
            </a:r>
          </a:p>
          <a:p>
            <a:pPr>
              <a:defRPr sz="1200"/>
            </a:pPr>
            <a:r>
              <a:t>                length = response.json()['length']</a:t>
            </a:r>
          </a:p>
          <a:p>
            <a:pPr>
              <a:defRPr sz="1200"/>
            </a:pPr>
            <a:r>
              <a:t>                chain = response.json()['chain']</a:t>
            </a:r>
          </a:p>
          <a:p>
            <a:pPr>
              <a:defRPr sz="1200"/>
            </a:pPr>
          </a:p>
          <a:p>
            <a:pPr>
              <a:defRPr sz="1200"/>
            </a:pPr>
            <a:r>
              <a:t>                # Check if the length is longer and the chain is valid</a:t>
            </a:r>
          </a:p>
          <a:p>
            <a:pPr>
              <a:defRPr sz="1200"/>
            </a:pPr>
            <a:r>
              <a:t>                if length &gt; max_length and self.valid_chain(chain):</a:t>
            </a:r>
          </a:p>
          <a:p>
            <a:pPr>
              <a:defRPr sz="1200"/>
            </a:pPr>
            <a:r>
              <a:t>                    max_length = length</a:t>
            </a:r>
          </a:p>
          <a:p>
            <a:pPr>
              <a:defRPr sz="1200"/>
            </a:pPr>
            <a:r>
              <a:t>                    new_chain = chain</a:t>
            </a:r>
          </a:p>
          <a:p>
            <a:pPr>
              <a:defRPr sz="1200"/>
            </a:pPr>
          </a:p>
          <a:p>
            <a:pPr>
              <a:defRPr sz="1200"/>
            </a:pPr>
            <a:r>
              <a:t>        # Replace our chain if we discovered a new, valid chain longer than ours</a:t>
            </a:r>
          </a:p>
          <a:p>
            <a:pPr>
              <a:defRPr sz="1200"/>
            </a:pPr>
            <a:r>
              <a:t>        if new_chain:</a:t>
            </a:r>
          </a:p>
          <a:p>
            <a:pPr>
              <a:defRPr sz="1200"/>
            </a:pPr>
            <a:r>
              <a:t>            self.chain = new_chain</a:t>
            </a:r>
          </a:p>
          <a:p>
            <a:pPr>
              <a:defRPr sz="1200"/>
            </a:pPr>
            <a:r>
              <a:t>            return True</a:t>
            </a:r>
          </a:p>
          <a:p>
            <a:pPr>
              <a:defRPr sz="1200"/>
            </a:pPr>
          </a:p>
          <a:p>
            <a:pPr>
              <a:defRPr sz="1200"/>
            </a:pPr>
            <a:r>
              <a:t>        return False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Title 1"/>
          <p:cNvSpPr/>
          <p:nvPr>
            <p:ph type="title"/>
          </p:nvPr>
        </p:nvSpPr>
        <p:spPr>
          <a:prstGeom prst="rect">
            <a:avLst/>
          </a:prstGeom>
        </p:spPr>
        <p:txBody>
          <a:bodyPr/>
          <a:lstStyle/>
          <a:p>
            <a:pPr/>
            <a:r>
              <a:t>Incorruptible (contd).</a:t>
            </a:r>
          </a:p>
        </p:txBody>
      </p:sp>
      <p:sp>
        <p:nvSpPr>
          <p:cNvPr id="127" name="Content Placeholder 2"/>
          <p:cNvSpPr/>
          <p:nvPr>
            <p:ph type="body" idx="1"/>
          </p:nvPr>
        </p:nvSpPr>
        <p:spPr>
          <a:xfrm>
            <a:off x="457200" y="1600200"/>
            <a:ext cx="8229600" cy="4525963"/>
          </a:xfrm>
          <a:prstGeom prst="rect">
            <a:avLst/>
          </a:prstGeom>
        </p:spPr>
        <p:txBody>
          <a:bodyPr/>
          <a:lstStyle/>
          <a:p>
            <a:pPr marL="336042" indent="-336042" defTabSz="896111">
              <a:defRPr b="1" sz="3136"/>
            </a:pPr>
            <a:r>
              <a:t>2. Digital Signatures: </a:t>
            </a:r>
            <a:r>
              <a:rPr b="0" u="sng">
                <a:solidFill>
                  <a:srgbClr val="0000FF"/>
                </a:solidFill>
                <a:uFill>
                  <a:solidFill>
                    <a:srgbClr val="0000FF"/>
                  </a:solidFill>
                </a:uFill>
                <a:hlinkClick r:id="rId2" invalidUrl="" action="" tgtFrame="" tooltip="" history="1" highlightClick="0" endSnd="0"/>
              </a:rPr>
              <a:t>Digital signatures</a:t>
            </a:r>
            <a:r>
              <a:rPr b="0"/>
              <a:t> are like our normal signatures in digital form. They need to have this basic property:</a:t>
            </a:r>
            <a:endParaRPr b="0"/>
          </a:p>
          <a:p>
            <a:pPr marL="336042" indent="-336042" defTabSz="896111">
              <a:defRPr sz="3136"/>
            </a:pPr>
            <a:r>
              <a:t>Only you can sign BUT anyone can verify.</a:t>
            </a:r>
          </a:p>
          <a:p>
            <a:pPr marL="336042" indent="-336042" defTabSz="896111">
              <a:defRPr sz="3136"/>
            </a:pPr>
            <a:r>
              <a:t>Uses Private Key to sign and Public key to verify</a:t>
            </a:r>
          </a:p>
          <a:p>
            <a:pPr marL="336042" indent="-336042" defTabSz="896111">
              <a:defRPr sz="3136"/>
            </a:pPr>
            <a:r>
              <a:t>Bitcoin uses (Elliptical Curve Digital Signature Algorithm) </a:t>
            </a:r>
            <a:r>
              <a:rPr u="sng">
                <a:solidFill>
                  <a:srgbClr val="0000FF"/>
                </a:solidFill>
                <a:uFill>
                  <a:solidFill>
                    <a:srgbClr val="0000FF"/>
                  </a:solidFill>
                </a:uFill>
                <a:hlinkClick r:id="rId3" invalidUrl="" action="" tgtFrame="" tooltip="" history="1" highlightClick="0" endSnd="0"/>
              </a:rPr>
              <a:t>ECDSA</a:t>
            </a:r>
            <a:r>
              <a:t> for digital signatures.</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6" name="Title 1"/>
          <p:cNvSpPr/>
          <p:nvPr>
            <p:ph type="title"/>
          </p:nvPr>
        </p:nvSpPr>
        <p:spPr>
          <a:prstGeom prst="rect">
            <a:avLst/>
          </a:prstGeom>
        </p:spPr>
        <p:txBody>
          <a:bodyPr/>
          <a:lstStyle/>
          <a:p>
            <a:pPr/>
            <a:r>
              <a:t>Add endpoints for consensus</a:t>
            </a:r>
          </a:p>
        </p:txBody>
      </p:sp>
      <p:sp>
        <p:nvSpPr>
          <p:cNvPr id="257" name="Content Placeholder 2"/>
          <p:cNvSpPr/>
          <p:nvPr>
            <p:ph type="body" idx="1"/>
          </p:nvPr>
        </p:nvSpPr>
        <p:spPr>
          <a:xfrm>
            <a:off x="457200" y="1600200"/>
            <a:ext cx="8229600" cy="4525963"/>
          </a:xfrm>
          <a:prstGeom prst="rect">
            <a:avLst/>
          </a:prstGeom>
        </p:spPr>
        <p:txBody>
          <a:bodyPr/>
          <a:lstStyle/>
          <a:p>
            <a:pPr/>
            <a:r>
              <a:t>Add 2 more methods to register and resolve</a:t>
            </a:r>
          </a:p>
          <a:p>
            <a:pPr marL="0" indent="0">
              <a:buSzTx/>
              <a:buNone/>
            </a:pPr>
            <a:r>
              <a:t>/nodes/register (POST)</a:t>
            </a:r>
          </a:p>
          <a:p>
            <a:pPr marL="0" indent="0">
              <a:buSzTx/>
              <a:buNone/>
            </a:pPr>
            <a:r>
              <a:t>/nodes/resolve (GET)</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Rectangle 2"/>
          <p:cNvSpPr/>
          <p:nvPr/>
        </p:nvSpPr>
        <p:spPr>
          <a:xfrm>
            <a:off x="685800" y="148935"/>
            <a:ext cx="4572000" cy="6136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pPr>
            <a:r>
              <a:t>@app.route('/nodes/register', methods=['POST'])</a:t>
            </a:r>
          </a:p>
          <a:p>
            <a:pPr>
              <a:defRPr sz="1200"/>
            </a:pPr>
            <a:r>
              <a:t>def register_nodes():</a:t>
            </a:r>
          </a:p>
          <a:p>
            <a:pPr>
              <a:defRPr sz="1200"/>
            </a:pPr>
            <a:r>
              <a:t>    values = request.get_json()</a:t>
            </a:r>
          </a:p>
          <a:p>
            <a:pPr>
              <a:defRPr sz="1200"/>
            </a:pPr>
          </a:p>
          <a:p>
            <a:pPr>
              <a:defRPr sz="1200"/>
            </a:pPr>
            <a:r>
              <a:t>    nodes = values.get('nodes')</a:t>
            </a:r>
          </a:p>
          <a:p>
            <a:pPr>
              <a:defRPr sz="1200"/>
            </a:pPr>
            <a:r>
              <a:t>    if nodes is None:</a:t>
            </a:r>
          </a:p>
          <a:p>
            <a:pPr>
              <a:defRPr sz="1200"/>
            </a:pPr>
            <a:r>
              <a:t>        return "Error: Please supply a valid list of nodes", 400</a:t>
            </a:r>
          </a:p>
          <a:p>
            <a:pPr>
              <a:defRPr sz="1200"/>
            </a:pPr>
          </a:p>
          <a:p>
            <a:pPr>
              <a:defRPr sz="1200"/>
            </a:pPr>
            <a:r>
              <a:t>    for node in nodes:</a:t>
            </a:r>
          </a:p>
          <a:p>
            <a:pPr>
              <a:defRPr sz="1200"/>
            </a:pPr>
            <a:r>
              <a:t>        blockchain.register_node(node)</a:t>
            </a:r>
          </a:p>
          <a:p>
            <a:pPr>
              <a:defRPr sz="1200"/>
            </a:pPr>
          </a:p>
          <a:p>
            <a:pPr>
              <a:defRPr sz="1200"/>
            </a:pPr>
            <a:r>
              <a:t>    response = {</a:t>
            </a:r>
          </a:p>
          <a:p>
            <a:pPr>
              <a:defRPr sz="1200"/>
            </a:pPr>
            <a:r>
              <a:t>        'message': 'New nodes have been added',</a:t>
            </a:r>
          </a:p>
          <a:p>
            <a:pPr>
              <a:defRPr sz="1200"/>
            </a:pPr>
            <a:r>
              <a:t>        'total_nodes': list(blockchain.nodes),</a:t>
            </a:r>
          </a:p>
          <a:p>
            <a:pPr>
              <a:defRPr sz="1200"/>
            </a:pPr>
            <a:r>
              <a:t>    }</a:t>
            </a:r>
          </a:p>
          <a:p>
            <a:pPr>
              <a:defRPr sz="1200"/>
            </a:pPr>
            <a:r>
              <a:t>    return jsonify(response), 201</a:t>
            </a:r>
          </a:p>
          <a:p>
            <a:pPr>
              <a:defRPr sz="1200"/>
            </a:pPr>
          </a:p>
          <a:p>
            <a:pPr>
              <a:defRPr sz="1200"/>
            </a:pPr>
          </a:p>
          <a:p>
            <a:pPr>
              <a:defRPr sz="1200"/>
            </a:pPr>
            <a:r>
              <a:t>@app.route('/nodes/resolve', methods=['GET'])</a:t>
            </a:r>
          </a:p>
          <a:p>
            <a:pPr>
              <a:defRPr sz="1200"/>
            </a:pPr>
            <a:r>
              <a:t>def consensus():</a:t>
            </a:r>
          </a:p>
          <a:p>
            <a:pPr>
              <a:defRPr sz="1200"/>
            </a:pPr>
            <a:r>
              <a:t>    replaced = blockchain.resolve_conflicts()</a:t>
            </a:r>
          </a:p>
          <a:p>
            <a:pPr>
              <a:defRPr sz="1200"/>
            </a:pPr>
          </a:p>
          <a:p>
            <a:pPr>
              <a:defRPr sz="1200"/>
            </a:pPr>
            <a:r>
              <a:t>    if replaced:</a:t>
            </a:r>
          </a:p>
          <a:p>
            <a:pPr>
              <a:defRPr sz="1200"/>
            </a:pPr>
            <a:r>
              <a:t>        response = {</a:t>
            </a:r>
          </a:p>
          <a:p>
            <a:pPr>
              <a:defRPr sz="1200"/>
            </a:pPr>
            <a:r>
              <a:t>            'message': 'Our chain was replaced',</a:t>
            </a:r>
          </a:p>
          <a:p>
            <a:pPr>
              <a:defRPr sz="1200"/>
            </a:pPr>
            <a:r>
              <a:t>            'new_chain': blockchain.chain</a:t>
            </a:r>
          </a:p>
          <a:p>
            <a:pPr>
              <a:defRPr sz="1200"/>
            </a:pPr>
            <a:r>
              <a:t>        }</a:t>
            </a:r>
          </a:p>
          <a:p>
            <a:pPr>
              <a:defRPr sz="1200"/>
            </a:pPr>
            <a:r>
              <a:t>    else:</a:t>
            </a:r>
          </a:p>
          <a:p>
            <a:pPr>
              <a:defRPr sz="1200"/>
            </a:pPr>
            <a:r>
              <a:t>        response = {</a:t>
            </a:r>
          </a:p>
          <a:p>
            <a:pPr>
              <a:defRPr sz="1200"/>
            </a:pPr>
            <a:r>
              <a:t>            'message': 'Our chain is authoritative',</a:t>
            </a:r>
          </a:p>
          <a:p>
            <a:pPr>
              <a:defRPr sz="1200"/>
            </a:pPr>
            <a:r>
              <a:t>            'chain': blockchain.chain</a:t>
            </a:r>
          </a:p>
          <a:p>
            <a:pPr>
              <a:defRPr sz="1200"/>
            </a:pPr>
            <a:r>
              <a:t>        }</a:t>
            </a:r>
          </a:p>
          <a:p>
            <a:pPr>
              <a:defRPr sz="1200"/>
            </a:pPr>
          </a:p>
          <a:p>
            <a:pPr>
              <a:defRPr sz="1200"/>
            </a:pPr>
            <a:r>
              <a:t>    return jsonify(response), 200</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Title 1"/>
          <p:cNvSpPr/>
          <p:nvPr>
            <p:ph type="title"/>
          </p:nvPr>
        </p:nvSpPr>
        <p:spPr>
          <a:prstGeom prst="rect">
            <a:avLst/>
          </a:prstGeom>
        </p:spPr>
        <p:txBody>
          <a:bodyPr/>
          <a:lstStyle/>
          <a:p>
            <a:pPr/>
            <a:r>
              <a:t>Step 5: Test the chain</a:t>
            </a:r>
          </a:p>
        </p:txBody>
      </p:sp>
      <p:sp>
        <p:nvSpPr>
          <p:cNvPr id="262" name="Content Placeholder 2"/>
          <p:cNvSpPr/>
          <p:nvPr>
            <p:ph type="body" idx="1"/>
          </p:nvPr>
        </p:nvSpPr>
        <p:spPr>
          <a:xfrm>
            <a:off x="457200" y="1600200"/>
            <a:ext cx="8229600" cy="4525963"/>
          </a:xfrm>
          <a:prstGeom prst="rect">
            <a:avLst/>
          </a:prstGeom>
        </p:spPr>
        <p:txBody>
          <a:bodyPr/>
          <a:lstStyle/>
          <a:p>
            <a:pPr/>
            <a:r>
              <a:t>Fire up multiple nodes on different ports (use flaskrun to configure multiple ports)</a:t>
            </a:r>
          </a:p>
          <a:p>
            <a:pPr marL="0" indent="0">
              <a:spcBef>
                <a:spcPts val="400"/>
              </a:spcBef>
              <a:buSzTx/>
              <a:buNone/>
              <a:defRPr sz="2000"/>
            </a:pPr>
            <a:r>
              <a:t>python blockchain.py –p 5000</a:t>
            </a:r>
          </a:p>
          <a:p>
            <a:pPr marL="0" indent="0">
              <a:spcBef>
                <a:spcPts val="400"/>
              </a:spcBef>
              <a:buSzTx/>
              <a:buNone/>
              <a:defRPr sz="2000"/>
            </a:pPr>
            <a:r>
              <a:t>python blockchain.py –p 5001</a:t>
            </a:r>
          </a:p>
          <a:p>
            <a:pPr marL="0" indent="0">
              <a:spcBef>
                <a:spcPts val="400"/>
              </a:spcBef>
              <a:buSzTx/>
              <a:buNone/>
              <a:defRPr sz="2000"/>
            </a:pPr>
            <a:r>
              <a:t>…</a:t>
            </a:r>
          </a:p>
          <a:p>
            <a:pPr/>
            <a:r>
              <a:t>Use Postman to register nodes</a:t>
            </a:r>
          </a:p>
          <a:p>
            <a:pPr marL="0" indent="0">
              <a:spcBef>
                <a:spcPts val="400"/>
              </a:spcBef>
              <a:buSzTx/>
              <a:buNone/>
              <a:defRPr sz="2000"/>
            </a:pPr>
            <a:r>
              <a:rPr u="sng">
                <a:solidFill>
                  <a:srgbClr val="0000FF"/>
                </a:solidFill>
                <a:uFill>
                  <a:solidFill>
                    <a:srgbClr val="0000FF"/>
                  </a:solidFill>
                </a:uFill>
                <a:hlinkClick r:id="rId2" invalidUrl="" action="" tgtFrame="" tooltip="" history="1" highlightClick="0" endSnd="0"/>
              </a:rPr>
              <a:t>http://localhost:5000/register</a:t>
            </a:r>
          </a:p>
          <a:p>
            <a:pPr marL="0" indent="0">
              <a:spcBef>
                <a:spcPts val="400"/>
              </a:spcBef>
              <a:buSzTx/>
              <a:buNone/>
              <a:defRPr sz="2000"/>
            </a:pPr>
            <a:r>
              <a:t>Body:</a:t>
            </a:r>
          </a:p>
          <a:p>
            <a:pPr marL="0" indent="0">
              <a:spcBef>
                <a:spcPts val="300"/>
              </a:spcBef>
              <a:buSzTx/>
              <a:buNone/>
              <a:defRPr sz="1400"/>
            </a:pPr>
            <a:r>
              <a:t>{</a:t>
            </a:r>
          </a:p>
          <a:p>
            <a:pPr marL="0" indent="0">
              <a:spcBef>
                <a:spcPts val="300"/>
              </a:spcBef>
              <a:buSzTx/>
              <a:buNone/>
              <a:defRPr sz="1400"/>
            </a:pPr>
            <a:r>
              <a:t>“nodes”:[“http://127.0.0.1:5001”]</a:t>
            </a:r>
          </a:p>
          <a:p>
            <a:pPr marL="0" indent="0">
              <a:spcBef>
                <a:spcPts val="300"/>
              </a:spcBef>
              <a:buSzTx/>
              <a:buNone/>
              <a:defRPr sz="1400"/>
            </a:pPr>
            <a:r>
              <a:t>}</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64" name="Picture 2" descr="Picture 2"/>
          <p:cNvPicPr>
            <a:picLocks noChangeAspect="1"/>
          </p:cNvPicPr>
          <p:nvPr/>
        </p:nvPicPr>
        <p:blipFill>
          <a:blip r:embed="rId2">
            <a:extLst/>
          </a:blip>
          <a:stretch>
            <a:fillRect/>
          </a:stretch>
        </p:blipFill>
        <p:spPr>
          <a:xfrm>
            <a:off x="-152400" y="990600"/>
            <a:ext cx="9525000" cy="5410200"/>
          </a:xfrm>
          <a:prstGeom prst="rect">
            <a:avLst/>
          </a:prstGeom>
          <a:ln w="12700">
            <a:miter lim="400000"/>
          </a:ln>
        </p:spPr>
      </p:pic>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Title 1"/>
          <p:cNvSpPr/>
          <p:nvPr>
            <p:ph type="title"/>
          </p:nvPr>
        </p:nvSpPr>
        <p:spPr>
          <a:prstGeom prst="rect">
            <a:avLst/>
          </a:prstGeom>
        </p:spPr>
        <p:txBody>
          <a:bodyPr/>
          <a:lstStyle/>
          <a:p>
            <a:pPr/>
            <a:r>
              <a:t>More testing..</a:t>
            </a:r>
          </a:p>
        </p:txBody>
      </p:sp>
      <p:sp>
        <p:nvSpPr>
          <p:cNvPr id="267" name="Content Placeholder 2"/>
          <p:cNvSpPr/>
          <p:nvPr>
            <p:ph type="body" idx="1"/>
          </p:nvPr>
        </p:nvSpPr>
        <p:spPr>
          <a:xfrm>
            <a:off x="457200" y="1600200"/>
            <a:ext cx="8229600" cy="4525963"/>
          </a:xfrm>
          <a:prstGeom prst="rect">
            <a:avLst/>
          </a:prstGeom>
        </p:spPr>
        <p:txBody>
          <a:bodyPr/>
          <a:lstStyle/>
          <a:p>
            <a:pPr>
              <a:lnSpc>
                <a:spcPct val="90000"/>
              </a:lnSpc>
              <a:spcBef>
                <a:spcPts val="600"/>
              </a:spcBef>
              <a:defRPr sz="2900"/>
            </a:pPr>
            <a:r>
              <a:t>Mine more blocks on nodes</a:t>
            </a:r>
          </a:p>
          <a:p>
            <a:pPr lvl="1" marL="742950" indent="-285750">
              <a:lnSpc>
                <a:spcPct val="90000"/>
              </a:lnSpc>
              <a:spcBef>
                <a:spcPts val="600"/>
              </a:spcBef>
              <a:defRPr sz="2500"/>
            </a:pPr>
            <a:r>
              <a:t>Mine 3 blocks on node 2 to ensure chain was longer</a:t>
            </a:r>
          </a:p>
          <a:p>
            <a:pPr marL="0" indent="0">
              <a:lnSpc>
                <a:spcPct val="90000"/>
              </a:lnSpc>
              <a:spcBef>
                <a:spcPts val="600"/>
              </a:spcBef>
              <a:buSzTx/>
              <a:buNone/>
              <a:defRPr sz="2900"/>
            </a:pPr>
          </a:p>
          <a:p>
            <a:pPr>
              <a:lnSpc>
                <a:spcPct val="90000"/>
              </a:lnSpc>
              <a:spcBef>
                <a:spcPts val="600"/>
              </a:spcBef>
              <a:defRPr sz="2900"/>
            </a:pPr>
            <a:r>
              <a:t>And resolve to see consensus in work on node 1. See how chain gets replaced with longest chain</a:t>
            </a:r>
          </a:p>
          <a:p>
            <a:pPr lvl="1" marL="742950" indent="-285750">
              <a:lnSpc>
                <a:spcPct val="90000"/>
              </a:lnSpc>
              <a:spcBef>
                <a:spcPts val="600"/>
              </a:spcBef>
              <a:defRPr sz="2500"/>
            </a:pPr>
            <a:r>
              <a:t>GET /nodes/resolve</a:t>
            </a:r>
          </a:p>
          <a:p>
            <a:pPr marL="0" indent="0">
              <a:lnSpc>
                <a:spcPct val="90000"/>
              </a:lnSpc>
              <a:spcBef>
                <a:spcPts val="600"/>
              </a:spcBef>
              <a:buSzTx/>
              <a:buNone/>
              <a:defRPr sz="2900"/>
            </a:pPr>
          </a:p>
          <a:p>
            <a:pPr marL="0" indent="0">
              <a:lnSpc>
                <a:spcPct val="90000"/>
              </a:lnSpc>
              <a:spcBef>
                <a:spcPts val="600"/>
              </a:spcBef>
              <a:buSzTx/>
              <a:buNone/>
              <a:defRPr sz="2900"/>
            </a:pPr>
            <a:r>
              <a:t>Note: You can do a GET /chain on nodes to see the chain before calling resolve</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69" name="Picture 2" descr="Picture 2"/>
          <p:cNvPicPr>
            <a:picLocks noChangeAspect="1"/>
          </p:cNvPicPr>
          <p:nvPr/>
        </p:nvPicPr>
        <p:blipFill>
          <a:blip r:embed="rId2">
            <a:extLst/>
          </a:blip>
          <a:stretch>
            <a:fillRect/>
          </a:stretch>
        </p:blipFill>
        <p:spPr>
          <a:xfrm>
            <a:off x="990600" y="914400"/>
            <a:ext cx="6350000" cy="4032250"/>
          </a:xfrm>
          <a:prstGeom prst="rect">
            <a:avLst/>
          </a:prstGeom>
          <a:ln w="12700">
            <a:miter lim="400000"/>
          </a:ln>
        </p:spPr>
      </p:pic>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Title 1"/>
          <p:cNvSpPr/>
          <p:nvPr>
            <p:ph type="title"/>
          </p:nvPr>
        </p:nvSpPr>
        <p:spPr>
          <a:xfrm>
            <a:off x="304800" y="1828800"/>
            <a:ext cx="8305800" cy="2209800"/>
          </a:xfrm>
          <a:prstGeom prst="rect">
            <a:avLst/>
          </a:prstGeom>
        </p:spPr>
        <p:txBody>
          <a:bodyPr/>
          <a:lstStyle/>
          <a:p>
            <a:pPr defTabSz="557784">
              <a:defRPr sz="2379"/>
            </a:pPr>
            <a:r>
              <a:t>Yay!! We are done (for now)…</a:t>
            </a:r>
            <a:br/>
            <a:br/>
            <a:r>
              <a:t>Time for Q&amp;A</a:t>
            </a:r>
          </a:p>
          <a:p>
            <a:pPr defTabSz="557784">
              <a:defRPr sz="2379"/>
            </a:pPr>
          </a:p>
          <a:p>
            <a:pPr defTabSz="557784">
              <a:defRPr sz="2379"/>
            </a:pPr>
            <a:r>
              <a:t>Contact:</a:t>
            </a:r>
          </a:p>
          <a:p>
            <a:pPr defTabSz="557784">
              <a:defRPr sz="2379"/>
            </a:pPr>
            <a:r>
              <a:rPr u="sng">
                <a:solidFill>
                  <a:srgbClr val="0000FF"/>
                </a:solidFill>
                <a:uFill>
                  <a:solidFill>
                    <a:srgbClr val="0000FF"/>
                  </a:solidFill>
                </a:uFill>
                <a:hlinkClick r:id="rId2" invalidUrl="" action="" tgtFrame="" tooltip="" history="1" highlightClick="0" endSnd="0"/>
              </a:rPr>
              <a:t>pkankipati@gmail.com</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Title 1"/>
          <p:cNvSpPr/>
          <p:nvPr>
            <p:ph type="title"/>
          </p:nvPr>
        </p:nvSpPr>
        <p:spPr>
          <a:prstGeom prst="rect">
            <a:avLst/>
          </a:prstGeom>
        </p:spPr>
        <p:txBody>
          <a:bodyPr/>
          <a:lstStyle/>
          <a:p>
            <a:pPr/>
            <a:r>
              <a:t>Incorruptible (contd).</a:t>
            </a:r>
          </a:p>
        </p:txBody>
      </p:sp>
      <p:sp>
        <p:nvSpPr>
          <p:cNvPr id="130" name="Content Placeholder 2"/>
          <p:cNvSpPr/>
          <p:nvPr>
            <p:ph type="body" idx="1"/>
          </p:nvPr>
        </p:nvSpPr>
        <p:spPr>
          <a:xfrm>
            <a:off x="457200" y="1600200"/>
            <a:ext cx="8229600" cy="4525963"/>
          </a:xfrm>
          <a:prstGeom prst="rect">
            <a:avLst/>
          </a:prstGeom>
        </p:spPr>
        <p:txBody>
          <a:bodyPr/>
          <a:lstStyle/>
          <a:p>
            <a:pPr>
              <a:defRPr b="1"/>
            </a:pPr>
            <a:r>
              <a:t>3. Hash Pointers</a:t>
            </a:r>
          </a:p>
          <a:p>
            <a:pPr/>
            <a:r>
              <a:t>Hash pointer is another good data structure that is leveraged in the blockchain</a:t>
            </a:r>
          </a:p>
        </p:txBody>
      </p:sp>
      <p:pic>
        <p:nvPicPr>
          <p:cNvPr id="131" name="Picture 2" descr="Picture 2"/>
          <p:cNvPicPr>
            <a:picLocks noChangeAspect="1"/>
          </p:cNvPicPr>
          <p:nvPr/>
        </p:nvPicPr>
        <p:blipFill>
          <a:blip r:embed="rId2">
            <a:extLst/>
          </a:blip>
          <a:stretch>
            <a:fillRect/>
          </a:stretch>
        </p:blipFill>
        <p:spPr>
          <a:xfrm>
            <a:off x="3200400" y="3429000"/>
            <a:ext cx="3429000" cy="1928814"/>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Title 1"/>
          <p:cNvSpPr/>
          <p:nvPr>
            <p:ph type="title"/>
          </p:nvPr>
        </p:nvSpPr>
        <p:spPr>
          <a:prstGeom prst="rect">
            <a:avLst/>
          </a:prstGeom>
        </p:spPr>
        <p:txBody>
          <a:bodyPr/>
          <a:lstStyle/>
          <a:p>
            <a:pPr/>
            <a:r>
              <a:t>Incorruptible (contd).</a:t>
            </a:r>
          </a:p>
        </p:txBody>
      </p:sp>
      <p:sp>
        <p:nvSpPr>
          <p:cNvPr id="134" name="Content Placeholder 2"/>
          <p:cNvSpPr/>
          <p:nvPr>
            <p:ph type="body" idx="1"/>
          </p:nvPr>
        </p:nvSpPr>
        <p:spPr>
          <a:xfrm>
            <a:off x="457200" y="1600200"/>
            <a:ext cx="8229600" cy="4525963"/>
          </a:xfrm>
          <a:prstGeom prst="rect">
            <a:avLst/>
          </a:prstGeom>
        </p:spPr>
        <p:txBody>
          <a:bodyPr/>
          <a:lstStyle/>
          <a:p>
            <a:pPr/>
          </a:p>
        </p:txBody>
      </p:sp>
      <p:pic>
        <p:nvPicPr>
          <p:cNvPr id="135" name="Picture 2" descr="Picture 2"/>
          <p:cNvPicPr>
            <a:picLocks noChangeAspect="1"/>
          </p:cNvPicPr>
          <p:nvPr/>
        </p:nvPicPr>
        <p:blipFill>
          <a:blip r:embed="rId2">
            <a:extLst/>
          </a:blip>
          <a:stretch>
            <a:fillRect/>
          </a:stretch>
        </p:blipFill>
        <p:spPr>
          <a:xfrm>
            <a:off x="1981200" y="2743200"/>
            <a:ext cx="4419600" cy="2638792"/>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Title 1"/>
          <p:cNvSpPr/>
          <p:nvPr>
            <p:ph type="title"/>
          </p:nvPr>
        </p:nvSpPr>
        <p:spPr>
          <a:prstGeom prst="rect">
            <a:avLst/>
          </a:prstGeom>
        </p:spPr>
        <p:txBody>
          <a:bodyPr/>
          <a:lstStyle/>
          <a:p>
            <a:pPr/>
            <a:r>
              <a:t>Incorruptible (contd).</a:t>
            </a:r>
          </a:p>
        </p:txBody>
      </p:sp>
      <p:sp>
        <p:nvSpPr>
          <p:cNvPr id="138" name="Content Placeholder 2"/>
          <p:cNvSpPr/>
          <p:nvPr>
            <p:ph type="body" idx="1"/>
          </p:nvPr>
        </p:nvSpPr>
        <p:spPr>
          <a:xfrm>
            <a:off x="457200" y="1600200"/>
            <a:ext cx="8229600" cy="4525963"/>
          </a:xfrm>
          <a:prstGeom prst="rect">
            <a:avLst/>
          </a:prstGeom>
        </p:spPr>
        <p:txBody>
          <a:bodyPr/>
          <a:lstStyle/>
          <a:p>
            <a:pPr>
              <a:lnSpc>
                <a:spcPct val="90000"/>
              </a:lnSpc>
            </a:pPr>
            <a:r>
              <a:t>Block 1 (from the left) contains the data and a hash-pointer to the previous block. Block 2 contains a pointer and the hash of the first block and also its data.</a:t>
            </a:r>
          </a:p>
          <a:p>
            <a:pPr>
              <a:lnSpc>
                <a:spcPct val="90000"/>
              </a:lnSpc>
            </a:pPr>
            <a:r>
              <a:t>Key point is that hash is the hash of data and the hash of previous block combined.</a:t>
            </a:r>
          </a:p>
          <a:p>
            <a:pPr marL="0" indent="0">
              <a:lnSpc>
                <a:spcPct val="90000"/>
              </a:lnSpc>
              <a:buSzTx/>
              <a:buNone/>
              <a:defRPr i="1"/>
            </a:pPr>
            <a:r>
              <a:t>H(this-block) = H(H(previous-block) + data-in-this-block)</a:t>
            </a:r>
            <a:b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Title 1"/>
          <p:cNvSpPr/>
          <p:nvPr>
            <p:ph type="title"/>
          </p:nvPr>
        </p:nvSpPr>
        <p:spPr>
          <a:prstGeom prst="rect">
            <a:avLst/>
          </a:prstGeom>
        </p:spPr>
        <p:txBody>
          <a:bodyPr/>
          <a:lstStyle/>
          <a:p>
            <a:pPr/>
            <a:r>
              <a:t>Incorruptible (contd).</a:t>
            </a:r>
          </a:p>
        </p:txBody>
      </p:sp>
      <p:sp>
        <p:nvSpPr>
          <p:cNvPr id="141" name="Content Placeholder 2"/>
          <p:cNvSpPr/>
          <p:nvPr>
            <p:ph type="body" idx="1"/>
          </p:nvPr>
        </p:nvSpPr>
        <p:spPr>
          <a:xfrm>
            <a:off x="457200" y="1981200"/>
            <a:ext cx="8229600" cy="3276600"/>
          </a:xfrm>
          <a:prstGeom prst="rect">
            <a:avLst/>
          </a:prstGeom>
        </p:spPr>
        <p:txBody>
          <a:bodyPr/>
          <a:lstStyle>
            <a:lvl1pPr marL="322325" indent="-322325" defTabSz="859536">
              <a:defRPr i="1" sz="3008"/>
            </a:lvl1pPr>
          </a:lstStyle>
          <a:p>
            <a:pPr/>
            <a:r>
              <a:t>Effectively, altering any unit of information on the blockchain would mean using a huge amount of computing power to override the entire network. And any block can validate whether this transaction is valid or not by following all the previous blocks in the chain.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