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11"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298" r:id="rId46"/>
    <p:sldId id="300" r:id="rId47"/>
    <p:sldId id="301" r:id="rId48"/>
    <p:sldId id="302" r:id="rId49"/>
    <p:sldId id="304" r:id="rId50"/>
    <p:sldId id="303" r:id="rId51"/>
    <p:sldId id="305" r:id="rId52"/>
    <p:sldId id="306" r:id="rId53"/>
    <p:sldId id="307" r:id="rId54"/>
    <p:sldId id="308" r:id="rId55"/>
    <p:sldId id="309" r:id="rId56"/>
    <p:sldId id="31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CF2A01-A29E-42C7-BBB8-92996C13CFA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287410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F2A01-A29E-42C7-BBB8-92996C13CFA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192969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F2A01-A29E-42C7-BBB8-92996C13CFA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360408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F2A01-A29E-42C7-BBB8-92996C13CFA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39608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F2A01-A29E-42C7-BBB8-92996C13CFA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169156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CF2A01-A29E-42C7-BBB8-92996C13CFA9}"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147501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F2A01-A29E-42C7-BBB8-92996C13CFA9}"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81387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F2A01-A29E-42C7-BBB8-92996C13CFA9}"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32462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F2A01-A29E-42C7-BBB8-92996C13CFA9}"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185165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F2A01-A29E-42C7-BBB8-92996C13CFA9}"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348178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F2A01-A29E-42C7-BBB8-92996C13CFA9}"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16B80-7EBD-420D-87E2-BE8D5B637E05}" type="slidenum">
              <a:rPr lang="en-US" smtClean="0"/>
              <a:t>‹#›</a:t>
            </a:fld>
            <a:endParaRPr lang="en-US"/>
          </a:p>
        </p:txBody>
      </p:sp>
    </p:spTree>
    <p:extLst>
      <p:ext uri="{BB962C8B-B14F-4D97-AF65-F5344CB8AC3E}">
        <p14:creationId xmlns:p14="http://schemas.microsoft.com/office/powerpoint/2010/main" val="44590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F2A01-A29E-42C7-BBB8-92996C13CFA9}" type="datetimeFigureOut">
              <a:rPr lang="en-US" smtClean="0"/>
              <a:t>6/26/2018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16B80-7EBD-420D-87E2-BE8D5B637E05}" type="slidenum">
              <a:rPr lang="en-US" smtClean="0"/>
              <a:t>‹#›</a:t>
            </a:fld>
            <a:endParaRPr lang="en-US"/>
          </a:p>
        </p:txBody>
      </p:sp>
    </p:spTree>
    <p:extLst>
      <p:ext uri="{BB962C8B-B14F-4D97-AF65-F5344CB8AC3E}">
        <p14:creationId xmlns:p14="http://schemas.microsoft.com/office/powerpoint/2010/main" val="7463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Merkle_tre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bitcoin.it/wiki/Non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etbrains.com/pychar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www.getpostman.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localhost:5000/mine" TargetMode="External"/><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Hash_func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5000/transactions/new"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localhost:5000/chain" TargetMode="External"/><Relationship Id="rId2" Type="http://schemas.openxmlformats.org/officeDocument/2006/relationships/hyperlink" Target="http://localhost:5000/min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bitcoin.it/wiki/Elliptic_Curve_Digital_Signature_Algorithm" TargetMode="External"/><Relationship Id="rId2" Type="http://schemas.openxmlformats.org/officeDocument/2006/relationships/hyperlink" Target="https://en.wikipedia.org/wiki/Digital_signatur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localhost:5000/register"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 a private </a:t>
            </a:r>
            <a:r>
              <a:rPr lang="en-US" dirty="0" err="1" smtClean="0"/>
              <a:t>blockchain</a:t>
            </a:r>
            <a:endParaRPr lang="en-US" dirty="0"/>
          </a:p>
        </p:txBody>
      </p:sp>
      <p:sp>
        <p:nvSpPr>
          <p:cNvPr id="3" name="Subtitle 2"/>
          <p:cNvSpPr>
            <a:spLocks noGrp="1"/>
          </p:cNvSpPr>
          <p:nvPr>
            <p:ph type="subTitle" idx="1"/>
          </p:nvPr>
        </p:nvSpPr>
        <p:spPr>
          <a:xfrm>
            <a:off x="3581400" y="5867400"/>
            <a:ext cx="5029200" cy="533400"/>
          </a:xfrm>
        </p:spPr>
        <p:txBody>
          <a:bodyPr>
            <a:normAutofit lnSpcReduction="10000"/>
          </a:bodyPr>
          <a:lstStyle/>
          <a:p>
            <a:r>
              <a:rPr lang="en-US" dirty="0" smtClean="0"/>
              <a:t>Pad Kankipati</a:t>
            </a:r>
            <a:endParaRPr lang="en-US" dirty="0"/>
          </a:p>
        </p:txBody>
      </p:sp>
      <p:sp>
        <p:nvSpPr>
          <p:cNvPr id="4" name="Title 1"/>
          <p:cNvSpPr txBox="1">
            <a:spLocks/>
          </p:cNvSpPr>
          <p:nvPr/>
        </p:nvSpPr>
        <p:spPr>
          <a:xfrm>
            <a:off x="533400" y="152400"/>
            <a:ext cx="8077200" cy="891886"/>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Meetup – </a:t>
            </a:r>
            <a:r>
              <a:rPr lang="en-US" dirty="0" err="1" smtClean="0"/>
              <a:t>Blockchain</a:t>
            </a:r>
            <a:r>
              <a:rPr lang="en-US" dirty="0" smtClean="0"/>
              <a:t> Hands-on Coding</a:t>
            </a:r>
            <a:endParaRPr lang="en-US" dirty="0"/>
          </a:p>
        </p:txBody>
      </p:sp>
    </p:spTree>
    <p:extLst>
      <p:ext uri="{BB962C8B-B14F-4D97-AF65-F5344CB8AC3E}">
        <p14:creationId xmlns:p14="http://schemas.microsoft.com/office/powerpoint/2010/main" val="327136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Merkle</a:t>
            </a:r>
            <a:r>
              <a:rPr lang="en-US" dirty="0" smtClean="0"/>
              <a:t> Tree</a:t>
            </a:r>
            <a:endParaRPr lang="en-US" dirty="0"/>
          </a:p>
        </p:txBody>
      </p:sp>
      <p:sp>
        <p:nvSpPr>
          <p:cNvPr id="3" name="Content Placeholder 2"/>
          <p:cNvSpPr>
            <a:spLocks noGrp="1"/>
          </p:cNvSpPr>
          <p:nvPr>
            <p:ph idx="1"/>
          </p:nvPr>
        </p:nvSpPr>
        <p:spPr/>
        <p:txBody>
          <a:bodyPr/>
          <a:lstStyle/>
          <a:p>
            <a:r>
              <a:rPr lang="en-US" dirty="0" smtClean="0"/>
              <a:t>Better data structure to avoid traversal of all blocks </a:t>
            </a:r>
          </a:p>
          <a:p>
            <a:r>
              <a:rPr lang="en-US" dirty="0" smtClean="0"/>
              <a:t>The </a:t>
            </a:r>
            <a:r>
              <a:rPr lang="en-US" dirty="0"/>
              <a:t>one used by Bitcoin and </a:t>
            </a:r>
            <a:r>
              <a:rPr lang="en-US" dirty="0" err="1"/>
              <a:t>Ethereum</a:t>
            </a:r>
            <a:r>
              <a:rPr lang="en-US" dirty="0"/>
              <a:t> is known as </a:t>
            </a:r>
            <a:r>
              <a:rPr lang="en-US" dirty="0" err="1">
                <a:hlinkClick r:id="rId2"/>
              </a:rPr>
              <a:t>Merkle</a:t>
            </a:r>
            <a:r>
              <a:rPr lang="en-US" dirty="0">
                <a:hlinkClick r:id="rId2"/>
              </a:rPr>
              <a:t> Tree</a:t>
            </a:r>
            <a:r>
              <a:rPr lang="en-US" dirty="0"/>
              <a:t>.</a:t>
            </a:r>
          </a:p>
        </p:txBody>
      </p:sp>
    </p:spTree>
    <p:extLst>
      <p:ext uri="{BB962C8B-B14F-4D97-AF65-F5344CB8AC3E}">
        <p14:creationId xmlns:p14="http://schemas.microsoft.com/office/powerpoint/2010/main" val="138710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245"/>
            <a:ext cx="8229600" cy="1143000"/>
          </a:xfrm>
        </p:spPr>
        <p:txBody>
          <a:bodyPr/>
          <a:lstStyle/>
          <a:p>
            <a:r>
              <a:rPr lang="en-US" dirty="0" err="1" smtClean="0"/>
              <a:t>Merkle</a:t>
            </a:r>
            <a:r>
              <a:rPr lang="en-US" dirty="0" smtClean="0"/>
              <a:t> Tree</a:t>
            </a:r>
            <a:endParaRPr lang="en-US" dirty="0"/>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idea here is to quickly validate a transaction by going from root to leaf rather than traversing all the blocks linearly</a:t>
            </a:r>
            <a:endParaRPr lang="en-US" dirty="0"/>
          </a:p>
        </p:txBody>
      </p:sp>
      <p:pic>
        <p:nvPicPr>
          <p:cNvPr id="4098" name="Picture 2" descr="https://cdn-images-1.medium.com/max/1250/1*bygIYVGkgatdrNdxKI76x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696200" cy="376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Decentralized &amp; Distributed Ledger</a:t>
            </a:r>
            <a:endParaRPr lang="en-US" dirty="0"/>
          </a:p>
        </p:txBody>
      </p:sp>
      <p:sp>
        <p:nvSpPr>
          <p:cNvPr id="3" name="Content Placeholder 2"/>
          <p:cNvSpPr>
            <a:spLocks noGrp="1"/>
          </p:cNvSpPr>
          <p:nvPr>
            <p:ph idx="1"/>
          </p:nvPr>
        </p:nvSpPr>
        <p:spPr/>
        <p:txBody>
          <a:bodyPr/>
          <a:lstStyle/>
          <a:p>
            <a:r>
              <a:rPr lang="en-US" dirty="0" smtClean="0"/>
              <a:t>A basic Peer to Peer network</a:t>
            </a:r>
          </a:p>
          <a:p>
            <a:r>
              <a:rPr lang="en-US" dirty="0" smtClean="0"/>
              <a:t>Everybody is responsible for keeping the entire set of data and keeping checks on each other</a:t>
            </a:r>
          </a:p>
          <a:p>
            <a:r>
              <a:rPr lang="en-US" dirty="0" smtClean="0"/>
              <a:t>Consensus among nodes is used to keep the distributed ledger in-tact, using incentives and Proof of work</a:t>
            </a:r>
          </a:p>
        </p:txBody>
      </p:sp>
    </p:spTree>
    <p:extLst>
      <p:ext uri="{BB962C8B-B14F-4D97-AF65-F5344CB8AC3E}">
        <p14:creationId xmlns:p14="http://schemas.microsoft.com/office/powerpoint/2010/main" val="338368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Incentives &amp; Proof of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Addition of each block (</a:t>
            </a:r>
            <a:r>
              <a:rPr lang="en-US" dirty="0" err="1" smtClean="0"/>
              <a:t>ie</a:t>
            </a:r>
            <a:r>
              <a:rPr lang="en-US" dirty="0" smtClean="0"/>
              <a:t> transaction(s)) and creation of coin is managed by computational activity called “Proof of Work”</a:t>
            </a:r>
          </a:p>
          <a:p>
            <a:r>
              <a:rPr lang="en-US" dirty="0" smtClean="0"/>
              <a:t>Whenever a new block is added by an honest computer, it gets reward or coin, incentivizing the miner </a:t>
            </a:r>
          </a:p>
          <a:p>
            <a:r>
              <a:rPr lang="en-US" dirty="0" smtClean="0"/>
              <a:t>It is similar to mining gold etc., except CPU time and electricity is expended</a:t>
            </a:r>
          </a:p>
          <a:p>
            <a:r>
              <a:rPr lang="en-US" dirty="0"/>
              <a:t>A computer only gets paid if the block ends up in the </a:t>
            </a:r>
            <a:r>
              <a:rPr lang="en-US" b="1" dirty="0" smtClean="0"/>
              <a:t>longest-chain</a:t>
            </a:r>
          </a:p>
          <a:p>
            <a:r>
              <a:rPr lang="en-US" dirty="0" smtClean="0"/>
              <a:t>There is additional Transactional fee to whoever creates a block and puts the transaction</a:t>
            </a:r>
          </a:p>
          <a:p>
            <a:endParaRPr lang="en-US" dirty="0" smtClean="0"/>
          </a:p>
          <a:p>
            <a:endParaRPr lang="en-US" dirty="0" smtClean="0"/>
          </a:p>
          <a:p>
            <a:endParaRPr lang="en-US" dirty="0"/>
          </a:p>
        </p:txBody>
      </p:sp>
    </p:spTree>
    <p:extLst>
      <p:ext uri="{BB962C8B-B14F-4D97-AF65-F5344CB8AC3E}">
        <p14:creationId xmlns:p14="http://schemas.microsoft.com/office/powerpoint/2010/main" val="269712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Nonce</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The </a:t>
            </a:r>
            <a:r>
              <a:rPr lang="en-US" dirty="0"/>
              <a:t>goal of </a:t>
            </a:r>
            <a:r>
              <a:rPr lang="en-US" dirty="0" err="1"/>
              <a:t>PoW</a:t>
            </a:r>
            <a:r>
              <a:rPr lang="en-US" dirty="0"/>
              <a:t> is to discover a number which solves a </a:t>
            </a:r>
            <a:r>
              <a:rPr lang="en-US" dirty="0" smtClean="0"/>
              <a:t>problem</a:t>
            </a:r>
          </a:p>
          <a:p>
            <a:r>
              <a:rPr lang="en-US" dirty="0"/>
              <a:t>The number must be </a:t>
            </a:r>
            <a:r>
              <a:rPr lang="en-US" b="1" dirty="0"/>
              <a:t>difficult to find</a:t>
            </a:r>
            <a:r>
              <a:rPr lang="en-US" dirty="0"/>
              <a:t> </a:t>
            </a:r>
            <a:r>
              <a:rPr lang="en-US" b="1" dirty="0"/>
              <a:t>but easy to verify</a:t>
            </a:r>
            <a:r>
              <a:rPr lang="en-US" dirty="0"/>
              <a:t>—computationally speaking—by anyone on the network. This is the core idea behind Proof of Work</a:t>
            </a:r>
            <a:r>
              <a:rPr lang="en-US" dirty="0" smtClean="0"/>
              <a:t>.</a:t>
            </a:r>
          </a:p>
          <a:p>
            <a:r>
              <a:rPr lang="en-US" dirty="0"/>
              <a:t>We vary the string by adding an integer value to the end called a </a:t>
            </a:r>
            <a:r>
              <a:rPr lang="en-US" dirty="0" smtClean="0">
                <a:hlinkClick r:id="rId2" tooltip="Nonce"/>
              </a:rPr>
              <a:t>nonce</a:t>
            </a:r>
            <a:r>
              <a:rPr lang="en-US" dirty="0" smtClean="0"/>
              <a:t> and incrementing it each time until the hash (SHA-256) starts with “</a:t>
            </a:r>
            <a:r>
              <a:rPr lang="en-US" b="1" i="1" dirty="0" smtClean="0"/>
              <a:t>0000</a:t>
            </a:r>
            <a:r>
              <a:rPr lang="en-US" dirty="0" smtClean="0"/>
              <a:t>” </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74869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Nonce</a:t>
            </a:r>
            <a:endParaRPr lang="en-US" dirty="0"/>
          </a:p>
        </p:txBody>
      </p:sp>
      <p:sp>
        <p:nvSpPr>
          <p:cNvPr id="3" name="Content Placeholder 2"/>
          <p:cNvSpPr>
            <a:spLocks noGrp="1"/>
          </p:cNvSpPr>
          <p:nvPr>
            <p:ph idx="1"/>
          </p:nvPr>
        </p:nvSpPr>
        <p:spPr>
          <a:xfrm>
            <a:off x="457200" y="1066800"/>
            <a:ext cx="8305800" cy="5059363"/>
          </a:xfrm>
        </p:spPr>
        <p:txBody>
          <a:bodyPr>
            <a:normAutofit fontScale="47500" lnSpcReduction="20000"/>
          </a:bodyPr>
          <a:lstStyle/>
          <a:p>
            <a:r>
              <a:rPr lang="en-US" dirty="0" smtClean="0"/>
              <a:t>For </a:t>
            </a:r>
            <a:r>
              <a:rPr lang="en-US" dirty="0" err="1" smtClean="0"/>
              <a:t>eg</a:t>
            </a:r>
            <a:r>
              <a:rPr lang="en-US" dirty="0" smtClean="0"/>
              <a:t>: with “Hello world” we keep adding the number and hash it until it starts with “0000”, as we can see difficulty keeps going up until attempt 4251.</a:t>
            </a:r>
            <a:endParaRPr lang="en-US" dirty="0" smtClean="0">
              <a:effectLst/>
            </a:endParaRPr>
          </a:p>
          <a:p>
            <a:endParaRPr lang="en-US" b="1" dirty="0"/>
          </a:p>
          <a:p>
            <a:r>
              <a:rPr lang="en-US" b="1" dirty="0" smtClean="0">
                <a:effectLst/>
              </a:rPr>
              <a:t>Attempt1</a:t>
            </a:r>
            <a:r>
              <a:rPr lang="en-US" dirty="0" smtClean="0"/>
              <a:t> =&gt; "Hello, world!0" =&gt; 1312af178c253f84028d480a6adc1e25e81caa44c749ec81976192e2ec934c64</a:t>
            </a:r>
          </a:p>
          <a:p>
            <a:r>
              <a:rPr lang="en-US" b="1" dirty="0" smtClean="0">
                <a:effectLst/>
              </a:rPr>
              <a:t>Attempt2</a:t>
            </a:r>
            <a:r>
              <a:rPr lang="en-US" dirty="0" smtClean="0"/>
              <a:t> =&gt; "Hello, world!1" =&gt; e9afc424b79e4f6ab42d99c81156d3a17228d6e1eef4139be78e948a9332a7d8</a:t>
            </a:r>
          </a:p>
          <a:p>
            <a:r>
              <a:rPr lang="en-US" b="1" dirty="0" smtClean="0">
                <a:effectLst/>
              </a:rPr>
              <a:t>Attempt3</a:t>
            </a:r>
            <a:r>
              <a:rPr lang="en-US" dirty="0" smtClean="0"/>
              <a:t> =&gt; "Hello, world!2" =&gt; ae37343a357a8297591625e7134cbea22f5928be8ca2a32aa475cf05fd4266b7</a:t>
            </a:r>
            <a:br>
              <a:rPr lang="en-US" dirty="0" smtClean="0"/>
            </a:br>
            <a:r>
              <a:rPr lang="en-US" dirty="0" smtClean="0"/>
              <a:t>...</a:t>
            </a:r>
            <a:br>
              <a:rPr lang="en-US" dirty="0" smtClean="0"/>
            </a:br>
            <a:r>
              <a:rPr lang="en-US" dirty="0" smtClean="0"/>
              <a:t>...</a:t>
            </a:r>
            <a:br>
              <a:rPr lang="en-US" dirty="0" smtClean="0"/>
            </a:br>
            <a:r>
              <a:rPr lang="en-US" dirty="0" smtClean="0"/>
              <a:t>...</a:t>
            </a:r>
            <a:br>
              <a:rPr lang="en-US" dirty="0" smtClean="0"/>
            </a:br>
            <a:r>
              <a:rPr lang="en-US" dirty="0" smtClean="0"/>
              <a:t>...</a:t>
            </a:r>
            <a:br>
              <a:rPr lang="en-US" dirty="0" smtClean="0"/>
            </a:br>
            <a:r>
              <a:rPr lang="en-US" dirty="0" smtClean="0"/>
              <a:t>...</a:t>
            </a:r>
            <a:br>
              <a:rPr lang="en-US" dirty="0" smtClean="0"/>
            </a:br>
            <a:endParaRPr lang="en-US" dirty="0" smtClean="0"/>
          </a:p>
          <a:p>
            <a:r>
              <a:rPr lang="en-US" b="1" dirty="0" smtClean="0">
                <a:effectLst/>
              </a:rPr>
              <a:t>Attempt4249 =&gt; </a:t>
            </a:r>
            <a:r>
              <a:rPr lang="en-US" dirty="0" smtClean="0"/>
              <a:t>"Hello, world!4248" =&gt; 6e110d98b388e77e9c6f042ac6b497cec46660deef75a55ebc7cfdf65cc0b965</a:t>
            </a:r>
          </a:p>
          <a:p>
            <a:endParaRPr lang="en-US" b="1" dirty="0" smtClean="0">
              <a:effectLst/>
            </a:endParaRPr>
          </a:p>
          <a:p>
            <a:r>
              <a:rPr lang="en-US" b="1" dirty="0" smtClean="0">
                <a:effectLst/>
              </a:rPr>
              <a:t>Attempt4250 =&gt; </a:t>
            </a:r>
            <a:r>
              <a:rPr lang="en-US" dirty="0" smtClean="0"/>
              <a:t>"Hello, world!4249" =&gt; c004190b822f1669cac8dc37e761cb73652e7832fb814565702245cf26ebb9e6</a:t>
            </a:r>
          </a:p>
          <a:p>
            <a:endParaRPr lang="en-US" b="1" dirty="0">
              <a:effectLst/>
            </a:endParaRPr>
          </a:p>
          <a:p>
            <a:r>
              <a:rPr lang="en-US" b="1" dirty="0" smtClean="0">
                <a:effectLst/>
              </a:rPr>
              <a:t>Attempt4251 =&gt; </a:t>
            </a:r>
            <a:r>
              <a:rPr lang="en-US" dirty="0" smtClean="0"/>
              <a:t>"Hello, world!4250" =&gt; </a:t>
            </a:r>
            <a:r>
              <a:rPr lang="en-US" b="1" i="1" dirty="0" smtClean="0">
                <a:effectLst/>
              </a:rPr>
              <a:t>0000c3af42fc31103f1fdc0151fa747ff87349a4714df7cc52ea464e12dcd4e9</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4956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blockchain</a:t>
            </a:r>
            <a:r>
              <a:rPr lang="en-US" dirty="0" smtClean="0"/>
              <a:t>, every coin (or entity) is defined as chain of digital signatures</a:t>
            </a:r>
          </a:p>
          <a:p>
            <a:r>
              <a:rPr lang="en-US" dirty="0" smtClean="0"/>
              <a:t>Each owner digitally signs the hash of previous transaction and the public key.</a:t>
            </a:r>
          </a:p>
          <a:p>
            <a:r>
              <a:rPr lang="en-US" dirty="0" smtClean="0"/>
              <a:t>A simple transaction would look like</a:t>
            </a:r>
          </a:p>
          <a:p>
            <a:endParaRPr lang="en-US" dirty="0"/>
          </a:p>
          <a:p>
            <a:endParaRPr lang="en-US" dirty="0"/>
          </a:p>
        </p:txBody>
      </p:sp>
      <p:pic>
        <p:nvPicPr>
          <p:cNvPr id="7170" name="Picture 2" descr="https://cdn-images-1.medium.com/max/1000/1*7jubSNqWSSsZlJb_O97b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419600"/>
            <a:ext cx="5410200"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14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This process continues to verify the chain of ownership (end-to-end)</a:t>
            </a:r>
          </a:p>
          <a:p>
            <a:endParaRPr lang="en-US" dirty="0"/>
          </a:p>
          <a:p>
            <a:endParaRPr lang="en-US" dirty="0" smtClean="0"/>
          </a:p>
          <a:p>
            <a:endParaRPr lang="en-US" dirty="0"/>
          </a:p>
          <a:p>
            <a:endParaRPr lang="en-US" dirty="0"/>
          </a:p>
        </p:txBody>
      </p:sp>
      <p:pic>
        <p:nvPicPr>
          <p:cNvPr id="8194" name="Picture 2" descr="https://cdn-images-1.medium.com/max/1250/1*rnpU2GSHvhHiv08liLek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7464425" cy="356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88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 and longest chain</a:t>
            </a:r>
            <a:endParaRPr lang="en-US" dirty="0"/>
          </a:p>
        </p:txBody>
      </p:sp>
      <p:sp>
        <p:nvSpPr>
          <p:cNvPr id="3" name="Content Placeholder 2"/>
          <p:cNvSpPr>
            <a:spLocks noGrp="1"/>
          </p:cNvSpPr>
          <p:nvPr>
            <p:ph idx="1"/>
          </p:nvPr>
        </p:nvSpPr>
        <p:spPr/>
        <p:txBody>
          <a:bodyPr/>
          <a:lstStyle/>
          <a:p>
            <a:r>
              <a:rPr lang="en-US" dirty="0" smtClean="0"/>
              <a:t>Verify that the owner did not spend the same coin at two different entities, </a:t>
            </a:r>
            <a:r>
              <a:rPr lang="en-US" dirty="0" err="1" smtClean="0"/>
              <a:t>ie</a:t>
            </a:r>
            <a:r>
              <a:rPr lang="en-US" dirty="0" smtClean="0"/>
              <a:t> double-spend</a:t>
            </a:r>
          </a:p>
          <a:p>
            <a:r>
              <a:rPr lang="en-US" dirty="0" smtClean="0"/>
              <a:t>Nodes always consider the longest-chain to be the correct one and will keep working on extending it</a:t>
            </a:r>
          </a:p>
          <a:p>
            <a:endParaRPr lang="en-US" dirty="0" smtClean="0"/>
          </a:p>
        </p:txBody>
      </p:sp>
    </p:spTree>
    <p:extLst>
      <p:ext uri="{BB962C8B-B14F-4D97-AF65-F5344CB8AC3E}">
        <p14:creationId xmlns:p14="http://schemas.microsoft.com/office/powerpoint/2010/main" val="276160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143000"/>
            <a:ext cx="8305800" cy="4983163"/>
          </a:xfrm>
        </p:spPr>
        <p:txBody>
          <a:bodyPr>
            <a:normAutofit fontScale="92500" lnSpcReduction="20000"/>
          </a:bodyPr>
          <a:lstStyle/>
          <a:p>
            <a:r>
              <a:rPr lang="en-US" dirty="0"/>
              <a:t>New transactions are broadcast to all nodes.</a:t>
            </a:r>
          </a:p>
          <a:p>
            <a:r>
              <a:rPr lang="en-US" dirty="0"/>
              <a:t>Each node collects new transactions into a block.</a:t>
            </a:r>
          </a:p>
          <a:p>
            <a:r>
              <a:rPr lang="en-US" dirty="0"/>
              <a:t>Each node works on finding a “difficult” proof-of-work for its block.</a:t>
            </a:r>
          </a:p>
          <a:p>
            <a:r>
              <a:rPr lang="en-US" dirty="0"/>
              <a:t>When a node finds a proof-of-work, it broadcasts the block to all nodes (and </a:t>
            </a:r>
            <a:r>
              <a:rPr lang="en-US" dirty="0" smtClean="0"/>
              <a:t>gets paid)</a:t>
            </a:r>
            <a:endParaRPr lang="en-US" dirty="0"/>
          </a:p>
          <a:p>
            <a:r>
              <a:rPr lang="en-US" dirty="0"/>
              <a:t>Nodes accept the block only if all transactions in it are valid and not already spent.</a:t>
            </a:r>
          </a:p>
          <a:p>
            <a:r>
              <a:rPr lang="en-US" dirty="0" smtClean="0"/>
              <a:t>Nodes express their acceptance of the block by working on creating the next block in the chain, using the hash of the accepted block as the previous hash.</a:t>
            </a:r>
            <a:endParaRPr lang="en-US" dirty="0"/>
          </a:p>
        </p:txBody>
      </p:sp>
    </p:spTree>
    <p:extLst>
      <p:ext uri="{BB962C8B-B14F-4D97-AF65-F5344CB8AC3E}">
        <p14:creationId xmlns:p14="http://schemas.microsoft.com/office/powerpoint/2010/main" val="332356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blockchain</a:t>
            </a:r>
            <a:r>
              <a:rPr lang="en-US" dirty="0" smtClean="0"/>
              <a:t>?</a:t>
            </a:r>
            <a:endParaRPr lang="en-US" dirty="0"/>
          </a:p>
        </p:txBody>
      </p:sp>
      <p:sp>
        <p:nvSpPr>
          <p:cNvPr id="3" name="Content Placeholder 2"/>
          <p:cNvSpPr>
            <a:spLocks noGrp="1"/>
          </p:cNvSpPr>
          <p:nvPr>
            <p:ph idx="1"/>
          </p:nvPr>
        </p:nvSpPr>
        <p:spPr>
          <a:xfrm>
            <a:off x="381000" y="2438400"/>
            <a:ext cx="8153400" cy="1905000"/>
          </a:xfrm>
        </p:spPr>
        <p:txBody>
          <a:bodyPr/>
          <a:lstStyle/>
          <a:p>
            <a:pPr marL="0" indent="0">
              <a:buNone/>
            </a:pPr>
            <a:r>
              <a:rPr lang="en-US" i="1" dirty="0" smtClean="0"/>
              <a:t>A </a:t>
            </a:r>
            <a:r>
              <a:rPr lang="en-US" i="1" dirty="0" err="1" smtClean="0"/>
              <a:t>blockchain</a:t>
            </a:r>
            <a:r>
              <a:rPr lang="en-US" i="1" dirty="0" smtClean="0"/>
              <a:t> is a decentralized, distributed and incorruptible digital ledger that is used to record transactions across many computers</a:t>
            </a:r>
          </a:p>
          <a:p>
            <a:endParaRPr lang="en-US" dirty="0"/>
          </a:p>
        </p:txBody>
      </p:sp>
    </p:spTree>
    <p:extLst>
      <p:ext uri="{BB962C8B-B14F-4D97-AF65-F5344CB8AC3E}">
        <p14:creationId xmlns:p14="http://schemas.microsoft.com/office/powerpoint/2010/main" val="399696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1143000"/>
          </a:xfrm>
        </p:spPr>
        <p:txBody>
          <a:bodyPr/>
          <a:lstStyle/>
          <a:p>
            <a:r>
              <a:rPr lang="en-US" dirty="0" smtClean="0"/>
              <a:t>Let’s dig in</a:t>
            </a:r>
            <a:endParaRPr lang="en-US" dirty="0"/>
          </a:p>
        </p:txBody>
      </p:sp>
    </p:spTree>
    <p:extLst>
      <p:ext uri="{BB962C8B-B14F-4D97-AF65-F5344CB8AC3E}">
        <p14:creationId xmlns:p14="http://schemas.microsoft.com/office/powerpoint/2010/main" val="377653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a:xfrm>
            <a:off x="457200" y="1295400"/>
            <a:ext cx="8305800" cy="4983163"/>
          </a:xfrm>
        </p:spPr>
        <p:txBody>
          <a:bodyPr>
            <a:normAutofit fontScale="77500" lnSpcReduction="20000"/>
          </a:bodyPr>
          <a:lstStyle/>
          <a:p>
            <a:r>
              <a:rPr lang="en-US" dirty="0"/>
              <a:t> </a:t>
            </a:r>
            <a:r>
              <a:rPr lang="en-US" dirty="0" smtClean="0"/>
              <a:t>Download </a:t>
            </a:r>
            <a:r>
              <a:rPr lang="en-US" dirty="0"/>
              <a:t>Python 3.6+, Flash and requests library and pip</a:t>
            </a:r>
            <a:r>
              <a:rPr lang="en-US" dirty="0" smtClean="0"/>
              <a:t>..</a:t>
            </a:r>
          </a:p>
          <a:p>
            <a:pPr marL="0" indent="0">
              <a:buNone/>
            </a:pPr>
            <a:r>
              <a:rPr lang="en-US" b="1" dirty="0" smtClean="0"/>
              <a:t>Checklist</a:t>
            </a:r>
            <a:r>
              <a:rPr lang="en-US" b="1" dirty="0"/>
              <a:t>:</a:t>
            </a:r>
          </a:p>
          <a:p>
            <a:r>
              <a:rPr lang="en-US" dirty="0"/>
              <a:t>Install Python 3.6+ </a:t>
            </a:r>
            <a:r>
              <a:rPr lang="en-US" dirty="0">
                <a:hlinkClick r:id="rId2"/>
              </a:rPr>
              <a:t>https://www.python.org/downloads/</a:t>
            </a:r>
            <a:endParaRPr lang="en-US" dirty="0"/>
          </a:p>
          <a:p>
            <a:r>
              <a:rPr lang="en-US" dirty="0"/>
              <a:t>Install pip (if not installed already by Python)</a:t>
            </a:r>
          </a:p>
          <a:p>
            <a:r>
              <a:rPr lang="en-US" dirty="0"/>
              <a:t>Install Flask and Requests libraries</a:t>
            </a:r>
            <a:r>
              <a:rPr lang="en-US" dirty="0" smtClean="0"/>
              <a:t>.</a:t>
            </a:r>
            <a:endParaRPr lang="en-US" dirty="0"/>
          </a:p>
          <a:p>
            <a:pPr marL="0" indent="0">
              <a:buNone/>
            </a:pPr>
            <a:r>
              <a:rPr lang="en-US" b="1" i="1" dirty="0"/>
              <a:t>pip install Flask==0.12.2 requests==2.18.4</a:t>
            </a:r>
          </a:p>
          <a:p>
            <a:endParaRPr lang="en-US" dirty="0" smtClean="0"/>
          </a:p>
          <a:p>
            <a:r>
              <a:rPr lang="en-US" b="1" dirty="0" smtClean="0"/>
              <a:t>What </a:t>
            </a:r>
            <a:r>
              <a:rPr lang="en-US" b="1" dirty="0"/>
              <a:t>IDE to use? </a:t>
            </a:r>
            <a:endParaRPr lang="en-US" b="1" dirty="0" smtClean="0"/>
          </a:p>
          <a:p>
            <a:pPr marL="0" indent="0">
              <a:buNone/>
            </a:pPr>
            <a:r>
              <a:rPr lang="en-US" dirty="0" smtClean="0"/>
              <a:t>	Install </a:t>
            </a:r>
            <a:r>
              <a:rPr lang="en-US" dirty="0" err="1"/>
              <a:t>PyCharm</a:t>
            </a:r>
            <a:r>
              <a:rPr lang="en-US" dirty="0"/>
              <a:t> or any other IDE.. (Community </a:t>
            </a:r>
            <a:r>
              <a:rPr lang="en-US" dirty="0" smtClean="0"/>
              <a:t>edition)</a:t>
            </a:r>
          </a:p>
          <a:p>
            <a:pPr marL="0" indent="0">
              <a:buNone/>
            </a:pPr>
            <a:r>
              <a:rPr lang="en-US" dirty="0"/>
              <a:t>	</a:t>
            </a:r>
            <a:r>
              <a:rPr lang="en-US" dirty="0" smtClean="0">
                <a:hlinkClick r:id="rId3"/>
              </a:rPr>
              <a:t>https</a:t>
            </a:r>
            <a:r>
              <a:rPr lang="en-US" dirty="0">
                <a:hlinkClick r:id="rId3"/>
              </a:rPr>
              <a:t>://www.jetbrains.com/pycharm/download/</a:t>
            </a:r>
            <a:endParaRPr lang="en-US" dirty="0"/>
          </a:p>
          <a:p>
            <a:pPr marL="0" indent="0">
              <a:buNone/>
            </a:pPr>
            <a:r>
              <a:rPr lang="en-US" b="1" dirty="0" smtClean="0"/>
              <a:t>HTTP client</a:t>
            </a:r>
            <a:r>
              <a:rPr lang="en-US" dirty="0" smtClean="0"/>
              <a:t>? </a:t>
            </a:r>
          </a:p>
          <a:p>
            <a:pPr marL="0" indent="0">
              <a:buNone/>
            </a:pPr>
            <a:r>
              <a:rPr lang="en-US" dirty="0"/>
              <a:t>	</a:t>
            </a:r>
            <a:r>
              <a:rPr lang="en-US" dirty="0" smtClean="0"/>
              <a:t>Finally </a:t>
            </a:r>
            <a:r>
              <a:rPr lang="en-US" dirty="0"/>
              <a:t>a HTTP client like Postman or Curl? </a:t>
            </a:r>
            <a:r>
              <a:rPr lang="en-US" dirty="0" smtClean="0"/>
              <a:t>	Postman</a:t>
            </a:r>
            <a:r>
              <a:rPr lang="en-US" dirty="0"/>
              <a:t>: </a:t>
            </a:r>
            <a:r>
              <a:rPr lang="en-US" dirty="0">
                <a:hlinkClick r:id="rId4"/>
              </a:rPr>
              <a:t>https://www.getpostman.com/</a:t>
            </a:r>
            <a:endParaRPr lang="en-US" dirty="0"/>
          </a:p>
          <a:p>
            <a:endParaRPr lang="en-US" dirty="0"/>
          </a:p>
        </p:txBody>
      </p:sp>
    </p:spTree>
    <p:extLst>
      <p:ext uri="{BB962C8B-B14F-4D97-AF65-F5344CB8AC3E}">
        <p14:creationId xmlns:p14="http://schemas.microsoft.com/office/powerpoint/2010/main" val="1823721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create and run a </a:t>
            </a:r>
            <a:r>
              <a:rPr lang="en-US" dirty="0" err="1" smtClean="0"/>
              <a:t>blockchain</a:t>
            </a:r>
            <a:endParaRPr lang="en-US" dirty="0"/>
          </a:p>
        </p:txBody>
      </p:sp>
      <p:sp>
        <p:nvSpPr>
          <p:cNvPr id="3" name="Content Placeholder 2"/>
          <p:cNvSpPr>
            <a:spLocks noGrp="1"/>
          </p:cNvSpPr>
          <p:nvPr>
            <p:ph idx="1"/>
          </p:nvPr>
        </p:nvSpPr>
        <p:spPr/>
        <p:txBody>
          <a:bodyPr/>
          <a:lstStyle/>
          <a:p>
            <a:r>
              <a:rPr lang="en-US" dirty="0"/>
              <a:t>Step 1: Building a </a:t>
            </a:r>
            <a:r>
              <a:rPr lang="en-US" dirty="0" err="1" smtClean="0"/>
              <a:t>Blockchain</a:t>
            </a:r>
            <a:endParaRPr lang="en-US" dirty="0" smtClean="0"/>
          </a:p>
          <a:p>
            <a:r>
              <a:rPr lang="en-US" dirty="0"/>
              <a:t>Step 2: </a:t>
            </a:r>
            <a:r>
              <a:rPr lang="en-US" dirty="0" err="1"/>
              <a:t>Blockchain</a:t>
            </a:r>
            <a:r>
              <a:rPr lang="en-US" dirty="0"/>
              <a:t> as an </a:t>
            </a:r>
            <a:r>
              <a:rPr lang="en-US" dirty="0" smtClean="0"/>
              <a:t>API</a:t>
            </a:r>
          </a:p>
          <a:p>
            <a:r>
              <a:rPr lang="en-US" dirty="0"/>
              <a:t>Step 3: Interacting with our </a:t>
            </a:r>
            <a:r>
              <a:rPr lang="en-US" dirty="0" err="1" smtClean="0"/>
              <a:t>blockchain</a:t>
            </a:r>
            <a:endParaRPr lang="en-US" dirty="0" smtClean="0"/>
          </a:p>
          <a:p>
            <a:r>
              <a:rPr lang="en-US" dirty="0"/>
              <a:t>Step 4: </a:t>
            </a:r>
            <a:r>
              <a:rPr lang="en-US" dirty="0" smtClean="0"/>
              <a:t>Consensus</a:t>
            </a:r>
          </a:p>
          <a:p>
            <a:r>
              <a:rPr lang="en-US" dirty="0"/>
              <a:t>Step 5: Test the </a:t>
            </a:r>
            <a:r>
              <a:rPr lang="en-US" dirty="0" smtClean="0"/>
              <a:t>chain</a:t>
            </a:r>
          </a:p>
          <a:p>
            <a:pPr marL="0" indent="0">
              <a:buNone/>
            </a:pPr>
            <a:endParaRPr lang="en-US" dirty="0" smtClean="0"/>
          </a:p>
          <a:p>
            <a:pPr marL="0" indent="0">
              <a:buNone/>
            </a:pPr>
            <a:r>
              <a:rPr lang="en-US" dirty="0" smtClean="0"/>
              <a:t>That’s it.</a:t>
            </a:r>
          </a:p>
          <a:p>
            <a:endParaRPr lang="en-US" dirty="0" smtClean="0"/>
          </a:p>
          <a:p>
            <a:endParaRPr lang="en-US" b="1" dirty="0" smtClean="0"/>
          </a:p>
          <a:p>
            <a:endParaRPr lang="en-US" dirty="0"/>
          </a:p>
        </p:txBody>
      </p:sp>
    </p:spTree>
    <p:extLst>
      <p:ext uri="{BB962C8B-B14F-4D97-AF65-F5344CB8AC3E}">
        <p14:creationId xmlns:p14="http://schemas.microsoft.com/office/powerpoint/2010/main" val="259128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1: Building a </a:t>
            </a:r>
            <a:r>
              <a:rPr lang="en-US" b="1" dirty="0" err="1" smtClean="0"/>
              <a:t>Blockchain</a:t>
            </a:r>
            <a:endParaRPr lang="en-US" dirty="0"/>
          </a:p>
        </p:txBody>
      </p:sp>
      <p:sp>
        <p:nvSpPr>
          <p:cNvPr id="3" name="Content Placeholder 2"/>
          <p:cNvSpPr>
            <a:spLocks noGrp="1"/>
          </p:cNvSpPr>
          <p:nvPr>
            <p:ph idx="1"/>
          </p:nvPr>
        </p:nvSpPr>
        <p:spPr>
          <a:xfrm>
            <a:off x="457200" y="1600201"/>
            <a:ext cx="8229600" cy="1524000"/>
          </a:xfrm>
        </p:spPr>
        <p:txBody>
          <a:bodyPr>
            <a:normAutofit fontScale="25000" lnSpcReduction="20000"/>
          </a:bodyPr>
          <a:lstStyle/>
          <a:p>
            <a:r>
              <a:rPr lang="en-US" sz="12300" dirty="0" smtClean="0"/>
              <a:t>In </a:t>
            </a:r>
            <a:r>
              <a:rPr lang="en-US" sz="12300" dirty="0" err="1" smtClean="0"/>
              <a:t>Pycharm</a:t>
            </a:r>
            <a:r>
              <a:rPr lang="en-US" sz="12300" dirty="0" smtClean="0"/>
              <a:t> create a new file blockchain.py</a:t>
            </a:r>
          </a:p>
          <a:p>
            <a:r>
              <a:rPr lang="en-US" sz="12300" dirty="0" smtClean="0"/>
              <a:t>It’ll store transactions and have some helper methods for adding new blocks to the chain.</a:t>
            </a:r>
          </a:p>
        </p:txBody>
      </p:sp>
      <p:sp>
        <p:nvSpPr>
          <p:cNvPr id="6" name="Rectangle 5"/>
          <p:cNvSpPr/>
          <p:nvPr/>
        </p:nvSpPr>
        <p:spPr>
          <a:xfrm>
            <a:off x="838200" y="2895600"/>
            <a:ext cx="6096000" cy="3816429"/>
          </a:xfrm>
          <a:prstGeom prst="rect">
            <a:avLst/>
          </a:prstGeom>
        </p:spPr>
        <p:txBody>
          <a:bodyPr wrap="square">
            <a:spAutoFit/>
          </a:bodyPr>
          <a:lstStyle/>
          <a:p>
            <a:r>
              <a:rPr lang="en-US" sz="1100" dirty="0" smtClean="0"/>
              <a:t>class </a:t>
            </a:r>
            <a:r>
              <a:rPr lang="en-US" sz="1100" dirty="0" err="1" smtClean="0"/>
              <a:t>Blockchain</a:t>
            </a:r>
            <a:r>
              <a:rPr lang="en-US" sz="1100" dirty="0" smtClean="0"/>
              <a:t>(object):</a:t>
            </a:r>
          </a:p>
          <a:p>
            <a:r>
              <a:rPr lang="en-US" sz="1100" dirty="0" smtClean="0"/>
              <a:t>    </a:t>
            </a:r>
            <a:r>
              <a:rPr lang="en-US" sz="1100" dirty="0" err="1" smtClean="0"/>
              <a:t>def</a:t>
            </a:r>
            <a:r>
              <a:rPr lang="en-US" sz="1100" dirty="0" smtClean="0"/>
              <a:t> __</a:t>
            </a:r>
            <a:r>
              <a:rPr lang="en-US" sz="1100" dirty="0" err="1" smtClean="0"/>
              <a:t>init</a:t>
            </a:r>
            <a:r>
              <a:rPr lang="en-US" sz="1100" dirty="0" smtClean="0"/>
              <a:t>__(self):</a:t>
            </a:r>
          </a:p>
          <a:p>
            <a:r>
              <a:rPr lang="en-US" sz="1100" dirty="0" smtClean="0"/>
              <a:t>        </a:t>
            </a:r>
            <a:r>
              <a:rPr lang="en-US" sz="1100" dirty="0" err="1" smtClean="0"/>
              <a:t>self.chain</a:t>
            </a:r>
            <a:r>
              <a:rPr lang="en-US" sz="1100" dirty="0" smtClean="0"/>
              <a:t> = []</a:t>
            </a:r>
          </a:p>
          <a:p>
            <a:r>
              <a:rPr lang="en-US" sz="1100" dirty="0" smtClean="0"/>
              <a:t>        </a:t>
            </a:r>
            <a:r>
              <a:rPr lang="en-US" sz="1100" dirty="0" err="1" smtClean="0"/>
              <a:t>self.current_transactions</a:t>
            </a:r>
            <a:r>
              <a:rPr lang="en-US" sz="1100" dirty="0" smtClean="0"/>
              <a:t> = []</a:t>
            </a:r>
          </a:p>
          <a:p>
            <a:r>
              <a:rPr lang="en-US" sz="1100" dirty="0" smtClean="0"/>
              <a:t>        </a:t>
            </a:r>
          </a:p>
          <a:p>
            <a:r>
              <a:rPr lang="en-US" sz="1100" dirty="0" smtClean="0"/>
              <a:t>    </a:t>
            </a:r>
            <a:r>
              <a:rPr lang="en-US" sz="1100" dirty="0" err="1" smtClean="0"/>
              <a:t>def</a:t>
            </a:r>
            <a:r>
              <a:rPr lang="en-US" sz="1100" dirty="0" smtClean="0"/>
              <a:t> </a:t>
            </a:r>
            <a:r>
              <a:rPr lang="en-US" sz="1100" dirty="0" err="1" smtClean="0"/>
              <a:t>new_block</a:t>
            </a:r>
            <a:r>
              <a:rPr lang="en-US" sz="1100" dirty="0" smtClean="0"/>
              <a:t>(self):</a:t>
            </a:r>
          </a:p>
          <a:p>
            <a:r>
              <a:rPr lang="en-US" sz="1100" dirty="0" smtClean="0"/>
              <a:t>        # Creates a new Block and adds it to the chain</a:t>
            </a:r>
          </a:p>
          <a:p>
            <a:r>
              <a:rPr lang="en-US" sz="1100" dirty="0" smtClean="0"/>
              <a:t>        pass</a:t>
            </a:r>
          </a:p>
          <a:p>
            <a:r>
              <a:rPr lang="en-US" sz="1100" dirty="0" smtClean="0"/>
              <a:t>    </a:t>
            </a:r>
          </a:p>
          <a:p>
            <a:r>
              <a:rPr lang="en-US" sz="1100" dirty="0" smtClean="0"/>
              <a:t>    </a:t>
            </a:r>
            <a:r>
              <a:rPr lang="en-US" sz="1100" dirty="0" err="1" smtClean="0"/>
              <a:t>def</a:t>
            </a:r>
            <a:r>
              <a:rPr lang="en-US" sz="1100" dirty="0" smtClean="0"/>
              <a:t> </a:t>
            </a:r>
            <a:r>
              <a:rPr lang="en-US" sz="1100" dirty="0" err="1" smtClean="0"/>
              <a:t>new_transaction</a:t>
            </a:r>
            <a:r>
              <a:rPr lang="en-US" sz="1100" dirty="0" smtClean="0"/>
              <a:t>(self):</a:t>
            </a:r>
          </a:p>
          <a:p>
            <a:r>
              <a:rPr lang="en-US" sz="1100" dirty="0" smtClean="0"/>
              <a:t>        # Adds a new transaction to the list of transactions</a:t>
            </a:r>
          </a:p>
          <a:p>
            <a:r>
              <a:rPr lang="en-US" sz="1100" dirty="0" smtClean="0"/>
              <a:t>        pass</a:t>
            </a:r>
          </a:p>
          <a:p>
            <a:r>
              <a:rPr lang="en-US" sz="1100" dirty="0" smtClean="0"/>
              <a:t>    </a:t>
            </a:r>
          </a:p>
          <a:p>
            <a:r>
              <a:rPr lang="en-US" sz="1100" dirty="0" smtClean="0"/>
              <a:t>    @</a:t>
            </a:r>
            <a:r>
              <a:rPr lang="en-US" sz="1100" dirty="0" err="1" smtClean="0"/>
              <a:t>staticmethod</a:t>
            </a:r>
            <a:endParaRPr lang="en-US" sz="1100" dirty="0" smtClean="0"/>
          </a:p>
          <a:p>
            <a:r>
              <a:rPr lang="en-US" sz="1100" dirty="0" smtClean="0"/>
              <a:t>    </a:t>
            </a:r>
            <a:r>
              <a:rPr lang="en-US" sz="1100" dirty="0" err="1" smtClean="0"/>
              <a:t>def</a:t>
            </a:r>
            <a:r>
              <a:rPr lang="en-US" sz="1100" dirty="0" smtClean="0"/>
              <a:t> hash(block):</a:t>
            </a:r>
          </a:p>
          <a:p>
            <a:r>
              <a:rPr lang="en-US" sz="1100" dirty="0" smtClean="0"/>
              <a:t>        # Hashes a Block</a:t>
            </a:r>
          </a:p>
          <a:p>
            <a:r>
              <a:rPr lang="en-US" sz="1100" dirty="0" smtClean="0"/>
              <a:t>        pass</a:t>
            </a:r>
          </a:p>
          <a:p>
            <a:endParaRPr lang="en-US" sz="1100" dirty="0" smtClean="0"/>
          </a:p>
          <a:p>
            <a:r>
              <a:rPr lang="en-US" sz="1100" dirty="0" smtClean="0"/>
              <a:t>    @property</a:t>
            </a:r>
          </a:p>
          <a:p>
            <a:r>
              <a:rPr lang="en-US" sz="1100" dirty="0" smtClean="0"/>
              <a:t>    </a:t>
            </a:r>
            <a:r>
              <a:rPr lang="en-US" sz="1100" dirty="0" err="1" smtClean="0"/>
              <a:t>def</a:t>
            </a:r>
            <a:r>
              <a:rPr lang="en-US" sz="1100" dirty="0" smtClean="0"/>
              <a:t> </a:t>
            </a:r>
            <a:r>
              <a:rPr lang="en-US" sz="1100" dirty="0" err="1" smtClean="0"/>
              <a:t>last_block</a:t>
            </a:r>
            <a:r>
              <a:rPr lang="en-US" sz="1100" dirty="0" smtClean="0"/>
              <a:t>(self):</a:t>
            </a:r>
          </a:p>
          <a:p>
            <a:r>
              <a:rPr lang="en-US" sz="1100" dirty="0" smtClean="0"/>
              <a:t>        # Returns the last Block in the chain</a:t>
            </a:r>
          </a:p>
          <a:p>
            <a:r>
              <a:rPr lang="en-US" sz="1100" dirty="0" smtClean="0"/>
              <a:t>        pass</a:t>
            </a:r>
            <a:endParaRPr lang="en-US" sz="1100" dirty="0"/>
          </a:p>
        </p:txBody>
      </p:sp>
    </p:spTree>
    <p:extLst>
      <p:ext uri="{BB962C8B-B14F-4D97-AF65-F5344CB8AC3E}">
        <p14:creationId xmlns:p14="http://schemas.microsoft.com/office/powerpoint/2010/main" val="625260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block has?</a:t>
            </a:r>
            <a:endParaRPr lang="en-US" dirty="0"/>
          </a:p>
        </p:txBody>
      </p:sp>
      <p:sp>
        <p:nvSpPr>
          <p:cNvPr id="3" name="Content Placeholder 2"/>
          <p:cNvSpPr>
            <a:spLocks noGrp="1"/>
          </p:cNvSpPr>
          <p:nvPr>
            <p:ph idx="1"/>
          </p:nvPr>
        </p:nvSpPr>
        <p:spPr>
          <a:xfrm>
            <a:off x="457200" y="1600201"/>
            <a:ext cx="8229600" cy="2362200"/>
          </a:xfrm>
        </p:spPr>
        <p:txBody>
          <a:bodyPr/>
          <a:lstStyle/>
          <a:p>
            <a:r>
              <a:rPr lang="en-US" sz="2400" dirty="0" smtClean="0"/>
              <a:t>A Block has</a:t>
            </a:r>
          </a:p>
          <a:p>
            <a:pPr lvl="2"/>
            <a:r>
              <a:rPr lang="en-US" sz="2000" dirty="0" smtClean="0"/>
              <a:t>Index</a:t>
            </a:r>
          </a:p>
          <a:p>
            <a:pPr lvl="2"/>
            <a:r>
              <a:rPr lang="en-US" sz="2000" dirty="0" smtClean="0"/>
              <a:t>Timestamp</a:t>
            </a:r>
          </a:p>
          <a:p>
            <a:pPr lvl="2"/>
            <a:r>
              <a:rPr lang="en-US" sz="2000" dirty="0" smtClean="0"/>
              <a:t>A list of transactions</a:t>
            </a:r>
          </a:p>
          <a:p>
            <a:pPr lvl="2"/>
            <a:r>
              <a:rPr lang="en-US" sz="2000" dirty="0" smtClean="0"/>
              <a:t>A Proof</a:t>
            </a:r>
          </a:p>
          <a:p>
            <a:pPr lvl="2"/>
            <a:r>
              <a:rPr lang="en-US" sz="2000" dirty="0" smtClean="0"/>
              <a:t>And a Hash to the previous Block.</a:t>
            </a:r>
          </a:p>
          <a:p>
            <a:pPr marL="0" indent="0">
              <a:buNone/>
            </a:pPr>
            <a:endParaRPr lang="en-US" dirty="0"/>
          </a:p>
          <a:p>
            <a:pPr lvl="2"/>
            <a:endParaRPr lang="en-US" dirty="0" smtClean="0"/>
          </a:p>
          <a:p>
            <a:pPr lvl="2"/>
            <a:endParaRPr lang="en-US" dirty="0" smtClean="0"/>
          </a:p>
        </p:txBody>
      </p:sp>
      <p:sp>
        <p:nvSpPr>
          <p:cNvPr id="7" name="Rectangle 6"/>
          <p:cNvSpPr/>
          <p:nvPr/>
        </p:nvSpPr>
        <p:spPr>
          <a:xfrm>
            <a:off x="990600" y="3886200"/>
            <a:ext cx="6858000" cy="2192908"/>
          </a:xfrm>
          <a:prstGeom prst="rect">
            <a:avLst/>
          </a:prstGeom>
        </p:spPr>
        <p:txBody>
          <a:bodyPr wrap="square">
            <a:spAutoFit/>
          </a:bodyPr>
          <a:lstStyle/>
          <a:p>
            <a:r>
              <a:rPr lang="en-US" sz="1050" dirty="0" smtClean="0"/>
              <a:t>block = {</a:t>
            </a:r>
          </a:p>
          <a:p>
            <a:r>
              <a:rPr lang="en-US" sz="1050" dirty="0" smtClean="0"/>
              <a:t>    'index': 1,</a:t>
            </a:r>
          </a:p>
          <a:p>
            <a:r>
              <a:rPr lang="en-US" sz="1050" dirty="0" smtClean="0"/>
              <a:t>    'timestamp': 1506057125.900785,</a:t>
            </a:r>
          </a:p>
          <a:p>
            <a:r>
              <a:rPr lang="en-US" sz="1050" dirty="0" smtClean="0"/>
              <a:t>    'transactions': [</a:t>
            </a:r>
          </a:p>
          <a:p>
            <a:r>
              <a:rPr lang="en-US" sz="1050" dirty="0" smtClean="0"/>
              <a:t>        {</a:t>
            </a:r>
          </a:p>
          <a:p>
            <a:r>
              <a:rPr lang="en-US" sz="1050" dirty="0" smtClean="0"/>
              <a:t>            'sender': "8527147fe1f5426f9dd545de4b27ee00",</a:t>
            </a:r>
          </a:p>
          <a:p>
            <a:r>
              <a:rPr lang="en-US" sz="1050" dirty="0" smtClean="0"/>
              <a:t>            'recipient': "a77f5cdfa2934df3954a5c7c7da5df1f",</a:t>
            </a:r>
          </a:p>
          <a:p>
            <a:r>
              <a:rPr lang="en-US" sz="1050" dirty="0" smtClean="0"/>
              <a:t>            'amount': 5,</a:t>
            </a:r>
          </a:p>
          <a:p>
            <a:r>
              <a:rPr lang="en-US" sz="1050" dirty="0" smtClean="0"/>
              <a:t>        }</a:t>
            </a:r>
          </a:p>
          <a:p>
            <a:r>
              <a:rPr lang="en-US" sz="1050" dirty="0" smtClean="0"/>
              <a:t>    ],</a:t>
            </a:r>
          </a:p>
          <a:p>
            <a:r>
              <a:rPr lang="en-US" sz="1050" dirty="0" smtClean="0"/>
              <a:t>    'proof': 324984774000,</a:t>
            </a:r>
          </a:p>
          <a:p>
            <a:r>
              <a:rPr lang="en-US" sz="1050" dirty="0" smtClean="0"/>
              <a:t>    '</a:t>
            </a:r>
            <a:r>
              <a:rPr lang="en-US" sz="1050" dirty="0" err="1" smtClean="0"/>
              <a:t>previous_hash</a:t>
            </a:r>
            <a:r>
              <a:rPr lang="en-US" sz="1050" dirty="0" smtClean="0"/>
              <a:t>': "2cf24dba5fb0a30e26e83b2ac5b9e29e1b161e5c1fa7425e73043362938b9824"</a:t>
            </a:r>
          </a:p>
          <a:p>
            <a:r>
              <a:rPr lang="en-US" sz="1050" dirty="0" smtClean="0"/>
              <a:t>}</a:t>
            </a:r>
            <a:endParaRPr lang="en-US" sz="1050" dirty="0"/>
          </a:p>
        </p:txBody>
      </p:sp>
    </p:spTree>
    <p:extLst>
      <p:ext uri="{BB962C8B-B14F-4D97-AF65-F5344CB8AC3E}">
        <p14:creationId xmlns:p14="http://schemas.microsoft.com/office/powerpoint/2010/main" val="394015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Adding Transactions to a </a:t>
            </a:r>
            <a:r>
              <a:rPr lang="en-US" b="1" dirty="0" smtClean="0"/>
              <a:t>Block</a:t>
            </a:r>
            <a:endParaRPr lang="en-US" dirty="0"/>
          </a:p>
        </p:txBody>
      </p:sp>
      <p:sp>
        <p:nvSpPr>
          <p:cNvPr id="3" name="Content Placeholder 2"/>
          <p:cNvSpPr>
            <a:spLocks noGrp="1"/>
          </p:cNvSpPr>
          <p:nvPr>
            <p:ph idx="1"/>
          </p:nvPr>
        </p:nvSpPr>
        <p:spPr>
          <a:xfrm>
            <a:off x="457200" y="1600201"/>
            <a:ext cx="8001000" cy="609600"/>
          </a:xfrm>
        </p:spPr>
        <p:txBody>
          <a:bodyPr/>
          <a:lstStyle/>
          <a:p>
            <a:r>
              <a:rPr lang="en-US" dirty="0" smtClean="0"/>
              <a:t>Add the code to new transaction method:</a:t>
            </a:r>
          </a:p>
          <a:p>
            <a:pPr marL="0" indent="0">
              <a:buNone/>
            </a:pPr>
            <a:endParaRPr lang="en-US" dirty="0"/>
          </a:p>
        </p:txBody>
      </p:sp>
      <p:sp>
        <p:nvSpPr>
          <p:cNvPr id="5" name="Rectangle 4"/>
          <p:cNvSpPr/>
          <p:nvPr/>
        </p:nvSpPr>
        <p:spPr>
          <a:xfrm>
            <a:off x="533400" y="2209800"/>
            <a:ext cx="7315200" cy="4524315"/>
          </a:xfrm>
          <a:prstGeom prst="rect">
            <a:avLst/>
          </a:prstGeom>
        </p:spPr>
        <p:txBody>
          <a:bodyPr wrap="square">
            <a:spAutoFit/>
          </a:bodyPr>
          <a:lstStyle/>
          <a:p>
            <a:r>
              <a:rPr lang="en-US" dirty="0" err="1" smtClean="0"/>
              <a:t>def</a:t>
            </a:r>
            <a:r>
              <a:rPr lang="en-US" dirty="0" smtClean="0"/>
              <a:t> </a:t>
            </a:r>
            <a:r>
              <a:rPr lang="en-US" dirty="0" err="1" smtClean="0"/>
              <a:t>new_transaction</a:t>
            </a:r>
            <a:r>
              <a:rPr lang="en-US" dirty="0" smtClean="0"/>
              <a:t>(self, sender, recipient, amount):</a:t>
            </a:r>
          </a:p>
          <a:p>
            <a:r>
              <a:rPr lang="en-US" dirty="0" smtClean="0"/>
              <a:t>        """</a:t>
            </a:r>
          </a:p>
          <a:p>
            <a:r>
              <a:rPr lang="en-US" dirty="0" smtClean="0"/>
              <a:t>        Creates a new transaction to go into the next mined Block</a:t>
            </a:r>
          </a:p>
          <a:p>
            <a:r>
              <a:rPr lang="en-US" dirty="0" smtClean="0"/>
              <a:t>        :</a:t>
            </a:r>
            <a:r>
              <a:rPr lang="en-US" dirty="0" err="1" smtClean="0"/>
              <a:t>param</a:t>
            </a:r>
            <a:r>
              <a:rPr lang="en-US" dirty="0" smtClean="0"/>
              <a:t> sender: &lt;</a:t>
            </a:r>
            <a:r>
              <a:rPr lang="en-US" dirty="0" err="1" smtClean="0"/>
              <a:t>str</a:t>
            </a:r>
            <a:r>
              <a:rPr lang="en-US" dirty="0" smtClean="0"/>
              <a:t>&gt; Address of the Sender</a:t>
            </a:r>
          </a:p>
          <a:p>
            <a:r>
              <a:rPr lang="en-US" dirty="0" smtClean="0"/>
              <a:t>        :</a:t>
            </a:r>
            <a:r>
              <a:rPr lang="en-US" dirty="0" err="1" smtClean="0"/>
              <a:t>param</a:t>
            </a:r>
            <a:r>
              <a:rPr lang="en-US" dirty="0" smtClean="0"/>
              <a:t> recipient: &lt;</a:t>
            </a:r>
            <a:r>
              <a:rPr lang="en-US" dirty="0" err="1" smtClean="0"/>
              <a:t>str</a:t>
            </a:r>
            <a:r>
              <a:rPr lang="en-US" dirty="0" smtClean="0"/>
              <a:t>&gt; Address of the Recipient</a:t>
            </a:r>
          </a:p>
          <a:p>
            <a:r>
              <a:rPr lang="en-US" dirty="0" smtClean="0"/>
              <a:t>        :</a:t>
            </a:r>
            <a:r>
              <a:rPr lang="en-US" dirty="0" err="1" smtClean="0"/>
              <a:t>param</a:t>
            </a:r>
            <a:r>
              <a:rPr lang="en-US" dirty="0" smtClean="0"/>
              <a:t> amount: &lt;</a:t>
            </a:r>
            <a:r>
              <a:rPr lang="en-US" dirty="0" err="1" smtClean="0"/>
              <a:t>int</a:t>
            </a:r>
            <a:r>
              <a:rPr lang="en-US" dirty="0" smtClean="0"/>
              <a:t>&gt; Amount</a:t>
            </a:r>
          </a:p>
          <a:p>
            <a:r>
              <a:rPr lang="en-US" dirty="0" smtClean="0"/>
              <a:t>        :return: &lt;</a:t>
            </a:r>
            <a:r>
              <a:rPr lang="en-US" dirty="0" err="1" smtClean="0"/>
              <a:t>int</a:t>
            </a:r>
            <a:r>
              <a:rPr lang="en-US" dirty="0" smtClean="0"/>
              <a:t>&gt; The index of the Block that will hold this transaction</a:t>
            </a:r>
          </a:p>
          <a:p>
            <a:r>
              <a:rPr lang="en-US" dirty="0" smtClean="0"/>
              <a:t>        """</a:t>
            </a:r>
          </a:p>
          <a:p>
            <a:endParaRPr lang="en-US" dirty="0" smtClean="0"/>
          </a:p>
          <a:p>
            <a:r>
              <a:rPr lang="en-US" dirty="0" smtClean="0"/>
              <a:t>        </a:t>
            </a:r>
            <a:r>
              <a:rPr lang="en-US" dirty="0" err="1" smtClean="0"/>
              <a:t>self.current_transactions.append</a:t>
            </a:r>
            <a:r>
              <a:rPr lang="en-US" dirty="0" smtClean="0"/>
              <a:t>({</a:t>
            </a:r>
          </a:p>
          <a:p>
            <a:r>
              <a:rPr lang="en-US" dirty="0" smtClean="0"/>
              <a:t>            'sender': sender,</a:t>
            </a:r>
          </a:p>
          <a:p>
            <a:r>
              <a:rPr lang="en-US" dirty="0" smtClean="0"/>
              <a:t>            'recipient': recipient,</a:t>
            </a:r>
          </a:p>
          <a:p>
            <a:r>
              <a:rPr lang="en-US" dirty="0" smtClean="0"/>
              <a:t>            'amount': amount,</a:t>
            </a:r>
          </a:p>
          <a:p>
            <a:r>
              <a:rPr lang="en-US" dirty="0" smtClean="0"/>
              <a:t>        })</a:t>
            </a:r>
          </a:p>
          <a:p>
            <a:endParaRPr lang="en-US" dirty="0" smtClean="0"/>
          </a:p>
          <a:p>
            <a:r>
              <a:rPr lang="en-US" dirty="0" smtClean="0"/>
              <a:t>        return </a:t>
            </a:r>
            <a:r>
              <a:rPr lang="en-US" dirty="0" err="1" smtClean="0"/>
              <a:t>self.last_block</a:t>
            </a:r>
            <a:r>
              <a:rPr lang="en-US" dirty="0" smtClean="0"/>
              <a:t>['index'] + 1</a:t>
            </a:r>
            <a:endParaRPr lang="en-US" dirty="0"/>
          </a:p>
        </p:txBody>
      </p:sp>
    </p:spTree>
    <p:extLst>
      <p:ext uri="{BB962C8B-B14F-4D97-AF65-F5344CB8AC3E}">
        <p14:creationId xmlns:p14="http://schemas.microsoft.com/office/powerpoint/2010/main" val="146467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1143000"/>
          </a:xfrm>
        </p:spPr>
        <p:txBody>
          <a:bodyPr>
            <a:normAutofit/>
          </a:bodyPr>
          <a:lstStyle/>
          <a:p>
            <a:r>
              <a:rPr lang="en-US" b="1" dirty="0"/>
              <a:t>Creating new </a:t>
            </a:r>
            <a:r>
              <a:rPr lang="en-US" b="1" dirty="0" smtClean="0"/>
              <a:t>Blocks</a:t>
            </a:r>
            <a:endParaRPr lang="en-US" dirty="0"/>
          </a:p>
        </p:txBody>
      </p:sp>
      <p:sp>
        <p:nvSpPr>
          <p:cNvPr id="3" name="Content Placeholder 2"/>
          <p:cNvSpPr>
            <a:spLocks noGrp="1"/>
          </p:cNvSpPr>
          <p:nvPr>
            <p:ph idx="1"/>
          </p:nvPr>
        </p:nvSpPr>
        <p:spPr/>
        <p:txBody>
          <a:bodyPr/>
          <a:lstStyle/>
          <a:p>
            <a:r>
              <a:rPr lang="en-US" dirty="0" smtClean="0"/>
              <a:t>When new block is created we need to seed with “Genesis” block – a starting block.</a:t>
            </a:r>
          </a:p>
          <a:p>
            <a:r>
              <a:rPr lang="en-US" dirty="0" smtClean="0"/>
              <a:t>We also need to add Proof to our genesis block, result of mining (proof of work)</a:t>
            </a:r>
          </a:p>
          <a:p>
            <a:r>
              <a:rPr lang="en-US" dirty="0" smtClean="0"/>
              <a:t>We will update methods</a:t>
            </a:r>
          </a:p>
          <a:p>
            <a:pPr marL="0" indent="0">
              <a:buNone/>
            </a:pPr>
            <a:r>
              <a:rPr lang="en-US" dirty="0" err="1" smtClean="0"/>
              <a:t>new_block</a:t>
            </a:r>
            <a:r>
              <a:rPr lang="en-US" dirty="0" smtClean="0"/>
              <a:t>(), </a:t>
            </a:r>
            <a:r>
              <a:rPr lang="en-US" dirty="0" err="1" smtClean="0"/>
              <a:t>new_transaction</a:t>
            </a:r>
            <a:r>
              <a:rPr lang="en-US" dirty="0" smtClean="0"/>
              <a:t>() and hash():</a:t>
            </a:r>
            <a:endParaRPr lang="en-US" dirty="0"/>
          </a:p>
        </p:txBody>
      </p:sp>
    </p:spTree>
    <p:extLst>
      <p:ext uri="{BB962C8B-B14F-4D97-AF65-F5344CB8AC3E}">
        <p14:creationId xmlns:p14="http://schemas.microsoft.com/office/powerpoint/2010/main" val="4097569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355" y="304800"/>
            <a:ext cx="7696199" cy="6555641"/>
          </a:xfrm>
          <a:prstGeom prst="rect">
            <a:avLst/>
          </a:prstGeom>
        </p:spPr>
        <p:txBody>
          <a:bodyPr wrap="square">
            <a:spAutoFit/>
          </a:bodyPr>
          <a:lstStyle/>
          <a:p>
            <a:r>
              <a:rPr lang="en-US" sz="1200" dirty="0" smtClean="0"/>
              <a:t>import </a:t>
            </a:r>
            <a:r>
              <a:rPr lang="en-US" sz="1200" dirty="0" err="1" smtClean="0"/>
              <a:t>hashlib</a:t>
            </a:r>
            <a:endParaRPr lang="en-US" sz="1200" dirty="0" smtClean="0"/>
          </a:p>
          <a:p>
            <a:r>
              <a:rPr lang="en-US" sz="1200" dirty="0" smtClean="0"/>
              <a:t>import </a:t>
            </a:r>
            <a:r>
              <a:rPr lang="en-US" sz="1200" dirty="0" err="1" smtClean="0"/>
              <a:t>json</a:t>
            </a:r>
            <a:endParaRPr lang="en-US" sz="1200" dirty="0" smtClean="0"/>
          </a:p>
          <a:p>
            <a:r>
              <a:rPr lang="en-US" sz="1200" dirty="0" smtClean="0"/>
              <a:t>from time import time</a:t>
            </a:r>
          </a:p>
          <a:p>
            <a:endParaRPr lang="en-US" sz="1200" dirty="0" smtClean="0"/>
          </a:p>
          <a:p>
            <a:endParaRPr lang="en-US" sz="1200" dirty="0" smtClean="0"/>
          </a:p>
          <a:p>
            <a:r>
              <a:rPr lang="en-US" sz="1200" dirty="0" smtClean="0"/>
              <a:t>class </a:t>
            </a:r>
            <a:r>
              <a:rPr lang="en-US" sz="1200" dirty="0" err="1" smtClean="0"/>
              <a:t>Blockchain</a:t>
            </a:r>
            <a:r>
              <a:rPr lang="en-US" sz="1200" dirty="0" smtClean="0"/>
              <a:t>(object):</a:t>
            </a:r>
          </a:p>
          <a:p>
            <a:r>
              <a:rPr lang="en-US" sz="1200" dirty="0" smtClean="0"/>
              <a:t>    </a:t>
            </a:r>
            <a:r>
              <a:rPr lang="en-US" sz="1200" dirty="0" err="1" smtClean="0"/>
              <a:t>def</a:t>
            </a:r>
            <a:r>
              <a:rPr lang="en-US" sz="1200" dirty="0" smtClean="0"/>
              <a:t> __</a:t>
            </a:r>
            <a:r>
              <a:rPr lang="en-US" sz="1200" dirty="0" err="1" smtClean="0"/>
              <a:t>init</a:t>
            </a:r>
            <a:r>
              <a:rPr lang="en-US" sz="1200" dirty="0" smtClean="0"/>
              <a:t>__(self):</a:t>
            </a:r>
          </a:p>
          <a:p>
            <a:r>
              <a:rPr lang="en-US" sz="1200" dirty="0" smtClean="0"/>
              <a:t>        </a:t>
            </a:r>
            <a:r>
              <a:rPr lang="en-US" sz="1200" dirty="0" err="1" smtClean="0"/>
              <a:t>self.current_transactions</a:t>
            </a:r>
            <a:r>
              <a:rPr lang="en-US" sz="1200" dirty="0" smtClean="0"/>
              <a:t> = []</a:t>
            </a:r>
          </a:p>
          <a:p>
            <a:r>
              <a:rPr lang="en-US" sz="1200" dirty="0" smtClean="0"/>
              <a:t>        </a:t>
            </a:r>
            <a:r>
              <a:rPr lang="en-US" sz="1200" dirty="0" err="1" smtClean="0"/>
              <a:t>self.chain</a:t>
            </a:r>
            <a:r>
              <a:rPr lang="en-US" sz="1200" dirty="0" smtClean="0"/>
              <a:t> = []</a:t>
            </a:r>
          </a:p>
          <a:p>
            <a:endParaRPr lang="en-US" sz="1200" dirty="0" smtClean="0"/>
          </a:p>
          <a:p>
            <a:r>
              <a:rPr lang="en-US" sz="1200" dirty="0" smtClean="0"/>
              <a:t>        # Create the genesis block</a:t>
            </a:r>
          </a:p>
          <a:p>
            <a:r>
              <a:rPr lang="en-US" sz="1200" dirty="0" smtClean="0"/>
              <a:t>        </a:t>
            </a:r>
            <a:r>
              <a:rPr lang="en-US" sz="1200" dirty="0" err="1" smtClean="0"/>
              <a:t>self.new_block</a:t>
            </a:r>
            <a:r>
              <a:rPr lang="en-US" sz="1200" dirty="0" smtClean="0"/>
              <a:t>(</a:t>
            </a:r>
            <a:r>
              <a:rPr lang="en-US" sz="1200" dirty="0" err="1" smtClean="0"/>
              <a:t>previous_hash</a:t>
            </a:r>
            <a:r>
              <a:rPr lang="en-US" sz="1200" dirty="0" smtClean="0"/>
              <a:t>=1, proof=100)</a:t>
            </a:r>
          </a:p>
          <a:p>
            <a:endParaRPr lang="en-US" sz="1200" dirty="0" smtClean="0"/>
          </a:p>
          <a:p>
            <a:r>
              <a:rPr lang="en-US" sz="1200" dirty="0" smtClean="0"/>
              <a:t>    </a:t>
            </a:r>
            <a:r>
              <a:rPr lang="en-US" sz="1200" dirty="0" err="1" smtClean="0"/>
              <a:t>def</a:t>
            </a:r>
            <a:r>
              <a:rPr lang="en-US" sz="1200" dirty="0" smtClean="0"/>
              <a:t> </a:t>
            </a:r>
            <a:r>
              <a:rPr lang="en-US" sz="1200" dirty="0" err="1" smtClean="0"/>
              <a:t>new_block</a:t>
            </a:r>
            <a:r>
              <a:rPr lang="en-US" sz="1200" dirty="0" smtClean="0"/>
              <a:t>(self, proof, </a:t>
            </a:r>
            <a:r>
              <a:rPr lang="en-US" sz="1200" dirty="0" err="1" smtClean="0"/>
              <a:t>previous_hash</a:t>
            </a:r>
            <a:r>
              <a:rPr lang="en-US" sz="1200" dirty="0" smtClean="0"/>
              <a:t>=None):</a:t>
            </a:r>
          </a:p>
          <a:p>
            <a:r>
              <a:rPr lang="en-US" sz="1200" dirty="0" smtClean="0"/>
              <a:t>        """</a:t>
            </a:r>
          </a:p>
          <a:p>
            <a:r>
              <a:rPr lang="en-US" sz="1200" dirty="0" smtClean="0"/>
              <a:t>        Create a new Block in the </a:t>
            </a:r>
            <a:r>
              <a:rPr lang="en-US" sz="1200" dirty="0" err="1" smtClean="0"/>
              <a:t>Blockchain</a:t>
            </a:r>
            <a:endParaRPr lang="en-US" sz="1200" dirty="0" smtClean="0"/>
          </a:p>
          <a:p>
            <a:r>
              <a:rPr lang="en-US" sz="1200" dirty="0" smtClean="0"/>
              <a:t>        :</a:t>
            </a:r>
            <a:r>
              <a:rPr lang="en-US" sz="1200" dirty="0" err="1" smtClean="0"/>
              <a:t>param</a:t>
            </a:r>
            <a:r>
              <a:rPr lang="en-US" sz="1200" dirty="0" smtClean="0"/>
              <a:t> proof: &lt;</a:t>
            </a:r>
            <a:r>
              <a:rPr lang="en-US" sz="1200" dirty="0" err="1" smtClean="0"/>
              <a:t>int</a:t>
            </a:r>
            <a:r>
              <a:rPr lang="en-US" sz="1200" dirty="0" smtClean="0"/>
              <a:t>&gt; The proof given by the Proof of Work algorithm</a:t>
            </a:r>
          </a:p>
          <a:p>
            <a:r>
              <a:rPr lang="en-US" sz="1200" dirty="0" smtClean="0"/>
              <a:t>        :</a:t>
            </a:r>
            <a:r>
              <a:rPr lang="en-US" sz="1200" dirty="0" err="1" smtClean="0"/>
              <a:t>param</a:t>
            </a:r>
            <a:r>
              <a:rPr lang="en-US" sz="1200" dirty="0" smtClean="0"/>
              <a:t> </a:t>
            </a:r>
            <a:r>
              <a:rPr lang="en-US" sz="1200" dirty="0" err="1" smtClean="0"/>
              <a:t>previous_hash</a:t>
            </a:r>
            <a:r>
              <a:rPr lang="en-US" sz="1200" dirty="0" smtClean="0"/>
              <a:t>: (Optional) &lt;</a:t>
            </a:r>
            <a:r>
              <a:rPr lang="en-US" sz="1200" dirty="0" err="1" smtClean="0"/>
              <a:t>str</a:t>
            </a:r>
            <a:r>
              <a:rPr lang="en-US" sz="1200" dirty="0" smtClean="0"/>
              <a:t>&gt; Hash of previous Block</a:t>
            </a:r>
          </a:p>
          <a:p>
            <a:r>
              <a:rPr lang="en-US" sz="1200" dirty="0" smtClean="0"/>
              <a:t>        :return: &lt;dict&gt; New Block</a:t>
            </a:r>
          </a:p>
          <a:p>
            <a:r>
              <a:rPr lang="en-US" sz="1200" dirty="0" smtClean="0"/>
              <a:t>        """</a:t>
            </a:r>
          </a:p>
          <a:p>
            <a:endParaRPr lang="en-US" sz="1200" dirty="0" smtClean="0"/>
          </a:p>
          <a:p>
            <a:r>
              <a:rPr lang="en-US" sz="1200" dirty="0" smtClean="0"/>
              <a:t>        block = {</a:t>
            </a:r>
          </a:p>
          <a:p>
            <a:r>
              <a:rPr lang="en-US" sz="1200" dirty="0" smtClean="0"/>
              <a:t>            'index': </a:t>
            </a:r>
            <a:r>
              <a:rPr lang="en-US" sz="1200" dirty="0" err="1" smtClean="0"/>
              <a:t>len</a:t>
            </a:r>
            <a:r>
              <a:rPr lang="en-US" sz="1200" dirty="0" smtClean="0"/>
              <a:t>(</a:t>
            </a:r>
            <a:r>
              <a:rPr lang="en-US" sz="1200" dirty="0" err="1" smtClean="0"/>
              <a:t>self.chain</a:t>
            </a:r>
            <a:r>
              <a:rPr lang="en-US" sz="1200" dirty="0" smtClean="0"/>
              <a:t>) + 1,</a:t>
            </a:r>
          </a:p>
          <a:p>
            <a:r>
              <a:rPr lang="en-US" sz="1200" dirty="0" smtClean="0"/>
              <a:t>            'timestamp': time(),</a:t>
            </a:r>
          </a:p>
          <a:p>
            <a:r>
              <a:rPr lang="en-US" sz="1200" dirty="0" smtClean="0"/>
              <a:t>            'transactions': </a:t>
            </a:r>
            <a:r>
              <a:rPr lang="en-US" sz="1200" dirty="0" err="1" smtClean="0"/>
              <a:t>self.current_transactions</a:t>
            </a:r>
            <a:r>
              <a:rPr lang="en-US" sz="1200" dirty="0" smtClean="0"/>
              <a:t>,</a:t>
            </a:r>
          </a:p>
          <a:p>
            <a:r>
              <a:rPr lang="en-US" sz="1200" dirty="0" smtClean="0"/>
              <a:t>            'proof': proof,</a:t>
            </a:r>
          </a:p>
          <a:p>
            <a:r>
              <a:rPr lang="en-US" sz="1200" dirty="0" smtClean="0"/>
              <a:t>            '</a:t>
            </a:r>
            <a:r>
              <a:rPr lang="en-US" sz="1200" dirty="0" err="1" smtClean="0"/>
              <a:t>previous_hash</a:t>
            </a:r>
            <a:r>
              <a:rPr lang="en-US" sz="1200" dirty="0" smtClean="0"/>
              <a:t>': </a:t>
            </a:r>
            <a:r>
              <a:rPr lang="en-US" sz="1200" dirty="0" err="1" smtClean="0"/>
              <a:t>previous_hash</a:t>
            </a:r>
            <a:r>
              <a:rPr lang="en-US" sz="1200" dirty="0" smtClean="0"/>
              <a:t> or </a:t>
            </a:r>
            <a:r>
              <a:rPr lang="en-US" sz="1200" dirty="0" err="1" smtClean="0"/>
              <a:t>self.hash</a:t>
            </a:r>
            <a:r>
              <a:rPr lang="en-US" sz="1200" dirty="0" smtClean="0"/>
              <a:t>(</a:t>
            </a:r>
            <a:r>
              <a:rPr lang="en-US" sz="1200" dirty="0" err="1" smtClean="0"/>
              <a:t>self.chain</a:t>
            </a:r>
            <a:r>
              <a:rPr lang="en-US" sz="1200" dirty="0" smtClean="0"/>
              <a:t>[-1]),</a:t>
            </a:r>
          </a:p>
          <a:p>
            <a:r>
              <a:rPr lang="en-US" sz="1200" dirty="0" smtClean="0"/>
              <a:t>        }</a:t>
            </a:r>
          </a:p>
          <a:p>
            <a:endParaRPr lang="en-US" sz="1200" dirty="0" smtClean="0"/>
          </a:p>
          <a:p>
            <a:r>
              <a:rPr lang="en-US" sz="1200" dirty="0" smtClean="0"/>
              <a:t>        # Reset the current list of transactions</a:t>
            </a:r>
          </a:p>
          <a:p>
            <a:r>
              <a:rPr lang="en-US" sz="1200" dirty="0" smtClean="0"/>
              <a:t>        </a:t>
            </a:r>
            <a:r>
              <a:rPr lang="en-US" sz="1200" dirty="0" err="1" smtClean="0"/>
              <a:t>self.current_transactions</a:t>
            </a:r>
            <a:r>
              <a:rPr lang="en-US" sz="1200" dirty="0" smtClean="0"/>
              <a:t> = []</a:t>
            </a:r>
          </a:p>
          <a:p>
            <a:endParaRPr lang="en-US" sz="1200" dirty="0" smtClean="0"/>
          </a:p>
          <a:p>
            <a:r>
              <a:rPr lang="en-US" sz="1200" dirty="0" smtClean="0"/>
              <a:t>        </a:t>
            </a:r>
            <a:r>
              <a:rPr lang="en-US" sz="1200" dirty="0" err="1" smtClean="0"/>
              <a:t>self.chain.append</a:t>
            </a:r>
            <a:r>
              <a:rPr lang="en-US" sz="1200" dirty="0" smtClean="0"/>
              <a:t>(block)</a:t>
            </a:r>
          </a:p>
          <a:p>
            <a:r>
              <a:rPr lang="en-US" sz="1200" dirty="0" smtClean="0"/>
              <a:t>        return block</a:t>
            </a:r>
          </a:p>
          <a:p>
            <a:endParaRPr lang="en-US" sz="1200" dirty="0" smtClean="0"/>
          </a:p>
        </p:txBody>
      </p:sp>
    </p:spTree>
    <p:extLst>
      <p:ext uri="{BB962C8B-B14F-4D97-AF65-F5344CB8AC3E}">
        <p14:creationId xmlns:p14="http://schemas.microsoft.com/office/powerpoint/2010/main" val="329345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355" y="304800"/>
            <a:ext cx="7696199" cy="5816977"/>
          </a:xfrm>
          <a:prstGeom prst="rect">
            <a:avLst/>
          </a:prstGeom>
        </p:spPr>
        <p:txBody>
          <a:bodyPr wrap="square">
            <a:spAutoFit/>
          </a:bodyPr>
          <a:lstStyle/>
          <a:p>
            <a:r>
              <a:rPr lang="en-US" sz="1200" dirty="0" smtClean="0"/>
              <a:t> </a:t>
            </a:r>
            <a:r>
              <a:rPr lang="en-US" sz="1200" dirty="0" err="1" smtClean="0"/>
              <a:t>def</a:t>
            </a:r>
            <a:r>
              <a:rPr lang="en-US" sz="1200" dirty="0" smtClean="0"/>
              <a:t> </a:t>
            </a:r>
            <a:r>
              <a:rPr lang="en-US" sz="1200" dirty="0" err="1" smtClean="0"/>
              <a:t>new_transaction</a:t>
            </a:r>
            <a:r>
              <a:rPr lang="en-US" sz="1200" dirty="0" smtClean="0"/>
              <a:t>(self, sender, recipient, amount):</a:t>
            </a:r>
          </a:p>
          <a:p>
            <a:r>
              <a:rPr lang="en-US" sz="1200" dirty="0" smtClean="0"/>
              <a:t>        """</a:t>
            </a:r>
          </a:p>
          <a:p>
            <a:r>
              <a:rPr lang="en-US" sz="1200" dirty="0" smtClean="0"/>
              <a:t>        Creates a new transaction to go into the next mined Block</a:t>
            </a:r>
          </a:p>
          <a:p>
            <a:r>
              <a:rPr lang="en-US" sz="1200" dirty="0" smtClean="0"/>
              <a:t>        :</a:t>
            </a:r>
            <a:r>
              <a:rPr lang="en-US" sz="1200" dirty="0" err="1" smtClean="0"/>
              <a:t>param</a:t>
            </a:r>
            <a:r>
              <a:rPr lang="en-US" sz="1200" dirty="0" smtClean="0"/>
              <a:t> sender: &lt;</a:t>
            </a:r>
            <a:r>
              <a:rPr lang="en-US" sz="1200" dirty="0" err="1" smtClean="0"/>
              <a:t>str</a:t>
            </a:r>
            <a:r>
              <a:rPr lang="en-US" sz="1200" dirty="0" smtClean="0"/>
              <a:t>&gt; Address of the Sender</a:t>
            </a:r>
          </a:p>
          <a:p>
            <a:r>
              <a:rPr lang="en-US" sz="1200" dirty="0" smtClean="0"/>
              <a:t>        :</a:t>
            </a:r>
            <a:r>
              <a:rPr lang="en-US" sz="1200" dirty="0" err="1" smtClean="0"/>
              <a:t>param</a:t>
            </a:r>
            <a:r>
              <a:rPr lang="en-US" sz="1200" dirty="0" smtClean="0"/>
              <a:t> recipient: &lt;</a:t>
            </a:r>
            <a:r>
              <a:rPr lang="en-US" sz="1200" dirty="0" err="1" smtClean="0"/>
              <a:t>str</a:t>
            </a:r>
            <a:r>
              <a:rPr lang="en-US" sz="1200" dirty="0" smtClean="0"/>
              <a:t>&gt; Address of the Recipient</a:t>
            </a:r>
          </a:p>
          <a:p>
            <a:r>
              <a:rPr lang="en-US" sz="1200" dirty="0" smtClean="0"/>
              <a:t>        :</a:t>
            </a:r>
            <a:r>
              <a:rPr lang="en-US" sz="1200" dirty="0" err="1" smtClean="0"/>
              <a:t>param</a:t>
            </a:r>
            <a:r>
              <a:rPr lang="en-US" sz="1200" dirty="0" smtClean="0"/>
              <a:t> amount: &lt;</a:t>
            </a:r>
            <a:r>
              <a:rPr lang="en-US" sz="1200" dirty="0" err="1" smtClean="0"/>
              <a:t>int</a:t>
            </a:r>
            <a:r>
              <a:rPr lang="en-US" sz="1200" dirty="0" smtClean="0"/>
              <a:t>&gt; Amount</a:t>
            </a:r>
          </a:p>
          <a:p>
            <a:r>
              <a:rPr lang="en-US" sz="1200" dirty="0" smtClean="0"/>
              <a:t>        :return: &lt;</a:t>
            </a:r>
            <a:r>
              <a:rPr lang="en-US" sz="1200" dirty="0" err="1" smtClean="0"/>
              <a:t>int</a:t>
            </a:r>
            <a:r>
              <a:rPr lang="en-US" sz="1200" dirty="0" smtClean="0"/>
              <a:t>&gt; The index of the Block that will hold this transaction</a:t>
            </a:r>
          </a:p>
          <a:p>
            <a:r>
              <a:rPr lang="en-US" sz="1200" dirty="0" smtClean="0"/>
              <a:t>        """</a:t>
            </a:r>
          </a:p>
          <a:p>
            <a:r>
              <a:rPr lang="en-US" sz="1200" dirty="0" smtClean="0"/>
              <a:t>        </a:t>
            </a:r>
            <a:r>
              <a:rPr lang="en-US" sz="1200" dirty="0" err="1" smtClean="0"/>
              <a:t>self.current_transactions.append</a:t>
            </a:r>
            <a:r>
              <a:rPr lang="en-US" sz="1200" dirty="0" smtClean="0"/>
              <a:t>({</a:t>
            </a:r>
          </a:p>
          <a:p>
            <a:r>
              <a:rPr lang="en-US" sz="1200" dirty="0" smtClean="0"/>
              <a:t>            'sender': sender,</a:t>
            </a:r>
          </a:p>
          <a:p>
            <a:r>
              <a:rPr lang="en-US" sz="1200" dirty="0" smtClean="0"/>
              <a:t>            'recipient': recipient,</a:t>
            </a:r>
          </a:p>
          <a:p>
            <a:r>
              <a:rPr lang="en-US" sz="1200" dirty="0" smtClean="0"/>
              <a:t>            'amount': amount,</a:t>
            </a:r>
          </a:p>
          <a:p>
            <a:r>
              <a:rPr lang="en-US" sz="1200" dirty="0" smtClean="0"/>
              <a:t>        })</a:t>
            </a:r>
          </a:p>
          <a:p>
            <a:endParaRPr lang="en-US" sz="1200" dirty="0" smtClean="0"/>
          </a:p>
          <a:p>
            <a:r>
              <a:rPr lang="en-US" sz="1200" dirty="0" smtClean="0"/>
              <a:t>        return </a:t>
            </a:r>
            <a:r>
              <a:rPr lang="en-US" sz="1200" dirty="0" err="1" smtClean="0"/>
              <a:t>self.last_block</a:t>
            </a:r>
            <a:r>
              <a:rPr lang="en-US" sz="1200" dirty="0" smtClean="0"/>
              <a:t>['index'] + 1</a:t>
            </a:r>
          </a:p>
          <a:p>
            <a:endParaRPr lang="en-US" sz="1200" dirty="0" smtClean="0"/>
          </a:p>
          <a:p>
            <a:r>
              <a:rPr lang="en-US" sz="1200" dirty="0" smtClean="0"/>
              <a:t>    @property</a:t>
            </a:r>
          </a:p>
          <a:p>
            <a:r>
              <a:rPr lang="en-US" sz="1200" dirty="0" smtClean="0"/>
              <a:t>    </a:t>
            </a:r>
            <a:r>
              <a:rPr lang="en-US" sz="1200" dirty="0" err="1" smtClean="0"/>
              <a:t>def</a:t>
            </a:r>
            <a:r>
              <a:rPr lang="en-US" sz="1200" dirty="0" smtClean="0"/>
              <a:t> </a:t>
            </a:r>
            <a:r>
              <a:rPr lang="en-US" sz="1200" dirty="0" err="1" smtClean="0"/>
              <a:t>last_block</a:t>
            </a:r>
            <a:r>
              <a:rPr lang="en-US" sz="1200" dirty="0" smtClean="0"/>
              <a:t>(self):</a:t>
            </a:r>
          </a:p>
          <a:p>
            <a:r>
              <a:rPr lang="en-US" sz="1200" dirty="0" smtClean="0"/>
              <a:t>        return </a:t>
            </a:r>
            <a:r>
              <a:rPr lang="en-US" sz="1200" dirty="0" err="1" smtClean="0"/>
              <a:t>self.chain</a:t>
            </a:r>
            <a:r>
              <a:rPr lang="en-US" sz="1200" dirty="0" smtClean="0"/>
              <a:t>[-1]</a:t>
            </a:r>
          </a:p>
          <a:p>
            <a:endParaRPr lang="en-US" sz="1200" dirty="0" smtClean="0"/>
          </a:p>
          <a:p>
            <a:r>
              <a:rPr lang="en-US" sz="1200" dirty="0" smtClean="0"/>
              <a:t>    @</a:t>
            </a:r>
            <a:r>
              <a:rPr lang="en-US" sz="1200" dirty="0" err="1" smtClean="0"/>
              <a:t>staticmethod</a:t>
            </a:r>
            <a:endParaRPr lang="en-US" sz="1200" dirty="0" smtClean="0"/>
          </a:p>
          <a:p>
            <a:r>
              <a:rPr lang="en-US" sz="1200" dirty="0" smtClean="0"/>
              <a:t>    </a:t>
            </a:r>
            <a:r>
              <a:rPr lang="en-US" sz="1200" dirty="0" err="1" smtClean="0"/>
              <a:t>def</a:t>
            </a:r>
            <a:r>
              <a:rPr lang="en-US" sz="1200" dirty="0" smtClean="0"/>
              <a:t> hash(block):</a:t>
            </a:r>
          </a:p>
          <a:p>
            <a:r>
              <a:rPr lang="en-US" sz="1200" dirty="0" smtClean="0"/>
              <a:t>        """</a:t>
            </a:r>
          </a:p>
          <a:p>
            <a:r>
              <a:rPr lang="en-US" sz="1200" dirty="0" smtClean="0"/>
              <a:t>        Creates a SHA-256 hash of a Block</a:t>
            </a:r>
          </a:p>
          <a:p>
            <a:r>
              <a:rPr lang="en-US" sz="1200" dirty="0" smtClean="0"/>
              <a:t>        :</a:t>
            </a:r>
            <a:r>
              <a:rPr lang="en-US" sz="1200" dirty="0" err="1" smtClean="0"/>
              <a:t>param</a:t>
            </a:r>
            <a:r>
              <a:rPr lang="en-US" sz="1200" dirty="0" smtClean="0"/>
              <a:t> block: &lt;dict&gt; Block</a:t>
            </a:r>
          </a:p>
          <a:p>
            <a:r>
              <a:rPr lang="en-US" sz="1200" dirty="0" smtClean="0"/>
              <a:t>        :return: &lt;</a:t>
            </a:r>
            <a:r>
              <a:rPr lang="en-US" sz="1200" dirty="0" err="1" smtClean="0"/>
              <a:t>str</a:t>
            </a:r>
            <a:r>
              <a:rPr lang="en-US" sz="1200" dirty="0" smtClean="0"/>
              <a:t>&gt;</a:t>
            </a:r>
          </a:p>
          <a:p>
            <a:r>
              <a:rPr lang="en-US" sz="1200" dirty="0" smtClean="0"/>
              <a:t>        """</a:t>
            </a:r>
          </a:p>
          <a:p>
            <a:endParaRPr lang="en-US" sz="1200" dirty="0" smtClean="0"/>
          </a:p>
          <a:p>
            <a:r>
              <a:rPr lang="en-US" sz="1200" dirty="0" smtClean="0"/>
              <a:t>        # We must make sure that the Dictionary is Ordered, or we'll have inconsistent hashes</a:t>
            </a:r>
          </a:p>
          <a:p>
            <a:r>
              <a:rPr lang="en-US" sz="1200" dirty="0" smtClean="0"/>
              <a:t>        </a:t>
            </a:r>
            <a:r>
              <a:rPr lang="en-US" sz="1200" dirty="0" err="1" smtClean="0"/>
              <a:t>block_string</a:t>
            </a:r>
            <a:r>
              <a:rPr lang="en-US" sz="1200" dirty="0" smtClean="0"/>
              <a:t> = </a:t>
            </a:r>
            <a:r>
              <a:rPr lang="en-US" sz="1200" dirty="0" err="1" smtClean="0"/>
              <a:t>json.dumps</a:t>
            </a:r>
            <a:r>
              <a:rPr lang="en-US" sz="1200" dirty="0" smtClean="0"/>
              <a:t>(block, </a:t>
            </a:r>
            <a:r>
              <a:rPr lang="en-US" sz="1200" dirty="0" err="1" smtClean="0"/>
              <a:t>sort_keys</a:t>
            </a:r>
            <a:r>
              <a:rPr lang="en-US" sz="1200" dirty="0" smtClean="0"/>
              <a:t>=True).encode()</a:t>
            </a:r>
          </a:p>
          <a:p>
            <a:r>
              <a:rPr lang="en-US" sz="1200" dirty="0" smtClean="0"/>
              <a:t>        return hashlib.sha256(</a:t>
            </a:r>
            <a:r>
              <a:rPr lang="en-US" sz="1200" dirty="0" err="1" smtClean="0"/>
              <a:t>block_string</a:t>
            </a:r>
            <a:r>
              <a:rPr lang="en-US" sz="1200" dirty="0" smtClean="0"/>
              <a:t>).</a:t>
            </a:r>
            <a:r>
              <a:rPr lang="en-US" sz="1200" dirty="0" err="1" smtClean="0"/>
              <a:t>hexdigest</a:t>
            </a:r>
            <a:r>
              <a:rPr lang="en-US" sz="1200" dirty="0" smtClean="0"/>
              <a:t>()</a:t>
            </a:r>
            <a:endParaRPr lang="en-US" sz="2400" dirty="0" smtClean="0"/>
          </a:p>
        </p:txBody>
      </p:sp>
    </p:spTree>
    <p:extLst>
      <p:ext uri="{BB962C8B-B14F-4D97-AF65-F5344CB8AC3E}">
        <p14:creationId xmlns:p14="http://schemas.microsoft.com/office/powerpoint/2010/main" val="558043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Proof </a:t>
            </a:r>
            <a:r>
              <a:rPr lang="en-US" b="1" dirty="0"/>
              <a:t>of </a:t>
            </a:r>
            <a:r>
              <a:rPr lang="en-US" b="1" dirty="0" smtClean="0"/>
              <a:t>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Proof of Work is how new Blocks are created or </a:t>
            </a:r>
            <a:r>
              <a:rPr lang="en-US" i="1" dirty="0" smtClean="0"/>
              <a:t>mined</a:t>
            </a:r>
            <a:r>
              <a:rPr lang="en-US" dirty="0" smtClean="0"/>
              <a:t> on the </a:t>
            </a:r>
            <a:r>
              <a:rPr lang="en-US" dirty="0" err="1" smtClean="0"/>
              <a:t>blockchain</a:t>
            </a:r>
            <a:r>
              <a:rPr lang="en-US" dirty="0" smtClean="0"/>
              <a:t>.</a:t>
            </a:r>
          </a:p>
          <a:p>
            <a:r>
              <a:rPr lang="en-US" dirty="0" smtClean="0"/>
              <a:t>The goal of </a:t>
            </a:r>
            <a:r>
              <a:rPr lang="en-US" dirty="0" err="1" smtClean="0"/>
              <a:t>PoW</a:t>
            </a:r>
            <a:r>
              <a:rPr lang="en-US" dirty="0" smtClean="0"/>
              <a:t> is to discover a number which solves a problem.</a:t>
            </a:r>
          </a:p>
          <a:p>
            <a:r>
              <a:rPr lang="en-US" dirty="0" smtClean="0"/>
              <a:t>The number must be </a:t>
            </a:r>
            <a:r>
              <a:rPr lang="en-US" b="1" dirty="0" smtClean="0"/>
              <a:t>difficult to find but easy to verify</a:t>
            </a:r>
            <a:r>
              <a:rPr lang="en-US" dirty="0" smtClean="0"/>
              <a:t> – by anyone in the network.</a:t>
            </a:r>
          </a:p>
          <a:p>
            <a:r>
              <a:rPr lang="en-US" dirty="0" smtClean="0"/>
              <a:t>For </a:t>
            </a:r>
            <a:r>
              <a:rPr lang="en-US" dirty="0" err="1" smtClean="0"/>
              <a:t>eg</a:t>
            </a:r>
            <a:r>
              <a:rPr lang="en-US" dirty="0" smtClean="0"/>
              <a:t>: hashing the previous and current hash and incrementing the number until the hash starts with 4 ‘0’s like </a:t>
            </a:r>
            <a:r>
              <a:rPr lang="en-US" sz="1500" dirty="0" smtClean="0"/>
              <a:t>‘</a:t>
            </a:r>
            <a:r>
              <a:rPr lang="en-US" sz="1500" i="1" dirty="0" smtClean="0">
                <a:effectLst/>
              </a:rPr>
              <a:t>0000c3af42fc31103f1fdc0151fa747ff87349a4714df7cc52ea464e12dcd4e9’</a:t>
            </a:r>
            <a:endParaRPr lang="en-US" dirty="0"/>
          </a:p>
        </p:txBody>
      </p:sp>
    </p:spTree>
    <p:extLst>
      <p:ext uri="{BB962C8B-B14F-4D97-AF65-F5344CB8AC3E}">
        <p14:creationId xmlns:p14="http://schemas.microsoft.com/office/powerpoint/2010/main" val="237709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smtClean="0"/>
              <a:t> Simple terms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b="1" dirty="0" smtClean="0"/>
              <a:t>Distributed</a:t>
            </a:r>
            <a:r>
              <a:rPr lang="en-US" dirty="0" smtClean="0"/>
              <a:t> network of computers (nodes)</a:t>
            </a:r>
          </a:p>
          <a:p>
            <a:r>
              <a:rPr lang="en-US" dirty="0" smtClean="0"/>
              <a:t>where each node contains a chain-of-blocks</a:t>
            </a:r>
          </a:p>
          <a:p>
            <a:r>
              <a:rPr lang="en-US" dirty="0" smtClean="0"/>
              <a:t>where each block contains a </a:t>
            </a:r>
            <a:r>
              <a:rPr lang="en-US" b="1" dirty="0" smtClean="0"/>
              <a:t>ledger</a:t>
            </a:r>
            <a:r>
              <a:rPr lang="en-US" dirty="0" smtClean="0"/>
              <a:t> with a list of </a:t>
            </a:r>
            <a:r>
              <a:rPr lang="en-US" b="1" dirty="0" smtClean="0"/>
              <a:t>transactions</a:t>
            </a:r>
            <a:endParaRPr lang="en-US" dirty="0" smtClean="0"/>
          </a:p>
          <a:p>
            <a:r>
              <a:rPr lang="en-US" dirty="0" smtClean="0"/>
              <a:t>where each transaction is </a:t>
            </a:r>
            <a:r>
              <a:rPr lang="en-US" b="1" dirty="0" smtClean="0"/>
              <a:t>incorruptible </a:t>
            </a:r>
            <a:r>
              <a:rPr lang="en-US" dirty="0" smtClean="0"/>
              <a:t>(i.e. </a:t>
            </a:r>
            <a:r>
              <a:rPr lang="en-US" b="1" dirty="0" smtClean="0"/>
              <a:t>cryptographically</a:t>
            </a:r>
            <a:r>
              <a:rPr lang="en-US" dirty="0" smtClean="0"/>
              <a:t> secure</a:t>
            </a:r>
            <a:r>
              <a:rPr lang="en-US" b="1" dirty="0" smtClean="0"/>
              <a:t>)</a:t>
            </a:r>
            <a:endParaRPr lang="en-US" dirty="0" smtClean="0"/>
          </a:p>
          <a:p>
            <a:r>
              <a:rPr lang="en-US" dirty="0" smtClean="0"/>
              <a:t>&amp; is linked to the previous transactions for the resource it is representing.</a:t>
            </a:r>
          </a:p>
          <a:p>
            <a:endParaRPr lang="en-US" dirty="0" smtClean="0"/>
          </a:p>
          <a:p>
            <a:r>
              <a:rPr lang="en-US" dirty="0" err="1" smtClean="0"/>
              <a:t>Blockchain</a:t>
            </a:r>
            <a:r>
              <a:rPr lang="en-US" dirty="0" smtClean="0"/>
              <a:t> is an </a:t>
            </a:r>
            <a:r>
              <a:rPr lang="en-US" i="1" dirty="0" smtClean="0"/>
              <a:t>immutable</a:t>
            </a:r>
            <a:r>
              <a:rPr lang="en-US" dirty="0" smtClean="0"/>
              <a:t>, </a:t>
            </a:r>
            <a:r>
              <a:rPr lang="en-US" i="1" dirty="0" smtClean="0"/>
              <a:t>sequential</a:t>
            </a:r>
            <a:r>
              <a:rPr lang="en-US" dirty="0" smtClean="0"/>
              <a:t> chain of records called Blocks.</a:t>
            </a:r>
          </a:p>
          <a:p>
            <a:r>
              <a:rPr lang="en-US" dirty="0" smtClean="0"/>
              <a:t>Blocks contain transactions, files or any data you like</a:t>
            </a:r>
          </a:p>
          <a:p>
            <a:r>
              <a:rPr lang="en-US" dirty="0" smtClean="0"/>
              <a:t>Blocks are </a:t>
            </a:r>
            <a:r>
              <a:rPr lang="en-US" i="1" dirty="0" smtClean="0"/>
              <a:t>chained</a:t>
            </a:r>
            <a:r>
              <a:rPr lang="en-US" dirty="0" smtClean="0"/>
              <a:t> together using hashes</a:t>
            </a:r>
          </a:p>
          <a:p>
            <a:endParaRPr lang="en-US" dirty="0"/>
          </a:p>
        </p:txBody>
      </p:sp>
    </p:spTree>
    <p:extLst>
      <p:ext uri="{BB962C8B-B14F-4D97-AF65-F5344CB8AC3E}">
        <p14:creationId xmlns:p14="http://schemas.microsoft.com/office/powerpoint/2010/main" val="129928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Proof of Work</a:t>
            </a:r>
            <a:endParaRPr lang="en-US" dirty="0"/>
          </a:p>
        </p:txBody>
      </p:sp>
      <p:sp>
        <p:nvSpPr>
          <p:cNvPr id="3" name="Content Placeholder 2"/>
          <p:cNvSpPr>
            <a:spLocks noGrp="1"/>
          </p:cNvSpPr>
          <p:nvPr>
            <p:ph idx="1"/>
          </p:nvPr>
        </p:nvSpPr>
        <p:spPr/>
        <p:txBody>
          <a:bodyPr/>
          <a:lstStyle/>
          <a:p>
            <a:r>
              <a:rPr lang="en-US" dirty="0" smtClean="0"/>
              <a:t>Implement the algorithm for our </a:t>
            </a:r>
            <a:r>
              <a:rPr lang="en-US" dirty="0" err="1" smtClean="0"/>
              <a:t>blockchain</a:t>
            </a:r>
            <a:r>
              <a:rPr lang="en-US" dirty="0" smtClean="0"/>
              <a:t>.</a:t>
            </a:r>
          </a:p>
          <a:p>
            <a:r>
              <a:rPr lang="en-US" dirty="0" smtClean="0"/>
              <a:t>Find the number ‘p’ that when hashed with the previous block’s solution a hash with 4 leading 0’s is produced</a:t>
            </a:r>
            <a:endParaRPr lang="en-US" dirty="0"/>
          </a:p>
        </p:txBody>
      </p:sp>
    </p:spTree>
    <p:extLst>
      <p:ext uri="{BB962C8B-B14F-4D97-AF65-F5344CB8AC3E}">
        <p14:creationId xmlns:p14="http://schemas.microsoft.com/office/powerpoint/2010/main" val="3331667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153400" cy="6232475"/>
          </a:xfrm>
          <a:prstGeom prst="rect">
            <a:avLst/>
          </a:prstGeom>
        </p:spPr>
        <p:txBody>
          <a:bodyPr wrap="square">
            <a:spAutoFit/>
          </a:bodyPr>
          <a:lstStyle/>
          <a:p>
            <a:r>
              <a:rPr lang="en-US" sz="1050" dirty="0" smtClean="0"/>
              <a:t>import </a:t>
            </a:r>
            <a:r>
              <a:rPr lang="en-US" sz="1050" dirty="0" err="1" smtClean="0"/>
              <a:t>hashlib</a:t>
            </a:r>
            <a:endParaRPr lang="en-US" sz="1050" dirty="0" smtClean="0"/>
          </a:p>
          <a:p>
            <a:r>
              <a:rPr lang="en-US" sz="1050" dirty="0" smtClean="0"/>
              <a:t>import </a:t>
            </a:r>
            <a:r>
              <a:rPr lang="en-US" sz="1050" dirty="0" err="1" smtClean="0"/>
              <a:t>json</a:t>
            </a:r>
            <a:endParaRPr lang="en-US" sz="1050" dirty="0" smtClean="0"/>
          </a:p>
          <a:p>
            <a:endParaRPr lang="en-US" sz="1050" dirty="0" smtClean="0"/>
          </a:p>
          <a:p>
            <a:r>
              <a:rPr lang="en-US" sz="1050" dirty="0" smtClean="0"/>
              <a:t>from time import time</a:t>
            </a:r>
          </a:p>
          <a:p>
            <a:r>
              <a:rPr lang="en-US" sz="1050" dirty="0" smtClean="0"/>
              <a:t>from </a:t>
            </a:r>
            <a:r>
              <a:rPr lang="en-US" sz="1050" dirty="0" err="1" smtClean="0"/>
              <a:t>uuid</a:t>
            </a:r>
            <a:r>
              <a:rPr lang="en-US" sz="1050" dirty="0" smtClean="0"/>
              <a:t> import uuid4</a:t>
            </a:r>
          </a:p>
          <a:p>
            <a:endParaRPr lang="en-US" sz="1050" dirty="0" smtClean="0"/>
          </a:p>
          <a:p>
            <a:endParaRPr lang="en-US" sz="1050" dirty="0" smtClean="0"/>
          </a:p>
          <a:p>
            <a:r>
              <a:rPr lang="en-US" sz="1050" dirty="0" smtClean="0"/>
              <a:t>class </a:t>
            </a:r>
            <a:r>
              <a:rPr lang="en-US" sz="1050" dirty="0" err="1" smtClean="0"/>
              <a:t>Blockchain</a:t>
            </a:r>
            <a:r>
              <a:rPr lang="en-US" sz="1050" dirty="0" smtClean="0"/>
              <a:t>(object):</a:t>
            </a:r>
          </a:p>
          <a:p>
            <a:r>
              <a:rPr lang="en-US" sz="1050" dirty="0" smtClean="0"/>
              <a:t>    ...</a:t>
            </a:r>
          </a:p>
          <a:p>
            <a:r>
              <a:rPr lang="en-US" sz="1050" dirty="0" smtClean="0"/>
              <a:t>        </a:t>
            </a:r>
          </a:p>
          <a:p>
            <a:r>
              <a:rPr lang="en-US" sz="1050" dirty="0" smtClean="0"/>
              <a:t>    </a:t>
            </a:r>
            <a:r>
              <a:rPr lang="en-US" sz="1050" dirty="0" err="1" smtClean="0"/>
              <a:t>def</a:t>
            </a:r>
            <a:r>
              <a:rPr lang="en-US" sz="1050" dirty="0" smtClean="0"/>
              <a:t> </a:t>
            </a:r>
            <a:r>
              <a:rPr lang="en-US" sz="1050" dirty="0" err="1" smtClean="0"/>
              <a:t>proof_of_work</a:t>
            </a:r>
            <a:r>
              <a:rPr lang="en-US" sz="1050" dirty="0" smtClean="0"/>
              <a:t>(self, </a:t>
            </a:r>
            <a:r>
              <a:rPr lang="en-US" sz="1050" dirty="0" err="1" smtClean="0"/>
              <a:t>last_proof</a:t>
            </a:r>
            <a:r>
              <a:rPr lang="en-US" sz="1050" dirty="0" smtClean="0"/>
              <a:t>):</a:t>
            </a:r>
          </a:p>
          <a:p>
            <a:r>
              <a:rPr lang="en-US" sz="1050" dirty="0" smtClean="0"/>
              <a:t>        """</a:t>
            </a:r>
          </a:p>
          <a:p>
            <a:r>
              <a:rPr lang="en-US" sz="1050" dirty="0" smtClean="0"/>
              <a:t>        Simple Proof of Work Algorithm:</a:t>
            </a:r>
          </a:p>
          <a:p>
            <a:r>
              <a:rPr lang="en-US" sz="1050" dirty="0" smtClean="0"/>
              <a:t>         - Find a number p' such that hash(pp') contains leading 4 zeroes, where p is the previous p'</a:t>
            </a:r>
          </a:p>
          <a:p>
            <a:r>
              <a:rPr lang="en-US" sz="1050" dirty="0" smtClean="0"/>
              <a:t>         - p is the previous proof, and p' is the new proof</a:t>
            </a:r>
          </a:p>
          <a:p>
            <a:r>
              <a:rPr lang="en-US" sz="1050" dirty="0" smtClean="0"/>
              <a:t>        :</a:t>
            </a:r>
            <a:r>
              <a:rPr lang="en-US" sz="1050" dirty="0" err="1" smtClean="0"/>
              <a:t>param</a:t>
            </a:r>
            <a:r>
              <a:rPr lang="en-US" sz="1050" dirty="0" smtClean="0"/>
              <a:t> </a:t>
            </a:r>
            <a:r>
              <a:rPr lang="en-US" sz="1050" dirty="0" err="1" smtClean="0"/>
              <a:t>last_proof</a:t>
            </a:r>
            <a:r>
              <a:rPr lang="en-US" sz="1050" dirty="0" smtClean="0"/>
              <a:t>: &lt;</a:t>
            </a:r>
            <a:r>
              <a:rPr lang="en-US" sz="1050" dirty="0" err="1" smtClean="0"/>
              <a:t>int</a:t>
            </a:r>
            <a:r>
              <a:rPr lang="en-US" sz="1050" dirty="0" smtClean="0"/>
              <a:t>&gt;</a:t>
            </a:r>
          </a:p>
          <a:p>
            <a:r>
              <a:rPr lang="en-US" sz="1050" dirty="0" smtClean="0"/>
              <a:t>        :return: &lt;</a:t>
            </a:r>
            <a:r>
              <a:rPr lang="en-US" sz="1050" dirty="0" err="1" smtClean="0"/>
              <a:t>int</a:t>
            </a:r>
            <a:r>
              <a:rPr lang="en-US" sz="1050" dirty="0" smtClean="0"/>
              <a:t>&gt;</a:t>
            </a:r>
          </a:p>
          <a:p>
            <a:r>
              <a:rPr lang="en-US" sz="1050" dirty="0" smtClean="0"/>
              <a:t>        """</a:t>
            </a:r>
          </a:p>
          <a:p>
            <a:endParaRPr lang="en-US" sz="1050" dirty="0" smtClean="0"/>
          </a:p>
          <a:p>
            <a:r>
              <a:rPr lang="en-US" sz="1050" dirty="0" smtClean="0"/>
              <a:t>        proof = 0</a:t>
            </a:r>
          </a:p>
          <a:p>
            <a:r>
              <a:rPr lang="en-US" sz="1050" dirty="0" smtClean="0"/>
              <a:t>        while </a:t>
            </a:r>
            <a:r>
              <a:rPr lang="en-US" sz="1050" dirty="0" err="1" smtClean="0"/>
              <a:t>self.valid_proof</a:t>
            </a:r>
            <a:r>
              <a:rPr lang="en-US" sz="1050" dirty="0" smtClean="0"/>
              <a:t>(</a:t>
            </a:r>
            <a:r>
              <a:rPr lang="en-US" sz="1050" dirty="0" err="1" smtClean="0"/>
              <a:t>last_proof</a:t>
            </a:r>
            <a:r>
              <a:rPr lang="en-US" sz="1050" dirty="0" smtClean="0"/>
              <a:t>, proof) is False:</a:t>
            </a:r>
          </a:p>
          <a:p>
            <a:r>
              <a:rPr lang="en-US" sz="1050" dirty="0" smtClean="0"/>
              <a:t>            proof += 1</a:t>
            </a:r>
          </a:p>
          <a:p>
            <a:endParaRPr lang="en-US" sz="1050" dirty="0" smtClean="0"/>
          </a:p>
          <a:p>
            <a:r>
              <a:rPr lang="en-US" sz="1050" dirty="0" smtClean="0"/>
              <a:t>        return proof</a:t>
            </a:r>
          </a:p>
          <a:p>
            <a:endParaRPr lang="en-US" sz="1050" dirty="0" smtClean="0"/>
          </a:p>
          <a:p>
            <a:r>
              <a:rPr lang="en-US" sz="1050" dirty="0" smtClean="0"/>
              <a:t>    @</a:t>
            </a:r>
            <a:r>
              <a:rPr lang="en-US" sz="1050" dirty="0" err="1" smtClean="0"/>
              <a:t>staticmethod</a:t>
            </a:r>
            <a:endParaRPr lang="en-US" sz="1050" dirty="0" smtClean="0"/>
          </a:p>
          <a:p>
            <a:r>
              <a:rPr lang="en-US" sz="1050" dirty="0" smtClean="0"/>
              <a:t>    </a:t>
            </a:r>
            <a:r>
              <a:rPr lang="en-US" sz="1050" dirty="0" err="1" smtClean="0"/>
              <a:t>def</a:t>
            </a:r>
            <a:r>
              <a:rPr lang="en-US" sz="1050" dirty="0" smtClean="0"/>
              <a:t> </a:t>
            </a:r>
            <a:r>
              <a:rPr lang="en-US" sz="1050" dirty="0" err="1" smtClean="0"/>
              <a:t>valid_proof</a:t>
            </a:r>
            <a:r>
              <a:rPr lang="en-US" sz="1050" dirty="0" smtClean="0"/>
              <a:t>(</a:t>
            </a:r>
            <a:r>
              <a:rPr lang="en-US" sz="1050" dirty="0" err="1" smtClean="0"/>
              <a:t>last_proof</a:t>
            </a:r>
            <a:r>
              <a:rPr lang="en-US" sz="1050" dirty="0" smtClean="0"/>
              <a:t>, proof):</a:t>
            </a:r>
          </a:p>
          <a:p>
            <a:r>
              <a:rPr lang="en-US" sz="1050" dirty="0" smtClean="0"/>
              <a:t>        """</a:t>
            </a:r>
          </a:p>
          <a:p>
            <a:r>
              <a:rPr lang="en-US" sz="1050" dirty="0" smtClean="0"/>
              <a:t>        Validates the Proof: Does hash(</a:t>
            </a:r>
            <a:r>
              <a:rPr lang="en-US" sz="1050" dirty="0" err="1" smtClean="0"/>
              <a:t>last_proof</a:t>
            </a:r>
            <a:r>
              <a:rPr lang="en-US" sz="1050" dirty="0" smtClean="0"/>
              <a:t>, proof) contain 4 leading zeroes?</a:t>
            </a:r>
          </a:p>
          <a:p>
            <a:r>
              <a:rPr lang="en-US" sz="1050" dirty="0" smtClean="0"/>
              <a:t>        :</a:t>
            </a:r>
            <a:r>
              <a:rPr lang="en-US" sz="1050" dirty="0" err="1" smtClean="0"/>
              <a:t>param</a:t>
            </a:r>
            <a:r>
              <a:rPr lang="en-US" sz="1050" dirty="0" smtClean="0"/>
              <a:t> </a:t>
            </a:r>
            <a:r>
              <a:rPr lang="en-US" sz="1050" dirty="0" err="1" smtClean="0"/>
              <a:t>last_proof</a:t>
            </a:r>
            <a:r>
              <a:rPr lang="en-US" sz="1050" dirty="0" smtClean="0"/>
              <a:t>: &lt;</a:t>
            </a:r>
            <a:r>
              <a:rPr lang="en-US" sz="1050" dirty="0" err="1" smtClean="0"/>
              <a:t>int</a:t>
            </a:r>
            <a:r>
              <a:rPr lang="en-US" sz="1050" dirty="0" smtClean="0"/>
              <a:t>&gt; Previous Proof</a:t>
            </a:r>
          </a:p>
          <a:p>
            <a:r>
              <a:rPr lang="en-US" sz="1050" dirty="0" smtClean="0"/>
              <a:t>        :</a:t>
            </a:r>
            <a:r>
              <a:rPr lang="en-US" sz="1050" dirty="0" err="1" smtClean="0"/>
              <a:t>param</a:t>
            </a:r>
            <a:r>
              <a:rPr lang="en-US" sz="1050" dirty="0" smtClean="0"/>
              <a:t> proof: &lt;</a:t>
            </a:r>
            <a:r>
              <a:rPr lang="en-US" sz="1050" dirty="0" err="1" smtClean="0"/>
              <a:t>int</a:t>
            </a:r>
            <a:r>
              <a:rPr lang="en-US" sz="1050" dirty="0" smtClean="0"/>
              <a:t>&gt; Current Proof</a:t>
            </a:r>
          </a:p>
          <a:p>
            <a:r>
              <a:rPr lang="en-US" sz="1050" dirty="0" smtClean="0"/>
              <a:t>        :return: &lt;bool&gt; True if correct, False if not.</a:t>
            </a:r>
          </a:p>
          <a:p>
            <a:r>
              <a:rPr lang="en-US" sz="1050" dirty="0" smtClean="0"/>
              <a:t>        """</a:t>
            </a:r>
          </a:p>
          <a:p>
            <a:endParaRPr lang="en-US" sz="1050" dirty="0" smtClean="0"/>
          </a:p>
          <a:p>
            <a:r>
              <a:rPr lang="en-US" sz="1050" dirty="0" smtClean="0"/>
              <a:t>        guess = f'{</a:t>
            </a:r>
            <a:r>
              <a:rPr lang="en-US" sz="1050" dirty="0" err="1" smtClean="0"/>
              <a:t>last_proof</a:t>
            </a:r>
            <a:r>
              <a:rPr lang="en-US" sz="1050" dirty="0" smtClean="0"/>
              <a:t>}{proof}'.encode()</a:t>
            </a:r>
          </a:p>
          <a:p>
            <a:r>
              <a:rPr lang="en-US" sz="1050" dirty="0" smtClean="0"/>
              <a:t>        </a:t>
            </a:r>
            <a:r>
              <a:rPr lang="en-US" sz="1050" dirty="0" err="1" smtClean="0"/>
              <a:t>guess_hash</a:t>
            </a:r>
            <a:r>
              <a:rPr lang="en-US" sz="1050" dirty="0" smtClean="0"/>
              <a:t> = hashlib.sha256(guess).</a:t>
            </a:r>
            <a:r>
              <a:rPr lang="en-US" sz="1050" dirty="0" err="1" smtClean="0"/>
              <a:t>hexdigest</a:t>
            </a:r>
            <a:r>
              <a:rPr lang="en-US" sz="1050" dirty="0" smtClean="0"/>
              <a:t>()</a:t>
            </a:r>
          </a:p>
          <a:p>
            <a:r>
              <a:rPr lang="en-US" sz="1050" dirty="0" smtClean="0"/>
              <a:t>        return </a:t>
            </a:r>
            <a:r>
              <a:rPr lang="en-US" sz="1050" dirty="0" err="1" smtClean="0"/>
              <a:t>guess_hash</a:t>
            </a:r>
            <a:r>
              <a:rPr lang="en-US" sz="1050" dirty="0" smtClean="0"/>
              <a:t>[:4] == "0000"</a:t>
            </a:r>
            <a:endParaRPr lang="en-US" sz="1050" dirty="0"/>
          </a:p>
        </p:txBody>
      </p:sp>
    </p:spTree>
    <p:extLst>
      <p:ext uri="{BB962C8B-B14F-4D97-AF65-F5344CB8AC3E}">
        <p14:creationId xmlns:p14="http://schemas.microsoft.com/office/powerpoint/2010/main" val="1381930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t>
            </a:r>
            <a:r>
              <a:rPr lang="en-US" dirty="0" err="1" smtClean="0"/>
              <a:t>Blockchain</a:t>
            </a:r>
            <a:r>
              <a:rPr lang="en-US" dirty="0" smtClean="0"/>
              <a:t> as an API</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will use Python Flask, create 3 methods</a:t>
            </a:r>
          </a:p>
          <a:p>
            <a:pPr marL="0" indent="0">
              <a:buNone/>
            </a:pPr>
            <a:endParaRPr lang="en-US" dirty="0" smtClean="0"/>
          </a:p>
          <a:p>
            <a:pPr marL="0" indent="0">
              <a:buNone/>
            </a:pPr>
            <a:r>
              <a:rPr lang="en-US" dirty="0" smtClean="0"/>
              <a:t>/transactions/new: to create a new transaction to a block</a:t>
            </a:r>
          </a:p>
          <a:p>
            <a:pPr marL="0" indent="0">
              <a:buNone/>
            </a:pPr>
            <a:r>
              <a:rPr lang="en-US" dirty="0" smtClean="0"/>
              <a:t>/mine: to tell our server to mine a new block</a:t>
            </a:r>
          </a:p>
          <a:p>
            <a:pPr marL="0" indent="0">
              <a:buNone/>
            </a:pPr>
            <a:r>
              <a:rPr lang="en-US" dirty="0" smtClean="0"/>
              <a:t>/chain: to return the full </a:t>
            </a:r>
            <a:r>
              <a:rPr lang="en-US" dirty="0" err="1" smtClean="0"/>
              <a:t>blockchain</a:t>
            </a:r>
            <a:endParaRPr lang="en-US" dirty="0" smtClean="0"/>
          </a:p>
          <a:p>
            <a:pPr marL="0" indent="0">
              <a:buNone/>
            </a:pPr>
            <a:endParaRPr lang="en-US" dirty="0" smtClean="0"/>
          </a:p>
          <a:p>
            <a:pPr marL="0" indent="0">
              <a:buNone/>
            </a:pPr>
            <a:r>
              <a:rPr lang="en-US" dirty="0" smtClean="0"/>
              <a:t>Runs as a server on port 5000</a:t>
            </a:r>
            <a:endParaRPr lang="en-US" dirty="0"/>
          </a:p>
        </p:txBody>
      </p:sp>
    </p:spTree>
    <p:extLst>
      <p:ext uri="{BB962C8B-B14F-4D97-AF65-F5344CB8AC3E}">
        <p14:creationId xmlns:p14="http://schemas.microsoft.com/office/powerpoint/2010/main" val="1193776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6477000" cy="6717223"/>
          </a:xfrm>
          <a:prstGeom prst="rect">
            <a:avLst/>
          </a:prstGeom>
        </p:spPr>
        <p:txBody>
          <a:bodyPr wrap="square">
            <a:spAutoFit/>
          </a:bodyPr>
          <a:lstStyle/>
          <a:p>
            <a:r>
              <a:rPr lang="en-US" sz="1050" dirty="0" smtClean="0"/>
              <a:t>import </a:t>
            </a:r>
            <a:r>
              <a:rPr lang="en-US" sz="1050" dirty="0" err="1" smtClean="0"/>
              <a:t>hashlib</a:t>
            </a:r>
            <a:endParaRPr lang="en-US" sz="1050" dirty="0" smtClean="0"/>
          </a:p>
          <a:p>
            <a:r>
              <a:rPr lang="en-US" sz="1050" dirty="0" smtClean="0"/>
              <a:t>import </a:t>
            </a:r>
            <a:r>
              <a:rPr lang="en-US" sz="1050" dirty="0" err="1" smtClean="0"/>
              <a:t>json</a:t>
            </a:r>
            <a:endParaRPr lang="en-US" sz="1050" dirty="0" smtClean="0"/>
          </a:p>
          <a:p>
            <a:r>
              <a:rPr lang="en-US" sz="1050" dirty="0" smtClean="0"/>
              <a:t>from </a:t>
            </a:r>
            <a:r>
              <a:rPr lang="en-US" sz="1050" dirty="0" err="1" smtClean="0"/>
              <a:t>textwrap</a:t>
            </a:r>
            <a:r>
              <a:rPr lang="en-US" sz="1050" dirty="0" smtClean="0"/>
              <a:t> import </a:t>
            </a:r>
            <a:r>
              <a:rPr lang="en-US" sz="1050" dirty="0" err="1" smtClean="0"/>
              <a:t>dedent</a:t>
            </a:r>
            <a:endParaRPr lang="en-US" sz="1050" dirty="0" smtClean="0"/>
          </a:p>
          <a:p>
            <a:r>
              <a:rPr lang="en-US" sz="1050" dirty="0" smtClean="0"/>
              <a:t>from time import time</a:t>
            </a:r>
          </a:p>
          <a:p>
            <a:r>
              <a:rPr lang="en-US" sz="1050" dirty="0" smtClean="0"/>
              <a:t>from </a:t>
            </a:r>
            <a:r>
              <a:rPr lang="en-US" sz="1050" dirty="0" err="1" smtClean="0"/>
              <a:t>uuid</a:t>
            </a:r>
            <a:r>
              <a:rPr lang="en-US" sz="1050" dirty="0" smtClean="0"/>
              <a:t> import uuid4</a:t>
            </a:r>
          </a:p>
          <a:p>
            <a:endParaRPr lang="en-US" sz="1050" dirty="0" smtClean="0"/>
          </a:p>
          <a:p>
            <a:r>
              <a:rPr lang="en-US" sz="1050" dirty="0" smtClean="0"/>
              <a:t>from flask import Flask</a:t>
            </a:r>
          </a:p>
          <a:p>
            <a:endParaRPr lang="en-US" sz="1050" dirty="0" smtClean="0"/>
          </a:p>
          <a:p>
            <a:endParaRPr lang="en-US" sz="1050" dirty="0" smtClean="0"/>
          </a:p>
          <a:p>
            <a:r>
              <a:rPr lang="en-US" sz="1050" dirty="0" smtClean="0"/>
              <a:t>class </a:t>
            </a:r>
            <a:r>
              <a:rPr lang="en-US" sz="1050" dirty="0" err="1" smtClean="0"/>
              <a:t>Blockchain</a:t>
            </a:r>
            <a:r>
              <a:rPr lang="en-US" sz="1050" dirty="0" smtClean="0"/>
              <a:t>(object):</a:t>
            </a:r>
          </a:p>
          <a:p>
            <a:r>
              <a:rPr lang="en-US" sz="1050" dirty="0" smtClean="0"/>
              <a:t>    ...</a:t>
            </a:r>
          </a:p>
          <a:p>
            <a:endParaRPr lang="en-US" sz="1050" dirty="0" smtClean="0"/>
          </a:p>
          <a:p>
            <a:endParaRPr lang="en-US" sz="1050" dirty="0" smtClean="0"/>
          </a:p>
          <a:p>
            <a:r>
              <a:rPr lang="en-US" sz="1050" dirty="0" smtClean="0"/>
              <a:t># Instantiate our Node</a:t>
            </a:r>
          </a:p>
          <a:p>
            <a:r>
              <a:rPr lang="en-US" sz="1050" dirty="0" smtClean="0"/>
              <a:t>app = Flask(__name__)</a:t>
            </a:r>
          </a:p>
          <a:p>
            <a:endParaRPr lang="en-US" sz="1050" dirty="0" smtClean="0"/>
          </a:p>
          <a:p>
            <a:r>
              <a:rPr lang="en-US" sz="1050" dirty="0" smtClean="0"/>
              <a:t># Generate a globally unique address for this node</a:t>
            </a:r>
          </a:p>
          <a:p>
            <a:r>
              <a:rPr lang="en-US" sz="1050" dirty="0" err="1" smtClean="0"/>
              <a:t>node_identifier</a:t>
            </a:r>
            <a:r>
              <a:rPr lang="en-US" sz="1050" dirty="0" smtClean="0"/>
              <a:t> = </a:t>
            </a:r>
            <a:r>
              <a:rPr lang="en-US" sz="1050" dirty="0" err="1" smtClean="0"/>
              <a:t>str</a:t>
            </a:r>
            <a:r>
              <a:rPr lang="en-US" sz="1050" dirty="0" smtClean="0"/>
              <a:t>(uuid4()).replace('-', '')</a:t>
            </a:r>
          </a:p>
          <a:p>
            <a:endParaRPr lang="en-US" sz="1050" dirty="0" smtClean="0"/>
          </a:p>
          <a:p>
            <a:r>
              <a:rPr lang="en-US" sz="1050" dirty="0" smtClean="0"/>
              <a:t># Instantiate the </a:t>
            </a:r>
            <a:r>
              <a:rPr lang="en-US" sz="1050" dirty="0" err="1" smtClean="0"/>
              <a:t>Blockchain</a:t>
            </a:r>
            <a:endParaRPr lang="en-US" sz="1050" dirty="0" smtClean="0"/>
          </a:p>
          <a:p>
            <a:r>
              <a:rPr lang="en-US" sz="1050" dirty="0" err="1" smtClean="0"/>
              <a:t>blockchain</a:t>
            </a:r>
            <a:r>
              <a:rPr lang="en-US" sz="1050" dirty="0" smtClean="0"/>
              <a:t> = </a:t>
            </a:r>
            <a:r>
              <a:rPr lang="en-US" sz="1050" dirty="0" err="1" smtClean="0"/>
              <a:t>Blockchain</a:t>
            </a:r>
            <a:r>
              <a:rPr lang="en-US" sz="1050" dirty="0" smtClean="0"/>
              <a:t>()</a:t>
            </a:r>
          </a:p>
          <a:p>
            <a:endParaRPr lang="en-US" sz="1050" dirty="0" smtClean="0"/>
          </a:p>
          <a:p>
            <a:endParaRPr lang="en-US" sz="1050" dirty="0" smtClean="0"/>
          </a:p>
          <a:p>
            <a:r>
              <a:rPr lang="en-US" sz="1050" dirty="0" smtClean="0"/>
              <a:t>@</a:t>
            </a:r>
            <a:r>
              <a:rPr lang="en-US" sz="1050" dirty="0" err="1" smtClean="0"/>
              <a:t>app.route</a:t>
            </a:r>
            <a:r>
              <a:rPr lang="en-US" sz="1050" dirty="0" smtClean="0"/>
              <a:t>('/mine', methods=['GET'])</a:t>
            </a:r>
          </a:p>
          <a:p>
            <a:r>
              <a:rPr lang="en-US" sz="1050" dirty="0" err="1" smtClean="0"/>
              <a:t>def</a:t>
            </a:r>
            <a:r>
              <a:rPr lang="en-US" sz="1050" dirty="0" smtClean="0"/>
              <a:t> mine():</a:t>
            </a:r>
          </a:p>
          <a:p>
            <a:r>
              <a:rPr lang="en-US" sz="1050" dirty="0" smtClean="0"/>
              <a:t>    return "We'll mine a new Block"</a:t>
            </a:r>
          </a:p>
          <a:p>
            <a:r>
              <a:rPr lang="en-US" sz="1050" dirty="0" smtClean="0"/>
              <a:t>  </a:t>
            </a:r>
          </a:p>
          <a:p>
            <a:r>
              <a:rPr lang="en-US" sz="1050" dirty="0" smtClean="0"/>
              <a:t>@</a:t>
            </a:r>
            <a:r>
              <a:rPr lang="en-US" sz="1050" dirty="0" err="1" smtClean="0"/>
              <a:t>app.route</a:t>
            </a:r>
            <a:r>
              <a:rPr lang="en-US" sz="1050" dirty="0" smtClean="0"/>
              <a:t>('/transactions/new', methods=['POST'])</a:t>
            </a:r>
          </a:p>
          <a:p>
            <a:r>
              <a:rPr lang="en-US" sz="1050" dirty="0" err="1" smtClean="0"/>
              <a:t>def</a:t>
            </a:r>
            <a:r>
              <a:rPr lang="en-US" sz="1050" dirty="0" smtClean="0"/>
              <a:t> </a:t>
            </a:r>
            <a:r>
              <a:rPr lang="en-US" sz="1050" dirty="0" err="1" smtClean="0"/>
              <a:t>new_transaction</a:t>
            </a:r>
            <a:r>
              <a:rPr lang="en-US" sz="1050" dirty="0" smtClean="0"/>
              <a:t>():</a:t>
            </a:r>
          </a:p>
          <a:p>
            <a:r>
              <a:rPr lang="en-US" sz="1050" dirty="0" smtClean="0"/>
              <a:t>    return "We'll add a new transaction"</a:t>
            </a:r>
          </a:p>
          <a:p>
            <a:endParaRPr lang="en-US" sz="1050" dirty="0" smtClean="0"/>
          </a:p>
          <a:p>
            <a:r>
              <a:rPr lang="en-US" sz="1050" dirty="0" smtClean="0"/>
              <a:t>@</a:t>
            </a:r>
            <a:r>
              <a:rPr lang="en-US" sz="1050" dirty="0" err="1" smtClean="0"/>
              <a:t>app.route</a:t>
            </a:r>
            <a:r>
              <a:rPr lang="en-US" sz="1050" dirty="0" smtClean="0"/>
              <a:t>('/chain', methods=['GET'])</a:t>
            </a:r>
          </a:p>
          <a:p>
            <a:r>
              <a:rPr lang="en-US" sz="1050" dirty="0" err="1" smtClean="0"/>
              <a:t>def</a:t>
            </a:r>
            <a:r>
              <a:rPr lang="en-US" sz="1050" dirty="0" smtClean="0"/>
              <a:t> </a:t>
            </a:r>
            <a:r>
              <a:rPr lang="en-US" sz="1050" dirty="0" err="1" smtClean="0"/>
              <a:t>full_chain</a:t>
            </a:r>
            <a:r>
              <a:rPr lang="en-US" sz="1050" dirty="0" smtClean="0"/>
              <a:t>():</a:t>
            </a:r>
          </a:p>
          <a:p>
            <a:r>
              <a:rPr lang="en-US" sz="1050" dirty="0" smtClean="0"/>
              <a:t>    response = {</a:t>
            </a:r>
          </a:p>
          <a:p>
            <a:r>
              <a:rPr lang="en-US" sz="1050" dirty="0" smtClean="0"/>
              <a:t>        'chain': </a:t>
            </a:r>
            <a:r>
              <a:rPr lang="en-US" sz="1050" dirty="0" err="1" smtClean="0"/>
              <a:t>blockchain.chain</a:t>
            </a:r>
            <a:r>
              <a:rPr lang="en-US" sz="1050" dirty="0" smtClean="0"/>
              <a:t>,</a:t>
            </a:r>
          </a:p>
          <a:p>
            <a:r>
              <a:rPr lang="en-US" sz="1050" dirty="0" smtClean="0"/>
              <a:t>        'length': </a:t>
            </a:r>
            <a:r>
              <a:rPr lang="en-US" sz="1050" dirty="0" err="1" smtClean="0"/>
              <a:t>len</a:t>
            </a:r>
            <a:r>
              <a:rPr lang="en-US" sz="1050" dirty="0" smtClean="0"/>
              <a:t>(</a:t>
            </a:r>
            <a:r>
              <a:rPr lang="en-US" sz="1050" dirty="0" err="1" smtClean="0"/>
              <a:t>blockchain.chain</a:t>
            </a:r>
            <a:r>
              <a:rPr lang="en-US" sz="1050" dirty="0" smtClean="0"/>
              <a:t>),</a:t>
            </a:r>
          </a:p>
          <a:p>
            <a:r>
              <a:rPr lang="en-US" sz="1050" dirty="0" smtClean="0"/>
              <a:t>    }</a:t>
            </a:r>
          </a:p>
          <a:p>
            <a:r>
              <a:rPr lang="en-US" sz="1050" dirty="0" smtClean="0"/>
              <a:t>    return </a:t>
            </a:r>
            <a:r>
              <a:rPr lang="en-US" sz="1050" dirty="0" err="1" smtClean="0"/>
              <a:t>jsonify</a:t>
            </a:r>
            <a:r>
              <a:rPr lang="en-US" sz="1050" dirty="0" smtClean="0"/>
              <a:t>(response), 200</a:t>
            </a:r>
          </a:p>
          <a:p>
            <a:endParaRPr lang="en-US" sz="1050" dirty="0" smtClean="0"/>
          </a:p>
          <a:p>
            <a:r>
              <a:rPr lang="en-US" sz="1050" dirty="0" smtClean="0"/>
              <a:t>if __name__ == '__main__':</a:t>
            </a:r>
          </a:p>
          <a:p>
            <a:r>
              <a:rPr lang="en-US" sz="1050" dirty="0" smtClean="0"/>
              <a:t>    </a:t>
            </a:r>
            <a:r>
              <a:rPr lang="en-US" sz="1050" dirty="0" err="1" smtClean="0"/>
              <a:t>app.run</a:t>
            </a:r>
            <a:r>
              <a:rPr lang="en-US" sz="1050" dirty="0" smtClean="0"/>
              <a:t>(host='0.0.0.0', port=5000)</a:t>
            </a:r>
            <a:endParaRPr lang="en-US" sz="1050" dirty="0"/>
          </a:p>
        </p:txBody>
      </p:sp>
    </p:spTree>
    <p:extLst>
      <p:ext uri="{BB962C8B-B14F-4D97-AF65-F5344CB8AC3E}">
        <p14:creationId xmlns:p14="http://schemas.microsoft.com/office/powerpoint/2010/main" val="2353011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endpoint</a:t>
            </a:r>
            <a:endParaRPr lang="en-US" dirty="0"/>
          </a:p>
        </p:txBody>
      </p:sp>
      <p:sp>
        <p:nvSpPr>
          <p:cNvPr id="3" name="Content Placeholder 2"/>
          <p:cNvSpPr>
            <a:spLocks noGrp="1"/>
          </p:cNvSpPr>
          <p:nvPr>
            <p:ph idx="1"/>
          </p:nvPr>
        </p:nvSpPr>
        <p:spPr/>
        <p:txBody>
          <a:bodyPr/>
          <a:lstStyle/>
          <a:p>
            <a:r>
              <a:rPr lang="en-US" dirty="0" smtClean="0"/>
              <a:t>This is what a user will send to the server</a:t>
            </a:r>
            <a:endParaRPr lang="en-US" dirty="0"/>
          </a:p>
          <a:p>
            <a:pPr marL="800100" lvl="2" indent="0">
              <a:buNone/>
            </a:pPr>
            <a:r>
              <a:rPr lang="en-US" sz="1600" dirty="0" smtClean="0"/>
              <a:t>{</a:t>
            </a:r>
            <a:br>
              <a:rPr lang="en-US" sz="1600" dirty="0" smtClean="0"/>
            </a:br>
            <a:r>
              <a:rPr lang="en-US" sz="1600" dirty="0" smtClean="0"/>
              <a:t>"sender": "my address",</a:t>
            </a:r>
            <a:br>
              <a:rPr lang="en-US" sz="1600" dirty="0" smtClean="0"/>
            </a:br>
            <a:r>
              <a:rPr lang="en-US" sz="1600" dirty="0" smtClean="0"/>
              <a:t>"recipient": "someone else's address",</a:t>
            </a:r>
            <a:br>
              <a:rPr lang="en-US" sz="1600" dirty="0" smtClean="0"/>
            </a:br>
            <a:r>
              <a:rPr lang="en-US" sz="1600" dirty="0" smtClean="0"/>
              <a:t>"amount": 5</a:t>
            </a:r>
            <a:br>
              <a:rPr lang="en-US" sz="1600" dirty="0" smtClean="0"/>
            </a:br>
            <a:r>
              <a:rPr lang="en-US" sz="1600" dirty="0" smtClean="0"/>
              <a:t>}</a:t>
            </a:r>
          </a:p>
          <a:p>
            <a:r>
              <a:rPr lang="en-US" sz="2800" dirty="0" smtClean="0"/>
              <a:t>Update the </a:t>
            </a:r>
            <a:r>
              <a:rPr lang="en-US" sz="2800" dirty="0" err="1" smtClean="0"/>
              <a:t>new_transactions</a:t>
            </a:r>
            <a:r>
              <a:rPr lang="en-US" sz="2800" dirty="0" smtClean="0"/>
              <a:t>() method to implement the logic to add transactions to the block.</a:t>
            </a:r>
            <a:endParaRPr lang="en-US" sz="2800" dirty="0"/>
          </a:p>
        </p:txBody>
      </p:sp>
    </p:spTree>
    <p:extLst>
      <p:ext uri="{BB962C8B-B14F-4D97-AF65-F5344CB8AC3E}">
        <p14:creationId xmlns:p14="http://schemas.microsoft.com/office/powerpoint/2010/main" val="323282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5867400" cy="6494085"/>
          </a:xfrm>
          <a:prstGeom prst="rect">
            <a:avLst/>
          </a:prstGeom>
        </p:spPr>
        <p:txBody>
          <a:bodyPr wrap="square">
            <a:spAutoFit/>
          </a:bodyPr>
          <a:lstStyle/>
          <a:p>
            <a:r>
              <a:rPr lang="en-US" sz="1600" dirty="0" smtClean="0"/>
              <a:t>import </a:t>
            </a:r>
            <a:r>
              <a:rPr lang="en-US" sz="1600" dirty="0" err="1" smtClean="0"/>
              <a:t>hashlib</a:t>
            </a:r>
            <a:endParaRPr lang="en-US" sz="1600" dirty="0" smtClean="0"/>
          </a:p>
          <a:p>
            <a:r>
              <a:rPr lang="en-US" sz="1600" dirty="0" smtClean="0"/>
              <a:t>import </a:t>
            </a:r>
            <a:r>
              <a:rPr lang="en-US" sz="1600" dirty="0" err="1" smtClean="0"/>
              <a:t>json</a:t>
            </a:r>
            <a:endParaRPr lang="en-US" sz="1600" dirty="0" smtClean="0"/>
          </a:p>
          <a:p>
            <a:r>
              <a:rPr lang="en-US" sz="1600" dirty="0" smtClean="0"/>
              <a:t>from </a:t>
            </a:r>
            <a:r>
              <a:rPr lang="en-US" sz="1600" dirty="0" err="1" smtClean="0"/>
              <a:t>textwrap</a:t>
            </a:r>
            <a:r>
              <a:rPr lang="en-US" sz="1600" dirty="0" smtClean="0"/>
              <a:t> import </a:t>
            </a:r>
            <a:r>
              <a:rPr lang="en-US" sz="1600" dirty="0" err="1" smtClean="0"/>
              <a:t>dedent</a:t>
            </a:r>
            <a:endParaRPr lang="en-US" sz="1600" dirty="0" smtClean="0"/>
          </a:p>
          <a:p>
            <a:r>
              <a:rPr lang="en-US" sz="1600" dirty="0" smtClean="0"/>
              <a:t>from time import time</a:t>
            </a:r>
          </a:p>
          <a:p>
            <a:r>
              <a:rPr lang="en-US" sz="1600" dirty="0" smtClean="0"/>
              <a:t>from </a:t>
            </a:r>
            <a:r>
              <a:rPr lang="en-US" sz="1600" dirty="0" err="1" smtClean="0"/>
              <a:t>uuid</a:t>
            </a:r>
            <a:r>
              <a:rPr lang="en-US" sz="1600" dirty="0" smtClean="0"/>
              <a:t> import uuid4</a:t>
            </a:r>
          </a:p>
          <a:p>
            <a:endParaRPr lang="en-US" sz="1600" dirty="0" smtClean="0"/>
          </a:p>
          <a:p>
            <a:r>
              <a:rPr lang="en-US" sz="1600" dirty="0" smtClean="0"/>
              <a:t>from flask import Flask, </a:t>
            </a:r>
            <a:r>
              <a:rPr lang="en-US" sz="1600" dirty="0" err="1" smtClean="0"/>
              <a:t>jsonify</a:t>
            </a:r>
            <a:r>
              <a:rPr lang="en-US" sz="1600" dirty="0" smtClean="0"/>
              <a:t>, request</a:t>
            </a:r>
          </a:p>
          <a:p>
            <a:endParaRPr lang="en-US" sz="1600" dirty="0" smtClean="0"/>
          </a:p>
          <a:p>
            <a:r>
              <a:rPr lang="en-US" sz="1600" dirty="0" smtClean="0"/>
              <a:t>...</a:t>
            </a:r>
          </a:p>
          <a:p>
            <a:endParaRPr lang="en-US" sz="1600" dirty="0" smtClean="0"/>
          </a:p>
          <a:p>
            <a:r>
              <a:rPr lang="en-US" sz="1600" dirty="0" smtClean="0"/>
              <a:t>@</a:t>
            </a:r>
            <a:r>
              <a:rPr lang="en-US" sz="1600" dirty="0" err="1" smtClean="0"/>
              <a:t>app.route</a:t>
            </a:r>
            <a:r>
              <a:rPr lang="en-US" sz="1600" dirty="0" smtClean="0"/>
              <a:t>('/transactions/new', methods=['POST'])</a:t>
            </a:r>
          </a:p>
          <a:p>
            <a:r>
              <a:rPr lang="en-US" sz="1600" dirty="0" err="1" smtClean="0"/>
              <a:t>def</a:t>
            </a:r>
            <a:r>
              <a:rPr lang="en-US" sz="1600" dirty="0" smtClean="0"/>
              <a:t> </a:t>
            </a:r>
            <a:r>
              <a:rPr lang="en-US" sz="1600" dirty="0" err="1" smtClean="0"/>
              <a:t>new_transaction</a:t>
            </a:r>
            <a:r>
              <a:rPr lang="en-US" sz="1600" dirty="0" smtClean="0"/>
              <a:t>():</a:t>
            </a:r>
          </a:p>
          <a:p>
            <a:r>
              <a:rPr lang="en-US" sz="1600" dirty="0" smtClean="0"/>
              <a:t>    values = </a:t>
            </a:r>
            <a:r>
              <a:rPr lang="en-US" sz="1600" dirty="0" err="1" smtClean="0"/>
              <a:t>request.get_json</a:t>
            </a:r>
            <a:r>
              <a:rPr lang="en-US" sz="1600" dirty="0" smtClean="0"/>
              <a:t>()</a:t>
            </a:r>
          </a:p>
          <a:p>
            <a:endParaRPr lang="en-US" sz="1600" dirty="0" smtClean="0"/>
          </a:p>
          <a:p>
            <a:r>
              <a:rPr lang="en-US" sz="1600" dirty="0" smtClean="0"/>
              <a:t>    # Check that the required fields are in the </a:t>
            </a:r>
            <a:r>
              <a:rPr lang="en-US" sz="1600" dirty="0" err="1" smtClean="0"/>
              <a:t>POST'ed</a:t>
            </a:r>
            <a:r>
              <a:rPr lang="en-US" sz="1600" dirty="0" smtClean="0"/>
              <a:t> data</a:t>
            </a:r>
          </a:p>
          <a:p>
            <a:r>
              <a:rPr lang="en-US" sz="1600" dirty="0" smtClean="0"/>
              <a:t>    required = ['sender', 'recipient', 'amount']</a:t>
            </a:r>
          </a:p>
          <a:p>
            <a:r>
              <a:rPr lang="en-US" sz="1600" dirty="0" smtClean="0"/>
              <a:t>    if not all(k in values for k in required):</a:t>
            </a:r>
          </a:p>
          <a:p>
            <a:r>
              <a:rPr lang="en-US" sz="1600" dirty="0" smtClean="0"/>
              <a:t>        return 'Missing values', 400</a:t>
            </a:r>
          </a:p>
          <a:p>
            <a:endParaRPr lang="en-US" sz="1600" dirty="0" smtClean="0"/>
          </a:p>
          <a:p>
            <a:r>
              <a:rPr lang="en-US" sz="1600" dirty="0" smtClean="0"/>
              <a:t>    # Create a new Transaction</a:t>
            </a:r>
          </a:p>
          <a:p>
            <a:r>
              <a:rPr lang="en-US" sz="1600" dirty="0" smtClean="0"/>
              <a:t>    index = </a:t>
            </a:r>
            <a:r>
              <a:rPr lang="en-US" sz="1600" dirty="0" err="1" smtClean="0"/>
              <a:t>blockchain.new_transaction</a:t>
            </a:r>
            <a:r>
              <a:rPr lang="en-US" sz="1600" dirty="0" smtClean="0"/>
              <a:t>(values['sender'], values['recipient'], values['amount'])</a:t>
            </a:r>
          </a:p>
          <a:p>
            <a:endParaRPr lang="en-US" sz="1600" dirty="0" smtClean="0"/>
          </a:p>
          <a:p>
            <a:r>
              <a:rPr lang="en-US" sz="1600" dirty="0" smtClean="0"/>
              <a:t>    response = {'message': </a:t>
            </a:r>
            <a:r>
              <a:rPr lang="en-US" sz="1600" dirty="0" err="1" smtClean="0"/>
              <a:t>f'Transaction</a:t>
            </a:r>
            <a:r>
              <a:rPr lang="en-US" sz="1600" dirty="0" smtClean="0"/>
              <a:t> will be added to Block {index}'}</a:t>
            </a:r>
          </a:p>
          <a:p>
            <a:r>
              <a:rPr lang="en-US" sz="1600" dirty="0" smtClean="0"/>
              <a:t>    return </a:t>
            </a:r>
            <a:r>
              <a:rPr lang="en-US" sz="1600" dirty="0" err="1" smtClean="0"/>
              <a:t>jsonify</a:t>
            </a:r>
            <a:r>
              <a:rPr lang="en-US" sz="1600" dirty="0" smtClean="0"/>
              <a:t>(response), 201</a:t>
            </a:r>
            <a:endParaRPr lang="en-US" sz="1600" dirty="0"/>
          </a:p>
        </p:txBody>
      </p:sp>
    </p:spTree>
    <p:extLst>
      <p:ext uri="{BB962C8B-B14F-4D97-AF65-F5344CB8AC3E}">
        <p14:creationId xmlns:p14="http://schemas.microsoft.com/office/powerpoint/2010/main" val="1599126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Mining</a:t>
            </a:r>
            <a:r>
              <a:rPr lang="en-US" b="1" dirty="0"/>
              <a:t> e</a:t>
            </a:r>
            <a:r>
              <a:rPr lang="en-US" b="1" dirty="0" smtClean="0"/>
              <a:t>ndpoint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Calculate Proof of work</a:t>
            </a:r>
          </a:p>
          <a:p>
            <a:pPr marL="514350" indent="-514350">
              <a:buFont typeface="+mj-lt"/>
              <a:buAutoNum type="arabicPeriod"/>
            </a:pPr>
            <a:r>
              <a:rPr lang="en-US" dirty="0" smtClean="0"/>
              <a:t>Reward the miner by adding a transaction granting 1 coin</a:t>
            </a:r>
          </a:p>
          <a:p>
            <a:pPr marL="514350" indent="-514350">
              <a:buFont typeface="+mj-lt"/>
              <a:buAutoNum type="arabicPeriod"/>
            </a:pPr>
            <a:r>
              <a:rPr lang="en-US" dirty="0" smtClean="0"/>
              <a:t>Forge the new block by adding to the chain.</a:t>
            </a:r>
          </a:p>
          <a:p>
            <a:pPr marL="514350" indent="-514350">
              <a:buFont typeface="+mj-lt"/>
              <a:buAutoNum type="arabicPeriod"/>
            </a:pPr>
            <a:endParaRPr lang="en-US" dirty="0"/>
          </a:p>
          <a:p>
            <a:pPr marL="0" indent="0">
              <a:buNone/>
            </a:pPr>
            <a:r>
              <a:rPr lang="en-US" dirty="0" smtClean="0"/>
              <a:t>We will update the mine() method to add the logic.</a:t>
            </a:r>
          </a:p>
          <a:p>
            <a:endParaRPr lang="en-US" dirty="0"/>
          </a:p>
        </p:txBody>
      </p:sp>
    </p:spTree>
    <p:extLst>
      <p:ext uri="{BB962C8B-B14F-4D97-AF65-F5344CB8AC3E}">
        <p14:creationId xmlns:p14="http://schemas.microsoft.com/office/powerpoint/2010/main" val="1654364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9718"/>
            <a:ext cx="6858000" cy="6355586"/>
          </a:xfrm>
          <a:prstGeom prst="rect">
            <a:avLst/>
          </a:prstGeom>
        </p:spPr>
        <p:txBody>
          <a:bodyPr wrap="square">
            <a:spAutoFit/>
          </a:bodyPr>
          <a:lstStyle/>
          <a:p>
            <a:r>
              <a:rPr lang="en-US" sz="1100" dirty="0" smtClean="0"/>
              <a:t>import </a:t>
            </a:r>
            <a:r>
              <a:rPr lang="en-US" sz="1100" dirty="0" err="1" smtClean="0"/>
              <a:t>hashlib</a:t>
            </a:r>
            <a:endParaRPr lang="en-US" sz="1100" dirty="0" smtClean="0"/>
          </a:p>
          <a:p>
            <a:r>
              <a:rPr lang="en-US" sz="1100" dirty="0" smtClean="0"/>
              <a:t>import </a:t>
            </a:r>
            <a:r>
              <a:rPr lang="en-US" sz="1100" dirty="0" err="1" smtClean="0"/>
              <a:t>json</a:t>
            </a:r>
            <a:endParaRPr lang="en-US" sz="1100" dirty="0" smtClean="0"/>
          </a:p>
          <a:p>
            <a:endParaRPr lang="en-US" sz="1100" dirty="0" smtClean="0"/>
          </a:p>
          <a:p>
            <a:r>
              <a:rPr lang="en-US" sz="1100" dirty="0" smtClean="0"/>
              <a:t>from time import time</a:t>
            </a:r>
          </a:p>
          <a:p>
            <a:r>
              <a:rPr lang="en-US" sz="1100" dirty="0" smtClean="0"/>
              <a:t>from </a:t>
            </a:r>
            <a:r>
              <a:rPr lang="en-US" sz="1100" dirty="0" err="1" smtClean="0"/>
              <a:t>uuid</a:t>
            </a:r>
            <a:r>
              <a:rPr lang="en-US" sz="1100" dirty="0" smtClean="0"/>
              <a:t> import uuid4</a:t>
            </a:r>
          </a:p>
          <a:p>
            <a:endParaRPr lang="en-US" sz="1100" dirty="0" smtClean="0"/>
          </a:p>
          <a:p>
            <a:r>
              <a:rPr lang="en-US" sz="1100" dirty="0" smtClean="0"/>
              <a:t>from flask import Flask, </a:t>
            </a:r>
            <a:r>
              <a:rPr lang="en-US" sz="1100" dirty="0" err="1" smtClean="0"/>
              <a:t>jsonify</a:t>
            </a:r>
            <a:r>
              <a:rPr lang="en-US" sz="1100" dirty="0" smtClean="0"/>
              <a:t>, request</a:t>
            </a:r>
          </a:p>
          <a:p>
            <a:endParaRPr lang="en-US" sz="1100" dirty="0" smtClean="0"/>
          </a:p>
          <a:p>
            <a:r>
              <a:rPr lang="en-US" sz="1100" dirty="0" smtClean="0"/>
              <a:t>...</a:t>
            </a:r>
          </a:p>
          <a:p>
            <a:endParaRPr lang="en-US" sz="1100" dirty="0" smtClean="0"/>
          </a:p>
          <a:p>
            <a:r>
              <a:rPr lang="en-US" sz="1100" dirty="0" smtClean="0"/>
              <a:t>@</a:t>
            </a:r>
            <a:r>
              <a:rPr lang="en-US" sz="1100" dirty="0" err="1" smtClean="0"/>
              <a:t>app.route</a:t>
            </a:r>
            <a:r>
              <a:rPr lang="en-US" sz="1100" dirty="0" smtClean="0"/>
              <a:t>('/mine', methods=['GET'])</a:t>
            </a:r>
          </a:p>
          <a:p>
            <a:r>
              <a:rPr lang="en-US" sz="1100" dirty="0" err="1" smtClean="0"/>
              <a:t>def</a:t>
            </a:r>
            <a:r>
              <a:rPr lang="en-US" sz="1100" dirty="0" smtClean="0"/>
              <a:t> mine():</a:t>
            </a:r>
          </a:p>
          <a:p>
            <a:r>
              <a:rPr lang="en-US" sz="1100" dirty="0" smtClean="0"/>
              <a:t>    # We run the proof of work algorithm to get the next proof...</a:t>
            </a:r>
          </a:p>
          <a:p>
            <a:r>
              <a:rPr lang="en-US" sz="1100" dirty="0" smtClean="0"/>
              <a:t>    </a:t>
            </a:r>
            <a:r>
              <a:rPr lang="en-US" sz="1100" dirty="0" err="1" smtClean="0"/>
              <a:t>last_block</a:t>
            </a:r>
            <a:r>
              <a:rPr lang="en-US" sz="1100" dirty="0" smtClean="0"/>
              <a:t> = </a:t>
            </a:r>
            <a:r>
              <a:rPr lang="en-US" sz="1100" dirty="0" err="1" smtClean="0"/>
              <a:t>blockchain.last_block</a:t>
            </a:r>
            <a:endParaRPr lang="en-US" sz="1100" dirty="0" smtClean="0"/>
          </a:p>
          <a:p>
            <a:r>
              <a:rPr lang="en-US" sz="1100" dirty="0" smtClean="0"/>
              <a:t>    </a:t>
            </a:r>
            <a:r>
              <a:rPr lang="en-US" sz="1100" dirty="0" err="1" smtClean="0"/>
              <a:t>last_proof</a:t>
            </a:r>
            <a:r>
              <a:rPr lang="en-US" sz="1100" dirty="0" smtClean="0"/>
              <a:t> = </a:t>
            </a:r>
            <a:r>
              <a:rPr lang="en-US" sz="1100" dirty="0" err="1" smtClean="0"/>
              <a:t>last_block</a:t>
            </a:r>
            <a:r>
              <a:rPr lang="en-US" sz="1100" dirty="0" smtClean="0"/>
              <a:t>['proof']</a:t>
            </a:r>
          </a:p>
          <a:p>
            <a:r>
              <a:rPr lang="en-US" sz="1100" dirty="0" smtClean="0"/>
              <a:t>    proof = </a:t>
            </a:r>
            <a:r>
              <a:rPr lang="en-US" sz="1100" dirty="0" err="1" smtClean="0"/>
              <a:t>blockchain.proof_of_work</a:t>
            </a:r>
            <a:r>
              <a:rPr lang="en-US" sz="1100" dirty="0" smtClean="0"/>
              <a:t>(</a:t>
            </a:r>
            <a:r>
              <a:rPr lang="en-US" sz="1100" dirty="0" err="1" smtClean="0"/>
              <a:t>last_proof</a:t>
            </a:r>
            <a:r>
              <a:rPr lang="en-US" sz="1100" dirty="0" smtClean="0"/>
              <a:t>)</a:t>
            </a:r>
          </a:p>
          <a:p>
            <a:endParaRPr lang="en-US" sz="1100" dirty="0" smtClean="0"/>
          </a:p>
          <a:p>
            <a:r>
              <a:rPr lang="en-US" sz="1100" dirty="0" smtClean="0"/>
              <a:t>    # We must receive a reward for finding the proof.</a:t>
            </a:r>
          </a:p>
          <a:p>
            <a:r>
              <a:rPr lang="en-US" sz="1100" dirty="0" smtClean="0"/>
              <a:t>    # The sender is "0" to signify that this node has mined a new coin.</a:t>
            </a:r>
          </a:p>
          <a:p>
            <a:r>
              <a:rPr lang="en-US" sz="1100" dirty="0" smtClean="0"/>
              <a:t>    </a:t>
            </a:r>
            <a:r>
              <a:rPr lang="en-US" sz="1100" dirty="0" err="1" smtClean="0"/>
              <a:t>blockchain.new_transaction</a:t>
            </a:r>
            <a:r>
              <a:rPr lang="en-US" sz="1100" dirty="0" smtClean="0"/>
              <a:t>(</a:t>
            </a:r>
          </a:p>
          <a:p>
            <a:r>
              <a:rPr lang="en-US" sz="1100" dirty="0" smtClean="0"/>
              <a:t>        sender="0",</a:t>
            </a:r>
          </a:p>
          <a:p>
            <a:r>
              <a:rPr lang="en-US" sz="1100" dirty="0" smtClean="0"/>
              <a:t>        recipient=</a:t>
            </a:r>
            <a:r>
              <a:rPr lang="en-US" sz="1100" dirty="0" err="1" smtClean="0"/>
              <a:t>node_identifier</a:t>
            </a:r>
            <a:r>
              <a:rPr lang="en-US" sz="1100" dirty="0" smtClean="0"/>
              <a:t>,</a:t>
            </a:r>
          </a:p>
          <a:p>
            <a:r>
              <a:rPr lang="en-US" sz="1100" dirty="0" smtClean="0"/>
              <a:t>        amount=1,</a:t>
            </a:r>
          </a:p>
          <a:p>
            <a:r>
              <a:rPr lang="en-US" sz="1100" dirty="0" smtClean="0"/>
              <a:t>    )</a:t>
            </a:r>
          </a:p>
          <a:p>
            <a:endParaRPr lang="en-US" sz="1100" dirty="0" smtClean="0"/>
          </a:p>
          <a:p>
            <a:r>
              <a:rPr lang="en-US" sz="1100" dirty="0" smtClean="0"/>
              <a:t>    # Forge the new Block by adding it to the chain</a:t>
            </a:r>
          </a:p>
          <a:p>
            <a:r>
              <a:rPr lang="en-US" sz="1100" dirty="0" smtClean="0"/>
              <a:t>    </a:t>
            </a:r>
            <a:r>
              <a:rPr lang="en-US" sz="1100" dirty="0" err="1" smtClean="0"/>
              <a:t>previous_hash</a:t>
            </a:r>
            <a:r>
              <a:rPr lang="en-US" sz="1100" dirty="0" smtClean="0"/>
              <a:t> = </a:t>
            </a:r>
            <a:r>
              <a:rPr lang="en-US" sz="1100" dirty="0" err="1" smtClean="0"/>
              <a:t>blockchain.hash</a:t>
            </a:r>
            <a:r>
              <a:rPr lang="en-US" sz="1100" dirty="0" smtClean="0"/>
              <a:t>(</a:t>
            </a:r>
            <a:r>
              <a:rPr lang="en-US" sz="1100" dirty="0" err="1" smtClean="0"/>
              <a:t>last_block</a:t>
            </a:r>
            <a:r>
              <a:rPr lang="en-US" sz="1100" dirty="0" smtClean="0"/>
              <a:t>)</a:t>
            </a:r>
          </a:p>
          <a:p>
            <a:r>
              <a:rPr lang="en-US" sz="1100" dirty="0" smtClean="0"/>
              <a:t>    block = </a:t>
            </a:r>
            <a:r>
              <a:rPr lang="en-US" sz="1100" dirty="0" err="1" smtClean="0"/>
              <a:t>blockchain.new_block</a:t>
            </a:r>
            <a:r>
              <a:rPr lang="en-US" sz="1100" dirty="0" smtClean="0"/>
              <a:t>(proof, </a:t>
            </a:r>
            <a:r>
              <a:rPr lang="en-US" sz="1100" dirty="0" err="1" smtClean="0"/>
              <a:t>previous_hash</a:t>
            </a:r>
            <a:r>
              <a:rPr lang="en-US" sz="1100" dirty="0" smtClean="0"/>
              <a:t>)</a:t>
            </a:r>
          </a:p>
          <a:p>
            <a:endParaRPr lang="en-US" sz="1100" dirty="0" smtClean="0"/>
          </a:p>
          <a:p>
            <a:r>
              <a:rPr lang="en-US" sz="1100" dirty="0" smtClean="0"/>
              <a:t>    response = {</a:t>
            </a:r>
          </a:p>
          <a:p>
            <a:r>
              <a:rPr lang="en-US" sz="1100" dirty="0" smtClean="0"/>
              <a:t>        'message': "New Block Forged",</a:t>
            </a:r>
          </a:p>
          <a:p>
            <a:r>
              <a:rPr lang="en-US" sz="1100" dirty="0" smtClean="0"/>
              <a:t>        'index': block['index'],</a:t>
            </a:r>
          </a:p>
          <a:p>
            <a:r>
              <a:rPr lang="en-US" sz="1100" dirty="0" smtClean="0"/>
              <a:t>        'transactions': block['transactions'],</a:t>
            </a:r>
          </a:p>
          <a:p>
            <a:r>
              <a:rPr lang="en-US" sz="1100" dirty="0" smtClean="0"/>
              <a:t>        'proof': block['proof'],</a:t>
            </a:r>
          </a:p>
          <a:p>
            <a:r>
              <a:rPr lang="en-US" sz="1100" dirty="0" smtClean="0"/>
              <a:t>        '</a:t>
            </a:r>
            <a:r>
              <a:rPr lang="en-US" sz="1100" dirty="0" err="1" smtClean="0"/>
              <a:t>previous_hash</a:t>
            </a:r>
            <a:r>
              <a:rPr lang="en-US" sz="1100" dirty="0" smtClean="0"/>
              <a:t>': block['</a:t>
            </a:r>
            <a:r>
              <a:rPr lang="en-US" sz="1100" dirty="0" err="1" smtClean="0"/>
              <a:t>previous_hash</a:t>
            </a:r>
            <a:r>
              <a:rPr lang="en-US" sz="1100" dirty="0" smtClean="0"/>
              <a:t>'],</a:t>
            </a:r>
          </a:p>
          <a:p>
            <a:r>
              <a:rPr lang="en-US" sz="1100" dirty="0" smtClean="0"/>
              <a:t>    }</a:t>
            </a:r>
          </a:p>
          <a:p>
            <a:r>
              <a:rPr lang="en-US" sz="1100" dirty="0" smtClean="0"/>
              <a:t>    return </a:t>
            </a:r>
            <a:r>
              <a:rPr lang="en-US" sz="1100" dirty="0" err="1" smtClean="0"/>
              <a:t>jsonify</a:t>
            </a:r>
            <a:r>
              <a:rPr lang="en-US" sz="1100" dirty="0" smtClean="0"/>
              <a:t>(response), 200</a:t>
            </a:r>
            <a:endParaRPr lang="en-US" sz="1100" dirty="0"/>
          </a:p>
        </p:txBody>
      </p:sp>
    </p:spTree>
    <p:extLst>
      <p:ext uri="{BB962C8B-B14F-4D97-AF65-F5344CB8AC3E}">
        <p14:creationId xmlns:p14="http://schemas.microsoft.com/office/powerpoint/2010/main" val="531763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Interacting with our </a:t>
            </a:r>
            <a:r>
              <a:rPr lang="en-US" dirty="0" err="1" smtClean="0"/>
              <a:t>blockchain</a:t>
            </a:r>
            <a:endParaRPr lang="en-US" dirty="0"/>
          </a:p>
        </p:txBody>
      </p:sp>
      <p:sp>
        <p:nvSpPr>
          <p:cNvPr id="3" name="Content Placeholder 2"/>
          <p:cNvSpPr>
            <a:spLocks noGrp="1"/>
          </p:cNvSpPr>
          <p:nvPr>
            <p:ph idx="1"/>
          </p:nvPr>
        </p:nvSpPr>
        <p:spPr/>
        <p:txBody>
          <a:bodyPr/>
          <a:lstStyle/>
          <a:p>
            <a:r>
              <a:rPr lang="en-US" dirty="0" smtClean="0"/>
              <a:t>Fire up the server</a:t>
            </a:r>
          </a:p>
          <a:p>
            <a:pPr marL="0" indent="0">
              <a:buNone/>
            </a:pPr>
            <a:r>
              <a:rPr lang="en-US" sz="2000" dirty="0" smtClean="0"/>
              <a:t>python blockchain.py</a:t>
            </a:r>
          </a:p>
          <a:p>
            <a:pPr marL="0" indent="0">
              <a:buNone/>
            </a:pPr>
            <a:r>
              <a:rPr lang="en-US" sz="2000" dirty="0" smtClean="0"/>
              <a:t>* Running on </a:t>
            </a:r>
            <a:r>
              <a:rPr lang="en-US" sz="2000" u="sng" dirty="0" smtClean="0">
                <a:effectLst/>
                <a:hlinkClick r:id="rId2"/>
              </a:rPr>
              <a:t>http://127.0.0.1:5000/</a:t>
            </a:r>
            <a:r>
              <a:rPr lang="en-US" sz="2000" dirty="0" smtClean="0"/>
              <a:t> (Press CTRL+C to quit)</a:t>
            </a:r>
            <a:endParaRPr lang="en-US" sz="2000" dirty="0"/>
          </a:p>
          <a:p>
            <a:endParaRPr lang="en-US" dirty="0" smtClean="0"/>
          </a:p>
          <a:p>
            <a:r>
              <a:rPr lang="en-US" dirty="0" smtClean="0"/>
              <a:t>Use Postman to mine a block (</a:t>
            </a:r>
            <a:r>
              <a:rPr lang="en-US" b="1" dirty="0" smtClean="0"/>
              <a:t>GET</a:t>
            </a:r>
            <a:r>
              <a:rPr lang="en-US" dirty="0" smtClean="0"/>
              <a:t>) :</a:t>
            </a:r>
          </a:p>
          <a:p>
            <a:pPr marL="0" indent="0">
              <a:buNone/>
            </a:pPr>
            <a:r>
              <a:rPr lang="en-US" sz="2400" dirty="0" smtClean="0">
                <a:hlinkClick r:id="rId3"/>
              </a:rPr>
              <a:t>http://localhost:5000/mine</a:t>
            </a:r>
            <a:endParaRPr lang="en-US" sz="2400" dirty="0" smtClean="0"/>
          </a:p>
          <a:p>
            <a:pPr marL="0" indent="0">
              <a:buNone/>
            </a:pPr>
            <a:endParaRPr lang="en-US" dirty="0" smtClean="0"/>
          </a:p>
          <a:p>
            <a:endParaRPr lang="en-US" dirty="0"/>
          </a:p>
        </p:txBody>
      </p:sp>
    </p:spTree>
    <p:extLst>
      <p:ext uri="{BB962C8B-B14F-4D97-AF65-F5344CB8AC3E}">
        <p14:creationId xmlns:p14="http://schemas.microsoft.com/office/powerpoint/2010/main" val="563081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cdn-images-1.medium.com/max/1250/1*ufYwRmWgQeA-Jxg0zgYL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1" y="304800"/>
            <a:ext cx="9534301" cy="683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13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1143000"/>
          </a:xfrm>
        </p:spPr>
        <p:txBody>
          <a:bodyPr>
            <a:normAutofit/>
          </a:bodyPr>
          <a:lstStyle/>
          <a:p>
            <a:r>
              <a:rPr lang="en-US" sz="3600" dirty="0" smtClean="0"/>
              <a:t>Incorruptible (“</a:t>
            </a:r>
            <a:r>
              <a:rPr lang="en-US" sz="3600" dirty="0" err="1" smtClean="0"/>
              <a:t>cyrpto</a:t>
            </a:r>
            <a:r>
              <a:rPr lang="en-US" sz="3600" dirty="0" smtClean="0"/>
              <a:t>” of cryptocurrency)</a:t>
            </a:r>
            <a:endParaRPr lang="en-US" sz="3600" dirty="0"/>
          </a:p>
        </p:txBody>
      </p:sp>
      <p:sp>
        <p:nvSpPr>
          <p:cNvPr id="3" name="Content Placeholder 2"/>
          <p:cNvSpPr>
            <a:spLocks noGrp="1"/>
          </p:cNvSpPr>
          <p:nvPr>
            <p:ph idx="1"/>
          </p:nvPr>
        </p:nvSpPr>
        <p:spPr>
          <a:xfrm>
            <a:off x="381000" y="1219200"/>
            <a:ext cx="8534400" cy="5410200"/>
          </a:xfrm>
        </p:spPr>
        <p:txBody>
          <a:bodyPr/>
          <a:lstStyle/>
          <a:p>
            <a:r>
              <a:rPr lang="en-US" dirty="0" smtClean="0"/>
              <a:t>Achieves this by using 3 concepts:</a:t>
            </a:r>
          </a:p>
          <a:p>
            <a:r>
              <a:rPr lang="en-US" dirty="0" smtClean="0"/>
              <a:t>1. </a:t>
            </a:r>
            <a:r>
              <a:rPr lang="en-US" b="1" dirty="0" smtClean="0"/>
              <a:t>Hash Functions (H(x)): </a:t>
            </a:r>
            <a:r>
              <a:rPr lang="en-US" dirty="0"/>
              <a:t>A </a:t>
            </a:r>
            <a:r>
              <a:rPr lang="en-US" dirty="0">
                <a:hlinkClick r:id="rId2"/>
              </a:rPr>
              <a:t>function</a:t>
            </a:r>
            <a:r>
              <a:rPr lang="en-US" dirty="0"/>
              <a:t> which is used to convert a random set of input to an output of a fixed size. </a:t>
            </a:r>
            <a:endParaRPr lang="en-US" dirty="0" smtClean="0"/>
          </a:p>
          <a:p>
            <a:r>
              <a:rPr lang="en-US" dirty="0" smtClean="0"/>
              <a:t>For </a:t>
            </a:r>
            <a:r>
              <a:rPr lang="en-US" dirty="0"/>
              <a:t>any input x, H(x) is the value of the hash function</a:t>
            </a:r>
            <a:r>
              <a:rPr lang="en-US" dirty="0" smtClean="0"/>
              <a: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61015"/>
            <a:ext cx="3533775" cy="2056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8164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transaction</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Postman create a </a:t>
            </a:r>
            <a:r>
              <a:rPr lang="en-US" b="1" dirty="0" smtClean="0"/>
              <a:t>POST</a:t>
            </a:r>
            <a:r>
              <a:rPr lang="en-US" dirty="0" smtClean="0"/>
              <a:t> request</a:t>
            </a:r>
          </a:p>
          <a:p>
            <a:pPr marL="0" indent="0">
              <a:buNone/>
            </a:pPr>
            <a:r>
              <a:rPr lang="en-US" sz="2400" dirty="0">
                <a:hlinkClick r:id="rId2"/>
              </a:rPr>
              <a:t>http://</a:t>
            </a:r>
            <a:r>
              <a:rPr lang="en-US" sz="2400" dirty="0" smtClean="0">
                <a:hlinkClick r:id="rId2"/>
              </a:rPr>
              <a:t>localhost:5000/transactions/new</a:t>
            </a:r>
            <a:endParaRPr lang="en-US" sz="2400" dirty="0" smtClean="0"/>
          </a:p>
          <a:p>
            <a:pPr marL="0" indent="0">
              <a:buNone/>
            </a:pPr>
            <a:r>
              <a:rPr lang="en-US" dirty="0" smtClean="0"/>
              <a:t>Headers:</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Body (JSON) RAW:</a:t>
            </a:r>
          </a:p>
          <a:p>
            <a:pPr marL="0" indent="0">
              <a:buNone/>
            </a:pPr>
            <a:r>
              <a:rPr lang="en-US" sz="1600" dirty="0" smtClean="0"/>
              <a:t>{</a:t>
            </a:r>
          </a:p>
          <a:p>
            <a:pPr marL="0" indent="0">
              <a:buNone/>
            </a:pPr>
            <a:r>
              <a:rPr lang="en-US" sz="1600" dirty="0" smtClean="0"/>
              <a:t>"sender": "3243c66fa5ce46658d57c3624f306e32",</a:t>
            </a:r>
          </a:p>
          <a:p>
            <a:pPr marL="0" indent="0">
              <a:buNone/>
            </a:pPr>
            <a:r>
              <a:rPr lang="en-US" sz="1600" dirty="0" smtClean="0"/>
              <a:t>"recipient": "some-other-user",	</a:t>
            </a:r>
          </a:p>
          <a:p>
            <a:pPr marL="0" indent="0">
              <a:buNone/>
            </a:pPr>
            <a:r>
              <a:rPr lang="en-US" sz="1600" dirty="0" smtClean="0"/>
              <a:t>"amount": 8</a:t>
            </a:r>
          </a:p>
          <a:p>
            <a:pPr marL="0" indent="0">
              <a:buNone/>
            </a:pPr>
            <a:r>
              <a:rPr lang="en-US" sz="1600" dirty="0" smtClean="0"/>
              <a:t>}</a:t>
            </a:r>
            <a:endParaRPr lang="en-US" sz="16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95600"/>
            <a:ext cx="75184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329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cdn-images-1.medium.com/max/1000/1*O89KNbEWj1vigMZ6VelH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28625"/>
            <a:ext cx="95250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719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mining</a:t>
            </a:r>
            <a:endParaRPr lang="en-US" dirty="0"/>
          </a:p>
        </p:txBody>
      </p:sp>
      <p:sp>
        <p:nvSpPr>
          <p:cNvPr id="3" name="Content Placeholder 2"/>
          <p:cNvSpPr>
            <a:spLocks noGrp="1"/>
          </p:cNvSpPr>
          <p:nvPr>
            <p:ph idx="1"/>
          </p:nvPr>
        </p:nvSpPr>
        <p:spPr/>
        <p:txBody>
          <a:bodyPr/>
          <a:lstStyle/>
          <a:p>
            <a:r>
              <a:rPr lang="en-US" dirty="0" smtClean="0"/>
              <a:t>Mine multiple times by using (GET)</a:t>
            </a:r>
          </a:p>
          <a:p>
            <a:pPr marL="0" indent="0">
              <a:buNone/>
            </a:pPr>
            <a:r>
              <a:rPr lang="en-US" dirty="0" smtClean="0">
                <a:hlinkClick r:id="rId2"/>
              </a:rPr>
              <a:t>http://localhost:5000/mine</a:t>
            </a:r>
            <a:endParaRPr lang="en-US" dirty="0" smtClean="0"/>
          </a:p>
          <a:p>
            <a:pPr marL="0" indent="0">
              <a:buNone/>
            </a:pPr>
            <a:endParaRPr lang="en-US" dirty="0"/>
          </a:p>
          <a:p>
            <a:pPr marL="0" indent="0">
              <a:buNone/>
            </a:pPr>
            <a:r>
              <a:rPr lang="en-US" dirty="0" smtClean="0"/>
              <a:t>And inspect the chain by calling in a Browser or Postman</a:t>
            </a:r>
          </a:p>
          <a:p>
            <a:pPr marL="0" indent="0">
              <a:buNone/>
            </a:pPr>
            <a:r>
              <a:rPr lang="en-US" dirty="0" smtClean="0">
                <a:hlinkClick r:id="rId3"/>
              </a:rPr>
              <a:t>http://localhost:5000/chain</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54881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6476999"/>
          </a:xfrm>
        </p:spPr>
        <p:txBody>
          <a:bodyPr>
            <a:noAutofit/>
          </a:bodyPr>
          <a:lstStyle/>
          <a:p>
            <a:pPr marL="0" indent="0">
              <a:buNone/>
            </a:pPr>
            <a:r>
              <a:rPr lang="en-US" sz="1050" dirty="0" smtClean="0"/>
              <a:t>{</a:t>
            </a:r>
            <a:br>
              <a:rPr lang="en-US" sz="1050" dirty="0" smtClean="0"/>
            </a:br>
            <a:r>
              <a:rPr lang="en-US" sz="1050" dirty="0" smtClean="0"/>
              <a:t>"chain": [</a:t>
            </a:r>
            <a:br>
              <a:rPr lang="en-US" sz="1050" dirty="0" smtClean="0"/>
            </a:br>
            <a:r>
              <a:rPr lang="en-US" sz="1050" dirty="0" smtClean="0"/>
              <a:t>{</a:t>
            </a:r>
            <a:br>
              <a:rPr lang="en-US" sz="1050" dirty="0" smtClean="0"/>
            </a:br>
            <a:r>
              <a:rPr lang="en-US" sz="1050" dirty="0" smtClean="0"/>
              <a:t>"index": 1,</a:t>
            </a:r>
            <a:br>
              <a:rPr lang="en-US" sz="1050" dirty="0" smtClean="0"/>
            </a:br>
            <a:r>
              <a:rPr lang="en-US" sz="1050" dirty="0" smtClean="0"/>
              <a:t>"</a:t>
            </a:r>
            <a:r>
              <a:rPr lang="en-US" sz="1050" dirty="0" err="1" smtClean="0"/>
              <a:t>previous_hash</a:t>
            </a:r>
            <a:r>
              <a:rPr lang="en-US" sz="1050" dirty="0" smtClean="0"/>
              <a:t>": 1,</a:t>
            </a:r>
            <a:br>
              <a:rPr lang="en-US" sz="1050" dirty="0" smtClean="0"/>
            </a:br>
            <a:r>
              <a:rPr lang="en-US" sz="1050" dirty="0" smtClean="0"/>
              <a:t>"proof": 100,</a:t>
            </a:r>
            <a:br>
              <a:rPr lang="en-US" sz="1050" dirty="0" smtClean="0"/>
            </a:br>
            <a:r>
              <a:rPr lang="en-US" sz="1050" dirty="0" smtClean="0"/>
              <a:t>"timestamp": 1506280650.770839,</a:t>
            </a:r>
            <a:br>
              <a:rPr lang="en-US" sz="1050" dirty="0" smtClean="0"/>
            </a:br>
            <a:r>
              <a:rPr lang="en-US" sz="1050" dirty="0" smtClean="0"/>
              <a:t>"transactions": []</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"index": 2,</a:t>
            </a:r>
            <a:br>
              <a:rPr lang="en-US" sz="1050" dirty="0" smtClean="0"/>
            </a:br>
            <a:r>
              <a:rPr lang="en-US" sz="1050" dirty="0" smtClean="0"/>
              <a:t>"</a:t>
            </a:r>
            <a:r>
              <a:rPr lang="en-US" sz="1050" dirty="0" err="1" smtClean="0"/>
              <a:t>previous_hash</a:t>
            </a:r>
            <a:r>
              <a:rPr lang="en-US" sz="1050" dirty="0" smtClean="0"/>
              <a:t>": "c099bc...bfb7",</a:t>
            </a:r>
            <a:br>
              <a:rPr lang="en-US" sz="1050" dirty="0" smtClean="0"/>
            </a:br>
            <a:r>
              <a:rPr lang="en-US" sz="1050" dirty="0" smtClean="0"/>
              <a:t>"proof": 35293,</a:t>
            </a:r>
            <a:br>
              <a:rPr lang="en-US" sz="1050" dirty="0" smtClean="0"/>
            </a:br>
            <a:r>
              <a:rPr lang="en-US" sz="1050" dirty="0" smtClean="0"/>
              <a:t>"timestamp": 1506280664.717925,</a:t>
            </a:r>
            <a:br>
              <a:rPr lang="en-US" sz="1050" dirty="0" smtClean="0"/>
            </a:br>
            <a:r>
              <a:rPr lang="en-US" sz="1050" dirty="0" smtClean="0"/>
              <a:t>"transactions": [</a:t>
            </a:r>
            <a:br>
              <a:rPr lang="en-US" sz="1050" dirty="0" smtClean="0"/>
            </a:br>
            <a:r>
              <a:rPr lang="en-US" sz="1050" dirty="0" smtClean="0"/>
              <a:t>{</a:t>
            </a:r>
            <a:br>
              <a:rPr lang="en-US" sz="1050" dirty="0" smtClean="0"/>
            </a:br>
            <a:r>
              <a:rPr lang="en-US" sz="1050" dirty="0" smtClean="0"/>
              <a:t>"amount": 1,</a:t>
            </a:r>
            <a:br>
              <a:rPr lang="en-US" sz="1050" dirty="0" smtClean="0"/>
            </a:br>
            <a:r>
              <a:rPr lang="en-US" sz="1050" dirty="0" smtClean="0"/>
              <a:t>"recipient": "8bbcb347e0634905b0cac7955bae152b",</a:t>
            </a:r>
            <a:br>
              <a:rPr lang="en-US" sz="1050" dirty="0" smtClean="0"/>
            </a:br>
            <a:r>
              <a:rPr lang="en-US" sz="1050" dirty="0" smtClean="0"/>
              <a:t>"sender": "0"</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"index": 3,</a:t>
            </a:r>
            <a:br>
              <a:rPr lang="en-US" sz="1050" dirty="0" smtClean="0"/>
            </a:br>
            <a:r>
              <a:rPr lang="en-US" sz="1050" dirty="0" smtClean="0"/>
              <a:t>"</a:t>
            </a:r>
            <a:r>
              <a:rPr lang="en-US" sz="1050" dirty="0" err="1" smtClean="0"/>
              <a:t>previous_hash</a:t>
            </a:r>
            <a:r>
              <a:rPr lang="en-US" sz="1050" dirty="0" smtClean="0"/>
              <a:t>": "eff91a...10f2",</a:t>
            </a:r>
            <a:br>
              <a:rPr lang="en-US" sz="1050" dirty="0" smtClean="0"/>
            </a:br>
            <a:r>
              <a:rPr lang="en-US" sz="1050" dirty="0" smtClean="0"/>
              <a:t>"proof": 35089,</a:t>
            </a:r>
            <a:br>
              <a:rPr lang="en-US" sz="1050" dirty="0" smtClean="0"/>
            </a:br>
            <a:r>
              <a:rPr lang="en-US" sz="1050" dirty="0" smtClean="0"/>
              <a:t>"timestamp": 1506280666.1086972,</a:t>
            </a:r>
            <a:br>
              <a:rPr lang="en-US" sz="1050" dirty="0" smtClean="0"/>
            </a:br>
            <a:r>
              <a:rPr lang="en-US" sz="1050" dirty="0" smtClean="0"/>
              <a:t>"transactions": [</a:t>
            </a:r>
            <a:br>
              <a:rPr lang="en-US" sz="1050" dirty="0" smtClean="0"/>
            </a:br>
            <a:r>
              <a:rPr lang="en-US" sz="1050" dirty="0" smtClean="0"/>
              <a:t>{</a:t>
            </a:r>
            <a:br>
              <a:rPr lang="en-US" sz="1050" dirty="0" smtClean="0"/>
            </a:br>
            <a:r>
              <a:rPr lang="en-US" sz="1050" dirty="0" smtClean="0"/>
              <a:t>"amount": 1,</a:t>
            </a:r>
            <a:br>
              <a:rPr lang="en-US" sz="1050" dirty="0" smtClean="0"/>
            </a:br>
            <a:r>
              <a:rPr lang="en-US" sz="1050" dirty="0" smtClean="0"/>
              <a:t>"recipient": "8bbcb347e0634905b0cac7955bae152b",</a:t>
            </a:r>
            <a:br>
              <a:rPr lang="en-US" sz="1050" dirty="0" smtClean="0"/>
            </a:br>
            <a:r>
              <a:rPr lang="en-US" sz="1050" dirty="0" smtClean="0"/>
              <a:t>"sender": "0"</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a:t>
            </a:r>
            <a:br>
              <a:rPr lang="en-US" sz="1050" dirty="0" smtClean="0"/>
            </a:br>
            <a:r>
              <a:rPr lang="en-US" sz="1050" dirty="0" smtClean="0"/>
              <a:t>"length": 3</a:t>
            </a:r>
            <a:br>
              <a:rPr lang="en-US" sz="1050" dirty="0" smtClean="0"/>
            </a:br>
            <a:r>
              <a:rPr lang="en-US" sz="1050" dirty="0" smtClean="0"/>
              <a:t>}</a:t>
            </a:r>
            <a:endParaRPr lang="en-US" sz="1050" dirty="0"/>
          </a:p>
        </p:txBody>
      </p:sp>
    </p:spTree>
    <p:extLst>
      <p:ext uri="{BB962C8B-B14F-4D97-AF65-F5344CB8AC3E}">
        <p14:creationId xmlns:p14="http://schemas.microsoft.com/office/powerpoint/2010/main" val="2638457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71800"/>
            <a:ext cx="8229600" cy="1143000"/>
          </a:xfrm>
        </p:spPr>
        <p:txBody>
          <a:bodyPr>
            <a:normAutofit fontScale="90000"/>
          </a:bodyPr>
          <a:lstStyle/>
          <a:p>
            <a:r>
              <a:rPr lang="en-US" dirty="0" smtClean="0"/>
              <a:t>Yay!! We got basic </a:t>
            </a:r>
            <a:r>
              <a:rPr lang="en-US" dirty="0" err="1" smtClean="0"/>
              <a:t>blockchain</a:t>
            </a:r>
            <a:r>
              <a:rPr lang="en-US" dirty="0" smtClean="0"/>
              <a:t>. </a:t>
            </a:r>
            <a:br>
              <a:rPr lang="en-US" dirty="0" smtClean="0"/>
            </a:br>
            <a:r>
              <a:rPr lang="en-US" dirty="0" smtClean="0"/>
              <a:t>More…</a:t>
            </a:r>
            <a:endParaRPr lang="en-US" dirty="0"/>
          </a:p>
        </p:txBody>
      </p:sp>
    </p:spTree>
    <p:extLst>
      <p:ext uri="{BB962C8B-B14F-4D97-AF65-F5344CB8AC3E}">
        <p14:creationId xmlns:p14="http://schemas.microsoft.com/office/powerpoint/2010/main" val="1360927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Consensus</a:t>
            </a:r>
            <a:endParaRPr lang="en-US" dirty="0"/>
          </a:p>
        </p:txBody>
      </p:sp>
      <p:sp>
        <p:nvSpPr>
          <p:cNvPr id="3" name="Content Placeholder 2"/>
          <p:cNvSpPr>
            <a:spLocks noGrp="1"/>
          </p:cNvSpPr>
          <p:nvPr>
            <p:ph idx="1"/>
          </p:nvPr>
        </p:nvSpPr>
        <p:spPr/>
        <p:txBody>
          <a:bodyPr/>
          <a:lstStyle/>
          <a:p>
            <a:r>
              <a:rPr lang="en-US" dirty="0" smtClean="0"/>
              <a:t>Consensus allows the </a:t>
            </a:r>
            <a:r>
              <a:rPr lang="en-US" dirty="0" err="1" smtClean="0"/>
              <a:t>blockchains</a:t>
            </a:r>
            <a:r>
              <a:rPr lang="en-US" dirty="0" smtClean="0"/>
              <a:t> to be </a:t>
            </a:r>
            <a:r>
              <a:rPr lang="en-US" b="1" dirty="0" smtClean="0"/>
              <a:t>decentralized</a:t>
            </a:r>
            <a:r>
              <a:rPr lang="en-US" dirty="0" smtClean="0"/>
              <a:t>.</a:t>
            </a:r>
          </a:p>
          <a:p>
            <a:r>
              <a:rPr lang="en-US" dirty="0" smtClean="0"/>
              <a:t>For consensus to work, all nodes should be aware of its’ neighbors by registering and resolving differences</a:t>
            </a:r>
          </a:p>
          <a:p>
            <a:pPr marL="0" indent="0">
              <a:buNone/>
            </a:pPr>
            <a:r>
              <a:rPr lang="en-US" sz="2400" b="1" dirty="0" smtClean="0"/>
              <a:t>/nodes/register</a:t>
            </a:r>
            <a:r>
              <a:rPr lang="en-US" sz="2400" dirty="0" smtClean="0"/>
              <a:t>: to accept a new list of new nodes</a:t>
            </a:r>
            <a:endParaRPr lang="en-US" sz="2400" b="1" dirty="0" smtClean="0"/>
          </a:p>
          <a:p>
            <a:pPr marL="0" indent="0">
              <a:buNone/>
            </a:pPr>
            <a:r>
              <a:rPr lang="en-US" sz="2400" b="1" dirty="0" smtClean="0"/>
              <a:t>/nodes/resolve</a:t>
            </a:r>
            <a:r>
              <a:rPr lang="en-US" sz="2400" dirty="0" smtClean="0"/>
              <a:t>: implement consensus algorithm, resolves any conflicts</a:t>
            </a:r>
          </a:p>
          <a:p>
            <a:r>
              <a:rPr lang="en-US" dirty="0" smtClean="0"/>
              <a:t>Add these methods to the </a:t>
            </a:r>
            <a:r>
              <a:rPr lang="en-US" dirty="0" err="1" smtClean="0"/>
              <a:t>blockchain</a:t>
            </a:r>
            <a:r>
              <a:rPr lang="en-US" dirty="0" smtClean="0"/>
              <a:t> code</a:t>
            </a:r>
            <a:endParaRPr lang="en-US" dirty="0"/>
          </a:p>
        </p:txBody>
      </p:sp>
    </p:spTree>
    <p:extLst>
      <p:ext uri="{BB962C8B-B14F-4D97-AF65-F5344CB8AC3E}">
        <p14:creationId xmlns:p14="http://schemas.microsoft.com/office/powerpoint/2010/main" val="3980363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8305800" cy="5632311"/>
          </a:xfrm>
          <a:prstGeom prst="rect">
            <a:avLst/>
          </a:prstGeom>
        </p:spPr>
        <p:txBody>
          <a:bodyPr wrap="square">
            <a:spAutoFit/>
          </a:bodyPr>
          <a:lstStyle/>
          <a:p>
            <a:r>
              <a:rPr lang="en-US" dirty="0" smtClean="0"/>
              <a:t>...</a:t>
            </a:r>
          </a:p>
          <a:p>
            <a:r>
              <a:rPr lang="en-US" dirty="0" smtClean="0"/>
              <a:t>from </a:t>
            </a:r>
            <a:r>
              <a:rPr lang="en-US" dirty="0" err="1" smtClean="0"/>
              <a:t>urllib.parse</a:t>
            </a:r>
            <a:r>
              <a:rPr lang="en-US" dirty="0" smtClean="0"/>
              <a:t> import </a:t>
            </a:r>
            <a:r>
              <a:rPr lang="en-US" dirty="0" err="1" smtClean="0"/>
              <a:t>urlparse</a:t>
            </a:r>
            <a:endParaRPr lang="en-US" dirty="0" smtClean="0"/>
          </a:p>
          <a:p>
            <a:r>
              <a:rPr lang="en-US" dirty="0" smtClean="0"/>
              <a:t>...</a:t>
            </a:r>
          </a:p>
          <a:p>
            <a:endParaRPr lang="en-US" dirty="0" smtClean="0"/>
          </a:p>
          <a:p>
            <a:endParaRPr lang="en-US" dirty="0" smtClean="0"/>
          </a:p>
          <a:p>
            <a:r>
              <a:rPr lang="en-US" dirty="0" smtClean="0"/>
              <a:t>class </a:t>
            </a:r>
            <a:r>
              <a:rPr lang="en-US" dirty="0" err="1" smtClean="0"/>
              <a:t>Blockchain</a:t>
            </a:r>
            <a:r>
              <a:rPr lang="en-US" dirty="0" smtClean="0"/>
              <a:t>(object):</a:t>
            </a:r>
          </a:p>
          <a:p>
            <a:r>
              <a:rPr lang="en-US" dirty="0" smtClean="0"/>
              <a:t>    </a:t>
            </a:r>
            <a:r>
              <a:rPr lang="en-US" dirty="0" err="1" smtClean="0"/>
              <a:t>def</a:t>
            </a:r>
            <a:r>
              <a:rPr lang="en-US" dirty="0" smtClean="0"/>
              <a:t> __</a:t>
            </a:r>
            <a:r>
              <a:rPr lang="en-US" dirty="0" err="1" smtClean="0"/>
              <a:t>init</a:t>
            </a:r>
            <a:r>
              <a:rPr lang="en-US" dirty="0" smtClean="0"/>
              <a:t>__(self):</a:t>
            </a:r>
          </a:p>
          <a:p>
            <a:r>
              <a:rPr lang="en-US" dirty="0" smtClean="0"/>
              <a:t>        ...</a:t>
            </a:r>
          </a:p>
          <a:p>
            <a:r>
              <a:rPr lang="en-US" dirty="0" smtClean="0"/>
              <a:t>        </a:t>
            </a:r>
            <a:r>
              <a:rPr lang="en-US" dirty="0" err="1" smtClean="0"/>
              <a:t>self.nodes</a:t>
            </a:r>
            <a:r>
              <a:rPr lang="en-US" dirty="0" smtClean="0"/>
              <a:t> = set()</a:t>
            </a:r>
          </a:p>
          <a:p>
            <a:r>
              <a:rPr lang="en-US" dirty="0" smtClean="0"/>
              <a:t>        ...</a:t>
            </a:r>
          </a:p>
          <a:p>
            <a:endParaRPr lang="en-US" dirty="0" smtClean="0"/>
          </a:p>
          <a:p>
            <a:r>
              <a:rPr lang="en-US" dirty="0" smtClean="0"/>
              <a:t>    </a:t>
            </a:r>
            <a:r>
              <a:rPr lang="en-US" dirty="0" err="1" smtClean="0"/>
              <a:t>def</a:t>
            </a:r>
            <a:r>
              <a:rPr lang="en-US" dirty="0" smtClean="0"/>
              <a:t> </a:t>
            </a:r>
            <a:r>
              <a:rPr lang="en-US" dirty="0" err="1" smtClean="0"/>
              <a:t>register_node</a:t>
            </a:r>
            <a:r>
              <a:rPr lang="en-US" dirty="0" smtClean="0"/>
              <a:t>(self, address):</a:t>
            </a:r>
          </a:p>
          <a:p>
            <a:r>
              <a:rPr lang="en-US" dirty="0" smtClean="0"/>
              <a:t>        """</a:t>
            </a:r>
          </a:p>
          <a:p>
            <a:r>
              <a:rPr lang="en-US" dirty="0" smtClean="0"/>
              <a:t>        Add a new node to the list of nodes</a:t>
            </a:r>
          </a:p>
          <a:p>
            <a:r>
              <a:rPr lang="en-US" dirty="0" smtClean="0"/>
              <a:t>        :</a:t>
            </a:r>
            <a:r>
              <a:rPr lang="en-US" dirty="0" err="1" smtClean="0"/>
              <a:t>param</a:t>
            </a:r>
            <a:r>
              <a:rPr lang="en-US" dirty="0" smtClean="0"/>
              <a:t> address: &lt;</a:t>
            </a:r>
            <a:r>
              <a:rPr lang="en-US" dirty="0" err="1" smtClean="0"/>
              <a:t>str</a:t>
            </a:r>
            <a:r>
              <a:rPr lang="en-US" dirty="0" smtClean="0"/>
              <a:t>&gt; Address of node. </a:t>
            </a:r>
            <a:r>
              <a:rPr lang="en-US" dirty="0" err="1" smtClean="0"/>
              <a:t>Eg</a:t>
            </a:r>
            <a:r>
              <a:rPr lang="en-US" dirty="0" smtClean="0"/>
              <a:t>. 'http://192.168.0.5:5000'</a:t>
            </a:r>
          </a:p>
          <a:p>
            <a:r>
              <a:rPr lang="en-US" dirty="0" smtClean="0"/>
              <a:t>        :return: None</a:t>
            </a:r>
          </a:p>
          <a:p>
            <a:r>
              <a:rPr lang="en-US" dirty="0" smtClean="0"/>
              <a:t>        """</a:t>
            </a:r>
          </a:p>
          <a:p>
            <a:endParaRPr lang="en-US" dirty="0" smtClean="0"/>
          </a:p>
          <a:p>
            <a:r>
              <a:rPr lang="en-US" dirty="0" smtClean="0"/>
              <a:t>        </a:t>
            </a:r>
            <a:r>
              <a:rPr lang="en-US" dirty="0" err="1" smtClean="0"/>
              <a:t>parsed_url</a:t>
            </a:r>
            <a:r>
              <a:rPr lang="en-US" dirty="0" smtClean="0"/>
              <a:t> = </a:t>
            </a:r>
            <a:r>
              <a:rPr lang="en-US" dirty="0" err="1" smtClean="0"/>
              <a:t>urlparse</a:t>
            </a:r>
            <a:r>
              <a:rPr lang="en-US" dirty="0" smtClean="0"/>
              <a:t>(address)</a:t>
            </a:r>
          </a:p>
          <a:p>
            <a:r>
              <a:rPr lang="en-US" dirty="0" smtClean="0"/>
              <a:t>        </a:t>
            </a:r>
            <a:r>
              <a:rPr lang="en-US" dirty="0" err="1" smtClean="0"/>
              <a:t>self.nodes.add</a:t>
            </a:r>
            <a:r>
              <a:rPr lang="en-US" dirty="0" smtClean="0"/>
              <a:t>(</a:t>
            </a:r>
            <a:r>
              <a:rPr lang="en-US" dirty="0" err="1" smtClean="0"/>
              <a:t>parsed_url.netloc</a:t>
            </a:r>
            <a:r>
              <a:rPr lang="en-US" dirty="0" smtClean="0"/>
              <a:t>)</a:t>
            </a:r>
            <a:endParaRPr lang="en-US" dirty="0"/>
          </a:p>
        </p:txBody>
      </p:sp>
    </p:spTree>
    <p:extLst>
      <p:ext uri="{BB962C8B-B14F-4D97-AF65-F5344CB8AC3E}">
        <p14:creationId xmlns:p14="http://schemas.microsoft.com/office/powerpoint/2010/main" val="1061926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Consensus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conflict is when one node has a different chain than another node</a:t>
            </a:r>
          </a:p>
          <a:p>
            <a:r>
              <a:rPr lang="en-US" dirty="0" smtClean="0"/>
              <a:t>To resolve, our rule is the ‘</a:t>
            </a:r>
            <a:r>
              <a:rPr lang="en-US" b="1" i="1" dirty="0" smtClean="0"/>
              <a:t>longest valid chain is authoritative</a:t>
            </a:r>
            <a:r>
              <a:rPr lang="en-US" dirty="0" smtClean="0"/>
              <a:t>’</a:t>
            </a:r>
          </a:p>
          <a:p>
            <a:r>
              <a:rPr lang="en-US" dirty="0" err="1" smtClean="0"/>
              <a:t>Ie</a:t>
            </a:r>
            <a:r>
              <a:rPr lang="en-US" dirty="0" smtClean="0"/>
              <a:t>, the longest chain on the network is the de-facto one.</a:t>
            </a:r>
          </a:p>
          <a:p>
            <a:r>
              <a:rPr lang="en-US" dirty="0" smtClean="0"/>
              <a:t>Let’s implement the </a:t>
            </a:r>
            <a:r>
              <a:rPr lang="en-US" dirty="0" err="1" smtClean="0"/>
              <a:t>valid_chain</a:t>
            </a:r>
            <a:r>
              <a:rPr lang="en-US" dirty="0" smtClean="0"/>
              <a:t> method and </a:t>
            </a:r>
            <a:r>
              <a:rPr lang="en-US" dirty="0" err="1" smtClean="0"/>
              <a:t>resolve_conflicts</a:t>
            </a:r>
            <a:r>
              <a:rPr lang="en-US" dirty="0" smtClean="0"/>
              <a:t> method on blockchain.py</a:t>
            </a:r>
          </a:p>
          <a:p>
            <a:r>
              <a:rPr lang="en-US" sz="2200" dirty="0" err="1" smtClean="0"/>
              <a:t>valid_chain</a:t>
            </a:r>
            <a:r>
              <a:rPr lang="en-US" sz="2200" dirty="0" smtClean="0"/>
              <a:t>() – loops through blocks and verifies both hash and proof.</a:t>
            </a:r>
          </a:p>
          <a:p>
            <a:r>
              <a:rPr lang="en-US" sz="2200" dirty="0" err="1"/>
              <a:t>r</a:t>
            </a:r>
            <a:r>
              <a:rPr lang="en-US" sz="2200" dirty="0" err="1" smtClean="0"/>
              <a:t>esolve_conflicts</a:t>
            </a:r>
            <a:r>
              <a:rPr lang="en-US" sz="2200" dirty="0" smtClean="0"/>
              <a:t>() – loops through neighbors, downloads their chains, and verifies. </a:t>
            </a:r>
            <a:r>
              <a:rPr lang="en-US" sz="2200" b="1" dirty="0" smtClean="0"/>
              <a:t>If a valid chain is found, whose length is greater than ours, we replace ours.</a:t>
            </a:r>
          </a:p>
          <a:p>
            <a:endParaRPr lang="en-US" dirty="0" smtClean="0"/>
          </a:p>
        </p:txBody>
      </p:sp>
    </p:spTree>
    <p:extLst>
      <p:ext uri="{BB962C8B-B14F-4D97-AF65-F5344CB8AC3E}">
        <p14:creationId xmlns:p14="http://schemas.microsoft.com/office/powerpoint/2010/main" val="430636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02359"/>
            <a:ext cx="4572000" cy="6555641"/>
          </a:xfrm>
          <a:prstGeom prst="rect">
            <a:avLst/>
          </a:prstGeom>
        </p:spPr>
        <p:txBody>
          <a:bodyPr>
            <a:spAutoFit/>
          </a:bodyPr>
          <a:lstStyle/>
          <a:p>
            <a:r>
              <a:rPr lang="en-US" sz="1200" dirty="0" smtClean="0"/>
              <a:t>...</a:t>
            </a:r>
          </a:p>
          <a:p>
            <a:r>
              <a:rPr lang="en-US" sz="1200" dirty="0" smtClean="0"/>
              <a:t>import requests</a:t>
            </a:r>
          </a:p>
          <a:p>
            <a:endParaRPr lang="en-US" sz="1200" dirty="0" smtClean="0"/>
          </a:p>
          <a:p>
            <a:endParaRPr lang="en-US" sz="1200" dirty="0" smtClean="0"/>
          </a:p>
          <a:p>
            <a:r>
              <a:rPr lang="en-US" sz="1200" dirty="0" smtClean="0"/>
              <a:t>class </a:t>
            </a:r>
            <a:r>
              <a:rPr lang="en-US" sz="1200" dirty="0" err="1" smtClean="0"/>
              <a:t>Blockchain</a:t>
            </a:r>
            <a:r>
              <a:rPr lang="en-US" sz="1200" dirty="0" smtClean="0"/>
              <a:t>(object)</a:t>
            </a:r>
          </a:p>
          <a:p>
            <a:r>
              <a:rPr lang="en-US" sz="1200" dirty="0" smtClean="0"/>
              <a:t>    ...</a:t>
            </a:r>
          </a:p>
          <a:p>
            <a:r>
              <a:rPr lang="en-US" sz="1200" dirty="0" smtClean="0"/>
              <a:t>    </a:t>
            </a:r>
          </a:p>
          <a:p>
            <a:r>
              <a:rPr lang="en-US" sz="1200" dirty="0" smtClean="0"/>
              <a:t>    </a:t>
            </a:r>
            <a:r>
              <a:rPr lang="en-US" sz="1200" dirty="0" err="1" smtClean="0"/>
              <a:t>def</a:t>
            </a:r>
            <a:r>
              <a:rPr lang="en-US" sz="1200" dirty="0" smtClean="0"/>
              <a:t> </a:t>
            </a:r>
            <a:r>
              <a:rPr lang="en-US" sz="1200" dirty="0" err="1" smtClean="0"/>
              <a:t>valid_chain</a:t>
            </a:r>
            <a:r>
              <a:rPr lang="en-US" sz="1200" dirty="0" smtClean="0"/>
              <a:t>(self, chain):</a:t>
            </a:r>
          </a:p>
          <a:p>
            <a:r>
              <a:rPr lang="en-US" sz="1200" dirty="0" smtClean="0"/>
              <a:t>        """</a:t>
            </a:r>
          </a:p>
          <a:p>
            <a:r>
              <a:rPr lang="en-US" sz="1200" dirty="0" smtClean="0"/>
              <a:t>        Determine if a given </a:t>
            </a:r>
            <a:r>
              <a:rPr lang="en-US" sz="1200" dirty="0" err="1" smtClean="0"/>
              <a:t>blockchain</a:t>
            </a:r>
            <a:r>
              <a:rPr lang="en-US" sz="1200" dirty="0" smtClean="0"/>
              <a:t> is valid</a:t>
            </a:r>
          </a:p>
          <a:p>
            <a:r>
              <a:rPr lang="en-US" sz="1200" dirty="0" smtClean="0"/>
              <a:t>        :</a:t>
            </a:r>
            <a:r>
              <a:rPr lang="en-US" sz="1200" dirty="0" err="1" smtClean="0"/>
              <a:t>param</a:t>
            </a:r>
            <a:r>
              <a:rPr lang="en-US" sz="1200" dirty="0" smtClean="0"/>
              <a:t> chain: &lt;list&gt; A </a:t>
            </a:r>
            <a:r>
              <a:rPr lang="en-US" sz="1200" dirty="0" err="1" smtClean="0"/>
              <a:t>blockchain</a:t>
            </a:r>
            <a:endParaRPr lang="en-US" sz="1200" dirty="0" smtClean="0"/>
          </a:p>
          <a:p>
            <a:r>
              <a:rPr lang="en-US" sz="1200" dirty="0" smtClean="0"/>
              <a:t>        :return: &lt;bool&gt; True if valid, False if not</a:t>
            </a:r>
          </a:p>
          <a:p>
            <a:r>
              <a:rPr lang="en-US" sz="1200" dirty="0" smtClean="0"/>
              <a:t>        """</a:t>
            </a:r>
          </a:p>
          <a:p>
            <a:endParaRPr lang="en-US" sz="1200" dirty="0" smtClean="0"/>
          </a:p>
          <a:p>
            <a:r>
              <a:rPr lang="en-US" sz="1200" dirty="0" smtClean="0"/>
              <a:t>        </a:t>
            </a:r>
            <a:r>
              <a:rPr lang="en-US" sz="1200" dirty="0" err="1" smtClean="0"/>
              <a:t>last_block</a:t>
            </a:r>
            <a:r>
              <a:rPr lang="en-US" sz="1200" dirty="0" smtClean="0"/>
              <a:t> = chain[0]</a:t>
            </a:r>
          </a:p>
          <a:p>
            <a:r>
              <a:rPr lang="en-US" sz="1200" dirty="0" smtClean="0"/>
              <a:t>        </a:t>
            </a:r>
            <a:r>
              <a:rPr lang="en-US" sz="1200" dirty="0" err="1" smtClean="0"/>
              <a:t>current_index</a:t>
            </a:r>
            <a:r>
              <a:rPr lang="en-US" sz="1200" dirty="0" smtClean="0"/>
              <a:t> = 1</a:t>
            </a:r>
          </a:p>
          <a:p>
            <a:endParaRPr lang="en-US" sz="1200" dirty="0" smtClean="0"/>
          </a:p>
          <a:p>
            <a:r>
              <a:rPr lang="en-US" sz="1200" dirty="0" smtClean="0"/>
              <a:t>        while </a:t>
            </a:r>
            <a:r>
              <a:rPr lang="en-US" sz="1200" dirty="0" err="1" smtClean="0"/>
              <a:t>current_index</a:t>
            </a:r>
            <a:r>
              <a:rPr lang="en-US" sz="1200" dirty="0" smtClean="0"/>
              <a:t> &lt; </a:t>
            </a:r>
            <a:r>
              <a:rPr lang="en-US" sz="1200" dirty="0" err="1" smtClean="0"/>
              <a:t>len</a:t>
            </a:r>
            <a:r>
              <a:rPr lang="en-US" sz="1200" dirty="0" smtClean="0"/>
              <a:t>(chain):</a:t>
            </a:r>
          </a:p>
          <a:p>
            <a:r>
              <a:rPr lang="en-US" sz="1200" dirty="0" smtClean="0"/>
              <a:t>            block = chain[</a:t>
            </a:r>
            <a:r>
              <a:rPr lang="en-US" sz="1200" dirty="0" err="1" smtClean="0"/>
              <a:t>current_index</a:t>
            </a:r>
            <a:r>
              <a:rPr lang="en-US" sz="1200" dirty="0" smtClean="0"/>
              <a:t>]</a:t>
            </a:r>
          </a:p>
          <a:p>
            <a:r>
              <a:rPr lang="en-US" sz="1200" dirty="0" smtClean="0"/>
              <a:t>            print(f'{</a:t>
            </a:r>
            <a:r>
              <a:rPr lang="en-US" sz="1200" dirty="0" err="1" smtClean="0"/>
              <a:t>last_block</a:t>
            </a:r>
            <a:r>
              <a:rPr lang="en-US" sz="1200" dirty="0" smtClean="0"/>
              <a:t>}')</a:t>
            </a:r>
          </a:p>
          <a:p>
            <a:r>
              <a:rPr lang="en-US" sz="1200" dirty="0" smtClean="0"/>
              <a:t>            print(f'{block}')</a:t>
            </a:r>
          </a:p>
          <a:p>
            <a:r>
              <a:rPr lang="en-US" sz="1200" dirty="0" smtClean="0"/>
              <a:t>            print("\n-----------\n")</a:t>
            </a:r>
          </a:p>
          <a:p>
            <a:r>
              <a:rPr lang="en-US" sz="1200" dirty="0" smtClean="0"/>
              <a:t>            # Check that the hash of the block is correct</a:t>
            </a:r>
          </a:p>
          <a:p>
            <a:r>
              <a:rPr lang="en-US" sz="1200" dirty="0" smtClean="0"/>
              <a:t>            if block['</a:t>
            </a:r>
            <a:r>
              <a:rPr lang="en-US" sz="1200" dirty="0" err="1" smtClean="0"/>
              <a:t>previous_hash</a:t>
            </a:r>
            <a:r>
              <a:rPr lang="en-US" sz="1200" dirty="0" smtClean="0"/>
              <a:t>'] != </a:t>
            </a:r>
            <a:r>
              <a:rPr lang="en-US" sz="1200" dirty="0" err="1" smtClean="0"/>
              <a:t>self.hash</a:t>
            </a:r>
            <a:r>
              <a:rPr lang="en-US" sz="1200" dirty="0" smtClean="0"/>
              <a:t>(</a:t>
            </a:r>
            <a:r>
              <a:rPr lang="en-US" sz="1200" dirty="0" err="1" smtClean="0"/>
              <a:t>last_block</a:t>
            </a:r>
            <a:r>
              <a:rPr lang="en-US" sz="1200" dirty="0" smtClean="0"/>
              <a:t>):</a:t>
            </a:r>
          </a:p>
          <a:p>
            <a:r>
              <a:rPr lang="en-US" sz="1200" dirty="0" smtClean="0"/>
              <a:t>                return False</a:t>
            </a:r>
          </a:p>
          <a:p>
            <a:endParaRPr lang="en-US" sz="1200" dirty="0" smtClean="0"/>
          </a:p>
          <a:p>
            <a:r>
              <a:rPr lang="en-US" sz="1200" dirty="0" smtClean="0"/>
              <a:t>            # Check that the Proof of Work is correct</a:t>
            </a:r>
          </a:p>
          <a:p>
            <a:r>
              <a:rPr lang="en-US" sz="1200" dirty="0" smtClean="0"/>
              <a:t>            if not </a:t>
            </a:r>
            <a:r>
              <a:rPr lang="en-US" sz="1200" dirty="0" err="1" smtClean="0"/>
              <a:t>self.valid_proof</a:t>
            </a:r>
            <a:r>
              <a:rPr lang="en-US" sz="1200" dirty="0" smtClean="0"/>
              <a:t>(</a:t>
            </a:r>
            <a:r>
              <a:rPr lang="en-US" sz="1200" dirty="0" err="1" smtClean="0"/>
              <a:t>last_block</a:t>
            </a:r>
            <a:r>
              <a:rPr lang="en-US" sz="1200" dirty="0" smtClean="0"/>
              <a:t>['proof'], block['proof']):</a:t>
            </a:r>
          </a:p>
          <a:p>
            <a:r>
              <a:rPr lang="en-US" sz="1200" dirty="0" smtClean="0"/>
              <a:t>                return False</a:t>
            </a:r>
          </a:p>
          <a:p>
            <a:endParaRPr lang="en-US" sz="1200" dirty="0" smtClean="0"/>
          </a:p>
          <a:p>
            <a:r>
              <a:rPr lang="en-US" sz="1200" dirty="0" smtClean="0"/>
              <a:t>            </a:t>
            </a:r>
            <a:r>
              <a:rPr lang="en-US" sz="1200" dirty="0" err="1" smtClean="0"/>
              <a:t>last_block</a:t>
            </a:r>
            <a:r>
              <a:rPr lang="en-US" sz="1200" dirty="0" smtClean="0"/>
              <a:t> = block</a:t>
            </a:r>
          </a:p>
          <a:p>
            <a:r>
              <a:rPr lang="en-US" sz="1200" dirty="0" smtClean="0"/>
              <a:t>            </a:t>
            </a:r>
            <a:r>
              <a:rPr lang="en-US" sz="1200" dirty="0" err="1" smtClean="0"/>
              <a:t>current_index</a:t>
            </a:r>
            <a:r>
              <a:rPr lang="en-US" sz="1200" dirty="0" smtClean="0"/>
              <a:t> += 1</a:t>
            </a:r>
          </a:p>
          <a:p>
            <a:endParaRPr lang="en-US" sz="1200" dirty="0" smtClean="0"/>
          </a:p>
          <a:p>
            <a:r>
              <a:rPr lang="en-US" sz="1200" dirty="0" smtClean="0"/>
              <a:t>        return True</a:t>
            </a:r>
          </a:p>
          <a:p>
            <a:endParaRPr lang="en-US" sz="1200" dirty="0" smtClean="0"/>
          </a:p>
        </p:txBody>
      </p:sp>
    </p:spTree>
    <p:extLst>
      <p:ext uri="{BB962C8B-B14F-4D97-AF65-F5344CB8AC3E}">
        <p14:creationId xmlns:p14="http://schemas.microsoft.com/office/powerpoint/2010/main" val="773810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02359"/>
            <a:ext cx="4572000" cy="6186309"/>
          </a:xfrm>
          <a:prstGeom prst="rect">
            <a:avLst/>
          </a:prstGeom>
        </p:spPr>
        <p:txBody>
          <a:bodyPr>
            <a:spAutoFit/>
          </a:bodyPr>
          <a:lstStyle/>
          <a:p>
            <a:r>
              <a:rPr lang="en-US" sz="1200" dirty="0" smtClean="0"/>
              <a:t> </a:t>
            </a:r>
            <a:r>
              <a:rPr lang="en-US" sz="1200" dirty="0" err="1" smtClean="0"/>
              <a:t>def</a:t>
            </a:r>
            <a:r>
              <a:rPr lang="en-US" sz="1200" dirty="0" smtClean="0"/>
              <a:t> </a:t>
            </a:r>
            <a:r>
              <a:rPr lang="en-US" sz="1200" dirty="0" err="1" smtClean="0"/>
              <a:t>resolve_conflicts</a:t>
            </a:r>
            <a:r>
              <a:rPr lang="en-US" sz="1200" dirty="0" smtClean="0"/>
              <a:t>(self):</a:t>
            </a:r>
          </a:p>
          <a:p>
            <a:r>
              <a:rPr lang="en-US" sz="1200" dirty="0" smtClean="0"/>
              <a:t>        """</a:t>
            </a:r>
          </a:p>
          <a:p>
            <a:r>
              <a:rPr lang="en-US" sz="1200" dirty="0" smtClean="0"/>
              <a:t>        This is our Consensus Algorithm, it resolves conflicts</a:t>
            </a:r>
          </a:p>
          <a:p>
            <a:r>
              <a:rPr lang="en-US" sz="1200" dirty="0" smtClean="0"/>
              <a:t>        by replacing our chain with the longest one in the network.</a:t>
            </a:r>
          </a:p>
          <a:p>
            <a:r>
              <a:rPr lang="en-US" sz="1200" dirty="0" smtClean="0"/>
              <a:t>        :return: &lt;bool&gt; True if our chain was replaced, False if not</a:t>
            </a:r>
          </a:p>
          <a:p>
            <a:r>
              <a:rPr lang="en-US" sz="1200" dirty="0" smtClean="0"/>
              <a:t>        """</a:t>
            </a:r>
          </a:p>
          <a:p>
            <a:endParaRPr lang="en-US" sz="1200" dirty="0" smtClean="0"/>
          </a:p>
          <a:p>
            <a:r>
              <a:rPr lang="en-US" sz="1200" dirty="0" smtClean="0"/>
              <a:t>        </a:t>
            </a:r>
            <a:r>
              <a:rPr lang="en-US" sz="1200" dirty="0" err="1" smtClean="0"/>
              <a:t>neighbours</a:t>
            </a:r>
            <a:r>
              <a:rPr lang="en-US" sz="1200" dirty="0" smtClean="0"/>
              <a:t> = </a:t>
            </a:r>
            <a:r>
              <a:rPr lang="en-US" sz="1200" dirty="0" err="1" smtClean="0"/>
              <a:t>self.nodes</a:t>
            </a:r>
            <a:endParaRPr lang="en-US" sz="1200" dirty="0" smtClean="0"/>
          </a:p>
          <a:p>
            <a:r>
              <a:rPr lang="en-US" sz="1200" dirty="0" smtClean="0"/>
              <a:t>        </a:t>
            </a:r>
            <a:r>
              <a:rPr lang="en-US" sz="1200" dirty="0" err="1" smtClean="0"/>
              <a:t>new_chain</a:t>
            </a:r>
            <a:r>
              <a:rPr lang="en-US" sz="1200" dirty="0" smtClean="0"/>
              <a:t> = None</a:t>
            </a:r>
          </a:p>
          <a:p>
            <a:endParaRPr lang="en-US" sz="1200" dirty="0" smtClean="0"/>
          </a:p>
          <a:p>
            <a:r>
              <a:rPr lang="en-US" sz="1200" dirty="0" smtClean="0"/>
              <a:t>        # We're only looking for chains longer than ours</a:t>
            </a:r>
          </a:p>
          <a:p>
            <a:r>
              <a:rPr lang="en-US" sz="1200" dirty="0" smtClean="0"/>
              <a:t>        </a:t>
            </a:r>
            <a:r>
              <a:rPr lang="en-US" sz="1200" dirty="0" err="1" smtClean="0"/>
              <a:t>max_length</a:t>
            </a:r>
            <a:r>
              <a:rPr lang="en-US" sz="1200" dirty="0" smtClean="0"/>
              <a:t> = </a:t>
            </a:r>
            <a:r>
              <a:rPr lang="en-US" sz="1200" dirty="0" err="1" smtClean="0"/>
              <a:t>len</a:t>
            </a:r>
            <a:r>
              <a:rPr lang="en-US" sz="1200" dirty="0" smtClean="0"/>
              <a:t>(</a:t>
            </a:r>
            <a:r>
              <a:rPr lang="en-US" sz="1200" dirty="0" err="1" smtClean="0"/>
              <a:t>self.chain</a:t>
            </a:r>
            <a:r>
              <a:rPr lang="en-US" sz="1200" dirty="0" smtClean="0"/>
              <a:t>)</a:t>
            </a:r>
          </a:p>
          <a:p>
            <a:endParaRPr lang="en-US" sz="1200" dirty="0" smtClean="0"/>
          </a:p>
          <a:p>
            <a:r>
              <a:rPr lang="en-US" sz="1200" dirty="0" smtClean="0"/>
              <a:t>        # Grab and verify the chains from all the nodes in our network</a:t>
            </a:r>
          </a:p>
          <a:p>
            <a:r>
              <a:rPr lang="en-US" sz="1200" dirty="0" smtClean="0"/>
              <a:t>        for node in </a:t>
            </a:r>
            <a:r>
              <a:rPr lang="en-US" sz="1200" dirty="0" err="1" smtClean="0"/>
              <a:t>neighbours</a:t>
            </a:r>
            <a:r>
              <a:rPr lang="en-US" sz="1200" dirty="0" smtClean="0"/>
              <a:t>:</a:t>
            </a:r>
          </a:p>
          <a:p>
            <a:r>
              <a:rPr lang="en-US" sz="1200" dirty="0" smtClean="0"/>
              <a:t>            response = </a:t>
            </a:r>
            <a:r>
              <a:rPr lang="en-US" sz="1200" dirty="0" err="1" smtClean="0"/>
              <a:t>requests.get</a:t>
            </a:r>
            <a:r>
              <a:rPr lang="en-US" sz="1200" dirty="0" smtClean="0"/>
              <a:t>(</a:t>
            </a:r>
            <a:r>
              <a:rPr lang="en-US" sz="1200" dirty="0" err="1" smtClean="0"/>
              <a:t>f'http</a:t>
            </a:r>
            <a:r>
              <a:rPr lang="en-US" sz="1200" dirty="0" smtClean="0"/>
              <a:t>://{node}/chain')</a:t>
            </a:r>
          </a:p>
          <a:p>
            <a:endParaRPr lang="en-US" sz="1200" dirty="0" smtClean="0"/>
          </a:p>
          <a:p>
            <a:r>
              <a:rPr lang="en-US" sz="1200" dirty="0" smtClean="0"/>
              <a:t>            if </a:t>
            </a:r>
            <a:r>
              <a:rPr lang="en-US" sz="1200" dirty="0" err="1" smtClean="0"/>
              <a:t>response.status_code</a:t>
            </a:r>
            <a:r>
              <a:rPr lang="en-US" sz="1200" dirty="0" smtClean="0"/>
              <a:t> == 200:</a:t>
            </a:r>
          </a:p>
          <a:p>
            <a:r>
              <a:rPr lang="en-US" sz="1200" dirty="0" smtClean="0"/>
              <a:t>                length = </a:t>
            </a:r>
            <a:r>
              <a:rPr lang="en-US" sz="1200" dirty="0" err="1" smtClean="0"/>
              <a:t>response.json</a:t>
            </a:r>
            <a:r>
              <a:rPr lang="en-US" sz="1200" dirty="0" smtClean="0"/>
              <a:t>()['length']</a:t>
            </a:r>
          </a:p>
          <a:p>
            <a:r>
              <a:rPr lang="en-US" sz="1200" dirty="0" smtClean="0"/>
              <a:t>                chain = </a:t>
            </a:r>
            <a:r>
              <a:rPr lang="en-US" sz="1200" dirty="0" err="1" smtClean="0"/>
              <a:t>response.json</a:t>
            </a:r>
            <a:r>
              <a:rPr lang="en-US" sz="1200" dirty="0" smtClean="0"/>
              <a:t>()['chain']</a:t>
            </a:r>
          </a:p>
          <a:p>
            <a:endParaRPr lang="en-US" sz="1200" dirty="0" smtClean="0"/>
          </a:p>
          <a:p>
            <a:r>
              <a:rPr lang="en-US" sz="1200" dirty="0" smtClean="0"/>
              <a:t>                # Check if the length is longer and the chain is valid</a:t>
            </a:r>
          </a:p>
          <a:p>
            <a:r>
              <a:rPr lang="en-US" sz="1200" dirty="0" smtClean="0"/>
              <a:t>                if length &gt; </a:t>
            </a:r>
            <a:r>
              <a:rPr lang="en-US" sz="1200" dirty="0" err="1" smtClean="0"/>
              <a:t>max_length</a:t>
            </a:r>
            <a:r>
              <a:rPr lang="en-US" sz="1200" dirty="0" smtClean="0"/>
              <a:t> and </a:t>
            </a:r>
            <a:r>
              <a:rPr lang="en-US" sz="1200" dirty="0" err="1" smtClean="0"/>
              <a:t>self.valid_chain</a:t>
            </a:r>
            <a:r>
              <a:rPr lang="en-US" sz="1200" dirty="0" smtClean="0"/>
              <a:t>(chain):</a:t>
            </a:r>
          </a:p>
          <a:p>
            <a:r>
              <a:rPr lang="en-US" sz="1200" dirty="0" smtClean="0"/>
              <a:t>                    </a:t>
            </a:r>
            <a:r>
              <a:rPr lang="en-US" sz="1200" dirty="0" err="1" smtClean="0"/>
              <a:t>max_length</a:t>
            </a:r>
            <a:r>
              <a:rPr lang="en-US" sz="1200" dirty="0" smtClean="0"/>
              <a:t> = length</a:t>
            </a:r>
          </a:p>
          <a:p>
            <a:r>
              <a:rPr lang="en-US" sz="1200" dirty="0" smtClean="0"/>
              <a:t>                    </a:t>
            </a:r>
            <a:r>
              <a:rPr lang="en-US" sz="1200" dirty="0" err="1" smtClean="0"/>
              <a:t>new_chain</a:t>
            </a:r>
            <a:r>
              <a:rPr lang="en-US" sz="1200" dirty="0" smtClean="0"/>
              <a:t> = chain</a:t>
            </a:r>
          </a:p>
          <a:p>
            <a:endParaRPr lang="en-US" sz="1200" dirty="0" smtClean="0"/>
          </a:p>
          <a:p>
            <a:r>
              <a:rPr lang="en-US" sz="1200" dirty="0" smtClean="0"/>
              <a:t>        # Replace our chain if we discovered a new, valid chain longer than ours</a:t>
            </a:r>
          </a:p>
          <a:p>
            <a:r>
              <a:rPr lang="en-US" sz="1200" dirty="0" smtClean="0"/>
              <a:t>        if </a:t>
            </a:r>
            <a:r>
              <a:rPr lang="en-US" sz="1200" dirty="0" err="1" smtClean="0"/>
              <a:t>new_chain</a:t>
            </a:r>
            <a:r>
              <a:rPr lang="en-US" sz="1200" dirty="0" smtClean="0"/>
              <a:t>:</a:t>
            </a:r>
          </a:p>
          <a:p>
            <a:r>
              <a:rPr lang="en-US" sz="1200" dirty="0" smtClean="0"/>
              <a:t>            </a:t>
            </a:r>
            <a:r>
              <a:rPr lang="en-US" sz="1200" dirty="0" err="1" smtClean="0"/>
              <a:t>self.chain</a:t>
            </a:r>
            <a:r>
              <a:rPr lang="en-US" sz="1200" dirty="0" smtClean="0"/>
              <a:t> = </a:t>
            </a:r>
            <a:r>
              <a:rPr lang="en-US" sz="1200" dirty="0" err="1" smtClean="0"/>
              <a:t>new_chain</a:t>
            </a:r>
            <a:endParaRPr lang="en-US" sz="1200" dirty="0" smtClean="0"/>
          </a:p>
          <a:p>
            <a:r>
              <a:rPr lang="en-US" sz="1200" dirty="0" smtClean="0"/>
              <a:t>            return True</a:t>
            </a:r>
          </a:p>
          <a:p>
            <a:endParaRPr lang="en-US" sz="1200" dirty="0" smtClean="0"/>
          </a:p>
          <a:p>
            <a:r>
              <a:rPr lang="en-US" sz="1200" dirty="0" smtClean="0"/>
              <a:t>        return False</a:t>
            </a:r>
          </a:p>
        </p:txBody>
      </p:sp>
    </p:spTree>
    <p:extLst>
      <p:ext uri="{BB962C8B-B14F-4D97-AF65-F5344CB8AC3E}">
        <p14:creationId xmlns:p14="http://schemas.microsoft.com/office/powerpoint/2010/main" val="52846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Incorruptible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a:t>2. Digital Signatures: </a:t>
            </a:r>
            <a:r>
              <a:rPr lang="en-US" dirty="0">
                <a:hlinkClick r:id="rId2"/>
              </a:rPr>
              <a:t>Digital signatures</a:t>
            </a:r>
            <a:r>
              <a:rPr lang="en-US" dirty="0"/>
              <a:t> are like our normal signatures in digital form. They need to have this basic property:</a:t>
            </a:r>
          </a:p>
          <a:p>
            <a:r>
              <a:rPr lang="en-US" dirty="0"/>
              <a:t>Only you can sign BUT anyone can verify.</a:t>
            </a:r>
          </a:p>
          <a:p>
            <a:r>
              <a:rPr lang="en-US" dirty="0" smtClean="0"/>
              <a:t>Uses Private Key to sign and Public key to verify</a:t>
            </a:r>
          </a:p>
          <a:p>
            <a:r>
              <a:rPr lang="en-US" dirty="0"/>
              <a:t>Bitcoin uses </a:t>
            </a:r>
            <a:r>
              <a:rPr lang="en-US" dirty="0" smtClean="0"/>
              <a:t>(Elliptical Curve Digital Signature Algorithm) </a:t>
            </a:r>
            <a:r>
              <a:rPr lang="en-US" dirty="0" smtClean="0">
                <a:hlinkClick r:id="rId3"/>
              </a:rPr>
              <a:t>ECDSA</a:t>
            </a:r>
            <a:r>
              <a:rPr lang="en-US" dirty="0"/>
              <a:t> for digital signatures.</a:t>
            </a:r>
            <a:endParaRPr lang="en-US" dirty="0" smtClean="0"/>
          </a:p>
        </p:txBody>
      </p:sp>
    </p:spTree>
    <p:extLst>
      <p:ext uri="{BB962C8B-B14F-4D97-AF65-F5344CB8AC3E}">
        <p14:creationId xmlns:p14="http://schemas.microsoft.com/office/powerpoint/2010/main" val="1722455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endpoints for consensus</a:t>
            </a:r>
            <a:endParaRPr lang="en-US" dirty="0"/>
          </a:p>
        </p:txBody>
      </p:sp>
      <p:sp>
        <p:nvSpPr>
          <p:cNvPr id="3" name="Content Placeholder 2"/>
          <p:cNvSpPr>
            <a:spLocks noGrp="1"/>
          </p:cNvSpPr>
          <p:nvPr>
            <p:ph idx="1"/>
          </p:nvPr>
        </p:nvSpPr>
        <p:spPr/>
        <p:txBody>
          <a:bodyPr/>
          <a:lstStyle/>
          <a:p>
            <a:r>
              <a:rPr lang="en-US" dirty="0" smtClean="0"/>
              <a:t>Add 2 more methods to register and resolve</a:t>
            </a:r>
          </a:p>
          <a:p>
            <a:pPr marL="0" indent="0">
              <a:buNone/>
            </a:pPr>
            <a:r>
              <a:rPr lang="en-US" dirty="0" smtClean="0"/>
              <a:t>/nodes/register (POST)</a:t>
            </a:r>
          </a:p>
          <a:p>
            <a:pPr marL="0" indent="0">
              <a:buNone/>
            </a:pPr>
            <a:r>
              <a:rPr lang="en-US" dirty="0" smtClean="0"/>
              <a:t>/nodes/resolve (GET)</a:t>
            </a:r>
          </a:p>
          <a:p>
            <a:endParaRPr lang="en-US" dirty="0"/>
          </a:p>
        </p:txBody>
      </p:sp>
    </p:spTree>
    <p:extLst>
      <p:ext uri="{BB962C8B-B14F-4D97-AF65-F5344CB8AC3E}">
        <p14:creationId xmlns:p14="http://schemas.microsoft.com/office/powerpoint/2010/main" val="275425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48936"/>
            <a:ext cx="4572000" cy="6370975"/>
          </a:xfrm>
          <a:prstGeom prst="rect">
            <a:avLst/>
          </a:prstGeom>
        </p:spPr>
        <p:txBody>
          <a:bodyPr>
            <a:spAutoFit/>
          </a:bodyPr>
          <a:lstStyle/>
          <a:p>
            <a:r>
              <a:rPr lang="en-US" sz="1200" dirty="0" smtClean="0"/>
              <a:t>@</a:t>
            </a:r>
            <a:r>
              <a:rPr lang="en-US" sz="1200" dirty="0" err="1" smtClean="0"/>
              <a:t>app.route</a:t>
            </a:r>
            <a:r>
              <a:rPr lang="en-US" sz="1200" dirty="0" smtClean="0"/>
              <a:t>('/nodes/register', methods=['POST'])</a:t>
            </a:r>
          </a:p>
          <a:p>
            <a:r>
              <a:rPr lang="en-US" sz="1200" dirty="0" err="1" smtClean="0"/>
              <a:t>def</a:t>
            </a:r>
            <a:r>
              <a:rPr lang="en-US" sz="1200" dirty="0" smtClean="0"/>
              <a:t> </a:t>
            </a:r>
            <a:r>
              <a:rPr lang="en-US" sz="1200" dirty="0" err="1" smtClean="0"/>
              <a:t>register_nodes</a:t>
            </a:r>
            <a:r>
              <a:rPr lang="en-US" sz="1200" dirty="0" smtClean="0"/>
              <a:t>():</a:t>
            </a:r>
          </a:p>
          <a:p>
            <a:r>
              <a:rPr lang="en-US" sz="1200" dirty="0" smtClean="0"/>
              <a:t>    values = </a:t>
            </a:r>
            <a:r>
              <a:rPr lang="en-US" sz="1200" dirty="0" err="1" smtClean="0"/>
              <a:t>request.get_json</a:t>
            </a:r>
            <a:r>
              <a:rPr lang="en-US" sz="1200" dirty="0" smtClean="0"/>
              <a:t>()</a:t>
            </a:r>
          </a:p>
          <a:p>
            <a:endParaRPr lang="en-US" sz="1200" dirty="0" smtClean="0"/>
          </a:p>
          <a:p>
            <a:r>
              <a:rPr lang="en-US" sz="1200" dirty="0" smtClean="0"/>
              <a:t>    nodes = </a:t>
            </a:r>
            <a:r>
              <a:rPr lang="en-US" sz="1200" dirty="0" err="1" smtClean="0"/>
              <a:t>values.get</a:t>
            </a:r>
            <a:r>
              <a:rPr lang="en-US" sz="1200" dirty="0" smtClean="0"/>
              <a:t>('nodes')</a:t>
            </a:r>
          </a:p>
          <a:p>
            <a:r>
              <a:rPr lang="en-US" sz="1200" dirty="0" smtClean="0"/>
              <a:t>    if nodes is None:</a:t>
            </a:r>
          </a:p>
          <a:p>
            <a:r>
              <a:rPr lang="en-US" sz="1200" dirty="0" smtClean="0"/>
              <a:t>        return "Error: Please supply a valid list of nodes", 400</a:t>
            </a:r>
          </a:p>
          <a:p>
            <a:endParaRPr lang="en-US" sz="1200" dirty="0" smtClean="0"/>
          </a:p>
          <a:p>
            <a:r>
              <a:rPr lang="en-US" sz="1200" dirty="0" smtClean="0"/>
              <a:t>    for node in nodes:</a:t>
            </a:r>
          </a:p>
          <a:p>
            <a:r>
              <a:rPr lang="en-US" sz="1200" dirty="0" smtClean="0"/>
              <a:t>        </a:t>
            </a:r>
            <a:r>
              <a:rPr lang="en-US" sz="1200" dirty="0" err="1" smtClean="0"/>
              <a:t>blockchain.register_node</a:t>
            </a:r>
            <a:r>
              <a:rPr lang="en-US" sz="1200" dirty="0" smtClean="0"/>
              <a:t>(node)</a:t>
            </a:r>
          </a:p>
          <a:p>
            <a:endParaRPr lang="en-US" sz="1200" dirty="0" smtClean="0"/>
          </a:p>
          <a:p>
            <a:r>
              <a:rPr lang="en-US" sz="1200" dirty="0" smtClean="0"/>
              <a:t>    response = {</a:t>
            </a:r>
          </a:p>
          <a:p>
            <a:r>
              <a:rPr lang="en-US" sz="1200" dirty="0" smtClean="0"/>
              <a:t>        'message': 'New nodes have been added',</a:t>
            </a:r>
          </a:p>
          <a:p>
            <a:r>
              <a:rPr lang="en-US" sz="1200" dirty="0" smtClean="0"/>
              <a:t>        '</a:t>
            </a:r>
            <a:r>
              <a:rPr lang="en-US" sz="1200" dirty="0" err="1" smtClean="0"/>
              <a:t>total_nodes</a:t>
            </a:r>
            <a:r>
              <a:rPr lang="en-US" sz="1200" dirty="0" smtClean="0"/>
              <a:t>': list(</a:t>
            </a:r>
            <a:r>
              <a:rPr lang="en-US" sz="1200" dirty="0" err="1" smtClean="0"/>
              <a:t>blockchain.nodes</a:t>
            </a:r>
            <a:r>
              <a:rPr lang="en-US" sz="1200" dirty="0" smtClean="0"/>
              <a:t>),</a:t>
            </a:r>
          </a:p>
          <a:p>
            <a:r>
              <a:rPr lang="en-US" sz="1200" dirty="0" smtClean="0"/>
              <a:t>    }</a:t>
            </a:r>
          </a:p>
          <a:p>
            <a:r>
              <a:rPr lang="en-US" sz="1200" dirty="0" smtClean="0"/>
              <a:t>    return </a:t>
            </a:r>
            <a:r>
              <a:rPr lang="en-US" sz="1200" dirty="0" err="1" smtClean="0"/>
              <a:t>jsonify</a:t>
            </a:r>
            <a:r>
              <a:rPr lang="en-US" sz="1200" dirty="0" smtClean="0"/>
              <a:t>(response), 201</a:t>
            </a:r>
          </a:p>
          <a:p>
            <a:endParaRPr lang="en-US" sz="1200" dirty="0" smtClean="0"/>
          </a:p>
          <a:p>
            <a:endParaRPr lang="en-US" sz="1200" dirty="0" smtClean="0"/>
          </a:p>
          <a:p>
            <a:r>
              <a:rPr lang="en-US" sz="1200" dirty="0" smtClean="0"/>
              <a:t>@</a:t>
            </a:r>
            <a:r>
              <a:rPr lang="en-US" sz="1200" dirty="0" err="1" smtClean="0"/>
              <a:t>app.route</a:t>
            </a:r>
            <a:r>
              <a:rPr lang="en-US" sz="1200" dirty="0" smtClean="0"/>
              <a:t>('/nodes/resolve', methods=['GET'])</a:t>
            </a:r>
          </a:p>
          <a:p>
            <a:r>
              <a:rPr lang="en-US" sz="1200" dirty="0" err="1" smtClean="0"/>
              <a:t>def</a:t>
            </a:r>
            <a:r>
              <a:rPr lang="en-US" sz="1200" dirty="0" smtClean="0"/>
              <a:t> consensus():</a:t>
            </a:r>
          </a:p>
          <a:p>
            <a:r>
              <a:rPr lang="en-US" sz="1200" dirty="0" smtClean="0"/>
              <a:t>    replaced = </a:t>
            </a:r>
            <a:r>
              <a:rPr lang="en-US" sz="1200" dirty="0" err="1" smtClean="0"/>
              <a:t>blockchain.resolve_conflicts</a:t>
            </a:r>
            <a:r>
              <a:rPr lang="en-US" sz="1200" dirty="0" smtClean="0"/>
              <a:t>()</a:t>
            </a:r>
          </a:p>
          <a:p>
            <a:endParaRPr lang="en-US" sz="1200" dirty="0" smtClean="0"/>
          </a:p>
          <a:p>
            <a:r>
              <a:rPr lang="en-US" sz="1200" dirty="0" smtClean="0"/>
              <a:t>    if replaced:</a:t>
            </a:r>
          </a:p>
          <a:p>
            <a:r>
              <a:rPr lang="en-US" sz="1200" dirty="0" smtClean="0"/>
              <a:t>        response = {</a:t>
            </a:r>
          </a:p>
          <a:p>
            <a:r>
              <a:rPr lang="en-US" sz="1200" dirty="0" smtClean="0"/>
              <a:t>            'message': 'Our chain was replaced',</a:t>
            </a:r>
          </a:p>
          <a:p>
            <a:r>
              <a:rPr lang="en-US" sz="1200" dirty="0" smtClean="0"/>
              <a:t>            '</a:t>
            </a:r>
            <a:r>
              <a:rPr lang="en-US" sz="1200" dirty="0" err="1" smtClean="0"/>
              <a:t>new_chain</a:t>
            </a:r>
            <a:r>
              <a:rPr lang="en-US" sz="1200" dirty="0" smtClean="0"/>
              <a:t>': </a:t>
            </a:r>
            <a:r>
              <a:rPr lang="en-US" sz="1200" dirty="0" err="1" smtClean="0"/>
              <a:t>blockchain.chain</a:t>
            </a:r>
            <a:endParaRPr lang="en-US" sz="1200" dirty="0" smtClean="0"/>
          </a:p>
          <a:p>
            <a:r>
              <a:rPr lang="en-US" sz="1200" dirty="0" smtClean="0"/>
              <a:t>        }</a:t>
            </a:r>
          </a:p>
          <a:p>
            <a:r>
              <a:rPr lang="en-US" sz="1200" dirty="0" smtClean="0"/>
              <a:t>    else:</a:t>
            </a:r>
          </a:p>
          <a:p>
            <a:r>
              <a:rPr lang="en-US" sz="1200" dirty="0" smtClean="0"/>
              <a:t>        response = {</a:t>
            </a:r>
          </a:p>
          <a:p>
            <a:r>
              <a:rPr lang="en-US" sz="1200" dirty="0" smtClean="0"/>
              <a:t>            'message': 'Our chain is authoritative',</a:t>
            </a:r>
          </a:p>
          <a:p>
            <a:r>
              <a:rPr lang="en-US" sz="1200" dirty="0" smtClean="0"/>
              <a:t>            'chain': </a:t>
            </a:r>
            <a:r>
              <a:rPr lang="en-US" sz="1200" dirty="0" err="1" smtClean="0"/>
              <a:t>blockchain.chain</a:t>
            </a:r>
            <a:endParaRPr lang="en-US" sz="1200" dirty="0" smtClean="0"/>
          </a:p>
          <a:p>
            <a:r>
              <a:rPr lang="en-US" sz="1200" dirty="0" smtClean="0"/>
              <a:t>        }</a:t>
            </a:r>
          </a:p>
          <a:p>
            <a:endParaRPr lang="en-US" sz="1200" dirty="0" smtClean="0"/>
          </a:p>
          <a:p>
            <a:r>
              <a:rPr lang="en-US" sz="1200" dirty="0" smtClean="0"/>
              <a:t>    return </a:t>
            </a:r>
            <a:r>
              <a:rPr lang="en-US" sz="1200" dirty="0" err="1" smtClean="0"/>
              <a:t>jsonify</a:t>
            </a:r>
            <a:r>
              <a:rPr lang="en-US" sz="1200" dirty="0" smtClean="0"/>
              <a:t>(response), 200</a:t>
            </a:r>
            <a:endParaRPr lang="en-US" sz="1200" dirty="0"/>
          </a:p>
        </p:txBody>
      </p:sp>
    </p:spTree>
    <p:extLst>
      <p:ext uri="{BB962C8B-B14F-4D97-AF65-F5344CB8AC3E}">
        <p14:creationId xmlns:p14="http://schemas.microsoft.com/office/powerpoint/2010/main" val="2753606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Test </a:t>
            </a:r>
            <a:r>
              <a:rPr lang="en-US" dirty="0" smtClean="0"/>
              <a:t>the chain</a:t>
            </a:r>
            <a:endParaRPr lang="en-US" dirty="0"/>
          </a:p>
        </p:txBody>
      </p:sp>
      <p:sp>
        <p:nvSpPr>
          <p:cNvPr id="3" name="Content Placeholder 2"/>
          <p:cNvSpPr>
            <a:spLocks noGrp="1"/>
          </p:cNvSpPr>
          <p:nvPr>
            <p:ph idx="1"/>
          </p:nvPr>
        </p:nvSpPr>
        <p:spPr/>
        <p:txBody>
          <a:bodyPr>
            <a:normAutofit/>
          </a:bodyPr>
          <a:lstStyle/>
          <a:p>
            <a:r>
              <a:rPr lang="en-US" dirty="0" smtClean="0"/>
              <a:t>Fire up multiple nodes on different ports (use </a:t>
            </a:r>
            <a:r>
              <a:rPr lang="en-US" dirty="0" err="1" smtClean="0"/>
              <a:t>flaskrun</a:t>
            </a:r>
            <a:r>
              <a:rPr lang="en-US" dirty="0" smtClean="0"/>
              <a:t> to configure multiple ports)</a:t>
            </a:r>
          </a:p>
          <a:p>
            <a:pPr marL="0" indent="0">
              <a:buNone/>
            </a:pPr>
            <a:r>
              <a:rPr lang="en-US" sz="2000" dirty="0" smtClean="0"/>
              <a:t>python blockchain.py –p 5000</a:t>
            </a:r>
          </a:p>
          <a:p>
            <a:pPr marL="0" indent="0">
              <a:buNone/>
            </a:pPr>
            <a:r>
              <a:rPr lang="en-US" sz="2000" dirty="0" smtClean="0"/>
              <a:t>python blockchain.py –p 5001</a:t>
            </a:r>
          </a:p>
          <a:p>
            <a:pPr marL="0" indent="0">
              <a:buNone/>
            </a:pPr>
            <a:r>
              <a:rPr lang="en-US" sz="2000" dirty="0" smtClean="0"/>
              <a:t>…</a:t>
            </a:r>
            <a:endParaRPr lang="en-US" dirty="0" smtClean="0"/>
          </a:p>
          <a:p>
            <a:r>
              <a:rPr lang="en-US" dirty="0" smtClean="0"/>
              <a:t>Use Postman to register nodes</a:t>
            </a:r>
          </a:p>
          <a:p>
            <a:pPr marL="0" indent="0">
              <a:buNone/>
            </a:pPr>
            <a:r>
              <a:rPr lang="en-US" sz="2000" dirty="0" smtClean="0">
                <a:hlinkClick r:id="rId2"/>
              </a:rPr>
              <a:t>http://localhost:5000/register</a:t>
            </a:r>
            <a:endParaRPr lang="en-US" sz="2000" dirty="0" smtClean="0"/>
          </a:p>
          <a:p>
            <a:pPr marL="0" indent="0">
              <a:buNone/>
            </a:pPr>
            <a:r>
              <a:rPr lang="en-US" sz="2000" dirty="0" smtClean="0"/>
              <a:t>Body:</a:t>
            </a:r>
          </a:p>
          <a:p>
            <a:pPr marL="0" indent="0">
              <a:buNone/>
            </a:pPr>
            <a:r>
              <a:rPr lang="en-US" sz="1400" dirty="0" smtClean="0"/>
              <a:t>{</a:t>
            </a:r>
          </a:p>
          <a:p>
            <a:pPr marL="0" indent="0">
              <a:buNone/>
            </a:pPr>
            <a:r>
              <a:rPr lang="en-US" sz="1400" dirty="0" smtClean="0"/>
              <a:t>“nodes”:[“http://127.0.0.1:5001”]</a:t>
            </a:r>
          </a:p>
          <a:p>
            <a:pPr marL="0" indent="0">
              <a:buNone/>
            </a:pPr>
            <a:r>
              <a:rPr lang="en-US" sz="1400" dirty="0"/>
              <a:t>}</a:t>
            </a:r>
            <a:endParaRPr lang="en-US" sz="1400" dirty="0" smtClean="0"/>
          </a:p>
          <a:p>
            <a:pPr marL="0" indent="0">
              <a:buNone/>
            </a:pPr>
            <a:endParaRPr lang="en-US" dirty="0"/>
          </a:p>
        </p:txBody>
      </p:sp>
    </p:spTree>
    <p:extLst>
      <p:ext uri="{BB962C8B-B14F-4D97-AF65-F5344CB8AC3E}">
        <p14:creationId xmlns:p14="http://schemas.microsoft.com/office/powerpoint/2010/main" val="2881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cdn-images-1.medium.com/max/1000/1*Dd78u-gmtwhQWHhPG3qMT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9525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9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Mine more blocks on nodes</a:t>
            </a:r>
          </a:p>
          <a:p>
            <a:pPr lvl="1"/>
            <a:r>
              <a:rPr lang="en-US" dirty="0" smtClean="0"/>
              <a:t>Mine 3 blocks on node 2 to ensure chain was longer</a:t>
            </a:r>
          </a:p>
          <a:p>
            <a:pPr marL="0" indent="0">
              <a:buNone/>
            </a:pPr>
            <a:endParaRPr lang="en-US" dirty="0" smtClean="0"/>
          </a:p>
          <a:p>
            <a:r>
              <a:rPr lang="en-US" dirty="0" smtClean="0"/>
              <a:t>And resolve to see consensus in work on node 1. See how chain gets replaced with longest chain</a:t>
            </a:r>
          </a:p>
          <a:p>
            <a:pPr lvl="1"/>
            <a:r>
              <a:rPr lang="en-US" dirty="0" smtClean="0"/>
              <a:t>GET /nodes/resolve</a:t>
            </a:r>
          </a:p>
          <a:p>
            <a:pPr marL="0" indent="0">
              <a:buNone/>
            </a:pPr>
            <a:endParaRPr lang="en-US" dirty="0" smtClean="0"/>
          </a:p>
          <a:p>
            <a:pPr marL="0" indent="0">
              <a:buNone/>
            </a:pPr>
            <a:r>
              <a:rPr lang="en-US" dirty="0" smtClean="0"/>
              <a:t>Note: You can do a GET /chain on nodes to see the chain before calling resolve</a:t>
            </a:r>
          </a:p>
        </p:txBody>
      </p:sp>
    </p:spTree>
    <p:extLst>
      <p:ext uri="{BB962C8B-B14F-4D97-AF65-F5344CB8AC3E}">
        <p14:creationId xmlns:p14="http://schemas.microsoft.com/office/powerpoint/2010/main" val="3110090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6350000"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761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8305800" cy="2209800"/>
          </a:xfrm>
        </p:spPr>
        <p:txBody>
          <a:bodyPr>
            <a:normAutofit fontScale="90000"/>
          </a:bodyPr>
          <a:lstStyle/>
          <a:p>
            <a:r>
              <a:rPr lang="en-US" dirty="0" smtClean="0"/>
              <a:t>Yay!! We are done (for now)…</a:t>
            </a:r>
            <a:br>
              <a:rPr lang="en-US" dirty="0" smtClean="0"/>
            </a:br>
            <a:r>
              <a:rPr lang="en-US" dirty="0"/>
              <a:t/>
            </a:r>
            <a:br>
              <a:rPr lang="en-US" dirty="0"/>
            </a:br>
            <a:r>
              <a:rPr lang="en-US" dirty="0" smtClean="0"/>
              <a:t>Time for Q&amp;A</a:t>
            </a:r>
            <a:br>
              <a:rPr lang="en-US" dirty="0" smtClean="0"/>
            </a:br>
            <a:r>
              <a:rPr lang="en-US" dirty="0" smtClean="0"/>
              <a:t>Future topics</a:t>
            </a:r>
            <a:endParaRPr lang="en-US" dirty="0"/>
          </a:p>
        </p:txBody>
      </p:sp>
    </p:spTree>
    <p:extLst>
      <p:ext uri="{BB962C8B-B14F-4D97-AF65-F5344CB8AC3E}">
        <p14:creationId xmlns:p14="http://schemas.microsoft.com/office/powerpoint/2010/main" val="382036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Incorruptible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a:t>3. Hash </a:t>
            </a:r>
            <a:r>
              <a:rPr lang="en-US" b="1" dirty="0" smtClean="0"/>
              <a:t>Pointers</a:t>
            </a:r>
          </a:p>
          <a:p>
            <a:r>
              <a:rPr lang="en-US" dirty="0" smtClean="0"/>
              <a:t>Hash pointer is another good data structure that is leveraged in the </a:t>
            </a:r>
            <a:r>
              <a:rPr lang="en-US" dirty="0" err="1" smtClean="0"/>
              <a:t>blockchain</a:t>
            </a:r>
            <a:endParaRPr lang="en-US" dirty="0" smtClean="0"/>
          </a:p>
        </p:txBody>
      </p:sp>
      <p:pic>
        <p:nvPicPr>
          <p:cNvPr id="2050" name="Picture 2" descr="https://cdn-images-1.medium.com/max/1500/1*pYXwj_NTbw70hk_yOqsQAw.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429000"/>
            <a:ext cx="3429000" cy="192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0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Incorruptible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3074" name="Picture 2" descr="https://cdn-images-1.medium.com/max/1000/1*n-3bNhe13IfihAfVmd-t5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3200"/>
            <a:ext cx="4419600" cy="263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5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Incorruptible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Block 1 (from the left) contains the data and a hash-pointer to the previous block. Block 2 contains a pointer and the hash of the first block and also its data</a:t>
            </a:r>
            <a:r>
              <a:rPr lang="en-US" dirty="0" smtClean="0"/>
              <a:t>.</a:t>
            </a:r>
          </a:p>
          <a:p>
            <a:r>
              <a:rPr lang="en-US" dirty="0"/>
              <a:t>Key point is that hash is the hash of data and the hash of previous block combined.</a:t>
            </a:r>
          </a:p>
          <a:p>
            <a:pPr marL="0" indent="0">
              <a:buNone/>
            </a:pPr>
            <a:r>
              <a:rPr lang="en-US" i="1" dirty="0"/>
              <a:t>H(this-block) = H(H(previous-block) + data-in-this-block</a:t>
            </a:r>
            <a:r>
              <a:rPr lang="en-US" i="1" dirty="0" smtClean="0"/>
              <a:t>)</a:t>
            </a:r>
            <a:r>
              <a:rPr lang="en-US" dirty="0"/>
              <a:t/>
            </a:r>
            <a:br>
              <a:rPr lang="en-US" dirty="0"/>
            </a:br>
            <a:endParaRPr lang="en-US" dirty="0" smtClean="0"/>
          </a:p>
        </p:txBody>
      </p:sp>
    </p:spTree>
    <p:extLst>
      <p:ext uri="{BB962C8B-B14F-4D97-AF65-F5344CB8AC3E}">
        <p14:creationId xmlns:p14="http://schemas.microsoft.com/office/powerpoint/2010/main" val="310091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Incorruptible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981200"/>
            <a:ext cx="8229600" cy="3276600"/>
          </a:xfrm>
        </p:spPr>
        <p:txBody>
          <a:bodyPr>
            <a:normAutofit/>
          </a:bodyPr>
          <a:lstStyle/>
          <a:p>
            <a:r>
              <a:rPr lang="en-US" i="1" dirty="0"/>
              <a:t>Effectively, altering any unit of information on the </a:t>
            </a:r>
            <a:r>
              <a:rPr lang="en-US" i="1" dirty="0" err="1"/>
              <a:t>blockchain</a:t>
            </a:r>
            <a:r>
              <a:rPr lang="en-US" i="1" dirty="0"/>
              <a:t> would mean using a huge amount of computing power to override the entire network. And any block can validate whether this transaction is valid or not by following all the previous blocks in the chain.</a:t>
            </a:r>
            <a:endParaRPr lang="en-US" dirty="0" smtClean="0"/>
          </a:p>
        </p:txBody>
      </p:sp>
    </p:spTree>
    <p:extLst>
      <p:ext uri="{BB962C8B-B14F-4D97-AF65-F5344CB8AC3E}">
        <p14:creationId xmlns:p14="http://schemas.microsoft.com/office/powerpoint/2010/main" val="1472928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3199</Words>
  <Application>Microsoft Office PowerPoint</Application>
  <PresentationFormat>On-screen Show (4:3)</PresentationFormat>
  <Paragraphs>603</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Build a private blockchain</vt:lpstr>
      <vt:lpstr>What is blockchain?</vt:lpstr>
      <vt:lpstr>Blockchain Simple terms</vt:lpstr>
      <vt:lpstr>Incorruptible (“cyrpto” of cryptocurrency)</vt:lpstr>
      <vt:lpstr>Incorruptible (contd).</vt:lpstr>
      <vt:lpstr>Incorruptible (contd).</vt:lpstr>
      <vt:lpstr>Incorruptible (contd).</vt:lpstr>
      <vt:lpstr>Incorruptible (contd).</vt:lpstr>
      <vt:lpstr>Incorruptible (contd).</vt:lpstr>
      <vt:lpstr>Merkle Tree</vt:lpstr>
      <vt:lpstr>Merkle Tree</vt:lpstr>
      <vt:lpstr>Decentralized &amp; Distributed Ledger</vt:lpstr>
      <vt:lpstr>Incentives &amp; Proof of Work</vt:lpstr>
      <vt:lpstr>Nonce</vt:lpstr>
      <vt:lpstr>Nonce</vt:lpstr>
      <vt:lpstr>Transactions</vt:lpstr>
      <vt:lpstr>Transactions</vt:lpstr>
      <vt:lpstr>Double spend and longest chain</vt:lpstr>
      <vt:lpstr>Conclusion</vt:lpstr>
      <vt:lpstr>Let’s dig in</vt:lpstr>
      <vt:lpstr>Prerequisites</vt:lpstr>
      <vt:lpstr>Steps to create and run a blockchain</vt:lpstr>
      <vt:lpstr>Step 1: Building a Blockchain</vt:lpstr>
      <vt:lpstr>What does a block has?</vt:lpstr>
      <vt:lpstr>Adding Transactions to a Block</vt:lpstr>
      <vt:lpstr>Creating new Blocks</vt:lpstr>
      <vt:lpstr>PowerPoint Presentation</vt:lpstr>
      <vt:lpstr>PowerPoint Presentation</vt:lpstr>
      <vt:lpstr>Proof of Work</vt:lpstr>
      <vt:lpstr>Implementing Proof of Work</vt:lpstr>
      <vt:lpstr>PowerPoint Presentation</vt:lpstr>
      <vt:lpstr>Step 2: Blockchain as an API</vt:lpstr>
      <vt:lpstr>PowerPoint Presentation</vt:lpstr>
      <vt:lpstr>Transactions endpoint</vt:lpstr>
      <vt:lpstr>PowerPoint Presentation</vt:lpstr>
      <vt:lpstr>Mining endpoint</vt:lpstr>
      <vt:lpstr>PowerPoint Presentation</vt:lpstr>
      <vt:lpstr>Step 3: Interacting with our blockchain</vt:lpstr>
      <vt:lpstr>PowerPoint Presentation</vt:lpstr>
      <vt:lpstr>Create a new transaction</vt:lpstr>
      <vt:lpstr>PowerPoint Presentation</vt:lpstr>
      <vt:lpstr>More mining</vt:lpstr>
      <vt:lpstr>PowerPoint Presentation</vt:lpstr>
      <vt:lpstr>Yay!! We got basic blockchain.  More…</vt:lpstr>
      <vt:lpstr>Step 4: Consensus</vt:lpstr>
      <vt:lpstr>PowerPoint Presentation</vt:lpstr>
      <vt:lpstr>Implement Consensus algorithm</vt:lpstr>
      <vt:lpstr>PowerPoint Presentation</vt:lpstr>
      <vt:lpstr>PowerPoint Presentation</vt:lpstr>
      <vt:lpstr>Add endpoints for consensus</vt:lpstr>
      <vt:lpstr>PowerPoint Presentation</vt:lpstr>
      <vt:lpstr>Step 5: Test the chain</vt:lpstr>
      <vt:lpstr>PowerPoint Presentation</vt:lpstr>
      <vt:lpstr>More testing..</vt:lpstr>
      <vt:lpstr>PowerPoint Presentation</vt:lpstr>
      <vt:lpstr>Yay!! We are done (for now)…  Time for Q&amp;A Future topics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private blockchain</dc:title>
  <dc:creator>pad</dc:creator>
  <cp:lastModifiedBy>pad</cp:lastModifiedBy>
  <cp:revision>23</cp:revision>
  <dcterms:created xsi:type="dcterms:W3CDTF">2018-06-26T02:50:48Z</dcterms:created>
  <dcterms:modified xsi:type="dcterms:W3CDTF">2018-06-26T15:56:47Z</dcterms:modified>
</cp:coreProperties>
</file>