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685800" y="2130425"/>
            <a:ext cx="7772400" cy="1470025"/>
          </a:xfrm>
          <a:prstGeom prst="rect">
            <a:avLst/>
          </a:prstGeom>
        </p:spPr>
        <p:txBody>
          <a:bodyPr/>
          <a:lstStyle/>
          <a:p>
            <a:pPr/>
            <a:r>
              <a:t>Title Text</a:t>
            </a:r>
          </a:p>
        </p:txBody>
      </p:sp>
      <p:sp>
        <p:nvSpPr>
          <p:cNvPr id="12" name="Body Level One…"/>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p:nvPr>
            <p:ph type="title"/>
          </p:nvPr>
        </p:nvSpPr>
        <p:spPr>
          <a:prstGeom prst="rect">
            <a:avLst/>
          </a:prstGeom>
        </p:spPr>
        <p:txBody>
          <a:bodyPr/>
          <a:lstStyle/>
          <a:p>
            <a:pPr/>
            <a:r>
              <a:t>Title Text</a:t>
            </a:r>
          </a:p>
        </p:txBody>
      </p:sp>
      <p:sp>
        <p:nvSpPr>
          <p:cNvPr id="93"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p:nvPr>
            <p:ph type="title"/>
          </p:nvPr>
        </p:nvSpPr>
        <p:spPr>
          <a:xfrm>
            <a:off x="6629400" y="274638"/>
            <a:ext cx="2057400" cy="5851527"/>
          </a:xfrm>
          <a:prstGeom prst="rect">
            <a:avLst/>
          </a:prstGeom>
        </p:spPr>
        <p:txBody>
          <a:bodyPr/>
          <a:lstStyle/>
          <a:p>
            <a:pPr/>
            <a:r>
              <a:t>Title Text</a:t>
            </a:r>
          </a:p>
        </p:txBody>
      </p:sp>
      <p:sp>
        <p:nvSpPr>
          <p:cNvPr id="102" name="Body Level One…"/>
          <p:cNvSpPr/>
          <p:nvPr>
            <p:ph type="body" idx="1"/>
          </p:nvPr>
        </p:nvSpPr>
        <p:spPr>
          <a:xfrm>
            <a:off x="457200" y="274638"/>
            <a:ext cx="60198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p:nvPr>
            <p:ph type="title"/>
          </p:nvPr>
        </p:nvSpPr>
        <p:spPr>
          <a:prstGeom prst="rect">
            <a:avLst/>
          </a:prstGeom>
        </p:spPr>
        <p:txBody>
          <a:bodyPr/>
          <a:lstStyle/>
          <a:p>
            <a:pPr/>
            <a:r>
              <a:t>Title Text</a:t>
            </a:r>
          </a:p>
        </p:txBody>
      </p:sp>
      <p:sp>
        <p:nvSpPr>
          <p:cNvPr id="2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p:nvPr>
            <p:ph type="title"/>
          </p:nvPr>
        </p:nvSpPr>
        <p:spPr>
          <a:prstGeom prst="rect">
            <a:avLst/>
          </a:prstGeom>
        </p:spPr>
        <p:txBody>
          <a:bodyPr/>
          <a:lstStyle/>
          <a:p>
            <a:pPr/>
            <a:r>
              <a:t>Title Text</a:t>
            </a:r>
          </a:p>
        </p:txBody>
      </p:sp>
      <p:sp>
        <p:nvSpPr>
          <p:cNvPr id="39" name="Body Level One…"/>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p:nvPr>
            <p:ph type="title"/>
          </p:nvPr>
        </p:nvSpPr>
        <p:spPr>
          <a:prstGeom prst="rect">
            <a:avLst/>
          </a:prstGeom>
        </p:spPr>
        <p:txBody>
          <a:bodyPr/>
          <a:lstStyle/>
          <a:p>
            <a:pPr/>
            <a:r>
              <a:t>Title Text</a:t>
            </a:r>
          </a:p>
        </p:txBody>
      </p:sp>
      <p:sp>
        <p:nvSpPr>
          <p:cNvPr id="48" name="Body Level One…"/>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1"/>
            <a:ext cx="4041775" cy="639765"/>
          </a:xfrm>
          <a:prstGeom prst="rect">
            <a:avLst/>
          </a:prstGeom>
        </p:spPr>
        <p:txBody>
          <a:bodyPr anchor="b"/>
          <a:lstStyle/>
          <a:p>
            <a:pPr/>
          </a:p>
        </p:txBody>
      </p:sp>
      <p:sp>
        <p:nvSpPr>
          <p:cNvPr id="5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p:nvPr>
            <p:ph type="title"/>
          </p:nvPr>
        </p:nvSpPr>
        <p:spPr>
          <a:prstGeom prst="rect">
            <a:avLst/>
          </a:prstGeom>
        </p:spPr>
        <p:txBody>
          <a:bodyPr/>
          <a:lstStyle/>
          <a:p>
            <a:pPr/>
            <a:r>
              <a:t>Title Text</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Body Level One…"/>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8" y="1435100"/>
            <a:ext cx="3008316" cy="4691063"/>
          </a:xfrm>
          <a:prstGeom prst="rect">
            <a:avLst/>
          </a:prstGeom>
        </p:spPr>
        <p:txBody>
          <a:bodyPr/>
          <a:lstStyle/>
          <a:p>
            <a:pPr/>
          </a:p>
        </p:txBody>
      </p:sp>
      <p:sp>
        <p:nvSpPr>
          <p:cNvPr id="7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4" name="Body Level One…"/>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422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Merkle_tree"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bitcoin.it/wiki/Nonce"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 Id="rId3" Type="http://schemas.openxmlformats.org/officeDocument/2006/relationships/hyperlink" Target="https://www.jetbrains.com/pycharm/download/" TargetMode="External"/><Relationship Id="rId4" Type="http://schemas.openxmlformats.org/officeDocument/2006/relationships/hyperlink" Target="https://www.getpostman.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 Id="rId3" Type="http://schemas.openxmlformats.org/officeDocument/2006/relationships/hyperlink" Target="https://www.jetbrains.com/pycharm/download/" TargetMode="External"/><Relationship Id="rId4" Type="http://schemas.openxmlformats.org/officeDocument/2006/relationships/hyperlink" Target="https://www.getpostman.com/"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000/" TargetMode="External"/><Relationship Id="rId3" Type="http://schemas.openxmlformats.org/officeDocument/2006/relationships/hyperlink" Target="http://localhost:5000/mine"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transactions/new" TargetMode="External"/><Relationship Id="rId3" Type="http://schemas.openxmlformats.org/officeDocument/2006/relationships/image" Target="../media/image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mine" TargetMode="External"/><Relationship Id="rId3" Type="http://schemas.openxmlformats.org/officeDocument/2006/relationships/hyperlink" Target="http://localhost:5000/chain"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Hash_function" TargetMode="External"/><Relationship Id="rId3"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5000/register" TargetMode="Externa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kankipati@gmail.com"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gital_signature" TargetMode="External"/><Relationship Id="rId3" Type="http://schemas.openxmlformats.org/officeDocument/2006/relationships/hyperlink" Target="https://en.bitcoin.it/wiki/Elliptic_Curve_Digital_Signature_Algorithm"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p:nvPr>
            <p:ph type="ctrTitle"/>
          </p:nvPr>
        </p:nvSpPr>
        <p:spPr>
          <a:prstGeom prst="rect">
            <a:avLst/>
          </a:prstGeom>
        </p:spPr>
        <p:txBody>
          <a:bodyPr/>
          <a:lstStyle/>
          <a:p>
            <a:pPr/>
            <a:r>
              <a:t>Build a private blockchain</a:t>
            </a:r>
          </a:p>
        </p:txBody>
      </p:sp>
      <p:sp>
        <p:nvSpPr>
          <p:cNvPr id="113" name="Subtitle 2"/>
          <p:cNvSpPr/>
          <p:nvPr>
            <p:ph type="subTitle" sz="quarter" idx="1"/>
          </p:nvPr>
        </p:nvSpPr>
        <p:spPr>
          <a:xfrm>
            <a:off x="3581400" y="5867400"/>
            <a:ext cx="5029200" cy="533400"/>
          </a:xfrm>
          <a:prstGeom prst="rect">
            <a:avLst/>
          </a:prstGeom>
        </p:spPr>
        <p:txBody>
          <a:bodyPr/>
          <a:lstStyle>
            <a:lvl1pPr defTabSz="859536">
              <a:lnSpc>
                <a:spcPct val="90000"/>
              </a:lnSpc>
              <a:defRPr sz="3000"/>
            </a:lvl1pPr>
          </a:lstStyle>
          <a:p>
            <a:pPr/>
            <a:r>
              <a:t>Pad Kankipati</a:t>
            </a:r>
          </a:p>
        </p:txBody>
      </p:sp>
      <p:sp>
        <p:nvSpPr>
          <p:cNvPr id="114" name="Title 1"/>
          <p:cNvSpPr/>
          <p:nvPr/>
        </p:nvSpPr>
        <p:spPr>
          <a:xfrm>
            <a:off x="533400" y="152400"/>
            <a:ext cx="8077200" cy="8918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lnSpc>
                <a:spcPct val="90000"/>
              </a:lnSpc>
              <a:defRPr sz="3700">
                <a:latin typeface="+mn-lt"/>
                <a:ea typeface="+mn-ea"/>
                <a:cs typeface="+mn-cs"/>
                <a:sym typeface="Calibri"/>
              </a:defRPr>
            </a:lvl1pPr>
          </a:lstStyle>
          <a:p>
            <a:pPr/>
            <a:r>
              <a:t>Blockchain Conference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1"/>
          <p:cNvSpPr/>
          <p:nvPr>
            <p:ph type="title"/>
          </p:nvPr>
        </p:nvSpPr>
        <p:spPr>
          <a:xfrm>
            <a:off x="457200" y="274638"/>
            <a:ext cx="8229600" cy="1143001"/>
          </a:xfrm>
          <a:prstGeom prst="rect">
            <a:avLst/>
          </a:prstGeom>
        </p:spPr>
        <p:txBody>
          <a:bodyPr/>
          <a:lstStyle/>
          <a:p>
            <a:pPr/>
            <a:r>
              <a:t>Incorruptible (contd).</a:t>
            </a:r>
          </a:p>
        </p:txBody>
      </p:sp>
      <p:sp>
        <p:nvSpPr>
          <p:cNvPr id="144" name="Content Placeholder 2"/>
          <p:cNvSpPr/>
          <p:nvPr>
            <p:ph type="body" idx="1"/>
          </p:nvPr>
        </p:nvSpPr>
        <p:spPr>
          <a:xfrm>
            <a:off x="457200" y="1981200"/>
            <a:ext cx="8229600" cy="3276600"/>
          </a:xfrm>
          <a:prstGeom prst="rect">
            <a:avLst/>
          </a:prstGeom>
        </p:spPr>
        <p:txBody>
          <a:bodyPr/>
          <a:lstStyle>
            <a:lvl1pPr marL="322324" indent="-322324" defTabSz="859536">
              <a:defRPr i="1" sz="3000"/>
            </a:lvl1pPr>
          </a:lstStyle>
          <a:p>
            <a:pPr/>
            <a:r>
              <a:t>Effectively, altering any unit of information on the blockchain would mean using a huge amount of computing power to override the entire network. And any block can validate whether this transaction is valid or not by following all the previous blocks in the chain.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itle 1"/>
          <p:cNvSpPr/>
          <p:nvPr>
            <p:ph type="title"/>
          </p:nvPr>
        </p:nvSpPr>
        <p:spPr>
          <a:xfrm>
            <a:off x="457200" y="274638"/>
            <a:ext cx="8229600" cy="1143001"/>
          </a:xfrm>
          <a:prstGeom prst="rect">
            <a:avLst/>
          </a:prstGeom>
        </p:spPr>
        <p:txBody>
          <a:bodyPr/>
          <a:lstStyle/>
          <a:p>
            <a:pPr/>
            <a:r>
              <a:t>Merkle Tree</a:t>
            </a:r>
          </a:p>
        </p:txBody>
      </p:sp>
      <p:sp>
        <p:nvSpPr>
          <p:cNvPr id="147" name="Content Placeholder 2"/>
          <p:cNvSpPr/>
          <p:nvPr>
            <p:ph type="body" idx="1"/>
          </p:nvPr>
        </p:nvSpPr>
        <p:spPr>
          <a:xfrm>
            <a:off x="457200" y="1600200"/>
            <a:ext cx="8229600" cy="4525963"/>
          </a:xfrm>
          <a:prstGeom prst="rect">
            <a:avLst/>
          </a:prstGeom>
        </p:spPr>
        <p:txBody>
          <a:bodyPr/>
          <a:lstStyle/>
          <a:p>
            <a:pPr/>
            <a:r>
              <a:t>Better data structure to avoid traversal of all blocks </a:t>
            </a:r>
          </a:p>
          <a:p>
            <a:pPr/>
            <a:r>
              <a:t>The one used by Bitcoin and Ethereum is known as </a:t>
            </a:r>
            <a:r>
              <a:rPr u="sng">
                <a:solidFill>
                  <a:srgbClr val="0000FF"/>
                </a:solidFill>
                <a:uFill>
                  <a:solidFill>
                    <a:srgbClr val="0000FF"/>
                  </a:solidFill>
                </a:uFill>
                <a:hlinkClick r:id="rId2" invalidUrl="" action="" tgtFrame="" tooltip="" history="1" highlightClick="0" endSnd="0"/>
              </a:rPr>
              <a:t>Merkle</a:t>
            </a:r>
            <a:r>
              <a:rPr u="sng">
                <a:solidFill>
                  <a:srgbClr val="0000FF"/>
                </a:solidFill>
                <a:uFill>
                  <a:solidFill>
                    <a:srgbClr val="0000FF"/>
                  </a:solidFill>
                </a:uFill>
                <a:hlinkClick r:id="rId2" invalidUrl="" action="" tgtFrame="" tooltip="" history="1" highlightClick="0" endSnd="0"/>
              </a:rPr>
              <a:t> Tree</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Title 1"/>
          <p:cNvSpPr/>
          <p:nvPr>
            <p:ph type="title"/>
          </p:nvPr>
        </p:nvSpPr>
        <p:spPr>
          <a:xfrm>
            <a:off x="533400" y="24244"/>
            <a:ext cx="8229600" cy="1143001"/>
          </a:xfrm>
          <a:prstGeom prst="rect">
            <a:avLst/>
          </a:prstGeom>
        </p:spPr>
        <p:txBody>
          <a:bodyPr/>
          <a:lstStyle/>
          <a:p>
            <a:pPr/>
            <a:r>
              <a:t>Merkle Tree</a:t>
            </a:r>
          </a:p>
        </p:txBody>
      </p:sp>
      <p:sp>
        <p:nvSpPr>
          <p:cNvPr id="150" name="Content Placeholder 2"/>
          <p:cNvSpPr/>
          <p:nvPr>
            <p:ph type="body" idx="1"/>
          </p:nvPr>
        </p:nvSpPr>
        <p:spPr>
          <a:xfrm>
            <a:off x="457200" y="1600200"/>
            <a:ext cx="8229600" cy="4648200"/>
          </a:xfrm>
          <a:prstGeom prst="rect">
            <a:avLst/>
          </a:prstGeom>
        </p:spPr>
        <p:txBody>
          <a:bodyPr/>
          <a:lstStyle/>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p>
          <a:p>
            <a:pPr>
              <a:lnSpc>
                <a:spcPct val="80000"/>
              </a:lnSpc>
              <a:spcBef>
                <a:spcPts val="600"/>
              </a:spcBef>
              <a:defRPr sz="2700"/>
            </a:pPr>
            <a:r>
              <a:t>The idea here is to quickly validate a transaction by going from root to leaf rather than traversing all the blocks linearly</a:t>
            </a:r>
          </a:p>
        </p:txBody>
      </p:sp>
      <p:pic>
        <p:nvPicPr>
          <p:cNvPr id="151" name="Picture 2" descr="Picture 2"/>
          <p:cNvPicPr>
            <a:picLocks noChangeAspect="1"/>
          </p:cNvPicPr>
          <p:nvPr/>
        </p:nvPicPr>
        <p:blipFill>
          <a:blip r:embed="rId2">
            <a:extLst/>
          </a:blip>
          <a:stretch>
            <a:fillRect/>
          </a:stretch>
        </p:blipFill>
        <p:spPr>
          <a:xfrm>
            <a:off x="685800" y="990600"/>
            <a:ext cx="7696200" cy="376793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itle 1"/>
          <p:cNvSpPr/>
          <p:nvPr>
            <p:ph type="title"/>
          </p:nvPr>
        </p:nvSpPr>
        <p:spPr>
          <a:xfrm>
            <a:off x="457200" y="274638"/>
            <a:ext cx="8229600" cy="1143001"/>
          </a:xfrm>
          <a:prstGeom prst="rect">
            <a:avLst/>
          </a:prstGeom>
        </p:spPr>
        <p:txBody>
          <a:bodyPr/>
          <a:lstStyle>
            <a:lvl1pPr defTabSz="832103">
              <a:defRPr sz="4000"/>
            </a:lvl1pPr>
          </a:lstStyle>
          <a:p>
            <a:pPr/>
            <a:r>
              <a:t>Decentralized &amp; Distributed Ledger</a:t>
            </a:r>
          </a:p>
        </p:txBody>
      </p:sp>
      <p:sp>
        <p:nvSpPr>
          <p:cNvPr id="154" name="Content Placeholder 2"/>
          <p:cNvSpPr/>
          <p:nvPr>
            <p:ph type="body" idx="1"/>
          </p:nvPr>
        </p:nvSpPr>
        <p:spPr>
          <a:xfrm>
            <a:off x="457200" y="1600200"/>
            <a:ext cx="8229600" cy="4525963"/>
          </a:xfrm>
          <a:prstGeom prst="rect">
            <a:avLst/>
          </a:prstGeom>
        </p:spPr>
        <p:txBody>
          <a:bodyPr/>
          <a:lstStyle/>
          <a:p>
            <a:pPr/>
            <a:r>
              <a:t>A basic Peer to Peer network</a:t>
            </a:r>
          </a:p>
          <a:p>
            <a:pPr/>
            <a:r>
              <a:t>Everybody is responsible for keeping the entire set of data and keeping checks on each other</a:t>
            </a:r>
          </a:p>
          <a:p>
            <a:pPr/>
            <a:r>
              <a:t>Consensus among nodes is used to keep the distributed ledger in-tact, using incentives and Proof of work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itle 1"/>
          <p:cNvSpPr/>
          <p:nvPr>
            <p:ph type="title"/>
          </p:nvPr>
        </p:nvSpPr>
        <p:spPr>
          <a:xfrm>
            <a:off x="457200" y="274638"/>
            <a:ext cx="8229600" cy="1143001"/>
          </a:xfrm>
          <a:prstGeom prst="rect">
            <a:avLst/>
          </a:prstGeom>
        </p:spPr>
        <p:txBody>
          <a:bodyPr/>
          <a:lstStyle/>
          <a:p>
            <a:pPr/>
            <a:r>
              <a:t>Incentives &amp; Proof of Work</a:t>
            </a:r>
          </a:p>
        </p:txBody>
      </p:sp>
      <p:sp>
        <p:nvSpPr>
          <p:cNvPr id="157" name="Content Placeholder 2"/>
          <p:cNvSpPr/>
          <p:nvPr>
            <p:ph type="body" idx="1"/>
          </p:nvPr>
        </p:nvSpPr>
        <p:spPr>
          <a:xfrm>
            <a:off x="457200" y="1600200"/>
            <a:ext cx="8229600" cy="4525963"/>
          </a:xfrm>
          <a:prstGeom prst="rect">
            <a:avLst/>
          </a:prstGeom>
        </p:spPr>
        <p:txBody>
          <a:bodyPr/>
          <a:lstStyle/>
          <a:p>
            <a:pPr>
              <a:lnSpc>
                <a:spcPct val="80000"/>
              </a:lnSpc>
              <a:spcBef>
                <a:spcPts val="600"/>
              </a:spcBef>
              <a:defRPr sz="2700"/>
            </a:pPr>
            <a:r>
              <a:t>Addition of each block (ie transaction(s)) and creation of coin is managed by computational activity called “Proof of Work”</a:t>
            </a:r>
          </a:p>
          <a:p>
            <a:pPr>
              <a:lnSpc>
                <a:spcPct val="80000"/>
              </a:lnSpc>
              <a:spcBef>
                <a:spcPts val="600"/>
              </a:spcBef>
              <a:defRPr sz="2700"/>
            </a:pPr>
            <a:r>
              <a:t>Whenever a new block is added by an honest computer, it gets reward or coin, incentivizing the miner </a:t>
            </a:r>
          </a:p>
          <a:p>
            <a:pPr>
              <a:lnSpc>
                <a:spcPct val="80000"/>
              </a:lnSpc>
              <a:spcBef>
                <a:spcPts val="600"/>
              </a:spcBef>
              <a:defRPr sz="2700"/>
            </a:pPr>
            <a:r>
              <a:t>It is similar to mining gold etc., except CPU time and electricity is expended</a:t>
            </a:r>
          </a:p>
          <a:p>
            <a:pPr>
              <a:lnSpc>
                <a:spcPct val="80000"/>
              </a:lnSpc>
              <a:spcBef>
                <a:spcPts val="600"/>
              </a:spcBef>
              <a:defRPr sz="2700"/>
            </a:pPr>
            <a:r>
              <a:t>A computer only gets paid if the block ends up in the </a:t>
            </a:r>
            <a:r>
              <a:rPr b="1"/>
              <a:t>longest-chain</a:t>
            </a:r>
          </a:p>
          <a:p>
            <a:pPr>
              <a:lnSpc>
                <a:spcPct val="80000"/>
              </a:lnSpc>
              <a:spcBef>
                <a:spcPts val="600"/>
              </a:spcBef>
              <a:defRPr sz="2700"/>
            </a:pPr>
            <a:r>
              <a:t>There is additional Transactional fee to whoever creates a block and puts the transaction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Title 1"/>
          <p:cNvSpPr/>
          <p:nvPr>
            <p:ph type="title"/>
          </p:nvPr>
        </p:nvSpPr>
        <p:spPr>
          <a:xfrm>
            <a:off x="457200" y="0"/>
            <a:ext cx="8229600" cy="1143000"/>
          </a:xfrm>
          <a:prstGeom prst="rect">
            <a:avLst/>
          </a:prstGeom>
        </p:spPr>
        <p:txBody>
          <a:bodyPr/>
          <a:lstStyle/>
          <a:p>
            <a:pPr/>
            <a:r>
              <a:t>Nonce</a:t>
            </a:r>
          </a:p>
        </p:txBody>
      </p:sp>
      <p:sp>
        <p:nvSpPr>
          <p:cNvPr id="160" name="Content Placeholder 2"/>
          <p:cNvSpPr/>
          <p:nvPr>
            <p:ph type="body" idx="1"/>
          </p:nvPr>
        </p:nvSpPr>
        <p:spPr>
          <a:xfrm>
            <a:off x="457200" y="1066800"/>
            <a:ext cx="8229600" cy="5059363"/>
          </a:xfrm>
          <a:prstGeom prst="rect">
            <a:avLst/>
          </a:prstGeom>
        </p:spPr>
        <p:txBody>
          <a:bodyPr/>
          <a:lstStyle/>
          <a:p>
            <a:pPr>
              <a:lnSpc>
                <a:spcPct val="90000"/>
              </a:lnSpc>
            </a:pPr>
            <a:r>
              <a:t>The goal of PoW is to discover a number which solves a problem</a:t>
            </a:r>
          </a:p>
          <a:p>
            <a:pPr>
              <a:lnSpc>
                <a:spcPct val="90000"/>
              </a:lnSpc>
            </a:pPr>
            <a:r>
              <a:t>The number must be </a:t>
            </a:r>
            <a:r>
              <a:rPr b="1"/>
              <a:t>difficult to find</a:t>
            </a:r>
            <a:r>
              <a:t> </a:t>
            </a:r>
            <a:r>
              <a:rPr b="1"/>
              <a:t>but easy to verify</a:t>
            </a:r>
            <a:r>
              <a:t>—computationally speaking—by anyone on the network. This is the core idea behind Proof of Work.</a:t>
            </a:r>
          </a:p>
          <a:p>
            <a:pPr>
              <a:lnSpc>
                <a:spcPct val="90000"/>
              </a:lnSpc>
            </a:pPr>
            <a:r>
              <a:t>We vary the string by adding an integer value to the end called a </a:t>
            </a:r>
            <a:r>
              <a:rPr u="sng">
                <a:solidFill>
                  <a:srgbClr val="0000FF"/>
                </a:solidFill>
                <a:uFill>
                  <a:solidFill>
                    <a:srgbClr val="0000FF"/>
                  </a:solidFill>
                </a:uFill>
                <a:hlinkClick r:id="rId2" invalidUrl="" action="" tgtFrame="" tooltip="" history="1" highlightClick="0" endSnd="0"/>
              </a:rPr>
              <a:t>nonce</a:t>
            </a:r>
            <a:r>
              <a:t> and incrementing it each time until the hash (SHA-256) starts with “</a:t>
            </a:r>
            <a:r>
              <a:rPr b="1" i="1"/>
              <a:t>0000</a:t>
            </a: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Title 1"/>
          <p:cNvSpPr/>
          <p:nvPr>
            <p:ph type="title"/>
          </p:nvPr>
        </p:nvSpPr>
        <p:spPr>
          <a:xfrm>
            <a:off x="457200" y="274638"/>
            <a:ext cx="8229600" cy="1143001"/>
          </a:xfrm>
          <a:prstGeom prst="rect">
            <a:avLst/>
          </a:prstGeom>
        </p:spPr>
        <p:txBody>
          <a:bodyPr/>
          <a:lstStyle/>
          <a:p>
            <a:pPr/>
            <a:r>
              <a:t>Nonce</a:t>
            </a:r>
          </a:p>
        </p:txBody>
      </p:sp>
      <p:sp>
        <p:nvSpPr>
          <p:cNvPr id="163" name="Content Placeholder 2"/>
          <p:cNvSpPr/>
          <p:nvPr>
            <p:ph type="body" idx="1"/>
          </p:nvPr>
        </p:nvSpPr>
        <p:spPr>
          <a:xfrm>
            <a:off x="457200" y="1066800"/>
            <a:ext cx="8305800" cy="5059363"/>
          </a:xfrm>
          <a:prstGeom prst="rect">
            <a:avLst/>
          </a:prstGeom>
        </p:spPr>
        <p:txBody>
          <a:bodyPr/>
          <a:lstStyle/>
          <a:p>
            <a:pPr>
              <a:lnSpc>
                <a:spcPct val="80000"/>
              </a:lnSpc>
              <a:spcBef>
                <a:spcPts val="300"/>
              </a:spcBef>
              <a:defRPr sz="1500"/>
            </a:pPr>
            <a:r>
              <a:t>For eg: with “Hello world” we keep adding the number and hash it until it starts with “0000”, as we can see difficulty keeps going up until attempt 4251.</a:t>
            </a:r>
          </a:p>
          <a:p>
            <a:pPr>
              <a:lnSpc>
                <a:spcPct val="80000"/>
              </a:lnSpc>
              <a:spcBef>
                <a:spcPts val="300"/>
              </a:spcBef>
              <a:defRPr b="1" sz="1500"/>
            </a:pPr>
          </a:p>
          <a:p>
            <a:pPr>
              <a:lnSpc>
                <a:spcPct val="80000"/>
              </a:lnSpc>
              <a:spcBef>
                <a:spcPts val="300"/>
              </a:spcBef>
              <a:defRPr b="1" sz="1500"/>
            </a:pPr>
            <a:r>
              <a:t>Attempt1</a:t>
            </a:r>
            <a:r>
              <a:rPr b="0"/>
              <a:t> =&gt; "Hello, world!0" =&gt; 1312af178c253f84028d480a6adc1e25e81caa44c749ec81976192e2ec934c64</a:t>
            </a:r>
          </a:p>
          <a:p>
            <a:pPr>
              <a:lnSpc>
                <a:spcPct val="80000"/>
              </a:lnSpc>
              <a:spcBef>
                <a:spcPts val="300"/>
              </a:spcBef>
              <a:defRPr b="1" sz="1500"/>
            </a:pPr>
            <a:r>
              <a:t>Attempt2</a:t>
            </a:r>
            <a:r>
              <a:rPr b="0"/>
              <a:t> =&gt; "Hello, world!1" =&gt; e9afc424b79e4f6ab42d99c81156d3a17228d6e1eef4139be78e948a9332a7d8</a:t>
            </a:r>
          </a:p>
          <a:p>
            <a:pPr>
              <a:lnSpc>
                <a:spcPct val="80000"/>
              </a:lnSpc>
              <a:spcBef>
                <a:spcPts val="300"/>
              </a:spcBef>
              <a:defRPr b="1" sz="1500"/>
            </a:pPr>
            <a:r>
              <a:t>Attempt3</a:t>
            </a:r>
            <a:r>
              <a:rPr b="0"/>
              <a:t> =&gt; "Hello, world!2" =&gt; ae37343a357a8297591625e7134cbea22f5928be8ca2a32aa475cf05fd4266b7</a:t>
            </a:r>
            <a:br>
              <a:rPr b="0"/>
            </a:br>
            <a:r>
              <a:rPr b="0"/>
              <a:t>...</a:t>
            </a:r>
            <a:br>
              <a:rPr b="0"/>
            </a:br>
            <a:r>
              <a:rPr b="0"/>
              <a:t>...</a:t>
            </a:r>
            <a:br>
              <a:rPr b="0"/>
            </a:br>
            <a:r>
              <a:rPr b="0"/>
              <a:t>...</a:t>
            </a:r>
            <a:br>
              <a:rPr b="0"/>
            </a:br>
            <a:r>
              <a:rPr b="0"/>
              <a:t>...</a:t>
            </a:r>
            <a:br>
              <a:rPr b="0"/>
            </a:br>
            <a:r>
              <a:rPr b="0"/>
              <a:t>...</a:t>
            </a:r>
            <a:br>
              <a:rPr b="0"/>
            </a:br>
          </a:p>
          <a:p>
            <a:pPr>
              <a:lnSpc>
                <a:spcPct val="80000"/>
              </a:lnSpc>
              <a:spcBef>
                <a:spcPts val="300"/>
              </a:spcBef>
              <a:defRPr b="1" sz="1500"/>
            </a:pPr>
            <a:r>
              <a:t>Attempt4249 =&gt; </a:t>
            </a:r>
            <a:r>
              <a:rPr b="0"/>
              <a:t>"Hello, world!4248" =&gt; 6e110d98b388e77e9c6f042ac6b497cec46660deef75a55ebc7cfdf65cc0b965</a:t>
            </a:r>
          </a:p>
          <a:p>
            <a:pPr>
              <a:lnSpc>
                <a:spcPct val="80000"/>
              </a:lnSpc>
              <a:spcBef>
                <a:spcPts val="300"/>
              </a:spcBef>
              <a:defRPr b="1" sz="1500"/>
            </a:pPr>
          </a:p>
          <a:p>
            <a:pPr>
              <a:lnSpc>
                <a:spcPct val="80000"/>
              </a:lnSpc>
              <a:spcBef>
                <a:spcPts val="300"/>
              </a:spcBef>
              <a:defRPr b="1" sz="1500"/>
            </a:pPr>
            <a:r>
              <a:t>Attempt4250 =&gt; </a:t>
            </a:r>
            <a:r>
              <a:rPr b="0"/>
              <a:t>"Hello, world!4249" =&gt; c004190b822f1669cac8dc37e761cb73652e7832fb814565702245cf26ebb9e6</a:t>
            </a:r>
          </a:p>
          <a:p>
            <a:pPr>
              <a:lnSpc>
                <a:spcPct val="80000"/>
              </a:lnSpc>
              <a:spcBef>
                <a:spcPts val="300"/>
              </a:spcBef>
              <a:defRPr b="1" sz="1500"/>
            </a:pPr>
          </a:p>
          <a:p>
            <a:pPr>
              <a:lnSpc>
                <a:spcPct val="80000"/>
              </a:lnSpc>
              <a:spcBef>
                <a:spcPts val="300"/>
              </a:spcBef>
              <a:defRPr b="1" sz="1500"/>
            </a:pPr>
            <a:r>
              <a:t>Attempt4251 =&gt; </a:t>
            </a:r>
            <a:r>
              <a:rPr b="0"/>
              <a:t>"Hello, world!4250" =&gt; </a:t>
            </a:r>
            <a:r>
              <a:rPr i="1"/>
              <a:t>0000c3af42fc31103f1fdc0151fa747ff87349a4714df7cc52ea464e12dcd4e9</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Title 1"/>
          <p:cNvSpPr/>
          <p:nvPr>
            <p:ph type="title"/>
          </p:nvPr>
        </p:nvSpPr>
        <p:spPr>
          <a:xfrm>
            <a:off x="457200" y="274638"/>
            <a:ext cx="8229600" cy="1143001"/>
          </a:xfrm>
          <a:prstGeom prst="rect">
            <a:avLst/>
          </a:prstGeom>
        </p:spPr>
        <p:txBody>
          <a:bodyPr/>
          <a:lstStyle/>
          <a:p>
            <a:pPr/>
            <a:r>
              <a:t>Transactions</a:t>
            </a:r>
          </a:p>
        </p:txBody>
      </p:sp>
      <p:sp>
        <p:nvSpPr>
          <p:cNvPr id="166" name="Content Placeholder 2"/>
          <p:cNvSpPr/>
          <p:nvPr>
            <p:ph type="body" idx="1"/>
          </p:nvPr>
        </p:nvSpPr>
        <p:spPr>
          <a:xfrm>
            <a:off x="457200" y="1600200"/>
            <a:ext cx="8229600" cy="4525963"/>
          </a:xfrm>
          <a:prstGeom prst="rect">
            <a:avLst/>
          </a:prstGeom>
        </p:spPr>
        <p:txBody>
          <a:bodyPr/>
          <a:lstStyle/>
          <a:p>
            <a:pPr/>
            <a:r>
              <a:t>In blockchain, every coin (or entity) is defined as chain of digital signatures</a:t>
            </a:r>
          </a:p>
          <a:p>
            <a:pPr/>
            <a:r>
              <a:t>Each owner digitally signs the hash of previous transaction and the public key.</a:t>
            </a:r>
          </a:p>
          <a:p>
            <a:pPr/>
            <a:r>
              <a:t>A simple transaction would look like</a:t>
            </a:r>
          </a:p>
        </p:txBody>
      </p:sp>
      <p:pic>
        <p:nvPicPr>
          <p:cNvPr id="167" name="Picture 2" descr="Picture 2"/>
          <p:cNvPicPr>
            <a:picLocks noChangeAspect="1"/>
          </p:cNvPicPr>
          <p:nvPr/>
        </p:nvPicPr>
        <p:blipFill>
          <a:blip r:embed="rId2">
            <a:extLst/>
          </a:blip>
          <a:stretch>
            <a:fillRect/>
          </a:stretch>
        </p:blipFill>
        <p:spPr>
          <a:xfrm>
            <a:off x="1828800" y="4419600"/>
            <a:ext cx="5410200" cy="23241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tle 1"/>
          <p:cNvSpPr/>
          <p:nvPr>
            <p:ph type="title"/>
          </p:nvPr>
        </p:nvSpPr>
        <p:spPr>
          <a:xfrm>
            <a:off x="457200" y="274638"/>
            <a:ext cx="8229600" cy="1143001"/>
          </a:xfrm>
          <a:prstGeom prst="rect">
            <a:avLst/>
          </a:prstGeom>
        </p:spPr>
        <p:txBody>
          <a:bodyPr/>
          <a:lstStyle/>
          <a:p>
            <a:pPr/>
            <a:r>
              <a:t>Transactions</a:t>
            </a:r>
          </a:p>
        </p:txBody>
      </p:sp>
      <p:sp>
        <p:nvSpPr>
          <p:cNvPr id="170" name="Content Placeholder 2"/>
          <p:cNvSpPr/>
          <p:nvPr>
            <p:ph type="body" idx="1"/>
          </p:nvPr>
        </p:nvSpPr>
        <p:spPr>
          <a:xfrm>
            <a:off x="457200" y="1600200"/>
            <a:ext cx="8229600" cy="4525963"/>
          </a:xfrm>
          <a:prstGeom prst="rect">
            <a:avLst/>
          </a:prstGeom>
        </p:spPr>
        <p:txBody>
          <a:bodyPr/>
          <a:lstStyle/>
          <a:p>
            <a:pPr/>
            <a:r>
              <a:t>This process continues to verify the chain of ownership (end-to-end)</a:t>
            </a:r>
          </a:p>
        </p:txBody>
      </p:sp>
      <p:pic>
        <p:nvPicPr>
          <p:cNvPr id="171" name="Picture 2" descr="Picture 2"/>
          <p:cNvPicPr>
            <a:picLocks noChangeAspect="1"/>
          </p:cNvPicPr>
          <p:nvPr/>
        </p:nvPicPr>
        <p:blipFill>
          <a:blip r:embed="rId2">
            <a:extLst/>
          </a:blip>
          <a:stretch>
            <a:fillRect/>
          </a:stretch>
        </p:blipFill>
        <p:spPr>
          <a:xfrm>
            <a:off x="838200" y="2819400"/>
            <a:ext cx="7464425" cy="3561459"/>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Title 1"/>
          <p:cNvSpPr/>
          <p:nvPr>
            <p:ph type="title"/>
          </p:nvPr>
        </p:nvSpPr>
        <p:spPr>
          <a:xfrm>
            <a:off x="457200" y="274638"/>
            <a:ext cx="8229600" cy="1143001"/>
          </a:xfrm>
          <a:prstGeom prst="rect">
            <a:avLst/>
          </a:prstGeom>
        </p:spPr>
        <p:txBody>
          <a:bodyPr/>
          <a:lstStyle/>
          <a:p>
            <a:pPr/>
            <a:r>
              <a:t>Double spend and longest chain</a:t>
            </a:r>
          </a:p>
        </p:txBody>
      </p:sp>
      <p:sp>
        <p:nvSpPr>
          <p:cNvPr id="174" name="Content Placeholder 2"/>
          <p:cNvSpPr/>
          <p:nvPr>
            <p:ph type="body" idx="1"/>
          </p:nvPr>
        </p:nvSpPr>
        <p:spPr>
          <a:xfrm>
            <a:off x="457200" y="1600200"/>
            <a:ext cx="8229600" cy="4525963"/>
          </a:xfrm>
          <a:prstGeom prst="rect">
            <a:avLst/>
          </a:prstGeom>
        </p:spPr>
        <p:txBody>
          <a:bodyPr/>
          <a:lstStyle/>
          <a:p>
            <a:pPr/>
            <a:r>
              <a:t>Verify that the owner did not spend the same coin at two different entities, ie double-spend</a:t>
            </a:r>
          </a:p>
          <a:p>
            <a:pPr/>
            <a:r>
              <a:t>Nodes always consider the longest-chain to be the correct one and will keep working on extending 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Title 1"/>
          <p:cNvSpPr/>
          <p:nvPr>
            <p:ph type="title"/>
          </p:nvPr>
        </p:nvSpPr>
        <p:spPr>
          <a:xfrm>
            <a:off x="457200" y="274638"/>
            <a:ext cx="8229600" cy="1143002"/>
          </a:xfrm>
          <a:prstGeom prst="rect">
            <a:avLst/>
          </a:prstGeom>
        </p:spPr>
        <p:txBody>
          <a:bodyPr/>
          <a:lstStyle/>
          <a:p>
            <a:pPr/>
            <a:r>
              <a:t>Prerequisites</a:t>
            </a:r>
          </a:p>
        </p:txBody>
      </p:sp>
      <p:sp>
        <p:nvSpPr>
          <p:cNvPr id="117" name="Content Placeholder 2"/>
          <p:cNvSpPr/>
          <p:nvPr>
            <p:ph type="body" idx="1"/>
          </p:nvPr>
        </p:nvSpPr>
        <p:spPr>
          <a:xfrm>
            <a:off x="457200" y="1295400"/>
            <a:ext cx="8305800" cy="4983163"/>
          </a:xfrm>
          <a:prstGeom prst="rect">
            <a:avLst/>
          </a:prstGeom>
        </p:spPr>
        <p:txBody>
          <a:bodyPr/>
          <a:lstStyle/>
          <a:p>
            <a:pPr marL="329184" indent="-329184" defTabSz="877822">
              <a:lnSpc>
                <a:spcPct val="80000"/>
              </a:lnSpc>
              <a:spcBef>
                <a:spcPts val="500"/>
              </a:spcBef>
              <a:defRPr sz="2300"/>
            </a:pPr>
            <a:r>
              <a:t> Download Python 3.6+, Flash and requests library and pip..</a:t>
            </a:r>
          </a:p>
          <a:p>
            <a:pPr marL="0" indent="0" defTabSz="877822">
              <a:lnSpc>
                <a:spcPct val="80000"/>
              </a:lnSpc>
              <a:spcBef>
                <a:spcPts val="500"/>
              </a:spcBef>
              <a:buSzTx/>
              <a:buNone/>
              <a:defRPr b="1" sz="2300"/>
            </a:pPr>
            <a:r>
              <a:t>Checklist:</a:t>
            </a:r>
          </a:p>
          <a:p>
            <a:pPr marL="329184" indent="-329184" defTabSz="877822">
              <a:lnSpc>
                <a:spcPct val="80000"/>
              </a:lnSpc>
              <a:spcBef>
                <a:spcPts val="500"/>
              </a:spcBef>
              <a:defRPr sz="2300"/>
            </a:pPr>
            <a:r>
              <a:t>Install Python 3.6+ </a:t>
            </a:r>
            <a:r>
              <a:rPr u="sng">
                <a:solidFill>
                  <a:srgbClr val="0000FF"/>
                </a:solidFill>
                <a:uFill>
                  <a:solidFill>
                    <a:srgbClr val="0000FF"/>
                  </a:solidFill>
                </a:uFill>
                <a:hlinkClick r:id="rId2" invalidUrl="" action="" tgtFrame="" tooltip="" history="1" highlightClick="0" endSnd="0"/>
              </a:rPr>
              <a:t>https://www.python.org/downloads/</a:t>
            </a:r>
          </a:p>
          <a:p>
            <a:pPr marL="329184" indent="-329184" defTabSz="877822">
              <a:lnSpc>
                <a:spcPct val="80000"/>
              </a:lnSpc>
              <a:spcBef>
                <a:spcPts val="500"/>
              </a:spcBef>
              <a:defRPr sz="2300"/>
            </a:pPr>
            <a:r>
              <a:t>Install pip (if not installed already by Python)</a:t>
            </a:r>
          </a:p>
          <a:p>
            <a:pPr marL="329184" indent="-329184" defTabSz="877822">
              <a:lnSpc>
                <a:spcPct val="80000"/>
              </a:lnSpc>
              <a:spcBef>
                <a:spcPts val="500"/>
              </a:spcBef>
              <a:defRPr sz="2300"/>
            </a:pPr>
            <a:r>
              <a:t>Install Flask and Requests libraries.</a:t>
            </a:r>
          </a:p>
          <a:p>
            <a:pPr marL="0" indent="0" defTabSz="877822">
              <a:lnSpc>
                <a:spcPct val="80000"/>
              </a:lnSpc>
              <a:spcBef>
                <a:spcPts val="500"/>
              </a:spcBef>
              <a:buSzTx/>
              <a:buNone/>
              <a:defRPr b="1" i="1" sz="2300"/>
            </a:pPr>
            <a:r>
              <a:t>pip install Flask==0.12.2 requests==2.18.4</a:t>
            </a:r>
          </a:p>
          <a:p>
            <a:pPr marL="329184" indent="-329184" defTabSz="877822">
              <a:lnSpc>
                <a:spcPct val="80000"/>
              </a:lnSpc>
              <a:spcBef>
                <a:spcPts val="500"/>
              </a:spcBef>
              <a:defRPr sz="2300"/>
            </a:pPr>
          </a:p>
          <a:p>
            <a:pPr marL="329184" indent="-329184" defTabSz="877822">
              <a:lnSpc>
                <a:spcPct val="80000"/>
              </a:lnSpc>
              <a:spcBef>
                <a:spcPts val="500"/>
              </a:spcBef>
              <a:defRPr b="1" sz="2300"/>
            </a:pPr>
            <a:r>
              <a:t>What IDE to use? </a:t>
            </a:r>
          </a:p>
          <a:p>
            <a:pPr marL="0" indent="0" defTabSz="877822">
              <a:lnSpc>
                <a:spcPct val="80000"/>
              </a:lnSpc>
              <a:spcBef>
                <a:spcPts val="500"/>
              </a:spcBef>
              <a:buSzTx/>
              <a:buNone/>
              <a:defRPr sz="2300"/>
            </a:pPr>
            <a:r>
              <a:t>	Install PyCharm or any other IDE.. (Community edition)</a:t>
            </a:r>
          </a:p>
          <a:p>
            <a:pPr marL="0" indent="0" defTabSz="877822">
              <a:lnSpc>
                <a:spcPct val="80000"/>
              </a:lnSpc>
              <a:spcBef>
                <a:spcPts val="500"/>
              </a:spcBef>
              <a:buSzTx/>
              <a:buNone/>
              <a:defRPr sz="2300"/>
            </a:pPr>
            <a:r>
              <a:t>	</a:t>
            </a:r>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://www.jetbrains.com/pycharm/download/</a:t>
            </a:r>
          </a:p>
          <a:p>
            <a:pPr marL="0" indent="0" defTabSz="877822">
              <a:lnSpc>
                <a:spcPct val="80000"/>
              </a:lnSpc>
              <a:spcBef>
                <a:spcPts val="500"/>
              </a:spcBef>
              <a:buSzTx/>
              <a:buNone/>
              <a:defRPr b="1" sz="2300"/>
            </a:pPr>
            <a:r>
              <a:t>HTTP client</a:t>
            </a:r>
            <a:r>
              <a:rPr b="0"/>
              <a:t>? </a:t>
            </a:r>
          </a:p>
          <a:p>
            <a:pPr marL="0" indent="0" defTabSz="877822">
              <a:lnSpc>
                <a:spcPct val="80000"/>
              </a:lnSpc>
              <a:spcBef>
                <a:spcPts val="500"/>
              </a:spcBef>
              <a:buSzTx/>
              <a:buNone/>
              <a:defRPr sz="2300"/>
            </a:pPr>
            <a:r>
              <a:t>	Finally a HTTP client like Postman or Curl? 	Postman: </a:t>
            </a:r>
            <a:r>
              <a:rPr u="sng">
                <a:solidFill>
                  <a:srgbClr val="0000FF"/>
                </a:solidFill>
                <a:uFill>
                  <a:solidFill>
                    <a:srgbClr val="0000FF"/>
                  </a:solidFill>
                </a:uFill>
                <a:hlinkClick r:id="rId4" invalidUrl="" action="" tgtFrame="" tooltip="" history="1" highlightClick="0" endSnd="0"/>
              </a:rPr>
              <a:t>https://www.getpostman.com/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Title 1"/>
          <p:cNvSpPr/>
          <p:nvPr>
            <p:ph type="title"/>
          </p:nvPr>
        </p:nvSpPr>
        <p:spPr>
          <a:xfrm>
            <a:off x="457200" y="274638"/>
            <a:ext cx="8229600" cy="1143001"/>
          </a:xfrm>
          <a:prstGeom prst="rect">
            <a:avLst/>
          </a:prstGeom>
        </p:spPr>
        <p:txBody>
          <a:bodyPr/>
          <a:lstStyle/>
          <a:p>
            <a:pPr/>
            <a:r>
              <a:t>Conclusion</a:t>
            </a:r>
          </a:p>
        </p:txBody>
      </p:sp>
      <p:sp>
        <p:nvSpPr>
          <p:cNvPr id="177" name="Content Placeholder 2"/>
          <p:cNvSpPr/>
          <p:nvPr>
            <p:ph type="body" idx="1"/>
          </p:nvPr>
        </p:nvSpPr>
        <p:spPr>
          <a:xfrm>
            <a:off x="457200" y="1143000"/>
            <a:ext cx="8305800" cy="4983163"/>
          </a:xfrm>
          <a:prstGeom prst="rect">
            <a:avLst/>
          </a:prstGeom>
        </p:spPr>
        <p:txBody>
          <a:bodyPr/>
          <a:lstStyle/>
          <a:p>
            <a:pPr marL="332613" indent="-332613" defTabSz="886967">
              <a:lnSpc>
                <a:spcPct val="80000"/>
              </a:lnSpc>
              <a:spcBef>
                <a:spcPts val="600"/>
              </a:spcBef>
              <a:defRPr sz="2800"/>
            </a:pPr>
            <a:r>
              <a:t>New transactions are broadcast to all nodes.</a:t>
            </a:r>
          </a:p>
          <a:p>
            <a:pPr marL="332613" indent="-332613" defTabSz="886967">
              <a:lnSpc>
                <a:spcPct val="80000"/>
              </a:lnSpc>
              <a:spcBef>
                <a:spcPts val="600"/>
              </a:spcBef>
              <a:defRPr sz="2800"/>
            </a:pPr>
            <a:r>
              <a:t>Each node collects new transactions into a block.</a:t>
            </a:r>
          </a:p>
          <a:p>
            <a:pPr marL="332613" indent="-332613" defTabSz="886967">
              <a:lnSpc>
                <a:spcPct val="80000"/>
              </a:lnSpc>
              <a:spcBef>
                <a:spcPts val="600"/>
              </a:spcBef>
              <a:defRPr sz="2800"/>
            </a:pPr>
            <a:r>
              <a:t>Each node works on finding a “difficult” proof-of-work for its block.</a:t>
            </a:r>
          </a:p>
          <a:p>
            <a:pPr marL="332613" indent="-332613" defTabSz="886967">
              <a:lnSpc>
                <a:spcPct val="80000"/>
              </a:lnSpc>
              <a:spcBef>
                <a:spcPts val="600"/>
              </a:spcBef>
              <a:defRPr sz="2800"/>
            </a:pPr>
            <a:r>
              <a:t>When a node finds a proof-of-work, it broadcasts the block to all nodes (and gets paid)</a:t>
            </a:r>
          </a:p>
          <a:p>
            <a:pPr marL="332613" indent="-332613" defTabSz="886967">
              <a:lnSpc>
                <a:spcPct val="80000"/>
              </a:lnSpc>
              <a:spcBef>
                <a:spcPts val="600"/>
              </a:spcBef>
              <a:defRPr sz="2800"/>
            </a:pPr>
            <a:r>
              <a:t>Nodes accept the block only if all transactions in it are valid and not already spent.</a:t>
            </a:r>
          </a:p>
          <a:p>
            <a:pPr marL="332613" indent="-332613" defTabSz="886967">
              <a:lnSpc>
                <a:spcPct val="80000"/>
              </a:lnSpc>
              <a:spcBef>
                <a:spcPts val="600"/>
              </a:spcBef>
              <a:defRPr sz="2800"/>
            </a:pPr>
            <a:r>
              <a:t>Nodes express their acceptance of the block by working on creating the next block in the chain, using the hash of the accepted block as the previous hash.</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Title 1"/>
          <p:cNvSpPr/>
          <p:nvPr>
            <p:ph type="title"/>
          </p:nvPr>
        </p:nvSpPr>
        <p:spPr>
          <a:xfrm>
            <a:off x="533400" y="2057400"/>
            <a:ext cx="8229600" cy="1143000"/>
          </a:xfrm>
          <a:prstGeom prst="rect">
            <a:avLst/>
          </a:prstGeom>
        </p:spPr>
        <p:txBody>
          <a:bodyPr/>
          <a:lstStyle/>
          <a:p>
            <a:pPr/>
            <a:r>
              <a:t>Let’s dig in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Title 1"/>
          <p:cNvSpPr/>
          <p:nvPr>
            <p:ph type="title"/>
          </p:nvPr>
        </p:nvSpPr>
        <p:spPr>
          <a:xfrm>
            <a:off x="457200" y="274638"/>
            <a:ext cx="8229600" cy="1143001"/>
          </a:xfrm>
          <a:prstGeom prst="rect">
            <a:avLst/>
          </a:prstGeom>
        </p:spPr>
        <p:txBody>
          <a:bodyPr/>
          <a:lstStyle/>
          <a:p>
            <a:pPr/>
            <a:r>
              <a:t>Prerequisites</a:t>
            </a:r>
          </a:p>
        </p:txBody>
      </p:sp>
      <p:sp>
        <p:nvSpPr>
          <p:cNvPr id="182" name="Content Placeholder 2"/>
          <p:cNvSpPr/>
          <p:nvPr>
            <p:ph type="body" idx="1"/>
          </p:nvPr>
        </p:nvSpPr>
        <p:spPr>
          <a:xfrm>
            <a:off x="457200" y="1295400"/>
            <a:ext cx="8305800" cy="4983163"/>
          </a:xfrm>
          <a:prstGeom prst="rect">
            <a:avLst/>
          </a:prstGeom>
        </p:spPr>
        <p:txBody>
          <a:bodyPr/>
          <a:lstStyle/>
          <a:p>
            <a:pPr marL="329184" indent="-329184" defTabSz="877822">
              <a:lnSpc>
                <a:spcPct val="80000"/>
              </a:lnSpc>
              <a:spcBef>
                <a:spcPts val="500"/>
              </a:spcBef>
              <a:defRPr sz="2300"/>
            </a:pPr>
            <a:r>
              <a:t> Download Python 3.6+, Flash and requests library and pip..</a:t>
            </a:r>
          </a:p>
          <a:p>
            <a:pPr marL="0" indent="0" defTabSz="877822">
              <a:lnSpc>
                <a:spcPct val="80000"/>
              </a:lnSpc>
              <a:spcBef>
                <a:spcPts val="500"/>
              </a:spcBef>
              <a:buSzTx/>
              <a:buNone/>
              <a:defRPr b="1" sz="2300"/>
            </a:pPr>
            <a:r>
              <a:t>Checklist:</a:t>
            </a:r>
          </a:p>
          <a:p>
            <a:pPr marL="329184" indent="-329184" defTabSz="877822">
              <a:lnSpc>
                <a:spcPct val="80000"/>
              </a:lnSpc>
              <a:spcBef>
                <a:spcPts val="500"/>
              </a:spcBef>
              <a:defRPr sz="2300"/>
            </a:pPr>
            <a:r>
              <a:t>Install Python 3.6+ </a:t>
            </a:r>
            <a:r>
              <a:rPr u="sng">
                <a:solidFill>
                  <a:srgbClr val="0000FF"/>
                </a:solidFill>
                <a:uFill>
                  <a:solidFill>
                    <a:srgbClr val="0000FF"/>
                  </a:solidFill>
                </a:uFill>
                <a:hlinkClick r:id="rId2" invalidUrl="" action="" tgtFrame="" tooltip="" history="1" highlightClick="0" endSnd="0"/>
              </a:rPr>
              <a:t>https://www.python.org/downloads/</a:t>
            </a:r>
          </a:p>
          <a:p>
            <a:pPr marL="329184" indent="-329184" defTabSz="877822">
              <a:lnSpc>
                <a:spcPct val="80000"/>
              </a:lnSpc>
              <a:spcBef>
                <a:spcPts val="500"/>
              </a:spcBef>
              <a:defRPr sz="2300"/>
            </a:pPr>
            <a:r>
              <a:t>Install pip (if not installed already by Python)</a:t>
            </a:r>
          </a:p>
          <a:p>
            <a:pPr marL="329184" indent="-329184" defTabSz="877822">
              <a:lnSpc>
                <a:spcPct val="80000"/>
              </a:lnSpc>
              <a:spcBef>
                <a:spcPts val="500"/>
              </a:spcBef>
              <a:defRPr sz="2300"/>
            </a:pPr>
            <a:r>
              <a:t>Install Flask and Requests libraries.</a:t>
            </a:r>
          </a:p>
          <a:p>
            <a:pPr marL="0" indent="0" defTabSz="877822">
              <a:lnSpc>
                <a:spcPct val="80000"/>
              </a:lnSpc>
              <a:spcBef>
                <a:spcPts val="500"/>
              </a:spcBef>
              <a:buSzTx/>
              <a:buNone/>
              <a:defRPr b="1" i="1" sz="2300"/>
            </a:pPr>
            <a:r>
              <a:t>pip install Flask==0.12.2 requests==2.18.4</a:t>
            </a:r>
          </a:p>
          <a:p>
            <a:pPr marL="329184" indent="-329184" defTabSz="877822">
              <a:lnSpc>
                <a:spcPct val="80000"/>
              </a:lnSpc>
              <a:spcBef>
                <a:spcPts val="500"/>
              </a:spcBef>
              <a:defRPr sz="2300"/>
            </a:pPr>
          </a:p>
          <a:p>
            <a:pPr marL="329184" indent="-329184" defTabSz="877822">
              <a:lnSpc>
                <a:spcPct val="80000"/>
              </a:lnSpc>
              <a:spcBef>
                <a:spcPts val="500"/>
              </a:spcBef>
              <a:defRPr b="1" sz="2300"/>
            </a:pPr>
            <a:r>
              <a:t>What IDE to use? </a:t>
            </a:r>
          </a:p>
          <a:p>
            <a:pPr marL="0" indent="0" defTabSz="877822">
              <a:lnSpc>
                <a:spcPct val="80000"/>
              </a:lnSpc>
              <a:spcBef>
                <a:spcPts val="500"/>
              </a:spcBef>
              <a:buSzTx/>
              <a:buNone/>
              <a:defRPr sz="2300"/>
            </a:pPr>
            <a:r>
              <a:t>	Install PyCharm or any other IDE.. (Community edition)</a:t>
            </a:r>
          </a:p>
          <a:p>
            <a:pPr marL="0" indent="0" defTabSz="877822">
              <a:lnSpc>
                <a:spcPct val="80000"/>
              </a:lnSpc>
              <a:spcBef>
                <a:spcPts val="500"/>
              </a:spcBef>
              <a:buSzTx/>
              <a:buNone/>
              <a:defRPr sz="2300"/>
            </a:pPr>
            <a:r>
              <a:t>	</a:t>
            </a:r>
            <a:r>
              <a:rPr u="sng">
                <a:solidFill>
                  <a:srgbClr val="0000FF"/>
                </a:solidFill>
                <a:uFill>
                  <a:solidFill>
                    <a:srgbClr val="0000FF"/>
                  </a:solidFill>
                </a:uFill>
                <a:hlinkClick r:id="rId3" invalidUrl="" action="" tgtFrame="" tooltip="" history="1" highlightClick="0" endSnd="0"/>
              </a:rPr>
              <a:t>https</a:t>
            </a:r>
            <a:r>
              <a:rPr u="sng">
                <a:solidFill>
                  <a:srgbClr val="0000FF"/>
                </a:solidFill>
                <a:uFill>
                  <a:solidFill>
                    <a:srgbClr val="0000FF"/>
                  </a:solidFill>
                </a:uFill>
                <a:hlinkClick r:id="rId3" invalidUrl="" action="" tgtFrame="" tooltip="" history="1" highlightClick="0" endSnd="0"/>
              </a:rPr>
              <a:t>://www.jetbrains.com/pycharm/download/</a:t>
            </a:r>
          </a:p>
          <a:p>
            <a:pPr marL="0" indent="0" defTabSz="877822">
              <a:lnSpc>
                <a:spcPct val="80000"/>
              </a:lnSpc>
              <a:spcBef>
                <a:spcPts val="500"/>
              </a:spcBef>
              <a:buSzTx/>
              <a:buNone/>
              <a:defRPr b="1" sz="2300"/>
            </a:pPr>
            <a:r>
              <a:t>HTTP client</a:t>
            </a:r>
            <a:r>
              <a:rPr b="0"/>
              <a:t>? </a:t>
            </a:r>
          </a:p>
          <a:p>
            <a:pPr marL="0" indent="0" defTabSz="877822">
              <a:lnSpc>
                <a:spcPct val="80000"/>
              </a:lnSpc>
              <a:spcBef>
                <a:spcPts val="500"/>
              </a:spcBef>
              <a:buSzTx/>
              <a:buNone/>
              <a:defRPr sz="2300"/>
            </a:pPr>
            <a:r>
              <a:t>	Finally a HTTP client like Postman or Curl? 	Postman: </a:t>
            </a:r>
            <a:r>
              <a:rPr u="sng">
                <a:solidFill>
                  <a:srgbClr val="0000FF"/>
                </a:solidFill>
                <a:uFill>
                  <a:solidFill>
                    <a:srgbClr val="0000FF"/>
                  </a:solidFill>
                </a:uFill>
                <a:hlinkClick r:id="rId4" invalidUrl="" action="" tgtFrame="" tooltip="" history="1" highlightClick="0" endSnd="0"/>
              </a:rPr>
              <a:t>https://www.getpostman.com/</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Title 1"/>
          <p:cNvSpPr/>
          <p:nvPr>
            <p:ph type="title"/>
          </p:nvPr>
        </p:nvSpPr>
        <p:spPr>
          <a:xfrm>
            <a:off x="457200" y="274638"/>
            <a:ext cx="8229600" cy="1143001"/>
          </a:xfrm>
          <a:prstGeom prst="rect">
            <a:avLst/>
          </a:prstGeom>
        </p:spPr>
        <p:txBody>
          <a:bodyPr/>
          <a:lstStyle>
            <a:lvl1pPr defTabSz="905255">
              <a:defRPr sz="3800"/>
            </a:lvl1pPr>
          </a:lstStyle>
          <a:p>
            <a:pPr/>
            <a:r>
              <a:t>Steps to create and run a blockchain</a:t>
            </a:r>
          </a:p>
        </p:txBody>
      </p:sp>
      <p:sp>
        <p:nvSpPr>
          <p:cNvPr id="185" name="Content Placeholder 2"/>
          <p:cNvSpPr/>
          <p:nvPr>
            <p:ph type="body" idx="1"/>
          </p:nvPr>
        </p:nvSpPr>
        <p:spPr>
          <a:xfrm>
            <a:off x="457200" y="1600200"/>
            <a:ext cx="8229600" cy="4525963"/>
          </a:xfrm>
          <a:prstGeom prst="rect">
            <a:avLst/>
          </a:prstGeom>
        </p:spPr>
        <p:txBody>
          <a:bodyPr/>
          <a:lstStyle/>
          <a:p>
            <a:pPr/>
            <a:r>
              <a:t>Step 1: Building a Blockchain</a:t>
            </a:r>
          </a:p>
          <a:p>
            <a:pPr/>
            <a:r>
              <a:t>Step 2: Blockchain as an API</a:t>
            </a:r>
          </a:p>
          <a:p>
            <a:pPr/>
            <a:r>
              <a:t>Step 3: Interacting with our blockchain</a:t>
            </a:r>
          </a:p>
          <a:p>
            <a:pPr/>
            <a:r>
              <a:t>Step 4: Consensus</a:t>
            </a:r>
          </a:p>
          <a:p>
            <a:pPr/>
            <a:r>
              <a:t>Step 5: Test the chain</a:t>
            </a:r>
          </a:p>
          <a:p>
            <a:pPr marL="0" indent="0">
              <a:buSzTx/>
              <a:buNone/>
            </a:pPr>
          </a:p>
          <a:p>
            <a:pPr marL="0" indent="0">
              <a:buSzTx/>
              <a:buNone/>
            </a:pPr>
            <a:r>
              <a:t>That’s it.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Title 1"/>
          <p:cNvSpPr/>
          <p:nvPr>
            <p:ph type="title"/>
          </p:nvPr>
        </p:nvSpPr>
        <p:spPr>
          <a:xfrm>
            <a:off x="457200" y="274638"/>
            <a:ext cx="8229600" cy="1143001"/>
          </a:xfrm>
          <a:prstGeom prst="rect">
            <a:avLst/>
          </a:prstGeom>
        </p:spPr>
        <p:txBody>
          <a:bodyPr/>
          <a:lstStyle>
            <a:lvl1pPr>
              <a:defRPr b="1"/>
            </a:lvl1pPr>
          </a:lstStyle>
          <a:p>
            <a:pPr/>
            <a:r>
              <a:t>Step 1: Building a Blockchain</a:t>
            </a:r>
          </a:p>
        </p:txBody>
      </p:sp>
      <p:sp>
        <p:nvSpPr>
          <p:cNvPr id="188" name="Content Placeholder 2"/>
          <p:cNvSpPr/>
          <p:nvPr>
            <p:ph type="body" sz="half" idx="1"/>
          </p:nvPr>
        </p:nvSpPr>
        <p:spPr>
          <a:xfrm>
            <a:off x="457200" y="1600199"/>
            <a:ext cx="8229600" cy="1524003"/>
          </a:xfrm>
          <a:prstGeom prst="rect">
            <a:avLst/>
          </a:prstGeom>
        </p:spPr>
        <p:txBody>
          <a:bodyPr/>
          <a:lstStyle/>
          <a:p>
            <a:pPr>
              <a:lnSpc>
                <a:spcPct val="80000"/>
              </a:lnSpc>
              <a:defRPr sz="3000"/>
            </a:pPr>
            <a:r>
              <a:t>In Pycharm create a new file blockchain.py</a:t>
            </a:r>
            <a:endParaRPr sz="800"/>
          </a:p>
          <a:p>
            <a:pPr>
              <a:lnSpc>
                <a:spcPct val="80000"/>
              </a:lnSpc>
              <a:defRPr sz="3000"/>
            </a:pPr>
            <a:r>
              <a:t>It’ll store transactions and have some helper methods for adding new blocks to the chain.</a:t>
            </a:r>
          </a:p>
        </p:txBody>
      </p:sp>
      <p:sp>
        <p:nvSpPr>
          <p:cNvPr id="189" name="Rectangle 5"/>
          <p:cNvSpPr/>
          <p:nvPr/>
        </p:nvSpPr>
        <p:spPr>
          <a:xfrm>
            <a:off x="838200" y="2895599"/>
            <a:ext cx="6096000" cy="3444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100">
                <a:latin typeface="+mn-lt"/>
                <a:ea typeface="+mn-ea"/>
                <a:cs typeface="+mn-cs"/>
                <a:sym typeface="Calibri"/>
              </a:defRPr>
            </a:pPr>
            <a:r>
              <a:t>class Blockchain(object):</a:t>
            </a:r>
          </a:p>
          <a:p>
            <a:pPr>
              <a:defRPr sz="1100">
                <a:latin typeface="+mn-lt"/>
                <a:ea typeface="+mn-ea"/>
                <a:cs typeface="+mn-cs"/>
                <a:sym typeface="Calibri"/>
              </a:defRPr>
            </a:pPr>
            <a:r>
              <a:t>    def __init__(self):</a:t>
            </a:r>
          </a:p>
          <a:p>
            <a:pPr>
              <a:defRPr sz="1100">
                <a:latin typeface="+mn-lt"/>
                <a:ea typeface="+mn-ea"/>
                <a:cs typeface="+mn-cs"/>
                <a:sym typeface="Calibri"/>
              </a:defRPr>
            </a:pPr>
            <a:r>
              <a:t>        self.chain = []</a:t>
            </a:r>
          </a:p>
          <a:p>
            <a:pPr>
              <a:defRPr sz="1100">
                <a:latin typeface="+mn-lt"/>
                <a:ea typeface="+mn-ea"/>
                <a:cs typeface="+mn-cs"/>
                <a:sym typeface="Calibri"/>
              </a:defRPr>
            </a:pPr>
            <a:r>
              <a:t>        self.currentTransactions = []</a:t>
            </a:r>
          </a:p>
          <a:p>
            <a:pPr>
              <a:defRPr sz="1100">
                <a:latin typeface="+mn-lt"/>
                <a:ea typeface="+mn-ea"/>
                <a:cs typeface="+mn-cs"/>
                <a:sym typeface="Calibri"/>
              </a:defRPr>
            </a:pPr>
            <a:r>
              <a:t>        </a:t>
            </a:r>
          </a:p>
          <a:p>
            <a:pPr>
              <a:defRPr sz="1100">
                <a:latin typeface="+mn-lt"/>
                <a:ea typeface="+mn-ea"/>
                <a:cs typeface="+mn-cs"/>
                <a:sym typeface="Calibri"/>
              </a:defRPr>
            </a:pPr>
            <a:r>
              <a:t>    def new_block(self):</a:t>
            </a:r>
          </a:p>
          <a:p>
            <a:pPr>
              <a:defRPr sz="1100">
                <a:latin typeface="+mn-lt"/>
                <a:ea typeface="+mn-ea"/>
                <a:cs typeface="+mn-cs"/>
                <a:sym typeface="Calibri"/>
              </a:defRPr>
            </a:pPr>
            <a:r>
              <a:t>        # Creates a new Block and adds it to the chain</a:t>
            </a:r>
          </a:p>
          <a:p>
            <a:pPr>
              <a:defRPr sz="1100">
                <a:latin typeface="+mn-lt"/>
                <a:ea typeface="+mn-ea"/>
                <a:cs typeface="+mn-cs"/>
                <a:sym typeface="Calibri"/>
              </a:defRPr>
            </a:pPr>
            <a:r>
              <a:t>        pass</a:t>
            </a:r>
          </a:p>
          <a:p>
            <a:pPr>
              <a:defRPr sz="1100">
                <a:latin typeface="+mn-lt"/>
                <a:ea typeface="+mn-ea"/>
                <a:cs typeface="+mn-cs"/>
                <a:sym typeface="Calibri"/>
              </a:defRPr>
            </a:pPr>
            <a:r>
              <a:t>    </a:t>
            </a:r>
          </a:p>
          <a:p>
            <a:pPr>
              <a:defRPr sz="1100">
                <a:latin typeface="+mn-lt"/>
                <a:ea typeface="+mn-ea"/>
                <a:cs typeface="+mn-cs"/>
                <a:sym typeface="Calibri"/>
              </a:defRPr>
            </a:pPr>
            <a:r>
              <a:t>    def new_transaction(self):</a:t>
            </a:r>
          </a:p>
          <a:p>
            <a:pPr>
              <a:defRPr sz="1100">
                <a:latin typeface="+mn-lt"/>
                <a:ea typeface="+mn-ea"/>
                <a:cs typeface="+mn-cs"/>
                <a:sym typeface="Calibri"/>
              </a:defRPr>
            </a:pPr>
            <a:r>
              <a:t>        # Adds a new transaction to the list of transactions</a:t>
            </a:r>
          </a:p>
          <a:p>
            <a:pPr>
              <a:defRPr sz="1100">
                <a:latin typeface="+mn-lt"/>
                <a:ea typeface="+mn-ea"/>
                <a:cs typeface="+mn-cs"/>
                <a:sym typeface="Calibri"/>
              </a:defRPr>
            </a:pPr>
            <a:r>
              <a:t>        pass</a:t>
            </a:r>
          </a:p>
          <a:p>
            <a:pPr>
              <a:defRPr sz="1100">
                <a:latin typeface="+mn-lt"/>
                <a:ea typeface="+mn-ea"/>
                <a:cs typeface="+mn-cs"/>
                <a:sym typeface="Calibri"/>
              </a:defRPr>
            </a:pPr>
            <a:r>
              <a:t>    </a:t>
            </a:r>
          </a:p>
          <a:p>
            <a:pPr>
              <a:defRPr sz="1100">
                <a:latin typeface="+mn-lt"/>
                <a:ea typeface="+mn-ea"/>
                <a:cs typeface="+mn-cs"/>
                <a:sym typeface="Calibri"/>
              </a:defRPr>
            </a:pPr>
            <a:r>
              <a:t>    @staticmethod</a:t>
            </a:r>
          </a:p>
          <a:p>
            <a:pPr>
              <a:defRPr sz="1100">
                <a:latin typeface="+mn-lt"/>
                <a:ea typeface="+mn-ea"/>
                <a:cs typeface="+mn-cs"/>
                <a:sym typeface="Calibri"/>
              </a:defRPr>
            </a:pPr>
            <a:r>
              <a:t>    def hash(block):</a:t>
            </a:r>
          </a:p>
          <a:p>
            <a:pPr>
              <a:defRPr sz="1100">
                <a:latin typeface="+mn-lt"/>
                <a:ea typeface="+mn-ea"/>
                <a:cs typeface="+mn-cs"/>
                <a:sym typeface="Calibri"/>
              </a:defRPr>
            </a:pPr>
            <a:r>
              <a:t>        # Hashes a Block</a:t>
            </a:r>
          </a:p>
          <a:p>
            <a:pPr>
              <a:defRPr sz="1100">
                <a:latin typeface="+mn-lt"/>
                <a:ea typeface="+mn-ea"/>
                <a:cs typeface="+mn-cs"/>
                <a:sym typeface="Calibri"/>
              </a:defRPr>
            </a:pPr>
            <a:r>
              <a:t>        pass</a:t>
            </a:r>
          </a:p>
          <a:p>
            <a:pPr>
              <a:defRPr sz="1100">
                <a:latin typeface="+mn-lt"/>
                <a:ea typeface="+mn-ea"/>
                <a:cs typeface="+mn-cs"/>
                <a:sym typeface="Calibri"/>
              </a:defRPr>
            </a:pPr>
          </a:p>
          <a:p>
            <a:pPr>
              <a:defRPr sz="1100">
                <a:latin typeface="+mn-lt"/>
                <a:ea typeface="+mn-ea"/>
                <a:cs typeface="+mn-cs"/>
                <a:sym typeface="Calibri"/>
              </a:defRPr>
            </a:pPr>
            <a:r>
              <a:t>    @property</a:t>
            </a:r>
          </a:p>
          <a:p>
            <a:pPr>
              <a:defRPr sz="1100">
                <a:latin typeface="+mn-lt"/>
                <a:ea typeface="+mn-ea"/>
                <a:cs typeface="+mn-cs"/>
                <a:sym typeface="Calibri"/>
              </a:defRPr>
            </a:pPr>
            <a:r>
              <a:t>    def last_block(self):</a:t>
            </a:r>
          </a:p>
          <a:p>
            <a:pPr>
              <a:defRPr sz="1100">
                <a:latin typeface="+mn-lt"/>
                <a:ea typeface="+mn-ea"/>
                <a:cs typeface="+mn-cs"/>
                <a:sym typeface="Calibri"/>
              </a:defRPr>
            </a:pPr>
            <a:r>
              <a:t>        # Returns the last Block in the chain</a:t>
            </a:r>
          </a:p>
          <a:p>
            <a:pPr>
              <a:defRPr sz="1100">
                <a:latin typeface="+mn-lt"/>
                <a:ea typeface="+mn-ea"/>
                <a:cs typeface="+mn-cs"/>
                <a:sym typeface="Calibri"/>
              </a:defRPr>
            </a:pPr>
            <a:r>
              <a:t>        pass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Title 1"/>
          <p:cNvSpPr/>
          <p:nvPr>
            <p:ph type="title"/>
          </p:nvPr>
        </p:nvSpPr>
        <p:spPr>
          <a:xfrm>
            <a:off x="457200" y="274638"/>
            <a:ext cx="8229600" cy="1143001"/>
          </a:xfrm>
          <a:prstGeom prst="rect">
            <a:avLst/>
          </a:prstGeom>
        </p:spPr>
        <p:txBody>
          <a:bodyPr/>
          <a:lstStyle/>
          <a:p>
            <a:pPr/>
            <a:r>
              <a:t>What does a block has?</a:t>
            </a:r>
          </a:p>
        </p:txBody>
      </p:sp>
      <p:sp>
        <p:nvSpPr>
          <p:cNvPr id="192" name="Content Placeholder 2"/>
          <p:cNvSpPr/>
          <p:nvPr>
            <p:ph type="body" sz="half" idx="1"/>
          </p:nvPr>
        </p:nvSpPr>
        <p:spPr>
          <a:xfrm>
            <a:off x="457200" y="1600200"/>
            <a:ext cx="8229600" cy="2362201"/>
          </a:xfrm>
          <a:prstGeom prst="rect">
            <a:avLst/>
          </a:prstGeom>
        </p:spPr>
        <p:txBody>
          <a:bodyPr/>
          <a:lstStyle/>
          <a:p>
            <a:pPr>
              <a:spcBef>
                <a:spcPts val="500"/>
              </a:spcBef>
              <a:defRPr sz="2400"/>
            </a:pPr>
            <a:r>
              <a:t>A Block has</a:t>
            </a:r>
          </a:p>
          <a:p>
            <a:pPr lvl="2" marL="1143000" indent="-228600">
              <a:spcBef>
                <a:spcPts val="400"/>
              </a:spcBef>
              <a:defRPr sz="2000"/>
            </a:pPr>
            <a:r>
              <a:t>Index</a:t>
            </a:r>
            <a:endParaRPr sz="2400"/>
          </a:p>
          <a:p>
            <a:pPr lvl="2" marL="1143000" indent="-228600">
              <a:spcBef>
                <a:spcPts val="400"/>
              </a:spcBef>
              <a:defRPr sz="2000"/>
            </a:pPr>
            <a:r>
              <a:t>Timestamp</a:t>
            </a:r>
            <a:endParaRPr sz="2400"/>
          </a:p>
          <a:p>
            <a:pPr lvl="2" marL="1143000" indent="-228600">
              <a:spcBef>
                <a:spcPts val="400"/>
              </a:spcBef>
              <a:defRPr sz="2000"/>
            </a:pPr>
            <a:r>
              <a:t>A list of transactions</a:t>
            </a:r>
            <a:endParaRPr sz="2400"/>
          </a:p>
          <a:p>
            <a:pPr lvl="2" marL="1143000" indent="-228600">
              <a:spcBef>
                <a:spcPts val="400"/>
              </a:spcBef>
              <a:defRPr sz="2000"/>
            </a:pPr>
            <a:r>
              <a:t>A Proof</a:t>
            </a:r>
            <a:endParaRPr sz="2400"/>
          </a:p>
          <a:p>
            <a:pPr lvl="2" marL="1143000" indent="-228600">
              <a:spcBef>
                <a:spcPts val="400"/>
              </a:spcBef>
              <a:defRPr sz="2000"/>
            </a:pPr>
            <a:r>
              <a:t>And a Hash to the previous Block.</a:t>
            </a:r>
          </a:p>
        </p:txBody>
      </p:sp>
      <p:sp>
        <p:nvSpPr>
          <p:cNvPr id="193" name="Rectangle 6"/>
          <p:cNvSpPr/>
          <p:nvPr/>
        </p:nvSpPr>
        <p:spPr>
          <a:xfrm>
            <a:off x="990600" y="3886198"/>
            <a:ext cx="6858000" cy="190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latin typeface="+mn-lt"/>
                <a:ea typeface="+mn-ea"/>
                <a:cs typeface="+mn-cs"/>
                <a:sym typeface="Calibri"/>
              </a:defRPr>
            </a:pPr>
            <a:r>
              <a:t>block = {</a:t>
            </a:r>
          </a:p>
          <a:p>
            <a:pPr>
              <a:defRPr sz="1000">
                <a:latin typeface="+mn-lt"/>
                <a:ea typeface="+mn-ea"/>
                <a:cs typeface="+mn-cs"/>
                <a:sym typeface="Calibri"/>
              </a:defRPr>
            </a:pPr>
            <a:r>
              <a:t>    'index': 1,</a:t>
            </a:r>
          </a:p>
          <a:p>
            <a:pPr>
              <a:defRPr sz="1000">
                <a:latin typeface="+mn-lt"/>
                <a:ea typeface="+mn-ea"/>
                <a:cs typeface="+mn-cs"/>
                <a:sym typeface="Calibri"/>
              </a:defRPr>
            </a:pPr>
            <a:r>
              <a:t>    'timestamp': 1506057125.900785,</a:t>
            </a:r>
          </a:p>
          <a:p>
            <a:pPr>
              <a:defRPr sz="1000">
                <a:latin typeface="+mn-lt"/>
                <a:ea typeface="+mn-ea"/>
                <a:cs typeface="+mn-cs"/>
                <a:sym typeface="Calibri"/>
              </a:defRPr>
            </a:pPr>
            <a:r>
              <a:t>    'transactions': [</a:t>
            </a:r>
          </a:p>
          <a:p>
            <a:pPr>
              <a:defRPr sz="1000">
                <a:latin typeface="+mn-lt"/>
                <a:ea typeface="+mn-ea"/>
                <a:cs typeface="+mn-cs"/>
                <a:sym typeface="Calibri"/>
              </a:defRPr>
            </a:pPr>
            <a:r>
              <a:t>        {</a:t>
            </a:r>
          </a:p>
          <a:p>
            <a:pPr>
              <a:defRPr sz="1000">
                <a:latin typeface="+mn-lt"/>
                <a:ea typeface="+mn-ea"/>
                <a:cs typeface="+mn-cs"/>
                <a:sym typeface="Calibri"/>
              </a:defRPr>
            </a:pPr>
            <a:r>
              <a:t>            'sender': "8527147fe1f5426f9dd545de4b27ee00",</a:t>
            </a:r>
          </a:p>
          <a:p>
            <a:pPr>
              <a:defRPr sz="1000">
                <a:latin typeface="+mn-lt"/>
                <a:ea typeface="+mn-ea"/>
                <a:cs typeface="+mn-cs"/>
                <a:sym typeface="Calibri"/>
              </a:defRPr>
            </a:pPr>
            <a:r>
              <a:t>            'recipient': "a77f5cdfa2934df3954a5c7c7da5df1f",</a:t>
            </a:r>
          </a:p>
          <a:p>
            <a:pPr>
              <a:defRPr sz="1000">
                <a:latin typeface="+mn-lt"/>
                <a:ea typeface="+mn-ea"/>
                <a:cs typeface="+mn-cs"/>
                <a:sym typeface="Calibri"/>
              </a:defRPr>
            </a:pPr>
            <a:r>
              <a:t>            'amount': 5,</a:t>
            </a:r>
          </a:p>
          <a:p>
            <a:pPr>
              <a:defRPr sz="1000">
                <a:latin typeface="+mn-lt"/>
                <a:ea typeface="+mn-ea"/>
                <a:cs typeface="+mn-cs"/>
                <a:sym typeface="Calibri"/>
              </a:defRPr>
            </a:pPr>
            <a:r>
              <a:t>        }</a:t>
            </a:r>
          </a:p>
          <a:p>
            <a:pPr>
              <a:defRPr sz="1000">
                <a:latin typeface="+mn-lt"/>
                <a:ea typeface="+mn-ea"/>
                <a:cs typeface="+mn-cs"/>
                <a:sym typeface="Calibri"/>
              </a:defRPr>
            </a:pPr>
            <a:r>
              <a:t>    ],</a:t>
            </a:r>
          </a:p>
          <a:p>
            <a:pPr>
              <a:defRPr sz="1000">
                <a:latin typeface="+mn-lt"/>
                <a:ea typeface="+mn-ea"/>
                <a:cs typeface="+mn-cs"/>
                <a:sym typeface="Calibri"/>
              </a:defRPr>
            </a:pPr>
            <a:r>
              <a:t>    'proof': 324984774000,</a:t>
            </a:r>
          </a:p>
          <a:p>
            <a:pPr>
              <a:defRPr sz="1000">
                <a:latin typeface="+mn-lt"/>
                <a:ea typeface="+mn-ea"/>
                <a:cs typeface="+mn-cs"/>
                <a:sym typeface="Calibri"/>
              </a:defRPr>
            </a:pPr>
            <a:r>
              <a:t>    'previous_hash': "2cf24dba5fb0a30e26e83b2ac5b9e29e1b161e5c1fa7425e73043362938b9824"</a:t>
            </a:r>
          </a:p>
          <a:p>
            <a:pPr>
              <a:defRPr sz="1000">
                <a:latin typeface="+mn-lt"/>
                <a:ea typeface="+mn-ea"/>
                <a:cs typeface="+mn-cs"/>
                <a:sym typeface="Calibri"/>
              </a:defRPr>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Title 1"/>
          <p:cNvSpPr/>
          <p:nvPr>
            <p:ph type="title"/>
          </p:nvPr>
        </p:nvSpPr>
        <p:spPr>
          <a:xfrm>
            <a:off x="457200" y="274638"/>
            <a:ext cx="8229600" cy="1143001"/>
          </a:xfrm>
          <a:prstGeom prst="rect">
            <a:avLst/>
          </a:prstGeom>
        </p:spPr>
        <p:txBody>
          <a:bodyPr/>
          <a:lstStyle>
            <a:lvl1pPr>
              <a:defRPr b="1"/>
            </a:lvl1pPr>
          </a:lstStyle>
          <a:p>
            <a:pPr/>
            <a:r>
              <a:t>Adding Transactions to a Block</a:t>
            </a:r>
          </a:p>
        </p:txBody>
      </p:sp>
      <p:sp>
        <p:nvSpPr>
          <p:cNvPr id="196" name="Content Placeholder 2"/>
          <p:cNvSpPr/>
          <p:nvPr>
            <p:ph type="body" sz="quarter" idx="1"/>
          </p:nvPr>
        </p:nvSpPr>
        <p:spPr>
          <a:xfrm>
            <a:off x="457200" y="1600199"/>
            <a:ext cx="8001000" cy="609603"/>
          </a:xfrm>
          <a:prstGeom prst="rect">
            <a:avLst/>
          </a:prstGeom>
        </p:spPr>
        <p:txBody>
          <a:bodyPr/>
          <a:lstStyle>
            <a:lvl1pPr marL="339470" indent="-339470" defTabSz="905255">
              <a:defRPr sz="3100"/>
            </a:lvl1pPr>
          </a:lstStyle>
          <a:p>
            <a:pPr/>
            <a:r>
              <a:t>Add the code to new transaction method:</a:t>
            </a:r>
          </a:p>
        </p:txBody>
      </p:sp>
      <p:sp>
        <p:nvSpPr>
          <p:cNvPr id="197" name="Rectangle 4"/>
          <p:cNvSpPr/>
          <p:nvPr/>
        </p:nvSpPr>
        <p:spPr>
          <a:xfrm>
            <a:off x="533400" y="2209800"/>
            <a:ext cx="7315200" cy="4625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def new_transaction(self, sender, recipient, amount):</a:t>
            </a:r>
          </a:p>
          <a:p>
            <a:pPr>
              <a:defRPr>
                <a:latin typeface="+mn-lt"/>
                <a:ea typeface="+mn-ea"/>
                <a:cs typeface="+mn-cs"/>
                <a:sym typeface="Calibri"/>
              </a:defRPr>
            </a:pPr>
            <a:r>
              <a:t>        """</a:t>
            </a:r>
          </a:p>
          <a:p>
            <a:pPr>
              <a:defRPr>
                <a:latin typeface="+mn-lt"/>
                <a:ea typeface="+mn-ea"/>
                <a:cs typeface="+mn-cs"/>
                <a:sym typeface="Calibri"/>
              </a:defRPr>
            </a:pPr>
            <a:r>
              <a:t>        Creates a new transaction to go into the next mined Block</a:t>
            </a:r>
          </a:p>
          <a:p>
            <a:pPr>
              <a:defRPr>
                <a:latin typeface="+mn-lt"/>
                <a:ea typeface="+mn-ea"/>
                <a:cs typeface="+mn-cs"/>
                <a:sym typeface="Calibri"/>
              </a:defRPr>
            </a:pPr>
            <a:r>
              <a:t>        :param sender: &lt;str&gt; Address of the Sender</a:t>
            </a:r>
          </a:p>
          <a:p>
            <a:pPr>
              <a:defRPr>
                <a:latin typeface="+mn-lt"/>
                <a:ea typeface="+mn-ea"/>
                <a:cs typeface="+mn-cs"/>
                <a:sym typeface="Calibri"/>
              </a:defRPr>
            </a:pPr>
            <a:r>
              <a:t>        :param recipient: &lt;str&gt; Address of the Recipient</a:t>
            </a:r>
          </a:p>
          <a:p>
            <a:pPr>
              <a:defRPr>
                <a:latin typeface="+mn-lt"/>
                <a:ea typeface="+mn-ea"/>
                <a:cs typeface="+mn-cs"/>
                <a:sym typeface="Calibri"/>
              </a:defRPr>
            </a:pPr>
            <a:r>
              <a:t>        :param amount: &lt;int&gt; Amount</a:t>
            </a:r>
          </a:p>
          <a:p>
            <a:pPr>
              <a:defRPr>
                <a:latin typeface="+mn-lt"/>
                <a:ea typeface="+mn-ea"/>
                <a:cs typeface="+mn-cs"/>
                <a:sym typeface="Calibri"/>
              </a:defRPr>
            </a:pPr>
            <a:r>
              <a:t>        :return: &lt;int&gt; The index of the Block that will hold this transaction</a:t>
            </a:r>
          </a:p>
          <a:p>
            <a:pPr>
              <a:defRPr>
                <a:latin typeface="+mn-lt"/>
                <a:ea typeface="+mn-ea"/>
                <a:cs typeface="+mn-cs"/>
                <a:sym typeface="Calibri"/>
              </a:defRPr>
            </a:pPr>
            <a:r>
              <a:t>        """</a:t>
            </a:r>
          </a:p>
          <a:p>
            <a:pPr>
              <a:defRPr>
                <a:latin typeface="+mn-lt"/>
                <a:ea typeface="+mn-ea"/>
                <a:cs typeface="+mn-cs"/>
                <a:sym typeface="Calibri"/>
              </a:defRPr>
            </a:pPr>
          </a:p>
          <a:p>
            <a:pPr>
              <a:defRPr>
                <a:latin typeface="+mn-lt"/>
                <a:ea typeface="+mn-ea"/>
                <a:cs typeface="+mn-cs"/>
                <a:sym typeface="Calibri"/>
              </a:defRPr>
            </a:pPr>
            <a:r>
              <a:t>        self.currentTransactions.append({</a:t>
            </a:r>
          </a:p>
          <a:p>
            <a:pPr>
              <a:defRPr>
                <a:latin typeface="+mn-lt"/>
                <a:ea typeface="+mn-ea"/>
                <a:cs typeface="+mn-cs"/>
                <a:sym typeface="Calibri"/>
              </a:defRPr>
            </a:pPr>
            <a:r>
              <a:t>            'sender': sender,</a:t>
            </a:r>
          </a:p>
          <a:p>
            <a:pPr>
              <a:defRPr>
                <a:latin typeface="+mn-lt"/>
                <a:ea typeface="+mn-ea"/>
                <a:cs typeface="+mn-cs"/>
                <a:sym typeface="Calibri"/>
              </a:defRPr>
            </a:pPr>
            <a:r>
              <a:t>            'recipient': recipient,</a:t>
            </a:r>
          </a:p>
          <a:p>
            <a:pPr>
              <a:defRPr>
                <a:latin typeface="+mn-lt"/>
                <a:ea typeface="+mn-ea"/>
                <a:cs typeface="+mn-cs"/>
                <a:sym typeface="Calibri"/>
              </a:defRPr>
            </a:pPr>
            <a:r>
              <a:t>            'amount': amount,</a:t>
            </a:r>
          </a:p>
          <a:p>
            <a:pPr>
              <a:defRPr>
                <a:latin typeface="+mn-lt"/>
                <a:ea typeface="+mn-ea"/>
                <a:cs typeface="+mn-cs"/>
                <a:sym typeface="Calibri"/>
              </a:defRPr>
            </a:pPr>
            <a:r>
              <a:t>        })</a:t>
            </a:r>
          </a:p>
          <a:p>
            <a:pPr>
              <a:defRPr>
                <a:latin typeface="+mn-lt"/>
                <a:ea typeface="+mn-ea"/>
                <a:cs typeface="+mn-cs"/>
                <a:sym typeface="Calibri"/>
              </a:defRPr>
            </a:pPr>
          </a:p>
          <a:p>
            <a:pPr>
              <a:defRPr>
                <a:latin typeface="+mn-lt"/>
                <a:ea typeface="+mn-ea"/>
                <a:cs typeface="+mn-cs"/>
                <a:sym typeface="Calibri"/>
              </a:defRPr>
            </a:pPr>
            <a:r>
              <a:t>        return self.last_block['index'] + 1</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itle 1"/>
          <p:cNvSpPr/>
          <p:nvPr>
            <p:ph type="title"/>
          </p:nvPr>
        </p:nvSpPr>
        <p:spPr>
          <a:xfrm>
            <a:off x="457200" y="34636"/>
            <a:ext cx="8229600" cy="1143001"/>
          </a:xfrm>
          <a:prstGeom prst="rect">
            <a:avLst/>
          </a:prstGeom>
        </p:spPr>
        <p:txBody>
          <a:bodyPr/>
          <a:lstStyle>
            <a:lvl1pPr>
              <a:defRPr b="1"/>
            </a:lvl1pPr>
          </a:lstStyle>
          <a:p>
            <a:pPr/>
            <a:r>
              <a:t>Creating new Blocks</a:t>
            </a:r>
          </a:p>
        </p:txBody>
      </p:sp>
      <p:sp>
        <p:nvSpPr>
          <p:cNvPr id="200" name="Content Placeholder 2"/>
          <p:cNvSpPr/>
          <p:nvPr>
            <p:ph type="body" idx="1"/>
          </p:nvPr>
        </p:nvSpPr>
        <p:spPr>
          <a:xfrm>
            <a:off x="457200" y="1600200"/>
            <a:ext cx="8229600" cy="4525963"/>
          </a:xfrm>
          <a:prstGeom prst="rect">
            <a:avLst/>
          </a:prstGeom>
        </p:spPr>
        <p:txBody>
          <a:bodyPr/>
          <a:lstStyle/>
          <a:p>
            <a:pPr/>
            <a:r>
              <a:t>When new block is created we need to seed with “Genesis” block – a starting block.</a:t>
            </a:r>
          </a:p>
          <a:p>
            <a:pPr/>
            <a:r>
              <a:t>We also need to add Proof to our genesis block, result of mining (proof of work)</a:t>
            </a:r>
          </a:p>
          <a:p>
            <a:pPr/>
            <a:r>
              <a:t>We will update methods</a:t>
            </a:r>
          </a:p>
          <a:p>
            <a:pPr marL="0" indent="0">
              <a:buSzTx/>
              <a:buNone/>
            </a:pPr>
            <a:r>
              <a:t>new_block(), new_transaction() and hash():</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Rectangle 3"/>
          <p:cNvSpPr/>
          <p:nvPr/>
        </p:nvSpPr>
        <p:spPr>
          <a:xfrm>
            <a:off x="585354" y="304800"/>
            <a:ext cx="7696201" cy="684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mn-lt"/>
                <a:ea typeface="+mn-ea"/>
                <a:cs typeface="+mn-cs"/>
                <a:sym typeface="Calibri"/>
              </a:defRPr>
            </a:pPr>
            <a:r>
              <a:t>import hashlib</a:t>
            </a:r>
          </a:p>
          <a:p>
            <a:pPr>
              <a:defRPr sz="1200">
                <a:latin typeface="+mn-lt"/>
                <a:ea typeface="+mn-ea"/>
                <a:cs typeface="+mn-cs"/>
                <a:sym typeface="Calibri"/>
              </a:defRPr>
            </a:pPr>
            <a:r>
              <a:t>import json</a:t>
            </a:r>
          </a:p>
          <a:p>
            <a:pPr>
              <a:defRPr sz="1200">
                <a:latin typeface="+mn-lt"/>
                <a:ea typeface="+mn-ea"/>
                <a:cs typeface="+mn-cs"/>
                <a:sym typeface="Calibri"/>
              </a:defRPr>
            </a:pPr>
            <a:r>
              <a:t>from time import time</a:t>
            </a:r>
          </a:p>
          <a:p>
            <a:pPr>
              <a:defRPr sz="1200">
                <a:latin typeface="+mn-lt"/>
                <a:ea typeface="+mn-ea"/>
                <a:cs typeface="+mn-cs"/>
                <a:sym typeface="Calibri"/>
              </a:defRPr>
            </a:pPr>
          </a:p>
          <a:p>
            <a:pPr>
              <a:defRPr sz="1200">
                <a:latin typeface="+mn-lt"/>
                <a:ea typeface="+mn-ea"/>
                <a:cs typeface="+mn-cs"/>
                <a:sym typeface="Calibri"/>
              </a:defRPr>
            </a:pPr>
          </a:p>
          <a:p>
            <a:pPr>
              <a:defRPr sz="1200">
                <a:latin typeface="+mn-lt"/>
                <a:ea typeface="+mn-ea"/>
                <a:cs typeface="+mn-cs"/>
                <a:sym typeface="Calibri"/>
              </a:defRPr>
            </a:pPr>
            <a:r>
              <a:t>class Blockchain(object):</a:t>
            </a:r>
          </a:p>
          <a:p>
            <a:pPr lvl="1" indent="228600" defTabSz="457200">
              <a:defRPr sz="1200">
                <a:solidFill>
                  <a:srgbClr val="B22AB2"/>
                </a:solidFill>
                <a:latin typeface="Menlo"/>
                <a:ea typeface="Menlo"/>
                <a:cs typeface="Menlo"/>
                <a:sym typeface="Menlo"/>
              </a:defRPr>
            </a:pPr>
            <a:r>
              <a:rPr b="1">
                <a:solidFill>
                  <a:srgbClr val="011480"/>
                </a:solidFill>
              </a:rPr>
              <a:t>def </a:t>
            </a:r>
            <a:r>
              <a:t>__init__</a:t>
            </a:r>
            <a:r>
              <a:rPr>
                <a:solidFill>
                  <a:srgbClr val="000000"/>
                </a:solidFill>
              </a:rPr>
              <a:t>(</a:t>
            </a:r>
            <a:r>
              <a:rPr>
                <a:solidFill>
                  <a:srgbClr val="94558D"/>
                </a:solidFill>
              </a:rPr>
              <a:t>self</a:t>
            </a:r>
            <a:r>
              <a:rPr>
                <a:solidFill>
                  <a:srgbClr val="000000"/>
                </a:solidFill>
              </a:rPr>
              <a:t>):</a:t>
            </a:r>
            <a:endParaRPr>
              <a:solidFill>
                <a:srgbClr val="000000"/>
              </a:solidFill>
            </a:endParaRPr>
          </a:p>
          <a:p>
            <a:pPr defTabSz="457200">
              <a:defRPr sz="1200">
                <a:latin typeface="Menlo"/>
                <a:ea typeface="Menlo"/>
                <a:cs typeface="Menlo"/>
                <a:sym typeface="Menlo"/>
              </a:defRPr>
            </a:pPr>
            <a:r>
              <a:t>    </a:t>
            </a:r>
            <a:r>
              <a:rPr>
                <a:solidFill>
                  <a:srgbClr val="94558D"/>
                </a:solidFill>
              </a:rPr>
              <a:t>self</a:t>
            </a:r>
            <a:r>
              <a:t>.chain = []</a:t>
            </a:r>
          </a:p>
          <a:p>
            <a:pPr defTabSz="457200">
              <a:defRPr sz="1200">
                <a:latin typeface="Menlo"/>
                <a:ea typeface="Menlo"/>
                <a:cs typeface="Menlo"/>
                <a:sym typeface="Menlo"/>
              </a:defRPr>
            </a:pPr>
            <a:r>
              <a:t>    </a:t>
            </a:r>
            <a:r>
              <a:rPr>
                <a:solidFill>
                  <a:srgbClr val="94558D"/>
                </a:solidFill>
              </a:rPr>
              <a:t>self</a:t>
            </a:r>
            <a:r>
              <a:t>.currentTransactions = []</a:t>
            </a:r>
          </a:p>
          <a:p>
            <a:pPr defTabSz="457200">
              <a:defRPr i="1" sz="1200">
                <a:solidFill>
                  <a:srgbClr val="808080"/>
                </a:solidFill>
                <a:latin typeface="Menlo"/>
                <a:ea typeface="Menlo"/>
                <a:cs typeface="Menlo"/>
                <a:sym typeface="Menlo"/>
              </a:defRPr>
            </a:pPr>
            <a:r>
              <a:rPr i="0">
                <a:solidFill>
                  <a:srgbClr val="000000"/>
                </a:solidFill>
              </a:rPr>
              <a:t>    </a:t>
            </a:r>
            <a:r>
              <a:rPr i="0">
                <a:solidFill>
                  <a:srgbClr val="94558D"/>
                </a:solidFill>
              </a:rPr>
              <a:t>self</a:t>
            </a:r>
            <a:r>
              <a:rPr i="0">
                <a:solidFill>
                  <a:srgbClr val="000000"/>
                </a:solidFill>
              </a:rPr>
              <a:t>.nodes = </a:t>
            </a:r>
            <a:r>
              <a:rPr i="0">
                <a:solidFill>
                  <a:srgbClr val="011480"/>
                </a:solidFill>
              </a:rPr>
              <a:t>set</a:t>
            </a:r>
            <a:r>
              <a:rPr i="0">
                <a:solidFill>
                  <a:srgbClr val="000000"/>
                </a:solidFill>
              </a:rPr>
              <a:t>()  </a:t>
            </a:r>
            <a:r>
              <a:t># Set of nodes - only unique values are stored - idempotent.</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 create genesis block.</a:t>
            </a:r>
          </a:p>
          <a:p>
            <a:pPr defTabSz="457200">
              <a:defRPr sz="1200">
                <a:solidFill>
                  <a:srgbClr val="661E99"/>
                </a:solidFill>
                <a:latin typeface="Menlo"/>
                <a:ea typeface="Menlo"/>
                <a:cs typeface="Menlo"/>
                <a:sym typeface="Menlo"/>
              </a:defRPr>
            </a:pPr>
            <a:r>
              <a:rPr i="1">
                <a:solidFill>
                  <a:srgbClr val="808080"/>
                </a:solidFill>
              </a:rPr>
              <a:t>    </a:t>
            </a:r>
            <a:r>
              <a:rPr>
                <a:solidFill>
                  <a:srgbClr val="94558D"/>
                </a:solidFill>
              </a:rPr>
              <a:t>self</a:t>
            </a:r>
            <a:r>
              <a:rPr>
                <a:solidFill>
                  <a:srgbClr val="000000"/>
                </a:solidFill>
              </a:rPr>
              <a:t>.new_block(</a:t>
            </a:r>
            <a:r>
              <a:t>previous_hash</a:t>
            </a:r>
            <a:r>
              <a:rPr>
                <a:solidFill>
                  <a:srgbClr val="000000"/>
                </a:solidFill>
              </a:rPr>
              <a:t>=</a:t>
            </a:r>
            <a:r>
              <a:rPr>
                <a:solidFill>
                  <a:srgbClr val="0432FF"/>
                </a:solidFill>
              </a:rPr>
              <a:t>1</a:t>
            </a:r>
            <a:r>
              <a:rPr>
                <a:solidFill>
                  <a:srgbClr val="000000"/>
                </a:solidFill>
              </a:rPr>
              <a:t>, </a:t>
            </a:r>
            <a:r>
              <a:t>proof</a:t>
            </a:r>
            <a:r>
              <a:rPr>
                <a:solidFill>
                  <a:srgbClr val="000000"/>
                </a:solidFill>
              </a:rPr>
              <a:t>=</a:t>
            </a:r>
            <a:r>
              <a:rPr>
                <a:solidFill>
                  <a:srgbClr val="0432FF"/>
                </a:solidFill>
              </a:rPr>
              <a:t>100</a:t>
            </a:r>
            <a:r>
              <a:rPr>
                <a:solidFill>
                  <a:srgbClr val="000000"/>
                </a:solidFill>
              </a:rPr>
              <a:t>)</a:t>
            </a:r>
            <a:endParaRPr>
              <a:solidFill>
                <a:srgbClr val="000000"/>
              </a:solidFill>
            </a:endParaRPr>
          </a:p>
          <a:p>
            <a:pPr>
              <a:defRPr sz="1200">
                <a:latin typeface="+mn-lt"/>
                <a:ea typeface="+mn-ea"/>
                <a:cs typeface="+mn-cs"/>
                <a:sym typeface="Calibri"/>
              </a:defRPr>
            </a:pPr>
          </a:p>
          <a:p>
            <a:pPr>
              <a:defRPr sz="1200">
                <a:latin typeface="+mn-lt"/>
                <a:ea typeface="+mn-ea"/>
                <a:cs typeface="+mn-cs"/>
                <a:sym typeface="Calibri"/>
              </a:defRPr>
            </a:pPr>
          </a:p>
          <a:p>
            <a:pPr lvl="1" indent="228600" defTabSz="457200">
              <a:defRPr sz="1200">
                <a:latin typeface="Menlo"/>
                <a:ea typeface="Menlo"/>
                <a:cs typeface="Menlo"/>
                <a:sym typeface="Menlo"/>
              </a:defRPr>
            </a:pPr>
            <a:r>
              <a:rPr b="1">
                <a:solidFill>
                  <a:srgbClr val="011480"/>
                </a:solidFill>
              </a:rPr>
              <a:t>def </a:t>
            </a:r>
            <a:r>
              <a:t>new_block(</a:t>
            </a:r>
            <a:r>
              <a:rPr>
                <a:solidFill>
                  <a:srgbClr val="94558D"/>
                </a:solidFill>
              </a:rPr>
              <a:t>self</a:t>
            </a:r>
            <a:r>
              <a:t>, proof, previous_hash):</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Create a new block in the blockchain.</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a:t>
            </a:r>
            <a:r>
              <a:rPr b="1" i="0"/>
              <a:t>:param</a:t>
            </a:r>
            <a:r>
              <a:t> proof: &lt;int&gt; The proof given by the proof of the work algorithm</a:t>
            </a:r>
          </a:p>
          <a:p>
            <a:pPr defTabSz="457200">
              <a:defRPr i="1" sz="1200">
                <a:solidFill>
                  <a:srgbClr val="808080"/>
                </a:solidFill>
                <a:latin typeface="Menlo"/>
                <a:ea typeface="Menlo"/>
                <a:cs typeface="Menlo"/>
                <a:sym typeface="Menlo"/>
              </a:defRPr>
            </a:pPr>
            <a:r>
              <a:t>    </a:t>
            </a:r>
            <a:r>
              <a:rPr b="1" i="0"/>
              <a:t>:param</a:t>
            </a:r>
            <a:r>
              <a:t> previous_hash: (Optional) &lt;str&gt; Hash of the previous block.</a:t>
            </a:r>
          </a:p>
          <a:p>
            <a:pPr defTabSz="457200">
              <a:defRPr i="1" sz="1200">
                <a:solidFill>
                  <a:srgbClr val="808080"/>
                </a:solidFill>
                <a:latin typeface="Menlo"/>
                <a:ea typeface="Menlo"/>
                <a:cs typeface="Menlo"/>
                <a:sym typeface="Menlo"/>
              </a:defRPr>
            </a:pPr>
            <a:r>
              <a:t>    </a:t>
            </a:r>
            <a:r>
              <a:rPr b="1" i="0"/>
              <a:t>:return</a:t>
            </a:r>
            <a:r>
              <a:t>: new block</a:t>
            </a:r>
          </a:p>
          <a:p>
            <a:pPr defTabSz="457200">
              <a:defRPr i="1" sz="1200">
                <a:solidFill>
                  <a:srgbClr val="808080"/>
                </a:solidFill>
                <a:latin typeface="Menlo"/>
                <a:ea typeface="Menlo"/>
                <a:cs typeface="Menlo"/>
                <a:sym typeface="Menlo"/>
              </a:defRPr>
            </a:pPr>
            <a:r>
              <a:t>    """</a:t>
            </a:r>
          </a:p>
          <a:p>
            <a:pPr defTabSz="457200">
              <a:defRPr i="1" sz="1200">
                <a:solidFill>
                  <a:srgbClr val="808080"/>
                </a:solidFill>
                <a:latin typeface="Menlo"/>
                <a:ea typeface="Menlo"/>
                <a:cs typeface="Menlo"/>
                <a:sym typeface="Menlo"/>
              </a:defRPr>
            </a:pPr>
          </a:p>
          <a:p>
            <a:pPr defTabSz="457200">
              <a:defRPr sz="1200">
                <a:latin typeface="Menlo"/>
                <a:ea typeface="Menlo"/>
                <a:cs typeface="Menlo"/>
                <a:sym typeface="Menlo"/>
              </a:defRPr>
            </a:pPr>
            <a:r>
              <a:rPr i="1">
                <a:solidFill>
                  <a:srgbClr val="808080"/>
                </a:solidFill>
              </a:rPr>
              <a:t>    </a:t>
            </a:r>
            <a:r>
              <a:t>block = {</a:t>
            </a:r>
          </a:p>
          <a:p>
            <a:pPr defTabSz="457200">
              <a:defRPr sz="1200">
                <a:latin typeface="Menlo"/>
                <a:ea typeface="Menlo"/>
                <a:cs typeface="Menlo"/>
                <a:sym typeface="Menlo"/>
              </a:defRPr>
            </a:pPr>
            <a:r>
              <a:t>        </a:t>
            </a:r>
            <a:r>
              <a:rPr b="1">
                <a:solidFill>
                  <a:srgbClr val="008080"/>
                </a:solidFill>
              </a:rPr>
              <a:t>'index'</a:t>
            </a:r>
            <a:r>
              <a:t>: </a:t>
            </a:r>
            <a:r>
              <a:rPr>
                <a:solidFill>
                  <a:srgbClr val="011480"/>
                </a:solidFill>
              </a:rPr>
              <a:t>len</a:t>
            </a:r>
            <a:r>
              <a:t>(</a:t>
            </a:r>
            <a:r>
              <a:rPr>
                <a:solidFill>
                  <a:srgbClr val="94558D"/>
                </a:solidFill>
              </a:rPr>
              <a:t>self</a:t>
            </a:r>
            <a:r>
              <a:t>.chain) + </a:t>
            </a:r>
            <a:r>
              <a:rPr>
                <a:solidFill>
                  <a:srgbClr val="0432FF"/>
                </a:solidFill>
              </a:rPr>
              <a:t>1</a:t>
            </a:r>
            <a:r>
              <a:t>,</a:t>
            </a:r>
          </a:p>
          <a:p>
            <a:pPr defTabSz="457200">
              <a:defRPr b="1" sz="1200">
                <a:solidFill>
                  <a:srgbClr val="008080"/>
                </a:solidFill>
                <a:latin typeface="Menlo"/>
                <a:ea typeface="Menlo"/>
                <a:cs typeface="Menlo"/>
                <a:sym typeface="Menlo"/>
              </a:defRPr>
            </a:pPr>
            <a:r>
              <a:rPr b="0">
                <a:solidFill>
                  <a:srgbClr val="000000"/>
                </a:solidFill>
              </a:rPr>
              <a:t>        </a:t>
            </a:r>
            <a:r>
              <a:t>'timestamp'</a:t>
            </a:r>
            <a:r>
              <a:rPr b="0">
                <a:solidFill>
                  <a:srgbClr val="000000"/>
                </a:solidFill>
              </a:rPr>
              <a:t>: time(),</a:t>
            </a:r>
            <a:endParaRPr b="0">
              <a:solidFill>
                <a:srgbClr val="000000"/>
              </a:solidFill>
            </a:endParaRPr>
          </a:p>
          <a:p>
            <a:pPr defTabSz="457200">
              <a:defRPr sz="1200">
                <a:latin typeface="Menlo"/>
                <a:ea typeface="Menlo"/>
                <a:cs typeface="Menlo"/>
                <a:sym typeface="Menlo"/>
              </a:defRPr>
            </a:pPr>
            <a:r>
              <a:t>        </a:t>
            </a:r>
            <a:r>
              <a:rPr b="1">
                <a:solidFill>
                  <a:srgbClr val="008080"/>
                </a:solidFill>
              </a:rPr>
              <a:t>'transactions'</a:t>
            </a:r>
            <a:r>
              <a:t>: </a:t>
            </a:r>
            <a:r>
              <a:rPr>
                <a:solidFill>
                  <a:srgbClr val="94558D"/>
                </a:solidFill>
              </a:rPr>
              <a:t>self</a:t>
            </a:r>
            <a:r>
              <a:t>.currentTransactions,</a:t>
            </a:r>
          </a:p>
          <a:p>
            <a:pPr defTabSz="457200">
              <a:defRPr sz="1200">
                <a:latin typeface="Menlo"/>
                <a:ea typeface="Menlo"/>
                <a:cs typeface="Menlo"/>
                <a:sym typeface="Menlo"/>
              </a:defRPr>
            </a:pPr>
            <a:r>
              <a:t>        </a:t>
            </a:r>
            <a:r>
              <a:rPr b="1">
                <a:solidFill>
                  <a:srgbClr val="008080"/>
                </a:solidFill>
              </a:rPr>
              <a:t>'proof'</a:t>
            </a:r>
            <a:r>
              <a:t>: proof,</a:t>
            </a:r>
          </a:p>
          <a:p>
            <a:pPr defTabSz="457200">
              <a:defRPr sz="1200">
                <a:latin typeface="Menlo"/>
                <a:ea typeface="Menlo"/>
                <a:cs typeface="Menlo"/>
                <a:sym typeface="Menlo"/>
              </a:defRPr>
            </a:pPr>
            <a:r>
              <a:t>        </a:t>
            </a:r>
            <a:r>
              <a:rPr b="1">
                <a:solidFill>
                  <a:srgbClr val="008080"/>
                </a:solidFill>
              </a:rPr>
              <a:t>'previous_hash'</a:t>
            </a:r>
            <a:r>
              <a:t>: previous_hash </a:t>
            </a:r>
            <a:r>
              <a:rPr b="1">
                <a:solidFill>
                  <a:srgbClr val="011480"/>
                </a:solidFill>
              </a:rPr>
              <a:t>or </a:t>
            </a:r>
            <a:r>
              <a:rPr>
                <a:solidFill>
                  <a:srgbClr val="94558D"/>
                </a:solidFill>
              </a:rPr>
              <a:t>self</a:t>
            </a:r>
            <a:r>
              <a:t>.hash(</a:t>
            </a:r>
            <a:r>
              <a:rPr>
                <a:solidFill>
                  <a:srgbClr val="94558D"/>
                </a:solidFill>
              </a:rPr>
              <a:t>self</a:t>
            </a:r>
            <a:r>
              <a:t>.chain[-</a:t>
            </a:r>
            <a:r>
              <a:rPr>
                <a:solidFill>
                  <a:srgbClr val="0432FF"/>
                </a:solidFill>
              </a:rPr>
              <a:t>1</a:t>
            </a:r>
            <a:r>
              <a:t>]),</a:t>
            </a:r>
          </a:p>
          <a:p>
            <a:pPr defTabSz="457200">
              <a:defRPr sz="1200">
                <a:latin typeface="Menlo"/>
                <a:ea typeface="Menlo"/>
                <a:cs typeface="Menlo"/>
                <a:sym typeface="Menlo"/>
              </a:defRPr>
            </a:pPr>
            <a:r>
              <a:t>    }</a:t>
            </a:r>
          </a:p>
          <a:p>
            <a:pPr defTabSz="457200">
              <a:defRPr i="1" sz="1200">
                <a:solidFill>
                  <a:srgbClr val="808080"/>
                </a:solidFill>
                <a:latin typeface="Menlo"/>
                <a:ea typeface="Menlo"/>
                <a:cs typeface="Menlo"/>
                <a:sym typeface="Menlo"/>
              </a:defRPr>
            </a:pPr>
            <a:r>
              <a:rPr i="0">
                <a:solidFill>
                  <a:srgbClr val="000000"/>
                </a:solidFill>
              </a:rPr>
              <a:t>    </a:t>
            </a:r>
            <a:r>
              <a:t># Reset the current list of transactions</a:t>
            </a:r>
          </a:p>
          <a:p>
            <a:pPr defTabSz="457200">
              <a:defRPr sz="1200">
                <a:latin typeface="Menlo"/>
                <a:ea typeface="Menlo"/>
                <a:cs typeface="Menlo"/>
                <a:sym typeface="Menlo"/>
              </a:defRPr>
            </a:pPr>
            <a:r>
              <a:rPr i="1">
                <a:solidFill>
                  <a:srgbClr val="808080"/>
                </a:solidFill>
              </a:rPr>
              <a:t>    </a:t>
            </a:r>
            <a:r>
              <a:rPr>
                <a:solidFill>
                  <a:srgbClr val="94558D"/>
                </a:solidFill>
              </a:rPr>
              <a:t>self</a:t>
            </a:r>
            <a:r>
              <a:t>.currentTransactions = []</a:t>
            </a:r>
          </a:p>
          <a:p>
            <a:pPr defTabSz="457200">
              <a:defRPr sz="1200">
                <a:latin typeface="Menlo"/>
                <a:ea typeface="Menlo"/>
                <a:cs typeface="Menlo"/>
                <a:sym typeface="Menlo"/>
              </a:defRPr>
            </a:pPr>
          </a:p>
          <a:p>
            <a:pPr defTabSz="457200">
              <a:defRPr sz="1200">
                <a:latin typeface="Menlo"/>
                <a:ea typeface="Menlo"/>
                <a:cs typeface="Menlo"/>
                <a:sym typeface="Menlo"/>
              </a:defRPr>
            </a:pPr>
            <a:r>
              <a:t>    </a:t>
            </a:r>
            <a:r>
              <a:rPr>
                <a:solidFill>
                  <a:srgbClr val="94558D"/>
                </a:solidFill>
              </a:rPr>
              <a:t>self</a:t>
            </a:r>
            <a:r>
              <a:t>.chain.append(block)</a:t>
            </a:r>
          </a:p>
          <a:p>
            <a:pPr defTabSz="457200">
              <a:defRPr b="1" sz="1200">
                <a:solidFill>
                  <a:srgbClr val="011480"/>
                </a:solidFill>
                <a:latin typeface="Menlo"/>
                <a:ea typeface="Menlo"/>
                <a:cs typeface="Menlo"/>
                <a:sym typeface="Menlo"/>
              </a:defRPr>
            </a:pPr>
            <a:r>
              <a:rPr b="0">
                <a:solidFill>
                  <a:srgbClr val="000000"/>
                </a:solidFill>
              </a:rPr>
              <a:t>    </a:t>
            </a:r>
            <a:r>
              <a:t>return </a:t>
            </a:r>
            <a:r>
              <a:rPr b="0">
                <a:solidFill>
                  <a:srgbClr val="000000"/>
                </a:solidFill>
              </a:rPr>
              <a:t>block</a:t>
            </a:r>
            <a:endParaRPr b="0">
              <a:solidFill>
                <a:srgbClr val="000000"/>
              </a:solidFill>
            </a:endParaR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Rectangle 3"/>
          <p:cNvSpPr/>
          <p:nvPr/>
        </p:nvSpPr>
        <p:spPr>
          <a:xfrm>
            <a:off x="585354" y="304799"/>
            <a:ext cx="7696201" cy="6492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228600" defTabSz="457200">
              <a:defRPr sz="1200">
                <a:latin typeface="Menlo"/>
                <a:ea typeface="Menlo"/>
                <a:cs typeface="Menlo"/>
                <a:sym typeface="Menlo"/>
              </a:defRPr>
            </a:pPr>
            <a:r>
              <a:rPr b="1">
                <a:solidFill>
                  <a:srgbClr val="011480"/>
                </a:solidFill>
              </a:rPr>
              <a:t>def </a:t>
            </a:r>
            <a:r>
              <a:t>new_transaction(</a:t>
            </a:r>
            <a:r>
              <a:rPr>
                <a:solidFill>
                  <a:srgbClr val="94558D"/>
                </a:solidFill>
              </a:rPr>
              <a:t>self</a:t>
            </a:r>
            <a:r>
              <a:t>, sender, recipient, amount):</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Creates a new transaction to go into the next mined block.</a:t>
            </a:r>
          </a:p>
          <a:p>
            <a:pPr defTabSz="457200">
              <a:defRPr i="1" sz="1200">
                <a:solidFill>
                  <a:srgbClr val="808080"/>
                </a:solidFill>
                <a:latin typeface="Menlo"/>
                <a:ea typeface="Menlo"/>
                <a:cs typeface="Menlo"/>
                <a:sym typeface="Menlo"/>
              </a:defRPr>
            </a:pPr>
            <a:r>
              <a:t>    </a:t>
            </a:r>
            <a:r>
              <a:rPr b="1" i="0"/>
              <a:t>:param</a:t>
            </a:r>
            <a:r>
              <a:t> sender: &lt;str&gt; Address of the sender</a:t>
            </a:r>
          </a:p>
          <a:p>
            <a:pPr defTabSz="457200">
              <a:defRPr i="1" sz="1200">
                <a:solidFill>
                  <a:srgbClr val="808080"/>
                </a:solidFill>
                <a:latin typeface="Menlo"/>
                <a:ea typeface="Menlo"/>
                <a:cs typeface="Menlo"/>
                <a:sym typeface="Menlo"/>
              </a:defRPr>
            </a:pPr>
            <a:r>
              <a:t>    </a:t>
            </a:r>
            <a:r>
              <a:rPr b="1" i="0"/>
              <a:t>:param</a:t>
            </a:r>
            <a:r>
              <a:t> recipient: &lt;str&gt; Address of the recipient</a:t>
            </a:r>
          </a:p>
          <a:p>
            <a:pPr defTabSz="457200">
              <a:defRPr i="1" sz="1200">
                <a:solidFill>
                  <a:srgbClr val="808080"/>
                </a:solidFill>
                <a:latin typeface="Menlo"/>
                <a:ea typeface="Menlo"/>
                <a:cs typeface="Menlo"/>
                <a:sym typeface="Menlo"/>
              </a:defRPr>
            </a:pPr>
            <a:r>
              <a:t>    </a:t>
            </a:r>
            <a:r>
              <a:rPr b="1" i="0"/>
              <a:t>:param</a:t>
            </a:r>
            <a:r>
              <a:t> amount: &lt;int&gt; amount</a:t>
            </a:r>
          </a:p>
          <a:p>
            <a:pPr defTabSz="457200">
              <a:defRPr i="1" sz="1200">
                <a:solidFill>
                  <a:srgbClr val="808080"/>
                </a:solidFill>
                <a:latin typeface="Menlo"/>
                <a:ea typeface="Menlo"/>
                <a:cs typeface="Menlo"/>
                <a:sym typeface="Menlo"/>
              </a:defRPr>
            </a:pPr>
            <a:r>
              <a:t>    </a:t>
            </a:r>
            <a:r>
              <a:rPr b="1" i="0"/>
              <a:t>:return</a:t>
            </a:r>
            <a:r>
              <a:t>: &lt;int&gt; index of the block that holds the transaction</a:t>
            </a:r>
          </a:p>
          <a:p>
            <a:pPr defTabSz="457200">
              <a:defRPr i="1" sz="1200">
                <a:solidFill>
                  <a:srgbClr val="808080"/>
                </a:solidFill>
                <a:latin typeface="Menlo"/>
                <a:ea typeface="Menlo"/>
                <a:cs typeface="Menlo"/>
                <a:sym typeface="Menlo"/>
              </a:defRPr>
            </a:pPr>
            <a:r>
              <a:t>    """</a:t>
            </a:r>
          </a:p>
          <a:p>
            <a:pPr defTabSz="457200">
              <a:defRPr sz="1200">
                <a:latin typeface="Menlo"/>
                <a:ea typeface="Menlo"/>
                <a:cs typeface="Menlo"/>
                <a:sym typeface="Menlo"/>
              </a:defRPr>
            </a:pPr>
            <a:r>
              <a:rPr i="1">
                <a:solidFill>
                  <a:srgbClr val="808080"/>
                </a:solidFill>
              </a:rPr>
              <a:t>    </a:t>
            </a:r>
            <a:r>
              <a:rPr>
                <a:solidFill>
                  <a:srgbClr val="94558D"/>
                </a:solidFill>
              </a:rPr>
              <a:t>self</a:t>
            </a:r>
            <a:r>
              <a:t>.currentTransactions.append({</a:t>
            </a:r>
          </a:p>
          <a:p>
            <a:pPr defTabSz="457200">
              <a:defRPr sz="1200">
                <a:latin typeface="Menlo"/>
                <a:ea typeface="Menlo"/>
                <a:cs typeface="Menlo"/>
                <a:sym typeface="Menlo"/>
              </a:defRPr>
            </a:pPr>
            <a:r>
              <a:t>        </a:t>
            </a:r>
            <a:r>
              <a:rPr b="1">
                <a:solidFill>
                  <a:srgbClr val="008080"/>
                </a:solidFill>
              </a:rPr>
              <a:t>'sender'</a:t>
            </a:r>
            <a:r>
              <a:t>: sender,</a:t>
            </a:r>
          </a:p>
          <a:p>
            <a:pPr defTabSz="457200">
              <a:defRPr sz="1200">
                <a:latin typeface="Menlo"/>
                <a:ea typeface="Menlo"/>
                <a:cs typeface="Menlo"/>
                <a:sym typeface="Menlo"/>
              </a:defRPr>
            </a:pPr>
            <a:r>
              <a:t>        </a:t>
            </a:r>
            <a:r>
              <a:rPr b="1">
                <a:solidFill>
                  <a:srgbClr val="008080"/>
                </a:solidFill>
              </a:rPr>
              <a:t>'recipient' </a:t>
            </a:r>
            <a:r>
              <a:t>: recipient,</a:t>
            </a:r>
          </a:p>
          <a:p>
            <a:pPr defTabSz="457200">
              <a:defRPr sz="1200">
                <a:latin typeface="Menlo"/>
                <a:ea typeface="Menlo"/>
                <a:cs typeface="Menlo"/>
                <a:sym typeface="Menlo"/>
              </a:defRPr>
            </a:pPr>
            <a:r>
              <a:t>        </a:t>
            </a:r>
            <a:r>
              <a:rPr b="1">
                <a:solidFill>
                  <a:srgbClr val="008080"/>
                </a:solidFill>
              </a:rPr>
              <a:t>'amount' </a:t>
            </a:r>
            <a:r>
              <a:t>: amount,</a:t>
            </a:r>
          </a:p>
          <a:p>
            <a:pPr defTabSz="457200">
              <a:defRPr sz="1200">
                <a:latin typeface="Menlo"/>
                <a:ea typeface="Menlo"/>
                <a:cs typeface="Menlo"/>
                <a:sym typeface="Menlo"/>
              </a:defRPr>
            </a:pPr>
            <a:r>
              <a:t>    })</a:t>
            </a:r>
          </a:p>
          <a:p>
            <a:pPr defTabSz="457200">
              <a:defRPr sz="1200">
                <a:latin typeface="Menlo"/>
                <a:ea typeface="Menlo"/>
                <a:cs typeface="Menlo"/>
                <a:sym typeface="Menlo"/>
              </a:defRPr>
            </a:pPr>
            <a:r>
              <a:t>    </a:t>
            </a:r>
            <a:r>
              <a:rPr b="1">
                <a:solidFill>
                  <a:srgbClr val="011480"/>
                </a:solidFill>
              </a:rPr>
              <a:t>return </a:t>
            </a:r>
            <a:r>
              <a:rPr>
                <a:solidFill>
                  <a:srgbClr val="94558D"/>
                </a:solidFill>
              </a:rPr>
              <a:t>self</a:t>
            </a:r>
            <a:r>
              <a:t>.last_block[</a:t>
            </a:r>
            <a:r>
              <a:rPr b="1">
                <a:solidFill>
                  <a:srgbClr val="008080"/>
                </a:solidFill>
              </a:rPr>
              <a:t>'index'</a:t>
            </a:r>
            <a:r>
              <a:t>] + </a:t>
            </a:r>
            <a:r>
              <a:rPr>
                <a:solidFill>
                  <a:srgbClr val="0432FF"/>
                </a:solidFill>
              </a:rPr>
              <a:t>1</a:t>
            </a:r>
            <a:endParaRPr>
              <a:solidFill>
                <a:srgbClr val="0432FF"/>
              </a:solidFill>
            </a:endParaRPr>
          </a:p>
          <a:p>
            <a:pPr defTabSz="457200">
              <a:defRPr sz="1200">
                <a:solidFill>
                  <a:srgbClr val="0432FF"/>
                </a:solidFill>
                <a:latin typeface="Menlo"/>
                <a:ea typeface="Menlo"/>
                <a:cs typeface="Menlo"/>
                <a:sym typeface="Menlo"/>
              </a:defRPr>
            </a:pPr>
          </a:p>
          <a:p>
            <a:pPr defTabSz="457200">
              <a:defRPr sz="1200">
                <a:solidFill>
                  <a:srgbClr val="0432FF"/>
                </a:solidFill>
                <a:latin typeface="Menlo"/>
                <a:ea typeface="Menlo"/>
                <a:cs typeface="Menlo"/>
                <a:sym typeface="Menlo"/>
              </a:defRPr>
            </a:pPr>
            <a:endParaRPr>
              <a:latin typeface="+mn-lt"/>
              <a:ea typeface="+mn-ea"/>
              <a:cs typeface="+mn-cs"/>
              <a:sym typeface="Calibri"/>
            </a:endParaRPr>
          </a:p>
          <a:p>
            <a:pPr lvl="1" indent="228600" defTabSz="457200">
              <a:defRPr sz="1200">
                <a:solidFill>
                  <a:srgbClr val="0220B2"/>
                </a:solidFill>
                <a:latin typeface="Menlo"/>
                <a:ea typeface="Menlo"/>
                <a:cs typeface="Menlo"/>
                <a:sym typeface="Menlo"/>
              </a:defRPr>
            </a:pPr>
            <a:r>
              <a:t>@property</a:t>
            </a:r>
          </a:p>
          <a:p>
            <a:pPr lvl="1" indent="228600" defTabSz="457200">
              <a:defRPr sz="1200">
                <a:latin typeface="Menlo"/>
                <a:ea typeface="Menlo"/>
                <a:cs typeface="Menlo"/>
                <a:sym typeface="Menlo"/>
              </a:defRPr>
            </a:pPr>
            <a:r>
              <a:rPr b="1">
                <a:solidFill>
                  <a:srgbClr val="011480"/>
                </a:solidFill>
              </a:rPr>
              <a:t>def </a:t>
            </a:r>
            <a:r>
              <a:t>last_block(</a:t>
            </a:r>
            <a:r>
              <a:rPr>
                <a:solidFill>
                  <a:srgbClr val="94558D"/>
                </a:solidFill>
              </a:rPr>
              <a:t>self</a:t>
            </a:r>
            <a:r>
              <a:t>):</a:t>
            </a:r>
          </a:p>
          <a:p>
            <a:pPr defTabSz="457200">
              <a:defRPr i="1" sz="1200">
                <a:solidFill>
                  <a:srgbClr val="808080"/>
                </a:solidFill>
                <a:latin typeface="Menlo"/>
                <a:ea typeface="Menlo"/>
                <a:cs typeface="Menlo"/>
                <a:sym typeface="Menlo"/>
              </a:defRPr>
            </a:pPr>
            <a:r>
              <a:rPr i="0">
                <a:solidFill>
                  <a:srgbClr val="000000"/>
                </a:solidFill>
              </a:rPr>
              <a:t>    </a:t>
            </a:r>
            <a:r>
              <a:t># Returns the last block in the chain.</a:t>
            </a:r>
          </a:p>
          <a:p>
            <a:pPr defTabSz="457200">
              <a:defRPr sz="1200">
                <a:latin typeface="Menlo"/>
                <a:ea typeface="Menlo"/>
                <a:cs typeface="Menlo"/>
                <a:sym typeface="Menlo"/>
              </a:defRPr>
            </a:pPr>
            <a:r>
              <a:rPr i="1">
                <a:solidFill>
                  <a:srgbClr val="808080"/>
                </a:solidFill>
              </a:rPr>
              <a:t>    </a:t>
            </a:r>
            <a:r>
              <a:rPr b="1">
                <a:solidFill>
                  <a:srgbClr val="011480"/>
                </a:solidFill>
              </a:rPr>
              <a:t>return </a:t>
            </a:r>
            <a:r>
              <a:rPr>
                <a:solidFill>
                  <a:srgbClr val="94558D"/>
                </a:solidFill>
              </a:rPr>
              <a:t>self</a:t>
            </a:r>
            <a:r>
              <a:t>.chain[-</a:t>
            </a:r>
            <a:r>
              <a:rPr>
                <a:solidFill>
                  <a:srgbClr val="0432FF"/>
                </a:solidFill>
              </a:rPr>
              <a:t>1</a:t>
            </a:r>
            <a:r>
              <a:t>]</a:t>
            </a:r>
          </a:p>
          <a:p>
            <a:pPr defTabSz="457200">
              <a:defRPr sz="1200">
                <a:latin typeface="Menlo"/>
                <a:ea typeface="Menlo"/>
                <a:cs typeface="Menlo"/>
                <a:sym typeface="Menlo"/>
              </a:defRPr>
            </a:pPr>
          </a:p>
          <a:p>
            <a:pPr lvl="1" indent="228600" defTabSz="457200">
              <a:defRPr sz="1200">
                <a:solidFill>
                  <a:srgbClr val="0220B2"/>
                </a:solidFill>
                <a:latin typeface="Menlo"/>
                <a:ea typeface="Menlo"/>
                <a:cs typeface="Menlo"/>
                <a:sym typeface="Menlo"/>
              </a:defRPr>
            </a:pPr>
            <a:r>
              <a:t>@staticmethod</a:t>
            </a:r>
          </a:p>
          <a:p>
            <a:pPr lvl="1" indent="228600" defTabSz="457200">
              <a:defRPr sz="1200">
                <a:latin typeface="Menlo"/>
                <a:ea typeface="Menlo"/>
                <a:cs typeface="Menlo"/>
                <a:sym typeface="Menlo"/>
              </a:defRPr>
            </a:pPr>
            <a:r>
              <a:rPr b="1">
                <a:solidFill>
                  <a:srgbClr val="011480"/>
                </a:solidFill>
              </a:rPr>
              <a:t>def </a:t>
            </a:r>
            <a:r>
              <a:t>hash(block):</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Creates a SHA-256 hash of a block.</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a:t>
            </a:r>
            <a:r>
              <a:rPr b="1" i="0"/>
              <a:t>:param</a:t>
            </a:r>
            <a:r>
              <a:t> block: &lt;dict&gt; block</a:t>
            </a:r>
          </a:p>
          <a:p>
            <a:pPr defTabSz="457200">
              <a:defRPr i="1" sz="1200">
                <a:solidFill>
                  <a:srgbClr val="808080"/>
                </a:solidFill>
                <a:latin typeface="Menlo"/>
                <a:ea typeface="Menlo"/>
                <a:cs typeface="Menlo"/>
                <a:sym typeface="Menlo"/>
              </a:defRPr>
            </a:pPr>
            <a:r>
              <a:t>    </a:t>
            </a:r>
            <a:r>
              <a:rPr b="1" i="0"/>
              <a:t>:return</a:t>
            </a:r>
            <a:r>
              <a:t>: &lt;str&gt; hash of the block.</a:t>
            </a:r>
          </a:p>
          <a:p>
            <a:pPr defTabSz="457200">
              <a:defRPr i="1" sz="1200">
                <a:solidFill>
                  <a:srgbClr val="808080"/>
                </a:solidFill>
                <a:latin typeface="Menlo"/>
                <a:ea typeface="Menlo"/>
                <a:cs typeface="Menlo"/>
                <a:sym typeface="Menlo"/>
              </a:defRPr>
            </a:pPr>
            <a:r>
              <a:t>    """</a:t>
            </a:r>
          </a:p>
          <a:p>
            <a:pPr defTabSz="457200">
              <a:defRPr i="1" sz="1200">
                <a:solidFill>
                  <a:srgbClr val="808080"/>
                </a:solidFill>
                <a:latin typeface="Menlo"/>
                <a:ea typeface="Menlo"/>
                <a:cs typeface="Menlo"/>
                <a:sym typeface="Menlo"/>
              </a:defRPr>
            </a:pPr>
          </a:p>
          <a:p>
            <a:pPr defTabSz="457200">
              <a:defRPr i="1" sz="1200">
                <a:solidFill>
                  <a:srgbClr val="808080"/>
                </a:solidFill>
                <a:latin typeface="Menlo"/>
                <a:ea typeface="Menlo"/>
                <a:cs typeface="Menlo"/>
                <a:sym typeface="Menlo"/>
              </a:defRPr>
            </a:pPr>
            <a:r>
              <a:t>    # Make sure the dictionary is Ordered, otherwise we will have inconsistent hashes</a:t>
            </a:r>
          </a:p>
          <a:p>
            <a:pPr defTabSz="457200">
              <a:defRPr sz="1200">
                <a:latin typeface="Menlo"/>
                <a:ea typeface="Menlo"/>
                <a:cs typeface="Menlo"/>
                <a:sym typeface="Menlo"/>
              </a:defRPr>
            </a:pPr>
            <a:r>
              <a:rPr i="1">
                <a:solidFill>
                  <a:srgbClr val="808080"/>
                </a:solidFill>
              </a:rPr>
              <a:t>    </a:t>
            </a:r>
            <a:r>
              <a:t>block_string = json.dumps(block, </a:t>
            </a:r>
            <a:r>
              <a:rPr>
                <a:solidFill>
                  <a:srgbClr val="661E99"/>
                </a:solidFill>
              </a:rPr>
              <a:t>sort_keys</a:t>
            </a:r>
            <a:r>
              <a:t>=</a:t>
            </a:r>
            <a:r>
              <a:rPr b="1">
                <a:solidFill>
                  <a:srgbClr val="011480"/>
                </a:solidFill>
              </a:rPr>
              <a:t>True</a:t>
            </a:r>
            <a:r>
              <a:t>).encode()</a:t>
            </a:r>
          </a:p>
          <a:p>
            <a:pPr defTabSz="457200">
              <a:defRPr sz="1200">
                <a:latin typeface="Menlo"/>
                <a:ea typeface="Menlo"/>
                <a:cs typeface="Menlo"/>
                <a:sym typeface="Menlo"/>
              </a:defRPr>
            </a:pPr>
            <a:r>
              <a:t>    </a:t>
            </a:r>
            <a:r>
              <a:rPr b="1">
                <a:solidFill>
                  <a:srgbClr val="011480"/>
                </a:solidFill>
              </a:rPr>
              <a:t>return </a:t>
            </a:r>
            <a:r>
              <a:t>hashlib.sha256(block_string).hexdigest()</a:t>
            </a:r>
          </a:p>
          <a:p>
            <a:pPr defTabSz="457200">
              <a:defRPr sz="1200">
                <a:latin typeface="Menlo"/>
                <a:ea typeface="Menlo"/>
                <a:cs typeface="Menlo"/>
                <a:sym typeface="Menlo"/>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itle 1"/>
          <p:cNvSpPr/>
          <p:nvPr>
            <p:ph type="title"/>
          </p:nvPr>
        </p:nvSpPr>
        <p:spPr>
          <a:xfrm>
            <a:off x="457200" y="274638"/>
            <a:ext cx="8229600" cy="1143001"/>
          </a:xfrm>
          <a:prstGeom prst="rect">
            <a:avLst/>
          </a:prstGeom>
        </p:spPr>
        <p:txBody>
          <a:bodyPr/>
          <a:lstStyle/>
          <a:p>
            <a:pPr/>
            <a:r>
              <a:t>What is blockchain?</a:t>
            </a:r>
          </a:p>
        </p:txBody>
      </p:sp>
      <p:sp>
        <p:nvSpPr>
          <p:cNvPr id="120" name="Content Placeholder 2"/>
          <p:cNvSpPr/>
          <p:nvPr>
            <p:ph type="body" sz="half" idx="1"/>
          </p:nvPr>
        </p:nvSpPr>
        <p:spPr>
          <a:xfrm>
            <a:off x="381000" y="2438400"/>
            <a:ext cx="8153400" cy="1905000"/>
          </a:xfrm>
          <a:prstGeom prst="rect">
            <a:avLst/>
          </a:prstGeom>
        </p:spPr>
        <p:txBody>
          <a:bodyPr/>
          <a:lstStyle>
            <a:lvl1pPr marL="0" indent="0" defTabSz="868680">
              <a:buSzTx/>
              <a:buNone/>
              <a:defRPr i="1" sz="3000"/>
            </a:lvl1pPr>
          </a:lstStyle>
          <a:p>
            <a:pPr/>
            <a:r>
              <a:t>A blockchain is a decentralized, distributed and incorruptible digital ledger that is used to record transactions across many computers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Title 1"/>
          <p:cNvSpPr/>
          <p:nvPr>
            <p:ph type="title"/>
          </p:nvPr>
        </p:nvSpPr>
        <p:spPr>
          <a:xfrm>
            <a:off x="457200" y="274638"/>
            <a:ext cx="8229600" cy="1143001"/>
          </a:xfrm>
          <a:prstGeom prst="rect">
            <a:avLst/>
          </a:prstGeom>
        </p:spPr>
        <p:txBody>
          <a:bodyPr/>
          <a:lstStyle>
            <a:lvl1pPr>
              <a:defRPr b="1"/>
            </a:lvl1pPr>
          </a:lstStyle>
          <a:p>
            <a:pPr/>
            <a:r>
              <a:t>Proof of Work</a:t>
            </a:r>
          </a:p>
        </p:txBody>
      </p:sp>
      <p:sp>
        <p:nvSpPr>
          <p:cNvPr id="207" name="Content Placeholder 2"/>
          <p:cNvSpPr/>
          <p:nvPr>
            <p:ph type="body" idx="1"/>
          </p:nvPr>
        </p:nvSpPr>
        <p:spPr>
          <a:xfrm>
            <a:off x="457200" y="1600200"/>
            <a:ext cx="8229600" cy="4525963"/>
          </a:xfrm>
          <a:prstGeom prst="rect">
            <a:avLst/>
          </a:prstGeom>
        </p:spPr>
        <p:txBody>
          <a:bodyPr/>
          <a:lstStyle/>
          <a:p>
            <a:pPr>
              <a:lnSpc>
                <a:spcPct val="90000"/>
              </a:lnSpc>
              <a:spcBef>
                <a:spcPts val="600"/>
              </a:spcBef>
              <a:defRPr sz="2900"/>
            </a:pPr>
            <a:r>
              <a:t>A Proof of Work is how new Blocks are created or </a:t>
            </a:r>
            <a:r>
              <a:rPr i="1"/>
              <a:t>mined</a:t>
            </a:r>
            <a:r>
              <a:t> on the blockchain.</a:t>
            </a:r>
          </a:p>
          <a:p>
            <a:pPr>
              <a:lnSpc>
                <a:spcPct val="90000"/>
              </a:lnSpc>
              <a:spcBef>
                <a:spcPts val="600"/>
              </a:spcBef>
              <a:defRPr sz="2900"/>
            </a:pPr>
            <a:r>
              <a:t>The goal of PoW is to discover a number which solves a problem.</a:t>
            </a:r>
          </a:p>
          <a:p>
            <a:pPr>
              <a:lnSpc>
                <a:spcPct val="90000"/>
              </a:lnSpc>
              <a:spcBef>
                <a:spcPts val="600"/>
              </a:spcBef>
              <a:defRPr sz="2900"/>
            </a:pPr>
            <a:r>
              <a:t>The number must be </a:t>
            </a:r>
            <a:r>
              <a:rPr b="1"/>
              <a:t>difficult to find but easy to verify</a:t>
            </a:r>
            <a:r>
              <a:t> – by anyone in the network.</a:t>
            </a:r>
          </a:p>
          <a:p>
            <a:pPr>
              <a:lnSpc>
                <a:spcPct val="90000"/>
              </a:lnSpc>
              <a:spcBef>
                <a:spcPts val="600"/>
              </a:spcBef>
              <a:defRPr sz="2900"/>
            </a:pPr>
            <a:r>
              <a:t>For eg: hashing the previous and current hash and incrementing the number until the hash starts with 4 ‘0’s like </a:t>
            </a:r>
            <a:r>
              <a:rPr sz="1300"/>
              <a:t>‘</a:t>
            </a:r>
            <a:r>
              <a:rPr i="1" sz="1300"/>
              <a:t>0000c3af42fc31103f1fdc0151fa747ff87349a4714df7cc52ea464e12dcd4e9’</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Title 1"/>
          <p:cNvSpPr/>
          <p:nvPr>
            <p:ph type="title"/>
          </p:nvPr>
        </p:nvSpPr>
        <p:spPr>
          <a:xfrm>
            <a:off x="457200" y="274638"/>
            <a:ext cx="8229600" cy="1143001"/>
          </a:xfrm>
          <a:prstGeom prst="rect">
            <a:avLst/>
          </a:prstGeom>
        </p:spPr>
        <p:txBody>
          <a:bodyPr/>
          <a:lstStyle/>
          <a:p>
            <a:pPr/>
            <a:r>
              <a:t>Implementing Proof of Work</a:t>
            </a:r>
          </a:p>
        </p:txBody>
      </p:sp>
      <p:sp>
        <p:nvSpPr>
          <p:cNvPr id="210" name="Content Placeholder 2"/>
          <p:cNvSpPr/>
          <p:nvPr>
            <p:ph type="body" idx="1"/>
          </p:nvPr>
        </p:nvSpPr>
        <p:spPr>
          <a:xfrm>
            <a:off x="457200" y="1600200"/>
            <a:ext cx="8229600" cy="4525963"/>
          </a:xfrm>
          <a:prstGeom prst="rect">
            <a:avLst/>
          </a:prstGeom>
        </p:spPr>
        <p:txBody>
          <a:bodyPr/>
          <a:lstStyle/>
          <a:p>
            <a:pPr/>
            <a:r>
              <a:t>Implement the algorithm for our blockchain.</a:t>
            </a:r>
          </a:p>
          <a:p>
            <a:pPr/>
            <a:r>
              <a:t>Find the number ‘p’ that when hashed with the previous block’s solution a hash with 4 leading 0’s is produced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Rectangle 3"/>
          <p:cNvSpPr/>
          <p:nvPr/>
        </p:nvSpPr>
        <p:spPr>
          <a:xfrm>
            <a:off x="304800" y="152399"/>
            <a:ext cx="8153400" cy="6238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latin typeface="+mn-lt"/>
                <a:ea typeface="+mn-ea"/>
                <a:cs typeface="+mn-cs"/>
                <a:sym typeface="Calibri"/>
              </a:defRPr>
            </a:pPr>
            <a:r>
              <a:t>import hashlib</a:t>
            </a:r>
          </a:p>
          <a:p>
            <a:pPr>
              <a:defRPr sz="1000">
                <a:latin typeface="+mn-lt"/>
                <a:ea typeface="+mn-ea"/>
                <a:cs typeface="+mn-cs"/>
                <a:sym typeface="Calibri"/>
              </a:defRPr>
            </a:pPr>
            <a:r>
              <a:t>import json</a:t>
            </a:r>
          </a:p>
          <a:p>
            <a:pPr>
              <a:defRPr sz="1000">
                <a:latin typeface="+mn-lt"/>
                <a:ea typeface="+mn-ea"/>
                <a:cs typeface="+mn-cs"/>
                <a:sym typeface="Calibri"/>
              </a:defRPr>
            </a:pPr>
          </a:p>
          <a:p>
            <a:pPr>
              <a:defRPr sz="1000">
                <a:latin typeface="+mn-lt"/>
                <a:ea typeface="+mn-ea"/>
                <a:cs typeface="+mn-cs"/>
                <a:sym typeface="Calibri"/>
              </a:defRPr>
            </a:pPr>
            <a:r>
              <a:t>from time import time</a:t>
            </a:r>
          </a:p>
          <a:p>
            <a:pPr>
              <a:defRPr sz="1000">
                <a:latin typeface="+mn-lt"/>
                <a:ea typeface="+mn-ea"/>
                <a:cs typeface="+mn-cs"/>
                <a:sym typeface="Calibri"/>
              </a:defRPr>
            </a:pPr>
            <a:r>
              <a:t>from uuid import uuid4</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class Blockchain(object):</a:t>
            </a:r>
          </a:p>
          <a:p>
            <a:pPr>
              <a:defRPr sz="1000">
                <a:latin typeface="+mn-lt"/>
                <a:ea typeface="+mn-ea"/>
                <a:cs typeface="+mn-cs"/>
                <a:sym typeface="Calibri"/>
              </a:defRPr>
            </a:pPr>
            <a:r>
              <a:t>    ...</a:t>
            </a:r>
          </a:p>
          <a:p>
            <a:pPr>
              <a:defRPr sz="1000">
                <a:latin typeface="+mn-lt"/>
                <a:ea typeface="+mn-ea"/>
                <a:cs typeface="+mn-cs"/>
                <a:sym typeface="Calibri"/>
              </a:defRPr>
            </a:pPr>
            <a:r>
              <a:t>        </a:t>
            </a:r>
          </a:p>
          <a:p>
            <a:pPr lvl="1" indent="228600" defTabSz="457200">
              <a:defRPr sz="1000">
                <a:latin typeface="Menlo"/>
                <a:ea typeface="Menlo"/>
                <a:cs typeface="Menlo"/>
                <a:sym typeface="Menlo"/>
              </a:defRPr>
            </a:pPr>
            <a:r>
              <a:rPr b="1">
                <a:solidFill>
                  <a:srgbClr val="011480"/>
                </a:solidFill>
              </a:rPr>
              <a:t>def </a:t>
            </a:r>
            <a:r>
              <a:t>proof_of_work(</a:t>
            </a:r>
            <a:r>
              <a:rPr>
                <a:solidFill>
                  <a:srgbClr val="94558D"/>
                </a:solidFill>
              </a:rPr>
              <a:t>self</a:t>
            </a:r>
            <a:r>
              <a:t>, last_block):</a:t>
            </a:r>
          </a:p>
          <a:p>
            <a:pPr defTabSz="457200">
              <a:defRPr sz="1000">
                <a:latin typeface="Menlo"/>
                <a:ea typeface="Menlo"/>
                <a:cs typeface="Menlo"/>
                <a:sym typeface="Menlo"/>
              </a:defRPr>
            </a:pPr>
            <a:r>
              <a:t>    </a:t>
            </a:r>
            <a:r>
              <a:rPr i="1">
                <a:solidFill>
                  <a:srgbClr val="808080"/>
                </a:solidFill>
              </a:rPr>
              <a:t>"""</a:t>
            </a:r>
            <a:endParaRPr i="1">
              <a:solidFill>
                <a:srgbClr val="808080"/>
              </a:solidFill>
            </a:endParaRPr>
          </a:p>
          <a:p>
            <a:pPr defTabSz="457200">
              <a:defRPr i="1" sz="1000">
                <a:solidFill>
                  <a:srgbClr val="808080"/>
                </a:solidFill>
                <a:latin typeface="Menlo"/>
                <a:ea typeface="Menlo"/>
                <a:cs typeface="Menlo"/>
                <a:sym typeface="Menlo"/>
              </a:defRPr>
            </a:pPr>
            <a:r>
              <a:t>    Simple proof of work algorithm</a:t>
            </a:r>
          </a:p>
          <a:p>
            <a:pPr defTabSz="457200">
              <a:defRPr i="1" sz="1000">
                <a:solidFill>
                  <a:srgbClr val="808080"/>
                </a:solidFill>
                <a:latin typeface="Menlo"/>
                <a:ea typeface="Menlo"/>
                <a:cs typeface="Menlo"/>
                <a:sym typeface="Menlo"/>
              </a:defRPr>
            </a:pPr>
            <a:r>
              <a:t>    - find a number 'p' such that hash(pp') contains last 4 leading zeroes, where p is the previous p'</a:t>
            </a:r>
          </a:p>
          <a:p>
            <a:pPr defTabSz="457200">
              <a:defRPr i="1" sz="1000">
                <a:solidFill>
                  <a:srgbClr val="808080"/>
                </a:solidFill>
                <a:latin typeface="Menlo"/>
                <a:ea typeface="Menlo"/>
                <a:cs typeface="Menlo"/>
                <a:sym typeface="Menlo"/>
              </a:defRPr>
            </a:pPr>
            <a:r>
              <a:t>    - p is the previous proof, and p' is the new proof</a:t>
            </a:r>
          </a:p>
          <a:p>
            <a:pPr defTabSz="457200">
              <a:defRPr i="1" sz="1000">
                <a:solidFill>
                  <a:srgbClr val="808080"/>
                </a:solidFill>
                <a:latin typeface="Menlo"/>
                <a:ea typeface="Menlo"/>
                <a:cs typeface="Menlo"/>
                <a:sym typeface="Menlo"/>
              </a:defRPr>
            </a:pPr>
            <a:r>
              <a:t>    </a:t>
            </a:r>
            <a:r>
              <a:rPr b="1" i="0"/>
              <a:t>:param</a:t>
            </a:r>
            <a:r>
              <a:t> last_block: last block</a:t>
            </a:r>
          </a:p>
          <a:p>
            <a:pPr defTabSz="457200">
              <a:defRPr i="1" sz="1000">
                <a:solidFill>
                  <a:srgbClr val="808080"/>
                </a:solidFill>
                <a:latin typeface="Menlo"/>
                <a:ea typeface="Menlo"/>
                <a:cs typeface="Menlo"/>
                <a:sym typeface="Menlo"/>
              </a:defRPr>
            </a:pPr>
            <a:r>
              <a:t>    </a:t>
            </a:r>
            <a:r>
              <a:rPr b="1" i="0"/>
              <a:t>:return</a:t>
            </a:r>
            <a:r>
              <a:t>: &lt;int&gt;</a:t>
            </a:r>
          </a:p>
          <a:p>
            <a:pPr defTabSz="457200">
              <a:defRPr i="1" sz="1000">
                <a:solidFill>
                  <a:srgbClr val="808080"/>
                </a:solidFill>
                <a:latin typeface="Menlo"/>
                <a:ea typeface="Menlo"/>
                <a:cs typeface="Menlo"/>
                <a:sym typeface="Menlo"/>
              </a:defRPr>
            </a:pPr>
            <a:r>
              <a:t>    """</a:t>
            </a:r>
          </a:p>
          <a:p>
            <a:pPr defTabSz="457200">
              <a:defRPr i="1" sz="1000">
                <a:solidFill>
                  <a:srgbClr val="808080"/>
                </a:solidFill>
                <a:latin typeface="Menlo"/>
                <a:ea typeface="Menlo"/>
                <a:cs typeface="Menlo"/>
                <a:sym typeface="Menlo"/>
              </a:defRPr>
            </a:pPr>
          </a:p>
          <a:p>
            <a:pPr defTabSz="457200">
              <a:defRPr sz="1000">
                <a:latin typeface="Menlo"/>
                <a:ea typeface="Menlo"/>
                <a:cs typeface="Menlo"/>
                <a:sym typeface="Menlo"/>
              </a:defRPr>
            </a:pPr>
            <a:r>
              <a:rPr i="1">
                <a:solidFill>
                  <a:srgbClr val="808080"/>
                </a:solidFill>
              </a:rPr>
              <a:t>    </a:t>
            </a:r>
            <a:r>
              <a:t>last_proof = last_block[</a:t>
            </a:r>
            <a:r>
              <a:rPr b="1">
                <a:solidFill>
                  <a:srgbClr val="008080"/>
                </a:solidFill>
              </a:rPr>
              <a:t>'proof'</a:t>
            </a:r>
            <a:r>
              <a:t>]</a:t>
            </a:r>
          </a:p>
          <a:p>
            <a:pPr defTabSz="457200">
              <a:defRPr sz="1000">
                <a:latin typeface="Menlo"/>
                <a:ea typeface="Menlo"/>
                <a:cs typeface="Menlo"/>
                <a:sym typeface="Menlo"/>
              </a:defRPr>
            </a:pPr>
            <a:r>
              <a:t>    last_hash = </a:t>
            </a:r>
            <a:r>
              <a:rPr>
                <a:solidFill>
                  <a:srgbClr val="94558D"/>
                </a:solidFill>
              </a:rPr>
              <a:t>self</a:t>
            </a:r>
            <a:r>
              <a:t>.hash(last_block)</a:t>
            </a:r>
          </a:p>
          <a:p>
            <a:pPr defTabSz="457200">
              <a:defRPr sz="1000">
                <a:latin typeface="Menlo"/>
                <a:ea typeface="Menlo"/>
                <a:cs typeface="Menlo"/>
                <a:sym typeface="Menlo"/>
              </a:defRPr>
            </a:pPr>
          </a:p>
          <a:p>
            <a:pPr defTabSz="457200">
              <a:defRPr sz="1000">
                <a:latin typeface="Menlo"/>
                <a:ea typeface="Menlo"/>
                <a:cs typeface="Menlo"/>
                <a:sym typeface="Menlo"/>
              </a:defRPr>
            </a:pPr>
            <a:r>
              <a:t>    proof = </a:t>
            </a:r>
            <a:r>
              <a:rPr>
                <a:solidFill>
                  <a:srgbClr val="0432FF"/>
                </a:solidFill>
              </a:rPr>
              <a:t>0</a:t>
            </a:r>
            <a:endParaRPr>
              <a:solidFill>
                <a:srgbClr val="0432FF"/>
              </a:solidFill>
            </a:endParaRPr>
          </a:p>
          <a:p>
            <a:pPr defTabSz="457200">
              <a:defRPr sz="1000">
                <a:latin typeface="Menlo"/>
                <a:ea typeface="Menlo"/>
                <a:cs typeface="Menlo"/>
                <a:sym typeface="Menlo"/>
              </a:defRPr>
            </a:pPr>
            <a:r>
              <a:rPr>
                <a:solidFill>
                  <a:srgbClr val="0432FF"/>
                </a:solidFill>
              </a:rPr>
              <a:t>    </a:t>
            </a:r>
            <a:r>
              <a:rPr b="1">
                <a:solidFill>
                  <a:srgbClr val="011480"/>
                </a:solidFill>
              </a:rPr>
              <a:t>while </a:t>
            </a:r>
            <a:r>
              <a:rPr>
                <a:solidFill>
                  <a:srgbClr val="94558D"/>
                </a:solidFill>
              </a:rPr>
              <a:t>self</a:t>
            </a:r>
            <a:r>
              <a:t>.valid_proof(last_proof, proof, last_hash) </a:t>
            </a:r>
            <a:r>
              <a:rPr b="1">
                <a:solidFill>
                  <a:srgbClr val="011480"/>
                </a:solidFill>
              </a:rPr>
              <a:t>is False</a:t>
            </a:r>
            <a:r>
              <a:t>:</a:t>
            </a:r>
          </a:p>
          <a:p>
            <a:pPr defTabSz="457200">
              <a:defRPr sz="1000">
                <a:latin typeface="Menlo"/>
                <a:ea typeface="Menlo"/>
                <a:cs typeface="Menlo"/>
                <a:sym typeface="Menlo"/>
              </a:defRPr>
            </a:pPr>
            <a:r>
              <a:t>        proof += </a:t>
            </a:r>
            <a:r>
              <a:rPr>
                <a:solidFill>
                  <a:srgbClr val="0432FF"/>
                </a:solidFill>
              </a:rPr>
              <a:t>1</a:t>
            </a:r>
            <a:endParaRPr>
              <a:solidFill>
                <a:srgbClr val="0432FF"/>
              </a:solidFill>
            </a:endParaRPr>
          </a:p>
          <a:p>
            <a:pPr defTabSz="457200">
              <a:defRPr sz="1000">
                <a:solidFill>
                  <a:srgbClr val="0432FF"/>
                </a:solidFill>
                <a:latin typeface="Menlo"/>
                <a:ea typeface="Menlo"/>
                <a:cs typeface="Menlo"/>
                <a:sym typeface="Menlo"/>
              </a:defRPr>
            </a:pPr>
          </a:p>
          <a:p>
            <a:pPr defTabSz="457200">
              <a:defRPr b="1" sz="1000">
                <a:solidFill>
                  <a:srgbClr val="011480"/>
                </a:solidFill>
                <a:latin typeface="Menlo"/>
                <a:ea typeface="Menlo"/>
                <a:cs typeface="Menlo"/>
                <a:sym typeface="Menlo"/>
              </a:defRPr>
            </a:pPr>
            <a:r>
              <a:rPr b="0">
                <a:solidFill>
                  <a:srgbClr val="0432FF"/>
                </a:solidFill>
              </a:rPr>
              <a:t>    </a:t>
            </a:r>
            <a:r>
              <a:t>return </a:t>
            </a:r>
            <a:r>
              <a:rPr b="0">
                <a:solidFill>
                  <a:srgbClr val="000000"/>
                </a:solidFill>
              </a:rPr>
              <a:t>proof</a:t>
            </a:r>
            <a:endParaRPr b="0">
              <a:solidFill>
                <a:srgbClr val="000000"/>
              </a:solidFill>
            </a:endParaRPr>
          </a:p>
          <a:p>
            <a:pPr defTabSz="457200">
              <a:defRPr sz="1000">
                <a:latin typeface="Menlo"/>
                <a:ea typeface="Menlo"/>
                <a:cs typeface="Menlo"/>
                <a:sym typeface="Menlo"/>
              </a:defRPr>
            </a:pPr>
          </a:p>
          <a:p>
            <a:pPr>
              <a:defRPr sz="1000">
                <a:latin typeface="+mn-lt"/>
                <a:ea typeface="+mn-ea"/>
                <a:cs typeface="+mn-cs"/>
                <a:sym typeface="Calibri"/>
              </a:defRPr>
            </a:pPr>
          </a:p>
          <a:p>
            <a:pPr lvl="1" indent="228600" defTabSz="457200">
              <a:defRPr sz="1000">
                <a:solidFill>
                  <a:srgbClr val="0220B2"/>
                </a:solidFill>
                <a:latin typeface="Menlo"/>
                <a:ea typeface="Menlo"/>
                <a:cs typeface="Menlo"/>
                <a:sym typeface="Menlo"/>
              </a:defRPr>
            </a:pPr>
            <a:r>
              <a:t>@staticmethod</a:t>
            </a:r>
          </a:p>
          <a:p>
            <a:pPr lvl="1" indent="228600" defTabSz="457200">
              <a:defRPr sz="1000">
                <a:latin typeface="Menlo"/>
                <a:ea typeface="Menlo"/>
                <a:cs typeface="Menlo"/>
                <a:sym typeface="Menlo"/>
              </a:defRPr>
            </a:pPr>
            <a:r>
              <a:rPr b="1">
                <a:solidFill>
                  <a:srgbClr val="011480"/>
                </a:solidFill>
              </a:rPr>
              <a:t>def </a:t>
            </a:r>
            <a:r>
              <a:t>valid_proof(last_proof, proof, last_hash):</a:t>
            </a:r>
          </a:p>
          <a:p>
            <a:pPr defTabSz="457200">
              <a:defRPr sz="1000">
                <a:latin typeface="Menlo"/>
                <a:ea typeface="Menlo"/>
                <a:cs typeface="Menlo"/>
                <a:sym typeface="Menlo"/>
              </a:defRPr>
            </a:pPr>
            <a:r>
              <a:t>    </a:t>
            </a:r>
            <a:r>
              <a:rPr i="1">
                <a:solidFill>
                  <a:srgbClr val="808080"/>
                </a:solidFill>
              </a:rPr>
              <a:t>"""</a:t>
            </a:r>
            <a:endParaRPr i="1">
              <a:solidFill>
                <a:srgbClr val="808080"/>
              </a:solidFill>
            </a:endParaRPr>
          </a:p>
          <a:p>
            <a:pPr defTabSz="457200">
              <a:defRPr i="1" sz="1000">
                <a:solidFill>
                  <a:srgbClr val="808080"/>
                </a:solidFill>
                <a:latin typeface="Menlo"/>
                <a:ea typeface="Menlo"/>
                <a:cs typeface="Menlo"/>
                <a:sym typeface="Menlo"/>
              </a:defRPr>
            </a:pPr>
            <a:r>
              <a:t>    Validates the Proof: Does hash(last_proof, proof) contains 4 leading zeroes?</a:t>
            </a:r>
          </a:p>
          <a:p>
            <a:pPr defTabSz="457200">
              <a:defRPr i="1" sz="1000">
                <a:solidFill>
                  <a:srgbClr val="808080"/>
                </a:solidFill>
                <a:latin typeface="Menlo"/>
                <a:ea typeface="Menlo"/>
                <a:cs typeface="Menlo"/>
                <a:sym typeface="Menlo"/>
              </a:defRPr>
            </a:pPr>
          </a:p>
          <a:p>
            <a:pPr defTabSz="457200">
              <a:defRPr i="1" sz="1000">
                <a:solidFill>
                  <a:srgbClr val="808080"/>
                </a:solidFill>
                <a:latin typeface="Menlo"/>
                <a:ea typeface="Menlo"/>
                <a:cs typeface="Menlo"/>
                <a:sym typeface="Menlo"/>
              </a:defRPr>
            </a:pPr>
            <a:r>
              <a:t>    </a:t>
            </a:r>
            <a:r>
              <a:rPr b="1" i="0"/>
              <a:t>:param</a:t>
            </a:r>
            <a:r>
              <a:t> last_proof: &lt;int&gt; Previous proof</a:t>
            </a:r>
          </a:p>
          <a:p>
            <a:pPr defTabSz="457200">
              <a:defRPr i="1" sz="1000">
                <a:solidFill>
                  <a:srgbClr val="808080"/>
                </a:solidFill>
                <a:latin typeface="Menlo"/>
                <a:ea typeface="Menlo"/>
                <a:cs typeface="Menlo"/>
                <a:sym typeface="Menlo"/>
              </a:defRPr>
            </a:pPr>
            <a:r>
              <a:t>    </a:t>
            </a:r>
            <a:r>
              <a:rPr b="1" i="0"/>
              <a:t>:param</a:t>
            </a:r>
            <a:r>
              <a:t> proof: &lt;int&gt; current proof</a:t>
            </a:r>
          </a:p>
          <a:p>
            <a:pPr defTabSz="457200">
              <a:defRPr i="1" sz="1000">
                <a:solidFill>
                  <a:srgbClr val="808080"/>
                </a:solidFill>
                <a:latin typeface="Menlo"/>
                <a:ea typeface="Menlo"/>
                <a:cs typeface="Menlo"/>
                <a:sym typeface="Menlo"/>
              </a:defRPr>
            </a:pPr>
            <a:r>
              <a:t>    </a:t>
            </a:r>
            <a:r>
              <a:rPr b="1" i="0"/>
              <a:t>:param</a:t>
            </a:r>
            <a:r>
              <a:t> last_hash: &lt;str&gt; The hash of the previous block</a:t>
            </a:r>
          </a:p>
          <a:p>
            <a:pPr defTabSz="457200">
              <a:defRPr i="1" sz="1000">
                <a:solidFill>
                  <a:srgbClr val="808080"/>
                </a:solidFill>
                <a:latin typeface="Menlo"/>
                <a:ea typeface="Menlo"/>
                <a:cs typeface="Menlo"/>
                <a:sym typeface="Menlo"/>
              </a:defRPr>
            </a:pPr>
            <a:r>
              <a:t>    </a:t>
            </a:r>
            <a:r>
              <a:rPr b="1" i="0"/>
              <a:t>:return</a:t>
            </a:r>
            <a:r>
              <a:t>:&lt;bool&gt; True if correct, false if not</a:t>
            </a:r>
          </a:p>
          <a:p>
            <a:pPr defTabSz="457200">
              <a:defRPr i="1" sz="1000">
                <a:solidFill>
                  <a:srgbClr val="808080"/>
                </a:solidFill>
                <a:latin typeface="Menlo"/>
                <a:ea typeface="Menlo"/>
                <a:cs typeface="Menlo"/>
                <a:sym typeface="Menlo"/>
              </a:defRPr>
            </a:pPr>
            <a:r>
              <a:t>    """</a:t>
            </a:r>
          </a:p>
          <a:p>
            <a:pPr defTabSz="457200">
              <a:defRPr b="1" sz="1000">
                <a:solidFill>
                  <a:srgbClr val="008080"/>
                </a:solidFill>
                <a:latin typeface="Menlo"/>
                <a:ea typeface="Menlo"/>
                <a:cs typeface="Menlo"/>
                <a:sym typeface="Menlo"/>
              </a:defRPr>
            </a:pPr>
            <a:r>
              <a:rPr b="0" i="1">
                <a:solidFill>
                  <a:srgbClr val="808080"/>
                </a:solidFill>
              </a:rPr>
              <a:t>    </a:t>
            </a:r>
            <a:r>
              <a:rPr b="0">
                <a:solidFill>
                  <a:srgbClr val="000000"/>
                </a:solidFill>
              </a:rPr>
              <a:t>guess = </a:t>
            </a:r>
            <a:r>
              <a:t>f'{last_proof}{proof}{last_hash}'</a:t>
            </a:r>
            <a:r>
              <a:rPr b="0">
                <a:solidFill>
                  <a:srgbClr val="000000"/>
                </a:solidFill>
              </a:rPr>
              <a:t>.encode()</a:t>
            </a:r>
            <a:endParaRPr b="0">
              <a:solidFill>
                <a:srgbClr val="000000"/>
              </a:solidFill>
            </a:endParaRPr>
          </a:p>
          <a:p>
            <a:pPr defTabSz="457200">
              <a:defRPr sz="1000">
                <a:latin typeface="Menlo"/>
                <a:ea typeface="Menlo"/>
                <a:cs typeface="Menlo"/>
                <a:sym typeface="Menlo"/>
              </a:defRPr>
            </a:pPr>
            <a:r>
              <a:t>    guess_hash = hashlib.sha256(guess).hexdigest()</a:t>
            </a:r>
          </a:p>
          <a:p>
            <a:pPr defTabSz="457200">
              <a:defRPr sz="1000">
                <a:latin typeface="Menlo"/>
                <a:ea typeface="Menlo"/>
                <a:cs typeface="Menlo"/>
                <a:sym typeface="Menlo"/>
              </a:defRPr>
            </a:pPr>
            <a:r>
              <a:t>    </a:t>
            </a:r>
            <a:r>
              <a:rPr b="1">
                <a:solidFill>
                  <a:srgbClr val="011480"/>
                </a:solidFill>
              </a:rPr>
              <a:t>return </a:t>
            </a:r>
            <a:r>
              <a:t>guess_hash[:</a:t>
            </a:r>
            <a:r>
              <a:rPr>
                <a:solidFill>
                  <a:srgbClr val="0432FF"/>
                </a:solidFill>
              </a:rPr>
              <a:t>4</a:t>
            </a:r>
            <a:r>
              <a:t>] == </a:t>
            </a:r>
            <a:r>
              <a:rPr b="1">
                <a:solidFill>
                  <a:srgbClr val="008080"/>
                </a:solidFill>
              </a:rPr>
              <a:t>"0000"</a:t>
            </a:r>
            <a:endParaRPr b="1">
              <a:solidFill>
                <a:srgbClr val="008080"/>
              </a:solidFill>
            </a:endParaRPr>
          </a:p>
          <a:p>
            <a:pPr defTabSz="457200">
              <a:defRPr b="1" sz="1000">
                <a:solidFill>
                  <a:srgbClr val="008080"/>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Title 1"/>
          <p:cNvSpPr/>
          <p:nvPr>
            <p:ph type="title"/>
          </p:nvPr>
        </p:nvSpPr>
        <p:spPr>
          <a:xfrm>
            <a:off x="457200" y="274638"/>
            <a:ext cx="8229600" cy="1143001"/>
          </a:xfrm>
          <a:prstGeom prst="rect">
            <a:avLst/>
          </a:prstGeom>
        </p:spPr>
        <p:txBody>
          <a:bodyPr/>
          <a:lstStyle/>
          <a:p>
            <a:pPr/>
            <a:r>
              <a:t>Step 2: Blockchain as an API</a:t>
            </a:r>
          </a:p>
        </p:txBody>
      </p:sp>
      <p:sp>
        <p:nvSpPr>
          <p:cNvPr id="215" name="Content Placeholder 2"/>
          <p:cNvSpPr/>
          <p:nvPr>
            <p:ph type="body" idx="1"/>
          </p:nvPr>
        </p:nvSpPr>
        <p:spPr>
          <a:xfrm>
            <a:off x="457200" y="1600200"/>
            <a:ext cx="8229600" cy="4525963"/>
          </a:xfrm>
          <a:prstGeom prst="rect">
            <a:avLst/>
          </a:prstGeom>
        </p:spPr>
        <p:txBody>
          <a:bodyPr/>
          <a:lstStyle/>
          <a:p>
            <a:pPr marL="0" indent="0" defTabSz="905255">
              <a:lnSpc>
                <a:spcPct val="90000"/>
              </a:lnSpc>
              <a:buSzTx/>
              <a:buNone/>
              <a:defRPr sz="3100"/>
            </a:pPr>
            <a:r>
              <a:t>We will use Python Flask, create 3 methods</a:t>
            </a:r>
          </a:p>
          <a:p>
            <a:pPr marL="0" indent="0" defTabSz="905255">
              <a:lnSpc>
                <a:spcPct val="90000"/>
              </a:lnSpc>
              <a:buSzTx/>
              <a:buNone/>
              <a:defRPr sz="3100"/>
            </a:pPr>
          </a:p>
          <a:p>
            <a:pPr marL="0" indent="0" defTabSz="905255">
              <a:lnSpc>
                <a:spcPct val="90000"/>
              </a:lnSpc>
              <a:buSzTx/>
              <a:buNone/>
              <a:defRPr sz="3100"/>
            </a:pPr>
            <a:r>
              <a:t>/transactions/new: to create a new transaction to a block</a:t>
            </a:r>
          </a:p>
          <a:p>
            <a:pPr marL="0" indent="0" defTabSz="905255">
              <a:lnSpc>
                <a:spcPct val="90000"/>
              </a:lnSpc>
              <a:buSzTx/>
              <a:buNone/>
              <a:defRPr sz="3100"/>
            </a:pPr>
            <a:r>
              <a:t>/mine: to tell our server to mine a new block</a:t>
            </a:r>
          </a:p>
          <a:p>
            <a:pPr marL="0" indent="0" defTabSz="905255">
              <a:lnSpc>
                <a:spcPct val="90000"/>
              </a:lnSpc>
              <a:buSzTx/>
              <a:buNone/>
              <a:defRPr sz="3100"/>
            </a:pPr>
            <a:r>
              <a:t>/chain: to return the full blockchain</a:t>
            </a:r>
          </a:p>
          <a:p>
            <a:pPr marL="0" indent="0" defTabSz="905255">
              <a:lnSpc>
                <a:spcPct val="90000"/>
              </a:lnSpc>
              <a:buSzTx/>
              <a:buNone/>
              <a:defRPr sz="3100"/>
            </a:pPr>
          </a:p>
          <a:p>
            <a:pPr marL="0" indent="0" defTabSz="905255">
              <a:lnSpc>
                <a:spcPct val="90000"/>
              </a:lnSpc>
              <a:buSzTx/>
              <a:buNone/>
              <a:defRPr sz="3100"/>
            </a:pPr>
            <a:r>
              <a:t>Runs as a server on port 5000</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Rectangle 3"/>
          <p:cNvSpPr/>
          <p:nvPr/>
        </p:nvSpPr>
        <p:spPr>
          <a:xfrm>
            <a:off x="304800" y="152399"/>
            <a:ext cx="6477000" cy="5819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000">
                <a:latin typeface="+mn-lt"/>
                <a:ea typeface="+mn-ea"/>
                <a:cs typeface="+mn-cs"/>
                <a:sym typeface="Calibri"/>
              </a:defRPr>
            </a:pPr>
            <a:r>
              <a:t>import hashlib</a:t>
            </a:r>
          </a:p>
          <a:p>
            <a:pPr>
              <a:defRPr sz="1000">
                <a:latin typeface="+mn-lt"/>
                <a:ea typeface="+mn-ea"/>
                <a:cs typeface="+mn-cs"/>
                <a:sym typeface="Calibri"/>
              </a:defRPr>
            </a:pPr>
            <a:r>
              <a:t>import json</a:t>
            </a:r>
          </a:p>
          <a:p>
            <a:pPr>
              <a:defRPr sz="1000">
                <a:latin typeface="+mn-lt"/>
                <a:ea typeface="+mn-ea"/>
                <a:cs typeface="+mn-cs"/>
                <a:sym typeface="Calibri"/>
              </a:defRPr>
            </a:pPr>
            <a:r>
              <a:t>from textwrap import dedent</a:t>
            </a:r>
          </a:p>
          <a:p>
            <a:pPr>
              <a:defRPr sz="1000">
                <a:latin typeface="+mn-lt"/>
                <a:ea typeface="+mn-ea"/>
                <a:cs typeface="+mn-cs"/>
                <a:sym typeface="Calibri"/>
              </a:defRPr>
            </a:pPr>
            <a:r>
              <a:t>from time import time</a:t>
            </a:r>
          </a:p>
          <a:p>
            <a:pPr>
              <a:defRPr sz="1000">
                <a:latin typeface="+mn-lt"/>
                <a:ea typeface="+mn-ea"/>
                <a:cs typeface="+mn-cs"/>
                <a:sym typeface="Calibri"/>
              </a:defRPr>
            </a:pPr>
            <a:r>
              <a:t>from uuid import uuid4</a:t>
            </a:r>
          </a:p>
          <a:p>
            <a:pPr>
              <a:defRPr sz="1000">
                <a:latin typeface="+mn-lt"/>
                <a:ea typeface="+mn-ea"/>
                <a:cs typeface="+mn-cs"/>
                <a:sym typeface="Calibri"/>
              </a:defRPr>
            </a:pPr>
          </a:p>
          <a:p>
            <a:pPr>
              <a:defRPr sz="1000">
                <a:latin typeface="+mn-lt"/>
                <a:ea typeface="+mn-ea"/>
                <a:cs typeface="+mn-cs"/>
                <a:sym typeface="Calibri"/>
              </a:defRPr>
            </a:pPr>
            <a:r>
              <a:t>from flask import Flask</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class Blockchain(object):</a:t>
            </a:r>
          </a:p>
          <a:p>
            <a:pPr>
              <a:defRPr sz="1000">
                <a:latin typeface="+mn-lt"/>
                <a:ea typeface="+mn-ea"/>
                <a:cs typeface="+mn-cs"/>
                <a:sym typeface="Calibri"/>
              </a:defRPr>
            </a:pPr>
            <a:r>
              <a:t>    ...</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 Instantiate our Node</a:t>
            </a:r>
          </a:p>
          <a:p>
            <a:pPr>
              <a:defRPr sz="1000">
                <a:latin typeface="+mn-lt"/>
                <a:ea typeface="+mn-ea"/>
                <a:cs typeface="+mn-cs"/>
                <a:sym typeface="Calibri"/>
              </a:defRPr>
            </a:pPr>
            <a:r>
              <a:t>app = Flask(__name__)</a:t>
            </a:r>
          </a:p>
          <a:p>
            <a:pPr>
              <a:defRPr sz="1000">
                <a:latin typeface="+mn-lt"/>
                <a:ea typeface="+mn-ea"/>
                <a:cs typeface="+mn-cs"/>
                <a:sym typeface="Calibri"/>
              </a:defRPr>
            </a:pPr>
          </a:p>
          <a:p>
            <a:pPr>
              <a:defRPr sz="1000">
                <a:latin typeface="+mn-lt"/>
                <a:ea typeface="+mn-ea"/>
                <a:cs typeface="+mn-cs"/>
                <a:sym typeface="Calibri"/>
              </a:defRPr>
            </a:pPr>
            <a:r>
              <a:t># Generate a globally unique address for this node</a:t>
            </a:r>
          </a:p>
          <a:p>
            <a:pPr>
              <a:defRPr sz="1000">
                <a:latin typeface="+mn-lt"/>
                <a:ea typeface="+mn-ea"/>
                <a:cs typeface="+mn-cs"/>
                <a:sym typeface="Calibri"/>
              </a:defRPr>
            </a:pPr>
            <a:r>
              <a:t>node_identifier = str(uuid4()).replace('-', '')</a:t>
            </a:r>
          </a:p>
          <a:p>
            <a:pPr>
              <a:defRPr sz="1000">
                <a:latin typeface="+mn-lt"/>
                <a:ea typeface="+mn-ea"/>
                <a:cs typeface="+mn-cs"/>
                <a:sym typeface="Calibri"/>
              </a:defRPr>
            </a:pPr>
          </a:p>
          <a:p>
            <a:pPr>
              <a:defRPr sz="1000">
                <a:latin typeface="+mn-lt"/>
                <a:ea typeface="+mn-ea"/>
                <a:cs typeface="+mn-cs"/>
                <a:sym typeface="Calibri"/>
              </a:defRPr>
            </a:pPr>
            <a:r>
              <a:t># Instantiate the Blockchain</a:t>
            </a:r>
          </a:p>
          <a:p>
            <a:pPr>
              <a:defRPr sz="1000">
                <a:latin typeface="+mn-lt"/>
                <a:ea typeface="+mn-ea"/>
                <a:cs typeface="+mn-cs"/>
                <a:sym typeface="Calibri"/>
              </a:defRPr>
            </a:pPr>
            <a:r>
              <a:t>blockchain = Blockchain()</a:t>
            </a:r>
          </a:p>
          <a:p>
            <a:pPr>
              <a:defRPr sz="1000">
                <a:latin typeface="+mn-lt"/>
                <a:ea typeface="+mn-ea"/>
                <a:cs typeface="+mn-cs"/>
                <a:sym typeface="Calibri"/>
              </a:defRPr>
            </a:pPr>
          </a:p>
          <a:p>
            <a:pPr>
              <a:defRPr sz="1000">
                <a:latin typeface="+mn-lt"/>
                <a:ea typeface="+mn-ea"/>
                <a:cs typeface="+mn-cs"/>
                <a:sym typeface="Calibri"/>
              </a:defRPr>
            </a:pPr>
          </a:p>
          <a:p>
            <a:pPr>
              <a:defRPr sz="1000">
                <a:latin typeface="+mn-lt"/>
                <a:ea typeface="+mn-ea"/>
                <a:cs typeface="+mn-cs"/>
                <a:sym typeface="Calibri"/>
              </a:defRPr>
            </a:pPr>
            <a:r>
              <a:t>@app.route('/mine', methods=['GET'])</a:t>
            </a:r>
          </a:p>
          <a:p>
            <a:pPr>
              <a:defRPr sz="1000">
                <a:latin typeface="+mn-lt"/>
                <a:ea typeface="+mn-ea"/>
                <a:cs typeface="+mn-cs"/>
                <a:sym typeface="Calibri"/>
              </a:defRPr>
            </a:pPr>
            <a:r>
              <a:t>def mine():</a:t>
            </a:r>
          </a:p>
          <a:p>
            <a:pPr>
              <a:defRPr sz="1000">
                <a:latin typeface="+mn-lt"/>
                <a:ea typeface="+mn-ea"/>
                <a:cs typeface="+mn-cs"/>
                <a:sym typeface="Calibri"/>
              </a:defRPr>
            </a:pPr>
            <a:r>
              <a:t>    return "We'll mine a new Block"</a:t>
            </a:r>
          </a:p>
          <a:p>
            <a:pPr>
              <a:defRPr sz="1000">
                <a:latin typeface="+mn-lt"/>
                <a:ea typeface="+mn-ea"/>
                <a:cs typeface="+mn-cs"/>
                <a:sym typeface="Calibri"/>
              </a:defRPr>
            </a:pPr>
            <a:r>
              <a:t>  </a:t>
            </a:r>
          </a:p>
          <a:p>
            <a:pPr>
              <a:defRPr sz="1000">
                <a:latin typeface="+mn-lt"/>
                <a:ea typeface="+mn-ea"/>
                <a:cs typeface="+mn-cs"/>
                <a:sym typeface="Calibri"/>
              </a:defRPr>
            </a:pPr>
            <a:r>
              <a:t>@app.route('/transactions/new', methods=['POST'])</a:t>
            </a:r>
          </a:p>
          <a:p>
            <a:pPr>
              <a:defRPr sz="1000">
                <a:latin typeface="+mn-lt"/>
                <a:ea typeface="+mn-ea"/>
                <a:cs typeface="+mn-cs"/>
                <a:sym typeface="Calibri"/>
              </a:defRPr>
            </a:pPr>
            <a:r>
              <a:t>def new_transaction():</a:t>
            </a:r>
          </a:p>
          <a:p>
            <a:pPr>
              <a:defRPr sz="1000">
                <a:latin typeface="+mn-lt"/>
                <a:ea typeface="+mn-ea"/>
                <a:cs typeface="+mn-cs"/>
                <a:sym typeface="Calibri"/>
              </a:defRPr>
            </a:pPr>
            <a:r>
              <a:t>    return "We'll add a new transaction"</a:t>
            </a:r>
          </a:p>
          <a:p>
            <a:pPr>
              <a:defRPr sz="1000">
                <a:latin typeface="+mn-lt"/>
                <a:ea typeface="+mn-ea"/>
                <a:cs typeface="+mn-cs"/>
                <a:sym typeface="Calibri"/>
              </a:defRPr>
            </a:pPr>
          </a:p>
          <a:p>
            <a:pPr>
              <a:defRPr sz="1000">
                <a:latin typeface="+mn-lt"/>
                <a:ea typeface="+mn-ea"/>
                <a:cs typeface="+mn-cs"/>
                <a:sym typeface="Calibri"/>
              </a:defRPr>
            </a:pPr>
            <a:r>
              <a:t>@app.route('/chain', methods=['GET'])</a:t>
            </a:r>
          </a:p>
          <a:p>
            <a:pPr>
              <a:defRPr sz="1000">
                <a:latin typeface="+mn-lt"/>
                <a:ea typeface="+mn-ea"/>
                <a:cs typeface="+mn-cs"/>
                <a:sym typeface="Calibri"/>
              </a:defRPr>
            </a:pPr>
            <a:r>
              <a:t>def full_chain():</a:t>
            </a:r>
          </a:p>
          <a:p>
            <a:pPr>
              <a:defRPr sz="1000">
                <a:latin typeface="+mn-lt"/>
                <a:ea typeface="+mn-ea"/>
                <a:cs typeface="+mn-cs"/>
                <a:sym typeface="Calibri"/>
              </a:defRPr>
            </a:pPr>
            <a:r>
              <a:t>    response = {</a:t>
            </a:r>
          </a:p>
          <a:p>
            <a:pPr>
              <a:defRPr sz="1000">
                <a:latin typeface="+mn-lt"/>
                <a:ea typeface="+mn-ea"/>
                <a:cs typeface="+mn-cs"/>
                <a:sym typeface="Calibri"/>
              </a:defRPr>
            </a:pPr>
            <a:r>
              <a:t>        'chain': blockchain.chain,</a:t>
            </a:r>
          </a:p>
          <a:p>
            <a:pPr>
              <a:defRPr sz="1000">
                <a:latin typeface="+mn-lt"/>
                <a:ea typeface="+mn-ea"/>
                <a:cs typeface="+mn-cs"/>
                <a:sym typeface="Calibri"/>
              </a:defRPr>
            </a:pPr>
            <a:r>
              <a:t>        'length': len(blockchain.chain),</a:t>
            </a:r>
          </a:p>
          <a:p>
            <a:pPr>
              <a:defRPr sz="1000">
                <a:latin typeface="+mn-lt"/>
                <a:ea typeface="+mn-ea"/>
                <a:cs typeface="+mn-cs"/>
                <a:sym typeface="Calibri"/>
              </a:defRPr>
            </a:pPr>
            <a:r>
              <a:t>    }</a:t>
            </a:r>
          </a:p>
          <a:p>
            <a:pPr>
              <a:defRPr sz="1000">
                <a:latin typeface="+mn-lt"/>
                <a:ea typeface="+mn-ea"/>
                <a:cs typeface="+mn-cs"/>
                <a:sym typeface="Calibri"/>
              </a:defRPr>
            </a:pPr>
            <a:r>
              <a:t>    return jsonify(response), 200</a:t>
            </a:r>
          </a:p>
          <a:p>
            <a:pPr>
              <a:defRPr sz="1000">
                <a:latin typeface="+mn-lt"/>
                <a:ea typeface="+mn-ea"/>
                <a:cs typeface="+mn-cs"/>
                <a:sym typeface="Calibri"/>
              </a:defRPr>
            </a:pPr>
          </a:p>
          <a:p>
            <a:pPr>
              <a:defRPr sz="1000">
                <a:latin typeface="+mn-lt"/>
                <a:ea typeface="+mn-ea"/>
                <a:cs typeface="+mn-cs"/>
                <a:sym typeface="Calibri"/>
              </a:defRPr>
            </a:pPr>
            <a:r>
              <a:t>if __name__ == '__main__':</a:t>
            </a:r>
          </a:p>
          <a:p>
            <a:pPr>
              <a:defRPr sz="1000">
                <a:latin typeface="+mn-lt"/>
                <a:ea typeface="+mn-ea"/>
                <a:cs typeface="+mn-cs"/>
                <a:sym typeface="Calibri"/>
              </a:defRPr>
            </a:pPr>
            <a:r>
              <a:t>    app.run(host='0.0.0.0', port=5000)</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Title 1"/>
          <p:cNvSpPr/>
          <p:nvPr>
            <p:ph type="title"/>
          </p:nvPr>
        </p:nvSpPr>
        <p:spPr>
          <a:xfrm>
            <a:off x="457200" y="274638"/>
            <a:ext cx="8229600" cy="1143001"/>
          </a:xfrm>
          <a:prstGeom prst="rect">
            <a:avLst/>
          </a:prstGeom>
        </p:spPr>
        <p:txBody>
          <a:bodyPr/>
          <a:lstStyle/>
          <a:p>
            <a:pPr/>
            <a:r>
              <a:t>Transactions endpoint</a:t>
            </a:r>
          </a:p>
        </p:txBody>
      </p:sp>
      <p:sp>
        <p:nvSpPr>
          <p:cNvPr id="220" name="Content Placeholder 2"/>
          <p:cNvSpPr/>
          <p:nvPr>
            <p:ph type="body" idx="1"/>
          </p:nvPr>
        </p:nvSpPr>
        <p:spPr>
          <a:xfrm>
            <a:off x="457200" y="1600200"/>
            <a:ext cx="8229600" cy="4525963"/>
          </a:xfrm>
          <a:prstGeom prst="rect">
            <a:avLst/>
          </a:prstGeom>
        </p:spPr>
        <p:txBody>
          <a:bodyPr/>
          <a:lstStyle/>
          <a:p>
            <a:pPr/>
            <a:r>
              <a:t>This is what a user will send to the server</a:t>
            </a:r>
          </a:p>
          <a:p>
            <a:pPr lvl="2" marL="0" indent="800100">
              <a:spcBef>
                <a:spcPts val="300"/>
              </a:spcBef>
              <a:buSzTx/>
              <a:buNone/>
              <a:defRPr sz="1600"/>
            </a:pPr>
            <a:r>
              <a:t>{</a:t>
            </a:r>
            <a:br/>
            <a:r>
              <a:t>"sender": "my address",</a:t>
            </a:r>
            <a:br/>
            <a:r>
              <a:t>"recipient": "someone else's address",</a:t>
            </a:r>
            <a:br/>
            <a:r>
              <a:t>"amount": 5</a:t>
            </a:r>
            <a:br/>
            <a:r>
              <a:t>}</a:t>
            </a:r>
            <a:endParaRPr sz="2400"/>
          </a:p>
          <a:p>
            <a:pPr>
              <a:spcBef>
                <a:spcPts val="600"/>
              </a:spcBef>
              <a:defRPr sz="2800"/>
            </a:pPr>
            <a:r>
              <a:t>Update the new_transactions() method to implement the logic to add transactions to the block.</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Rectangle 3"/>
          <p:cNvSpPr/>
          <p:nvPr/>
        </p:nvSpPr>
        <p:spPr>
          <a:xfrm>
            <a:off x="685800" y="304799"/>
            <a:ext cx="5867400" cy="552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latin typeface="+mn-lt"/>
                <a:ea typeface="+mn-ea"/>
                <a:cs typeface="+mn-cs"/>
                <a:sym typeface="Calibri"/>
              </a:defRPr>
            </a:pPr>
            <a:r>
              <a:t>import hashlib</a:t>
            </a:r>
          </a:p>
          <a:p>
            <a:pPr>
              <a:defRPr sz="1600">
                <a:latin typeface="+mn-lt"/>
                <a:ea typeface="+mn-ea"/>
                <a:cs typeface="+mn-cs"/>
                <a:sym typeface="Calibri"/>
              </a:defRPr>
            </a:pPr>
            <a:r>
              <a:t>import json</a:t>
            </a:r>
          </a:p>
          <a:p>
            <a:pPr>
              <a:defRPr sz="1600">
                <a:latin typeface="+mn-lt"/>
                <a:ea typeface="+mn-ea"/>
                <a:cs typeface="+mn-cs"/>
                <a:sym typeface="Calibri"/>
              </a:defRPr>
            </a:pPr>
            <a:r>
              <a:t>from textwrap import dedent</a:t>
            </a:r>
          </a:p>
          <a:p>
            <a:pPr>
              <a:defRPr sz="1600">
                <a:latin typeface="+mn-lt"/>
                <a:ea typeface="+mn-ea"/>
                <a:cs typeface="+mn-cs"/>
                <a:sym typeface="Calibri"/>
              </a:defRPr>
            </a:pPr>
            <a:r>
              <a:t>from time import time</a:t>
            </a:r>
          </a:p>
          <a:p>
            <a:pPr>
              <a:defRPr sz="1600">
                <a:latin typeface="+mn-lt"/>
                <a:ea typeface="+mn-ea"/>
                <a:cs typeface="+mn-cs"/>
                <a:sym typeface="Calibri"/>
              </a:defRPr>
            </a:pPr>
            <a:r>
              <a:t>from uuid import uuid4</a:t>
            </a:r>
          </a:p>
          <a:p>
            <a:pPr>
              <a:defRPr sz="1600">
                <a:latin typeface="+mn-lt"/>
                <a:ea typeface="+mn-ea"/>
                <a:cs typeface="+mn-cs"/>
                <a:sym typeface="Calibri"/>
              </a:defRPr>
            </a:pPr>
          </a:p>
          <a:p>
            <a:pPr>
              <a:defRPr sz="1600">
                <a:latin typeface="+mn-lt"/>
                <a:ea typeface="+mn-ea"/>
                <a:cs typeface="+mn-cs"/>
                <a:sym typeface="Calibri"/>
              </a:defRPr>
            </a:pPr>
            <a:r>
              <a:t>from flask import Flask, jsonify, request</a:t>
            </a:r>
          </a:p>
          <a:p>
            <a:pPr>
              <a:defRPr sz="1600">
                <a:latin typeface="+mn-lt"/>
                <a:ea typeface="+mn-ea"/>
                <a:cs typeface="+mn-cs"/>
                <a:sym typeface="Calibri"/>
              </a:defRPr>
            </a:pPr>
          </a:p>
          <a:p>
            <a:pPr>
              <a:defRPr sz="1600">
                <a:latin typeface="+mn-lt"/>
                <a:ea typeface="+mn-ea"/>
                <a:cs typeface="+mn-cs"/>
                <a:sym typeface="Calibri"/>
              </a:defRPr>
            </a:pPr>
            <a:r>
              <a:t>...</a:t>
            </a:r>
          </a:p>
          <a:p>
            <a:pPr>
              <a:defRPr sz="1600">
                <a:latin typeface="+mn-lt"/>
                <a:ea typeface="+mn-ea"/>
                <a:cs typeface="+mn-cs"/>
                <a:sym typeface="Calibri"/>
              </a:defRPr>
            </a:pPr>
          </a:p>
          <a:p>
            <a:pPr lvl="1" indent="228600" defTabSz="457200">
              <a:defRPr b="1" sz="1200">
                <a:solidFill>
                  <a:srgbClr val="008080"/>
                </a:solidFill>
                <a:latin typeface="Menlo"/>
                <a:ea typeface="Menlo"/>
                <a:cs typeface="Menlo"/>
                <a:sym typeface="Menlo"/>
              </a:defRPr>
            </a:pPr>
            <a:r>
              <a:rPr b="0">
                <a:solidFill>
                  <a:srgbClr val="0220B2"/>
                </a:solidFill>
              </a:rPr>
              <a:t>@app.route</a:t>
            </a:r>
            <a:r>
              <a:rPr b="0">
                <a:solidFill>
                  <a:srgbClr val="000000"/>
                </a:solidFill>
              </a:rPr>
              <a:t>(</a:t>
            </a:r>
            <a:r>
              <a:t>'/transactions/new'</a:t>
            </a:r>
            <a:r>
              <a:rPr b="0">
                <a:solidFill>
                  <a:srgbClr val="000000"/>
                </a:solidFill>
              </a:rPr>
              <a:t>, </a:t>
            </a:r>
            <a:r>
              <a:rPr b="0">
                <a:solidFill>
                  <a:srgbClr val="661E99"/>
                </a:solidFill>
              </a:rPr>
              <a:t>methods </a:t>
            </a:r>
            <a:r>
              <a:rPr b="0">
                <a:solidFill>
                  <a:srgbClr val="000000"/>
                </a:solidFill>
              </a:rPr>
              <a:t>= [</a:t>
            </a:r>
            <a:r>
              <a:t>'POST'</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rPr b="1">
                <a:solidFill>
                  <a:srgbClr val="011480"/>
                </a:solidFill>
              </a:rPr>
              <a:t>def </a:t>
            </a:r>
            <a:r>
              <a:t>new_transactions():</a:t>
            </a:r>
          </a:p>
          <a:p>
            <a:pPr lvl="1" indent="228600" defTabSz="457200">
              <a:defRPr sz="1200">
                <a:latin typeface="Menlo"/>
                <a:ea typeface="Menlo"/>
                <a:cs typeface="Menlo"/>
                <a:sym typeface="Menlo"/>
              </a:defRPr>
            </a:pPr>
            <a:r>
              <a:t>    values = request.get_json()</a:t>
            </a:r>
          </a:p>
          <a:p>
            <a:pPr lvl="1" indent="228600" defTabSz="457200">
              <a:defRPr sz="1200">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00000"/>
                </a:solidFill>
              </a:rPr>
              <a:t>    </a:t>
            </a:r>
            <a:r>
              <a:t># Check that the required fields are in the POSTed data</a:t>
            </a:r>
          </a:p>
          <a:p>
            <a:pPr lvl="1" indent="228600" defTabSz="457200">
              <a:defRPr sz="1200">
                <a:latin typeface="Menlo"/>
                <a:ea typeface="Menlo"/>
                <a:cs typeface="Menlo"/>
                <a:sym typeface="Menlo"/>
              </a:defRPr>
            </a:pPr>
            <a:r>
              <a:rPr i="1">
                <a:solidFill>
                  <a:srgbClr val="808080"/>
                </a:solidFill>
              </a:rPr>
              <a:t>    </a:t>
            </a:r>
            <a:r>
              <a:t>required = [</a:t>
            </a:r>
            <a:r>
              <a:rPr b="1">
                <a:solidFill>
                  <a:srgbClr val="008080"/>
                </a:solidFill>
              </a:rPr>
              <a:t>'sender'</a:t>
            </a:r>
            <a:r>
              <a:t>, </a:t>
            </a:r>
            <a:r>
              <a:rPr b="1">
                <a:solidFill>
                  <a:srgbClr val="008080"/>
                </a:solidFill>
              </a:rPr>
              <a:t>'recipient'</a:t>
            </a:r>
            <a:r>
              <a:t>, </a:t>
            </a:r>
            <a:r>
              <a:rPr b="1">
                <a:solidFill>
                  <a:srgbClr val="008080"/>
                </a:solidFill>
              </a:rPr>
              <a:t>'amount'</a:t>
            </a:r>
            <a:r>
              <a:t>]</a:t>
            </a:r>
          </a:p>
          <a:p>
            <a:pPr lvl="1" indent="228600" defTabSz="457200">
              <a:defRPr sz="1200">
                <a:solidFill>
                  <a:srgbClr val="011480"/>
                </a:solidFill>
                <a:latin typeface="Menlo"/>
                <a:ea typeface="Menlo"/>
                <a:cs typeface="Menlo"/>
                <a:sym typeface="Menlo"/>
              </a:defRPr>
            </a:pPr>
            <a:r>
              <a:rPr>
                <a:solidFill>
                  <a:srgbClr val="000000"/>
                </a:solidFill>
              </a:rPr>
              <a:t>    </a:t>
            </a:r>
            <a:r>
              <a:rPr b="1"/>
              <a:t>if not </a:t>
            </a:r>
            <a:r>
              <a:t>all </a:t>
            </a:r>
            <a:r>
              <a:rPr>
                <a:solidFill>
                  <a:srgbClr val="000000"/>
                </a:solidFill>
              </a:rPr>
              <a:t>(k </a:t>
            </a:r>
            <a:r>
              <a:rPr b="1"/>
              <a:t>in </a:t>
            </a:r>
            <a:r>
              <a:rPr>
                <a:solidFill>
                  <a:srgbClr val="000000"/>
                </a:solidFill>
              </a:rPr>
              <a:t>values </a:t>
            </a:r>
            <a:r>
              <a:rPr b="1"/>
              <a:t>for </a:t>
            </a:r>
            <a:r>
              <a:rPr>
                <a:solidFill>
                  <a:srgbClr val="000000"/>
                </a:solidFill>
              </a:rPr>
              <a:t>k </a:t>
            </a:r>
            <a:r>
              <a:rPr b="1"/>
              <a:t>in </a:t>
            </a:r>
            <a:r>
              <a:rPr>
                <a:solidFill>
                  <a:srgbClr val="000000"/>
                </a:solidFill>
              </a:rPr>
              <a:t>required):</a:t>
            </a:r>
            <a:endParaRPr>
              <a:solidFill>
                <a:srgbClr val="000000"/>
              </a:solidFill>
            </a:endParaRPr>
          </a:p>
          <a:p>
            <a:pPr lvl="1" indent="228600" defTabSz="457200">
              <a:defRPr b="1" sz="1200">
                <a:solidFill>
                  <a:srgbClr val="008080"/>
                </a:solidFill>
                <a:latin typeface="Menlo"/>
                <a:ea typeface="Menlo"/>
                <a:cs typeface="Menlo"/>
                <a:sym typeface="Menlo"/>
              </a:defRPr>
            </a:pPr>
            <a:r>
              <a:rPr b="0">
                <a:solidFill>
                  <a:srgbClr val="000000"/>
                </a:solidFill>
              </a:rPr>
              <a:t>        </a:t>
            </a:r>
            <a:r>
              <a:rPr>
                <a:solidFill>
                  <a:srgbClr val="011480"/>
                </a:solidFill>
              </a:rPr>
              <a:t>return </a:t>
            </a:r>
            <a:r>
              <a:t>'Missing values: {k}'</a:t>
            </a:r>
            <a:r>
              <a:rPr b="0">
                <a:solidFill>
                  <a:srgbClr val="000000"/>
                </a:solidFill>
              </a:rPr>
              <a:t>, </a:t>
            </a:r>
            <a:r>
              <a:rPr b="0">
                <a:solidFill>
                  <a:srgbClr val="0432FF"/>
                </a:solidFill>
              </a:rPr>
              <a:t>400</a:t>
            </a:r>
            <a:endParaRPr b="0">
              <a:solidFill>
                <a:srgbClr val="0432FF"/>
              </a:solidFill>
            </a:endParaRPr>
          </a:p>
          <a:p>
            <a:pPr lvl="1" indent="228600" defTabSz="457200">
              <a:defRPr sz="1200">
                <a:solidFill>
                  <a:srgbClr val="0432FF"/>
                </a:solidFill>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432FF"/>
                </a:solidFill>
              </a:rPr>
              <a:t>    </a:t>
            </a:r>
            <a:r>
              <a:t># Create a new transaction</a:t>
            </a:r>
          </a:p>
          <a:p>
            <a:pPr lvl="1" indent="228600" defTabSz="457200">
              <a:defRPr sz="1200">
                <a:latin typeface="Menlo"/>
                <a:ea typeface="Menlo"/>
                <a:cs typeface="Menlo"/>
                <a:sym typeface="Menlo"/>
              </a:defRPr>
            </a:pPr>
            <a:r>
              <a:rPr i="1">
                <a:solidFill>
                  <a:srgbClr val="808080"/>
                </a:solidFill>
              </a:rPr>
              <a:t>    </a:t>
            </a:r>
            <a:r>
              <a:t>index = blockchain.new_transaction(values[</a:t>
            </a:r>
            <a:r>
              <a:rPr b="1">
                <a:solidFill>
                  <a:srgbClr val="008080"/>
                </a:solidFill>
              </a:rPr>
              <a:t>'sender'</a:t>
            </a:r>
            <a:r>
              <a:t>], values[</a:t>
            </a:r>
            <a:r>
              <a:rPr b="1">
                <a:solidFill>
                  <a:srgbClr val="008080"/>
                </a:solidFill>
              </a:rPr>
              <a:t>'recipient'</a:t>
            </a:r>
            <a:r>
              <a:t>], values[</a:t>
            </a:r>
            <a:r>
              <a:rPr b="1">
                <a:solidFill>
                  <a:srgbClr val="008080"/>
                </a:solidFill>
              </a:rPr>
              <a:t>'amount'</a:t>
            </a:r>
            <a:r>
              <a:t>])</a:t>
            </a:r>
          </a:p>
          <a:p>
            <a:pPr lvl="1" indent="228600" defTabSz="457200">
              <a:defRPr sz="1200">
                <a:latin typeface="Menlo"/>
                <a:ea typeface="Menlo"/>
                <a:cs typeface="Menlo"/>
                <a:sym typeface="Menlo"/>
              </a:defRPr>
            </a:pPr>
          </a:p>
          <a:p>
            <a:pPr lvl="1" indent="228600" defTabSz="457200">
              <a:defRPr b="1" sz="1200">
                <a:solidFill>
                  <a:srgbClr val="008080"/>
                </a:solidFill>
                <a:latin typeface="Menlo"/>
                <a:ea typeface="Menlo"/>
                <a:cs typeface="Menlo"/>
                <a:sym typeface="Menlo"/>
              </a:defRPr>
            </a:pPr>
            <a:r>
              <a:rPr b="0">
                <a:solidFill>
                  <a:srgbClr val="000000"/>
                </a:solidFill>
              </a:rPr>
              <a:t>    response = {</a:t>
            </a:r>
            <a:r>
              <a:t>'message'</a:t>
            </a:r>
            <a:r>
              <a:rPr b="0">
                <a:solidFill>
                  <a:srgbClr val="000000"/>
                </a:solidFill>
              </a:rPr>
              <a:t>: </a:t>
            </a:r>
            <a:r>
              <a:t>f'Transaction will be added to Block {index}'</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r>
              <a:rPr b="1">
                <a:solidFill>
                  <a:srgbClr val="011480"/>
                </a:solidFill>
              </a:rPr>
              <a:t>return </a:t>
            </a:r>
            <a:r>
              <a:t>jsonify(response), </a:t>
            </a:r>
            <a:r>
              <a:rPr>
                <a:solidFill>
                  <a:srgbClr val="0432FF"/>
                </a:solidFill>
              </a:rPr>
              <a:t>200</a:t>
            </a:r>
            <a:endParaRPr>
              <a:solidFill>
                <a:srgbClr val="0432FF"/>
              </a:solidFill>
            </a:endParaR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Title 1"/>
          <p:cNvSpPr/>
          <p:nvPr>
            <p:ph type="title"/>
          </p:nvPr>
        </p:nvSpPr>
        <p:spPr>
          <a:xfrm>
            <a:off x="457200" y="274638"/>
            <a:ext cx="8229600" cy="1143001"/>
          </a:xfrm>
          <a:prstGeom prst="rect">
            <a:avLst/>
          </a:prstGeom>
        </p:spPr>
        <p:txBody>
          <a:bodyPr/>
          <a:lstStyle>
            <a:lvl1pPr>
              <a:defRPr b="1"/>
            </a:lvl1pPr>
          </a:lstStyle>
          <a:p>
            <a:pPr/>
            <a:r>
              <a:t>Mining endpoint</a:t>
            </a:r>
          </a:p>
        </p:txBody>
      </p:sp>
      <p:sp>
        <p:nvSpPr>
          <p:cNvPr id="225" name="Content Placeholder 2"/>
          <p:cNvSpPr/>
          <p:nvPr>
            <p:ph type="body" idx="1"/>
          </p:nvPr>
        </p:nvSpPr>
        <p:spPr>
          <a:xfrm>
            <a:off x="457200" y="1600200"/>
            <a:ext cx="8229600" cy="4525963"/>
          </a:xfrm>
          <a:prstGeom prst="rect">
            <a:avLst/>
          </a:prstGeom>
        </p:spPr>
        <p:txBody>
          <a:bodyPr/>
          <a:lstStyle/>
          <a:p>
            <a:pPr marL="514350" indent="-514350">
              <a:buFontTx/>
              <a:buAutoNum type="arabicPeriod" startAt="1"/>
            </a:pPr>
            <a:r>
              <a:t>Calculate Proof of work</a:t>
            </a:r>
          </a:p>
          <a:p>
            <a:pPr marL="514350" indent="-514350">
              <a:buFontTx/>
              <a:buAutoNum type="arabicPeriod" startAt="1"/>
            </a:pPr>
            <a:r>
              <a:t>Reward the miner by adding a transaction granting 1 coin</a:t>
            </a:r>
          </a:p>
          <a:p>
            <a:pPr marL="514350" indent="-514350">
              <a:buFontTx/>
              <a:buAutoNum type="arabicPeriod" startAt="1"/>
            </a:pPr>
            <a:r>
              <a:t>Forge the new block by adding to the chain.</a:t>
            </a:r>
          </a:p>
          <a:p>
            <a:pPr marL="514350" indent="-514350">
              <a:buFontTx/>
              <a:buAutoNum type="arabicPeriod" startAt="1"/>
            </a:pPr>
          </a:p>
          <a:p>
            <a:pPr marL="0" indent="0">
              <a:buSzTx/>
              <a:buNone/>
            </a:pPr>
            <a:r>
              <a:t>We will update the mine() method to add the logic.</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Rectangle 3"/>
          <p:cNvSpPr/>
          <p:nvPr/>
        </p:nvSpPr>
        <p:spPr>
          <a:xfrm>
            <a:off x="838200" y="169717"/>
            <a:ext cx="6858000" cy="6390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100">
                <a:latin typeface="+mn-lt"/>
                <a:ea typeface="+mn-ea"/>
                <a:cs typeface="+mn-cs"/>
                <a:sym typeface="Calibri"/>
              </a:defRPr>
            </a:pPr>
            <a:r>
              <a:t>import hashlib</a:t>
            </a:r>
          </a:p>
          <a:p>
            <a:pPr>
              <a:defRPr sz="1100">
                <a:latin typeface="+mn-lt"/>
                <a:ea typeface="+mn-ea"/>
                <a:cs typeface="+mn-cs"/>
                <a:sym typeface="Calibri"/>
              </a:defRPr>
            </a:pPr>
            <a:r>
              <a:t>import json</a:t>
            </a:r>
          </a:p>
          <a:p>
            <a:pPr>
              <a:defRPr sz="1100">
                <a:latin typeface="+mn-lt"/>
                <a:ea typeface="+mn-ea"/>
                <a:cs typeface="+mn-cs"/>
                <a:sym typeface="Calibri"/>
              </a:defRPr>
            </a:pPr>
          </a:p>
          <a:p>
            <a:pPr>
              <a:defRPr sz="1100">
                <a:latin typeface="+mn-lt"/>
                <a:ea typeface="+mn-ea"/>
                <a:cs typeface="+mn-cs"/>
                <a:sym typeface="Calibri"/>
              </a:defRPr>
            </a:pPr>
            <a:r>
              <a:t>from time import time</a:t>
            </a:r>
          </a:p>
          <a:p>
            <a:pPr>
              <a:defRPr sz="1100">
                <a:latin typeface="+mn-lt"/>
                <a:ea typeface="+mn-ea"/>
                <a:cs typeface="+mn-cs"/>
                <a:sym typeface="Calibri"/>
              </a:defRPr>
            </a:pPr>
            <a:r>
              <a:t>from uuid import uuid4</a:t>
            </a:r>
          </a:p>
          <a:p>
            <a:pPr>
              <a:defRPr sz="1100">
                <a:latin typeface="+mn-lt"/>
                <a:ea typeface="+mn-ea"/>
                <a:cs typeface="+mn-cs"/>
                <a:sym typeface="Calibri"/>
              </a:defRPr>
            </a:pPr>
          </a:p>
          <a:p>
            <a:pPr>
              <a:defRPr sz="1100">
                <a:latin typeface="+mn-lt"/>
                <a:ea typeface="+mn-ea"/>
                <a:cs typeface="+mn-cs"/>
                <a:sym typeface="Calibri"/>
              </a:defRPr>
            </a:pPr>
            <a:r>
              <a:t>from flask import Flask, jsonify, request</a:t>
            </a:r>
          </a:p>
          <a:p>
            <a:pPr>
              <a:defRPr sz="1100">
                <a:latin typeface="+mn-lt"/>
                <a:ea typeface="+mn-ea"/>
                <a:cs typeface="+mn-cs"/>
                <a:sym typeface="Calibri"/>
              </a:defRPr>
            </a:pPr>
          </a:p>
          <a:p>
            <a:pPr>
              <a:defRPr sz="1100">
                <a:latin typeface="+mn-lt"/>
                <a:ea typeface="+mn-ea"/>
                <a:cs typeface="+mn-cs"/>
                <a:sym typeface="Calibri"/>
              </a:defRPr>
            </a:pPr>
            <a:r>
              <a:t>...</a:t>
            </a:r>
          </a:p>
          <a:p>
            <a:pPr>
              <a:defRPr sz="1100">
                <a:latin typeface="+mn-lt"/>
                <a:ea typeface="+mn-ea"/>
                <a:cs typeface="+mn-cs"/>
                <a:sym typeface="Calibri"/>
              </a:defRPr>
            </a:pPr>
          </a:p>
          <a:p>
            <a:pPr lvl="1" indent="228600" defTabSz="457200">
              <a:defRPr sz="1200">
                <a:solidFill>
                  <a:srgbClr val="0220B2"/>
                </a:solidFill>
                <a:latin typeface="Menlo"/>
                <a:ea typeface="Menlo"/>
                <a:cs typeface="Menlo"/>
                <a:sym typeface="Menlo"/>
              </a:defRPr>
            </a:pPr>
            <a:r>
              <a:t>@app.route</a:t>
            </a:r>
            <a:r>
              <a:rPr>
                <a:solidFill>
                  <a:srgbClr val="000000"/>
                </a:solidFill>
              </a:rPr>
              <a:t>(</a:t>
            </a:r>
            <a:r>
              <a:rPr b="1">
                <a:solidFill>
                  <a:srgbClr val="008080"/>
                </a:solidFill>
              </a:rPr>
              <a:t>'/mine'</a:t>
            </a:r>
            <a:r>
              <a:rPr>
                <a:solidFill>
                  <a:srgbClr val="000000"/>
                </a:solidFill>
              </a:rPr>
              <a:t>, </a:t>
            </a:r>
            <a:r>
              <a:rPr>
                <a:solidFill>
                  <a:srgbClr val="661E99"/>
                </a:solidFill>
              </a:rPr>
              <a:t>methods</a:t>
            </a:r>
            <a:r>
              <a:rPr>
                <a:solidFill>
                  <a:srgbClr val="000000"/>
                </a:solidFill>
              </a:rPr>
              <a:t>=[</a:t>
            </a:r>
            <a:r>
              <a:rPr b="1">
                <a:solidFill>
                  <a:srgbClr val="008080"/>
                </a:solidFill>
              </a:rPr>
              <a:t>'GET'</a:t>
            </a:r>
            <a:r>
              <a:rPr>
                <a:solidFill>
                  <a:srgbClr val="000000"/>
                </a:solidFill>
              </a:rPr>
              <a:t>])</a:t>
            </a:r>
            <a:endParaRPr>
              <a:solidFill>
                <a:srgbClr val="000000"/>
              </a:solidFill>
            </a:endParaRPr>
          </a:p>
          <a:p>
            <a:pPr lvl="1" indent="228600" defTabSz="457200">
              <a:defRPr sz="1200">
                <a:latin typeface="Menlo"/>
                <a:ea typeface="Menlo"/>
                <a:cs typeface="Menlo"/>
                <a:sym typeface="Menlo"/>
              </a:defRPr>
            </a:pPr>
            <a:r>
              <a:rPr b="1">
                <a:solidFill>
                  <a:srgbClr val="011480"/>
                </a:solidFill>
              </a:rPr>
              <a:t>def </a:t>
            </a:r>
            <a:r>
              <a:t>mine():</a:t>
            </a:r>
          </a:p>
          <a:p>
            <a:pPr lvl="1" indent="228600" defTabSz="457200">
              <a:defRPr i="1" sz="1200">
                <a:solidFill>
                  <a:srgbClr val="808080"/>
                </a:solidFill>
                <a:latin typeface="Menlo"/>
                <a:ea typeface="Menlo"/>
                <a:cs typeface="Menlo"/>
                <a:sym typeface="Menlo"/>
              </a:defRPr>
            </a:pPr>
            <a:r>
              <a:rPr i="0">
                <a:solidFill>
                  <a:srgbClr val="000000"/>
                </a:solidFill>
              </a:rPr>
              <a:t>    </a:t>
            </a:r>
            <a:r>
              <a:t># We will run the proof of work algorithm to get the next proof..</a:t>
            </a:r>
          </a:p>
          <a:p>
            <a:pPr lvl="1" indent="228600" defTabSz="457200">
              <a:defRPr sz="1200">
                <a:latin typeface="Menlo"/>
                <a:ea typeface="Menlo"/>
                <a:cs typeface="Menlo"/>
                <a:sym typeface="Menlo"/>
              </a:defRPr>
            </a:pPr>
            <a:r>
              <a:rPr i="1">
                <a:solidFill>
                  <a:srgbClr val="808080"/>
                </a:solidFill>
              </a:rPr>
              <a:t>    </a:t>
            </a:r>
            <a:r>
              <a:t>last_block = blockchain.last_block</a:t>
            </a:r>
          </a:p>
          <a:p>
            <a:pPr lvl="1" indent="228600" defTabSz="457200">
              <a:defRPr sz="1200">
                <a:latin typeface="Menlo"/>
                <a:ea typeface="Menlo"/>
                <a:cs typeface="Menlo"/>
                <a:sym typeface="Menlo"/>
              </a:defRPr>
            </a:pPr>
            <a:r>
              <a:t>    proof = blockchain.proof_of_work(last_block)</a:t>
            </a:r>
          </a:p>
          <a:p>
            <a:pPr lvl="1" indent="228600" defTabSz="457200">
              <a:defRPr sz="1200">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00000"/>
                </a:solidFill>
              </a:rPr>
              <a:t>    </a:t>
            </a:r>
            <a:r>
              <a:t># We must receive a reward for finding the proof.</a:t>
            </a:r>
          </a:p>
          <a:p>
            <a:pPr lvl="1" indent="228600" defTabSz="457200">
              <a:defRPr i="1" sz="1200">
                <a:solidFill>
                  <a:srgbClr val="808080"/>
                </a:solidFill>
                <a:latin typeface="Menlo"/>
                <a:ea typeface="Menlo"/>
                <a:cs typeface="Menlo"/>
                <a:sym typeface="Menlo"/>
              </a:defRPr>
            </a:pPr>
            <a:r>
              <a:t>    # The sender is "0" to signify that this node has mined a new coin.</a:t>
            </a:r>
          </a:p>
          <a:p>
            <a:pPr lvl="1" indent="228600" defTabSz="457200">
              <a:defRPr sz="1200">
                <a:latin typeface="Menlo"/>
                <a:ea typeface="Menlo"/>
                <a:cs typeface="Menlo"/>
                <a:sym typeface="Menlo"/>
              </a:defRPr>
            </a:pPr>
            <a:r>
              <a:rPr i="1">
                <a:solidFill>
                  <a:srgbClr val="808080"/>
                </a:solidFill>
              </a:rPr>
              <a:t>    </a:t>
            </a:r>
            <a:r>
              <a:t>blockchain.new_transaction(</a:t>
            </a:r>
          </a:p>
          <a:p>
            <a:pPr lvl="1" indent="228600" defTabSz="457200">
              <a:defRPr sz="1200">
                <a:latin typeface="Menlo"/>
                <a:ea typeface="Menlo"/>
                <a:cs typeface="Menlo"/>
                <a:sym typeface="Menlo"/>
              </a:defRPr>
            </a:pPr>
            <a:r>
              <a:t>        </a:t>
            </a:r>
            <a:r>
              <a:rPr>
                <a:solidFill>
                  <a:srgbClr val="661E99"/>
                </a:solidFill>
              </a:rPr>
              <a:t>sender </a:t>
            </a:r>
            <a:r>
              <a:t>= </a:t>
            </a:r>
            <a:r>
              <a:rPr b="1">
                <a:solidFill>
                  <a:srgbClr val="008080"/>
                </a:solidFill>
              </a:rPr>
              <a:t>"0"</a:t>
            </a:r>
            <a:r>
              <a:t>,</a:t>
            </a:r>
          </a:p>
          <a:p>
            <a:pPr lvl="1" indent="228600" defTabSz="457200">
              <a:defRPr sz="1200">
                <a:latin typeface="Menlo"/>
                <a:ea typeface="Menlo"/>
                <a:cs typeface="Menlo"/>
                <a:sym typeface="Menlo"/>
              </a:defRPr>
            </a:pPr>
            <a:r>
              <a:t>        </a:t>
            </a:r>
            <a:r>
              <a:rPr>
                <a:solidFill>
                  <a:srgbClr val="661E99"/>
                </a:solidFill>
              </a:rPr>
              <a:t>recipient</a:t>
            </a:r>
            <a:r>
              <a:t>=node_identifier,</a:t>
            </a:r>
          </a:p>
          <a:p>
            <a:pPr lvl="1" indent="228600" defTabSz="457200">
              <a:defRPr sz="1200">
                <a:latin typeface="Menlo"/>
                <a:ea typeface="Menlo"/>
                <a:cs typeface="Menlo"/>
                <a:sym typeface="Menlo"/>
              </a:defRPr>
            </a:pPr>
            <a:r>
              <a:t>        </a:t>
            </a:r>
            <a:r>
              <a:rPr>
                <a:solidFill>
                  <a:srgbClr val="661E99"/>
                </a:solidFill>
              </a:rPr>
              <a:t>amount</a:t>
            </a:r>
            <a:r>
              <a:t>=</a:t>
            </a:r>
            <a:r>
              <a:rPr>
                <a:solidFill>
                  <a:srgbClr val="0432FF"/>
                </a:solidFill>
              </a:rPr>
              <a:t>1</a:t>
            </a:r>
            <a:r>
              <a:t>,</a:t>
            </a:r>
          </a:p>
          <a:p>
            <a:pPr lvl="1" indent="228600" defTabSz="457200">
              <a:defRPr sz="1200">
                <a:latin typeface="Menlo"/>
                <a:ea typeface="Menlo"/>
                <a:cs typeface="Menlo"/>
                <a:sym typeface="Menlo"/>
              </a:defRPr>
            </a:pPr>
            <a:r>
              <a:t>    )</a:t>
            </a:r>
          </a:p>
          <a:p>
            <a:pPr lvl="1" indent="228600" defTabSz="457200">
              <a:defRPr sz="1200">
                <a:latin typeface="Menlo"/>
                <a:ea typeface="Menlo"/>
                <a:cs typeface="Menlo"/>
                <a:sym typeface="Menlo"/>
              </a:defRPr>
            </a:pPr>
          </a:p>
          <a:p>
            <a:pPr lvl="1" indent="228600" defTabSz="457200">
              <a:defRPr i="1" sz="1200">
                <a:solidFill>
                  <a:srgbClr val="808080"/>
                </a:solidFill>
                <a:latin typeface="Menlo"/>
                <a:ea typeface="Menlo"/>
                <a:cs typeface="Menlo"/>
                <a:sym typeface="Menlo"/>
              </a:defRPr>
            </a:pPr>
            <a:r>
              <a:rPr i="0">
                <a:solidFill>
                  <a:srgbClr val="000000"/>
                </a:solidFill>
              </a:rPr>
              <a:t>    </a:t>
            </a:r>
            <a:r>
              <a:t># Forge the new block by adding it to the chain.</a:t>
            </a:r>
          </a:p>
          <a:p>
            <a:pPr lvl="1" indent="228600" defTabSz="457200">
              <a:defRPr sz="1200">
                <a:latin typeface="Menlo"/>
                <a:ea typeface="Menlo"/>
                <a:cs typeface="Menlo"/>
                <a:sym typeface="Menlo"/>
              </a:defRPr>
            </a:pPr>
            <a:r>
              <a:rPr i="1">
                <a:solidFill>
                  <a:srgbClr val="808080"/>
                </a:solidFill>
              </a:rPr>
              <a:t>    </a:t>
            </a:r>
            <a:r>
              <a:t>previous_hash = blockchain.hash(last_block)</a:t>
            </a:r>
          </a:p>
          <a:p>
            <a:pPr lvl="1" indent="228600" defTabSz="457200">
              <a:defRPr sz="1200">
                <a:latin typeface="Menlo"/>
                <a:ea typeface="Menlo"/>
                <a:cs typeface="Menlo"/>
                <a:sym typeface="Menlo"/>
              </a:defRPr>
            </a:pPr>
            <a:r>
              <a:t>    block = blockchain.new_block(proof, previous_hash)</a:t>
            </a:r>
          </a:p>
          <a:p>
            <a:pPr lvl="1" indent="228600" defTabSz="457200">
              <a:defRPr sz="1200">
                <a:latin typeface="Menlo"/>
                <a:ea typeface="Menlo"/>
                <a:cs typeface="Menlo"/>
                <a:sym typeface="Menlo"/>
              </a:defRPr>
            </a:pPr>
          </a:p>
          <a:p>
            <a:pPr lvl="1" indent="228600" defTabSz="457200">
              <a:defRPr sz="1200">
                <a:latin typeface="Menlo"/>
                <a:ea typeface="Menlo"/>
                <a:cs typeface="Menlo"/>
                <a:sym typeface="Menlo"/>
              </a:defRPr>
            </a:pPr>
            <a:r>
              <a:t>    response = {</a:t>
            </a:r>
          </a:p>
          <a:p>
            <a:pPr lvl="1" indent="228600" defTabSz="457200">
              <a:defRPr b="1" sz="12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'New block forged'</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r>
              <a:rPr b="1">
                <a:solidFill>
                  <a:srgbClr val="008080"/>
                </a:solidFill>
              </a:rPr>
              <a:t>'index'</a:t>
            </a:r>
            <a:r>
              <a:t>: block[</a:t>
            </a:r>
            <a:r>
              <a:rPr b="1">
                <a:solidFill>
                  <a:srgbClr val="008080"/>
                </a:solidFill>
              </a:rPr>
              <a:t>'index'</a:t>
            </a:r>
            <a:r>
              <a:t>],</a:t>
            </a:r>
          </a:p>
          <a:p>
            <a:pPr lvl="1" indent="228600" defTabSz="457200">
              <a:defRPr b="1" sz="1200">
                <a:solidFill>
                  <a:srgbClr val="008080"/>
                </a:solidFill>
                <a:latin typeface="Menlo"/>
                <a:ea typeface="Menlo"/>
                <a:cs typeface="Menlo"/>
                <a:sym typeface="Menlo"/>
              </a:defRPr>
            </a:pPr>
            <a:r>
              <a:rPr b="0">
                <a:solidFill>
                  <a:srgbClr val="000000"/>
                </a:solidFill>
              </a:rPr>
              <a:t>        </a:t>
            </a:r>
            <a:r>
              <a:t>'transactions'</a:t>
            </a:r>
            <a:r>
              <a:rPr b="0">
                <a:solidFill>
                  <a:srgbClr val="000000"/>
                </a:solidFill>
              </a:rPr>
              <a:t>: block[</a:t>
            </a:r>
            <a:r>
              <a:t>'transactions'</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r>
              <a:rPr b="1">
                <a:solidFill>
                  <a:srgbClr val="008080"/>
                </a:solidFill>
              </a:rPr>
              <a:t>'proof'</a:t>
            </a:r>
            <a:r>
              <a:t>: block[</a:t>
            </a:r>
            <a:r>
              <a:rPr b="1">
                <a:solidFill>
                  <a:srgbClr val="008080"/>
                </a:solidFill>
              </a:rPr>
              <a:t>'proof'</a:t>
            </a:r>
            <a:r>
              <a:t>],</a:t>
            </a:r>
          </a:p>
          <a:p>
            <a:pPr lvl="1" indent="228600" defTabSz="457200">
              <a:defRPr b="1" sz="1200">
                <a:solidFill>
                  <a:srgbClr val="008080"/>
                </a:solidFill>
                <a:latin typeface="Menlo"/>
                <a:ea typeface="Menlo"/>
                <a:cs typeface="Menlo"/>
                <a:sym typeface="Menlo"/>
              </a:defRPr>
            </a:pPr>
            <a:r>
              <a:rPr b="0">
                <a:solidFill>
                  <a:srgbClr val="000000"/>
                </a:solidFill>
              </a:rPr>
              <a:t>        </a:t>
            </a:r>
            <a:r>
              <a:t>'previous_hash'</a:t>
            </a:r>
            <a:r>
              <a:rPr b="0">
                <a:solidFill>
                  <a:srgbClr val="000000"/>
                </a:solidFill>
              </a:rPr>
              <a:t>: block[</a:t>
            </a:r>
            <a:r>
              <a:t>'previous_hash'</a:t>
            </a:r>
            <a:r>
              <a:rPr b="0">
                <a:solidFill>
                  <a:srgbClr val="000000"/>
                </a:solidFill>
              </a:rPr>
              <a:t>],</a:t>
            </a:r>
            <a:endParaRPr b="0">
              <a:solidFill>
                <a:srgbClr val="000000"/>
              </a:solidFill>
            </a:endParaRPr>
          </a:p>
          <a:p>
            <a:pPr lvl="1" indent="228600" defTabSz="457200">
              <a:defRPr sz="1200">
                <a:latin typeface="Menlo"/>
                <a:ea typeface="Menlo"/>
                <a:cs typeface="Menlo"/>
                <a:sym typeface="Menlo"/>
              </a:defRPr>
            </a:pPr>
            <a:r>
              <a:t>    }</a:t>
            </a:r>
          </a:p>
          <a:p>
            <a:pPr lvl="1" indent="228600" defTabSz="457200">
              <a:defRPr sz="1200">
                <a:latin typeface="Menlo"/>
                <a:ea typeface="Menlo"/>
                <a:cs typeface="Menlo"/>
                <a:sym typeface="Menlo"/>
              </a:defRPr>
            </a:pPr>
            <a:r>
              <a:t>    </a:t>
            </a:r>
            <a:r>
              <a:rPr b="1">
                <a:solidFill>
                  <a:srgbClr val="011480"/>
                </a:solidFill>
              </a:rPr>
              <a:t>return </a:t>
            </a:r>
            <a:r>
              <a:t>jsonify(response), </a:t>
            </a:r>
            <a:r>
              <a:rPr>
                <a:solidFill>
                  <a:srgbClr val="0432FF"/>
                </a:solidFill>
              </a:rPr>
              <a:t>200</a:t>
            </a:r>
            <a:endParaRPr>
              <a:solidFill>
                <a:srgbClr val="0432FF"/>
              </a:solidFill>
            </a:endParaR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Title 1"/>
          <p:cNvSpPr/>
          <p:nvPr>
            <p:ph type="title"/>
          </p:nvPr>
        </p:nvSpPr>
        <p:spPr>
          <a:xfrm>
            <a:off x="457200" y="274638"/>
            <a:ext cx="8229600" cy="1143001"/>
          </a:xfrm>
          <a:prstGeom prst="rect">
            <a:avLst/>
          </a:prstGeom>
        </p:spPr>
        <p:txBody>
          <a:bodyPr/>
          <a:lstStyle>
            <a:lvl1pPr defTabSz="850391">
              <a:defRPr sz="3600"/>
            </a:lvl1pPr>
          </a:lstStyle>
          <a:p>
            <a:pPr/>
            <a:r>
              <a:t>Step 3: Interacting with our blockchain</a:t>
            </a:r>
          </a:p>
        </p:txBody>
      </p:sp>
      <p:sp>
        <p:nvSpPr>
          <p:cNvPr id="230" name="Content Placeholder 2"/>
          <p:cNvSpPr/>
          <p:nvPr>
            <p:ph type="body" idx="1"/>
          </p:nvPr>
        </p:nvSpPr>
        <p:spPr>
          <a:xfrm>
            <a:off x="457200" y="1600200"/>
            <a:ext cx="8229600" cy="4525963"/>
          </a:xfrm>
          <a:prstGeom prst="rect">
            <a:avLst/>
          </a:prstGeom>
        </p:spPr>
        <p:txBody>
          <a:bodyPr/>
          <a:lstStyle/>
          <a:p>
            <a:pPr/>
            <a:r>
              <a:t>Fire up the server</a:t>
            </a:r>
          </a:p>
          <a:p>
            <a:pPr marL="0" indent="0">
              <a:spcBef>
                <a:spcPts val="400"/>
              </a:spcBef>
              <a:buSzTx/>
              <a:buNone/>
              <a:defRPr sz="2000"/>
            </a:pPr>
            <a:r>
              <a:t>python blockchain.py</a:t>
            </a:r>
          </a:p>
          <a:p>
            <a:pPr marL="0" indent="0">
              <a:spcBef>
                <a:spcPts val="400"/>
              </a:spcBef>
              <a:buSzTx/>
              <a:buNone/>
              <a:defRPr sz="2000"/>
            </a:pPr>
            <a:r>
              <a:t>* Running on </a:t>
            </a:r>
            <a:r>
              <a:rPr u="sng">
                <a:solidFill>
                  <a:srgbClr val="0000FF"/>
                </a:solidFill>
                <a:uFill>
                  <a:solidFill>
                    <a:srgbClr val="0000FF"/>
                  </a:solidFill>
                </a:uFill>
                <a:hlinkClick r:id="rId2" invalidUrl="" action="" tgtFrame="" tooltip="" history="1" highlightClick="0" endSnd="0"/>
              </a:rPr>
              <a:t>http://127.0.0.1:5000/</a:t>
            </a:r>
            <a:r>
              <a:t> (Press CTRL+C to quit)</a:t>
            </a:r>
          </a:p>
          <a:p>
            <a:pPr>
              <a:defRPr sz="2000"/>
            </a:pPr>
          </a:p>
          <a:p>
            <a:pPr/>
            <a:r>
              <a:t>Use Postman to mine a block (</a:t>
            </a:r>
            <a:r>
              <a:rPr b="1"/>
              <a:t>GET</a:t>
            </a:r>
            <a:r>
              <a:t>) :</a:t>
            </a:r>
          </a:p>
          <a:p>
            <a:pPr marL="0" indent="0">
              <a:spcBef>
                <a:spcPts val="500"/>
              </a:spcBef>
              <a:buSzTx/>
              <a:buNone/>
              <a:defRPr sz="2400" u="sng">
                <a:solidFill>
                  <a:srgbClr val="0000FF"/>
                </a:solidFill>
                <a:uFill>
                  <a:solidFill>
                    <a:srgbClr val="0000FF"/>
                  </a:solidFill>
                </a:uFill>
              </a:defRPr>
            </a:pPr>
            <a:r>
              <a:rPr>
                <a:hlinkClick r:id="rId3" invalidUrl="" action="" tgtFrame="" tooltip="" history="1" highlightClick="0" endSnd="0"/>
              </a:rPr>
              <a:t>http://localhost:5000/mine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itle 1"/>
          <p:cNvSpPr/>
          <p:nvPr>
            <p:ph type="title"/>
          </p:nvPr>
        </p:nvSpPr>
        <p:spPr>
          <a:xfrm>
            <a:off x="457200" y="274638"/>
            <a:ext cx="8229600" cy="1143001"/>
          </a:xfrm>
          <a:prstGeom prst="rect">
            <a:avLst/>
          </a:prstGeom>
        </p:spPr>
        <p:txBody>
          <a:bodyPr/>
          <a:lstStyle/>
          <a:p>
            <a:pPr/>
            <a:r>
              <a:t>Blockchain Simple terms</a:t>
            </a:r>
          </a:p>
        </p:txBody>
      </p:sp>
      <p:sp>
        <p:nvSpPr>
          <p:cNvPr id="123" name="Content Placeholder 2"/>
          <p:cNvSpPr/>
          <p:nvPr>
            <p:ph type="body" idx="1"/>
          </p:nvPr>
        </p:nvSpPr>
        <p:spPr>
          <a:xfrm>
            <a:off x="457200" y="1600200"/>
            <a:ext cx="8229600" cy="4525963"/>
          </a:xfrm>
          <a:prstGeom prst="rect">
            <a:avLst/>
          </a:prstGeom>
        </p:spPr>
        <p:txBody>
          <a:bodyPr/>
          <a:lstStyle/>
          <a:p>
            <a:pPr marL="0" indent="0">
              <a:lnSpc>
                <a:spcPct val="80000"/>
              </a:lnSpc>
              <a:spcBef>
                <a:spcPts val="500"/>
              </a:spcBef>
              <a:buSzTx/>
              <a:buNone/>
              <a:defRPr sz="2200"/>
            </a:pPr>
          </a:p>
          <a:p>
            <a:pPr>
              <a:lnSpc>
                <a:spcPct val="80000"/>
              </a:lnSpc>
              <a:spcBef>
                <a:spcPts val="500"/>
              </a:spcBef>
              <a:defRPr b="1" sz="2200"/>
            </a:pPr>
            <a:r>
              <a:t>Distributed</a:t>
            </a:r>
            <a:r>
              <a:rPr b="0"/>
              <a:t> network of computers (nodes)</a:t>
            </a:r>
          </a:p>
          <a:p>
            <a:pPr>
              <a:lnSpc>
                <a:spcPct val="80000"/>
              </a:lnSpc>
              <a:spcBef>
                <a:spcPts val="500"/>
              </a:spcBef>
              <a:defRPr sz="2200"/>
            </a:pPr>
            <a:r>
              <a:t>where each node contains a chain-of-blocks</a:t>
            </a:r>
          </a:p>
          <a:p>
            <a:pPr>
              <a:lnSpc>
                <a:spcPct val="80000"/>
              </a:lnSpc>
              <a:spcBef>
                <a:spcPts val="500"/>
              </a:spcBef>
              <a:defRPr sz="2200"/>
            </a:pPr>
            <a:r>
              <a:t>where each block contains a </a:t>
            </a:r>
            <a:r>
              <a:rPr b="1"/>
              <a:t>ledger</a:t>
            </a:r>
            <a:r>
              <a:t> with a list of </a:t>
            </a:r>
            <a:r>
              <a:rPr b="1"/>
              <a:t>transactions</a:t>
            </a:r>
          </a:p>
          <a:p>
            <a:pPr>
              <a:lnSpc>
                <a:spcPct val="80000"/>
              </a:lnSpc>
              <a:spcBef>
                <a:spcPts val="500"/>
              </a:spcBef>
              <a:defRPr sz="2200"/>
            </a:pPr>
            <a:r>
              <a:t>where each transaction is </a:t>
            </a:r>
            <a:r>
              <a:rPr b="1"/>
              <a:t>incorruptible </a:t>
            </a:r>
            <a:r>
              <a:t>(i.e. </a:t>
            </a:r>
            <a:r>
              <a:rPr b="1"/>
              <a:t>cryptographically</a:t>
            </a:r>
            <a:r>
              <a:t> secure</a:t>
            </a:r>
            <a:r>
              <a:rPr b="1"/>
              <a:t>)</a:t>
            </a:r>
          </a:p>
          <a:p>
            <a:pPr>
              <a:lnSpc>
                <a:spcPct val="80000"/>
              </a:lnSpc>
              <a:spcBef>
                <a:spcPts val="500"/>
              </a:spcBef>
              <a:defRPr sz="2200"/>
            </a:pPr>
            <a:r>
              <a:t>&amp; is linked to the previous transactions for the resource it is representing.</a:t>
            </a:r>
          </a:p>
          <a:p>
            <a:pPr>
              <a:lnSpc>
                <a:spcPct val="80000"/>
              </a:lnSpc>
              <a:spcBef>
                <a:spcPts val="500"/>
              </a:spcBef>
              <a:defRPr sz="2200"/>
            </a:pPr>
          </a:p>
          <a:p>
            <a:pPr>
              <a:lnSpc>
                <a:spcPct val="80000"/>
              </a:lnSpc>
              <a:spcBef>
                <a:spcPts val="500"/>
              </a:spcBef>
              <a:defRPr sz="2200"/>
            </a:pPr>
            <a:r>
              <a:t>Blockchain is an </a:t>
            </a:r>
            <a:r>
              <a:rPr i="1"/>
              <a:t>immutable</a:t>
            </a:r>
            <a:r>
              <a:t>, </a:t>
            </a:r>
            <a:r>
              <a:rPr i="1"/>
              <a:t>sequential</a:t>
            </a:r>
            <a:r>
              <a:t> chain of records called Blocks.</a:t>
            </a:r>
          </a:p>
          <a:p>
            <a:pPr>
              <a:lnSpc>
                <a:spcPct val="80000"/>
              </a:lnSpc>
              <a:spcBef>
                <a:spcPts val="500"/>
              </a:spcBef>
              <a:defRPr sz="2200"/>
            </a:pPr>
            <a:r>
              <a:t>Blocks contain transactions, files or any data you like</a:t>
            </a:r>
          </a:p>
          <a:p>
            <a:pPr>
              <a:lnSpc>
                <a:spcPct val="80000"/>
              </a:lnSpc>
              <a:spcBef>
                <a:spcPts val="500"/>
              </a:spcBef>
              <a:defRPr sz="2200"/>
            </a:pPr>
            <a:r>
              <a:t>Blocks are </a:t>
            </a:r>
            <a:r>
              <a:rPr i="1"/>
              <a:t>chained</a:t>
            </a:r>
            <a:r>
              <a:t> together using hashes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2" name="Picture 2" descr="Picture 2"/>
          <p:cNvPicPr>
            <a:picLocks noChangeAspect="1"/>
          </p:cNvPicPr>
          <p:nvPr/>
        </p:nvPicPr>
        <p:blipFill>
          <a:blip r:embed="rId2">
            <a:extLst/>
          </a:blip>
          <a:stretch>
            <a:fillRect/>
          </a:stretch>
        </p:blipFill>
        <p:spPr>
          <a:xfrm>
            <a:off x="-390303" y="304800"/>
            <a:ext cx="9534303" cy="683419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Title 1"/>
          <p:cNvSpPr/>
          <p:nvPr>
            <p:ph type="title"/>
          </p:nvPr>
        </p:nvSpPr>
        <p:spPr>
          <a:xfrm>
            <a:off x="457200" y="274638"/>
            <a:ext cx="8229600" cy="1143001"/>
          </a:xfrm>
          <a:prstGeom prst="rect">
            <a:avLst/>
          </a:prstGeom>
        </p:spPr>
        <p:txBody>
          <a:bodyPr/>
          <a:lstStyle/>
          <a:p>
            <a:pPr/>
            <a:r>
              <a:t>Create a new transaction</a:t>
            </a:r>
          </a:p>
        </p:txBody>
      </p:sp>
      <p:sp>
        <p:nvSpPr>
          <p:cNvPr id="235" name="Content Placeholder 2"/>
          <p:cNvSpPr/>
          <p:nvPr>
            <p:ph type="body" idx="1"/>
          </p:nvPr>
        </p:nvSpPr>
        <p:spPr>
          <a:xfrm>
            <a:off x="457200" y="1600200"/>
            <a:ext cx="8229600" cy="4724400"/>
          </a:xfrm>
          <a:prstGeom prst="rect">
            <a:avLst/>
          </a:prstGeom>
        </p:spPr>
        <p:txBody>
          <a:bodyPr/>
          <a:lstStyle/>
          <a:p>
            <a:pPr>
              <a:lnSpc>
                <a:spcPct val="80000"/>
              </a:lnSpc>
              <a:spcBef>
                <a:spcPts val="600"/>
              </a:spcBef>
              <a:defRPr sz="2900"/>
            </a:pPr>
            <a:r>
              <a:t>Postman create a </a:t>
            </a:r>
            <a:r>
              <a:rPr b="1"/>
              <a:t>POST</a:t>
            </a:r>
            <a:r>
              <a:t> request</a:t>
            </a:r>
          </a:p>
          <a:p>
            <a:pPr marL="0" indent="0">
              <a:lnSpc>
                <a:spcPct val="80000"/>
              </a:lnSpc>
              <a:spcBef>
                <a:spcPts val="500"/>
              </a:spcBef>
              <a:buSzTx/>
              <a:buNone/>
              <a:defRPr sz="2200" u="sng">
                <a:solidFill>
                  <a:srgbClr val="0000FF"/>
                </a:solidFill>
                <a:uFill>
                  <a:solidFill>
                    <a:srgbClr val="0000FF"/>
                  </a:solidFill>
                </a:uFill>
              </a:defRPr>
            </a:pPr>
            <a:r>
              <a:rPr>
                <a:hlinkClick r:id="rId2" invalidUrl="" action="" tgtFrame="" tooltip="" history="1" highlightClick="0" endSnd="0"/>
              </a:rPr>
              <a:t>http://</a:t>
            </a:r>
            <a:r>
              <a:rPr>
                <a:hlinkClick r:id="rId2" invalidUrl="" action="" tgtFrame="" tooltip="" history="1" highlightClick="0" endSnd="0"/>
              </a:rPr>
              <a:t>localhost:5000/transactions/new</a:t>
            </a:r>
            <a:endParaRPr sz="2400"/>
          </a:p>
          <a:p>
            <a:pPr marL="0" indent="0">
              <a:lnSpc>
                <a:spcPct val="80000"/>
              </a:lnSpc>
              <a:spcBef>
                <a:spcPts val="600"/>
              </a:spcBef>
              <a:buSzTx/>
              <a:buNone/>
              <a:defRPr sz="2900"/>
            </a:pPr>
            <a:r>
              <a:t>Headers:</a:t>
            </a: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p>
          <a:p>
            <a:pPr marL="0" indent="0">
              <a:lnSpc>
                <a:spcPct val="80000"/>
              </a:lnSpc>
              <a:spcBef>
                <a:spcPts val="600"/>
              </a:spcBef>
              <a:buSzTx/>
              <a:buNone/>
              <a:defRPr sz="2900"/>
            </a:pPr>
            <a:r>
              <a:t>Body (JSON) RAW:</a:t>
            </a:r>
          </a:p>
          <a:p>
            <a:pPr marL="0" indent="0">
              <a:lnSpc>
                <a:spcPct val="80000"/>
              </a:lnSpc>
              <a:spcBef>
                <a:spcPts val="300"/>
              </a:spcBef>
              <a:buSzTx/>
              <a:buNone/>
              <a:defRPr sz="1400"/>
            </a:pPr>
            <a:r>
              <a:t>{</a:t>
            </a:r>
            <a:endParaRPr sz="2900"/>
          </a:p>
          <a:p>
            <a:pPr marL="0" indent="0">
              <a:lnSpc>
                <a:spcPct val="80000"/>
              </a:lnSpc>
              <a:spcBef>
                <a:spcPts val="300"/>
              </a:spcBef>
              <a:buSzTx/>
              <a:buNone/>
              <a:defRPr sz="1400"/>
            </a:pPr>
            <a:r>
              <a:t>"sender": "3243c66fa5ce46658d57c3624f306e32",</a:t>
            </a:r>
            <a:endParaRPr sz="2900"/>
          </a:p>
          <a:p>
            <a:pPr marL="0" indent="0">
              <a:lnSpc>
                <a:spcPct val="80000"/>
              </a:lnSpc>
              <a:spcBef>
                <a:spcPts val="300"/>
              </a:spcBef>
              <a:buSzTx/>
              <a:buNone/>
              <a:defRPr sz="1400"/>
            </a:pPr>
            <a:r>
              <a:t>"recipient": "some-other-user",	</a:t>
            </a:r>
            <a:endParaRPr sz="2900"/>
          </a:p>
          <a:p>
            <a:pPr marL="0" indent="0">
              <a:lnSpc>
                <a:spcPct val="80000"/>
              </a:lnSpc>
              <a:spcBef>
                <a:spcPts val="300"/>
              </a:spcBef>
              <a:buSzTx/>
              <a:buNone/>
              <a:defRPr sz="1400"/>
            </a:pPr>
            <a:r>
              <a:t>"amount": 8</a:t>
            </a:r>
            <a:endParaRPr sz="2900"/>
          </a:p>
          <a:p>
            <a:pPr marL="0" indent="0">
              <a:lnSpc>
                <a:spcPct val="80000"/>
              </a:lnSpc>
              <a:spcBef>
                <a:spcPts val="300"/>
              </a:spcBef>
              <a:buSzTx/>
              <a:buNone/>
              <a:defRPr sz="1400"/>
            </a:pPr>
            <a:r>
              <a:t>}</a:t>
            </a:r>
          </a:p>
        </p:txBody>
      </p:sp>
      <p:pic>
        <p:nvPicPr>
          <p:cNvPr id="236" name="Picture 2" descr="Picture 2"/>
          <p:cNvPicPr>
            <a:picLocks noChangeAspect="1"/>
          </p:cNvPicPr>
          <p:nvPr/>
        </p:nvPicPr>
        <p:blipFill>
          <a:blip r:embed="rId3">
            <a:extLst/>
          </a:blip>
          <a:stretch>
            <a:fillRect/>
          </a:stretch>
        </p:blipFill>
        <p:spPr>
          <a:xfrm>
            <a:off x="609600" y="2895600"/>
            <a:ext cx="7518400" cy="1390650"/>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8" name="Picture 2" descr="Picture 2"/>
          <p:cNvPicPr>
            <a:picLocks noChangeAspect="1"/>
          </p:cNvPicPr>
          <p:nvPr/>
        </p:nvPicPr>
        <p:blipFill>
          <a:blip r:embed="rId2">
            <a:extLst/>
          </a:blip>
          <a:stretch>
            <a:fillRect/>
          </a:stretch>
        </p:blipFill>
        <p:spPr>
          <a:xfrm>
            <a:off x="-228600" y="428625"/>
            <a:ext cx="9525000" cy="6429375"/>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Title 1"/>
          <p:cNvSpPr/>
          <p:nvPr>
            <p:ph type="title"/>
          </p:nvPr>
        </p:nvSpPr>
        <p:spPr>
          <a:xfrm>
            <a:off x="457200" y="274638"/>
            <a:ext cx="8229600" cy="1143001"/>
          </a:xfrm>
          <a:prstGeom prst="rect">
            <a:avLst/>
          </a:prstGeom>
        </p:spPr>
        <p:txBody>
          <a:bodyPr/>
          <a:lstStyle/>
          <a:p>
            <a:pPr/>
            <a:r>
              <a:t>More mining</a:t>
            </a:r>
          </a:p>
        </p:txBody>
      </p:sp>
      <p:sp>
        <p:nvSpPr>
          <p:cNvPr id="241" name="Content Placeholder 2"/>
          <p:cNvSpPr/>
          <p:nvPr>
            <p:ph type="body" idx="1"/>
          </p:nvPr>
        </p:nvSpPr>
        <p:spPr>
          <a:xfrm>
            <a:off x="457200" y="1600200"/>
            <a:ext cx="8229600" cy="4525963"/>
          </a:xfrm>
          <a:prstGeom prst="rect">
            <a:avLst/>
          </a:prstGeom>
        </p:spPr>
        <p:txBody>
          <a:bodyPr/>
          <a:lstStyle/>
          <a:p>
            <a:pPr/>
            <a:r>
              <a:t>Mine multiple times by using (GET)</a:t>
            </a:r>
          </a:p>
          <a:p>
            <a:pPr marL="0" indent="0">
              <a:buSzTx/>
              <a:buNone/>
              <a:defRPr u="sng">
                <a:solidFill>
                  <a:srgbClr val="0000FF"/>
                </a:solidFill>
                <a:uFill>
                  <a:solidFill>
                    <a:srgbClr val="0000FF"/>
                  </a:solidFill>
                </a:uFill>
              </a:defRPr>
            </a:pPr>
            <a:r>
              <a:rPr>
                <a:hlinkClick r:id="rId2" invalidUrl="" action="" tgtFrame="" tooltip="" history="1" highlightClick="0" endSnd="0"/>
              </a:rPr>
              <a:t>http://localhost:5000/mine</a:t>
            </a:r>
          </a:p>
          <a:p>
            <a:pPr marL="0" indent="0">
              <a:buSzTx/>
              <a:buNone/>
            </a:pPr>
          </a:p>
          <a:p>
            <a:pPr marL="0" indent="0">
              <a:buSzTx/>
              <a:buNone/>
            </a:pPr>
            <a:r>
              <a:t>And inspect the chain by calling in a Browser or Postman</a:t>
            </a:r>
          </a:p>
          <a:p>
            <a:pPr marL="0" indent="0">
              <a:buSzTx/>
              <a:buNone/>
              <a:defRPr u="sng">
                <a:solidFill>
                  <a:srgbClr val="0000FF"/>
                </a:solidFill>
                <a:uFill>
                  <a:solidFill>
                    <a:srgbClr val="0000FF"/>
                  </a:solidFill>
                </a:uFill>
              </a:defRPr>
            </a:pPr>
            <a:r>
              <a:rPr>
                <a:hlinkClick r:id="rId3" invalidUrl="" action="" tgtFrame="" tooltip="" history="1" highlightClick="0" endSnd="0"/>
              </a:rPr>
              <a:t>http://localhost:5000/chain</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Content Placeholder 2"/>
          <p:cNvSpPr/>
          <p:nvPr>
            <p:ph type="body" idx="1"/>
          </p:nvPr>
        </p:nvSpPr>
        <p:spPr>
          <a:xfrm>
            <a:off x="228600" y="152398"/>
            <a:ext cx="8534400" cy="6477003"/>
          </a:xfrm>
          <a:prstGeom prst="rect">
            <a:avLst/>
          </a:prstGeom>
        </p:spPr>
        <p:txBody>
          <a:bodyPr/>
          <a:lstStyle/>
          <a:p>
            <a:pPr marL="0" indent="0">
              <a:spcBef>
                <a:spcPts val="200"/>
              </a:spcBef>
              <a:buSzTx/>
              <a:buNone/>
              <a:defRPr sz="1000"/>
            </a:pPr>
            <a:r>
              <a:t>{</a:t>
            </a:r>
            <a:br/>
            <a:r>
              <a:t>"chain": [</a:t>
            </a:r>
            <a:br/>
            <a:r>
              <a:t>{</a:t>
            </a:r>
            <a:br/>
            <a:r>
              <a:t>"index": 1,</a:t>
            </a:r>
            <a:br/>
            <a:r>
              <a:t>"previous_hash": 1,</a:t>
            </a:r>
            <a:br/>
            <a:r>
              <a:t>"proof": 100,</a:t>
            </a:r>
            <a:br/>
            <a:r>
              <a:t>"timestamp": 1506280650.770839,</a:t>
            </a:r>
            <a:br/>
            <a:r>
              <a:t>"transactions": []</a:t>
            </a:r>
            <a:br/>
            <a:r>
              <a:t>},</a:t>
            </a:r>
            <a:br/>
            <a:r>
              <a:t>{</a:t>
            </a:r>
            <a:br/>
            <a:r>
              <a:t>"index": 2,</a:t>
            </a:r>
            <a:br/>
            <a:r>
              <a:t>"previous_hash": "c099bc...bfb7",</a:t>
            </a:r>
            <a:br/>
            <a:r>
              <a:t>"proof": 35293,</a:t>
            </a:r>
            <a:br/>
            <a:r>
              <a:t>"timestamp": 1506280664.717925,</a:t>
            </a:r>
            <a:br/>
            <a:r>
              <a:t>"transactions": [</a:t>
            </a:r>
            <a:br/>
            <a:r>
              <a:t>{</a:t>
            </a:r>
            <a:br/>
            <a:r>
              <a:t>"amount": 1,</a:t>
            </a:r>
            <a:br/>
            <a:r>
              <a:t>"recipient": "8bbcb347e0634905b0cac7955bae152b",</a:t>
            </a:r>
            <a:br/>
            <a:r>
              <a:t>"sender": "0"</a:t>
            </a:r>
            <a:br/>
            <a:r>
              <a:t>}</a:t>
            </a:r>
            <a:br/>
            <a:r>
              <a:t>]</a:t>
            </a:r>
            <a:br/>
            <a:r>
              <a:t>},</a:t>
            </a:r>
            <a:br/>
            <a:r>
              <a:t>{</a:t>
            </a:r>
            <a:br/>
            <a:r>
              <a:t>"index": 3,</a:t>
            </a:r>
            <a:br/>
            <a:r>
              <a:t>"previous_hash": "eff91a...10f2",</a:t>
            </a:r>
            <a:br/>
            <a:r>
              <a:t>"proof": 35089,</a:t>
            </a:r>
            <a:br/>
            <a:r>
              <a:t>"timestamp": 1506280666.1086972,</a:t>
            </a:r>
            <a:br/>
            <a:r>
              <a:t>"transactions": [</a:t>
            </a:r>
            <a:br/>
            <a:r>
              <a:t>{</a:t>
            </a:r>
            <a:br/>
            <a:r>
              <a:t>"amount": 1,</a:t>
            </a:r>
            <a:br/>
            <a:r>
              <a:t>"recipient": "8bbcb347e0634905b0cac7955bae152b",</a:t>
            </a:r>
            <a:br/>
            <a:r>
              <a:t>"sender": "0"</a:t>
            </a:r>
            <a:br/>
            <a:r>
              <a:t>}</a:t>
            </a:r>
            <a:br/>
            <a:r>
              <a:t>]</a:t>
            </a:r>
            <a:br/>
            <a:r>
              <a:t>}</a:t>
            </a:r>
            <a:br/>
            <a:r>
              <a:t>],</a:t>
            </a:r>
            <a:br/>
            <a:r>
              <a:t>"length": 3</a:t>
            </a:r>
            <a:br/>
            <a:r>
              <a: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Title 1"/>
          <p:cNvSpPr/>
          <p:nvPr>
            <p:ph type="title"/>
          </p:nvPr>
        </p:nvSpPr>
        <p:spPr>
          <a:xfrm>
            <a:off x="304800" y="2971800"/>
            <a:ext cx="8229600" cy="1143000"/>
          </a:xfrm>
          <a:prstGeom prst="rect">
            <a:avLst/>
          </a:prstGeom>
        </p:spPr>
        <p:txBody>
          <a:bodyPr/>
          <a:lstStyle/>
          <a:p>
            <a:pPr defTabSz="832103">
              <a:defRPr sz="3500"/>
            </a:pPr>
            <a:r>
              <a:t>Yay!! We got basic blockchain. </a:t>
            </a:r>
            <a:br/>
            <a:r>
              <a:t>More…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Title 1"/>
          <p:cNvSpPr/>
          <p:nvPr>
            <p:ph type="title"/>
          </p:nvPr>
        </p:nvSpPr>
        <p:spPr>
          <a:xfrm>
            <a:off x="457200" y="274638"/>
            <a:ext cx="8229600" cy="1143001"/>
          </a:xfrm>
          <a:prstGeom prst="rect">
            <a:avLst/>
          </a:prstGeom>
        </p:spPr>
        <p:txBody>
          <a:bodyPr/>
          <a:lstStyle/>
          <a:p>
            <a:pPr/>
            <a:r>
              <a:t>Step 4: Consensus</a:t>
            </a:r>
          </a:p>
        </p:txBody>
      </p:sp>
      <p:sp>
        <p:nvSpPr>
          <p:cNvPr id="248" name="Content Placeholder 2"/>
          <p:cNvSpPr/>
          <p:nvPr>
            <p:ph type="body" idx="1"/>
          </p:nvPr>
        </p:nvSpPr>
        <p:spPr>
          <a:xfrm>
            <a:off x="457200" y="1600200"/>
            <a:ext cx="8229600" cy="4525963"/>
          </a:xfrm>
          <a:prstGeom prst="rect">
            <a:avLst/>
          </a:prstGeom>
        </p:spPr>
        <p:txBody>
          <a:bodyPr/>
          <a:lstStyle/>
          <a:p>
            <a:pPr/>
            <a:r>
              <a:t>Consensus allows the blockchains to be </a:t>
            </a:r>
            <a:r>
              <a:rPr b="1"/>
              <a:t>decentralized</a:t>
            </a:r>
            <a:r>
              <a:t>.</a:t>
            </a:r>
          </a:p>
          <a:p>
            <a:pPr/>
            <a:r>
              <a:t>For consensus to work, all nodes should be aware of its’ neighbors by registering and resolving differences</a:t>
            </a:r>
          </a:p>
          <a:p>
            <a:pPr marL="0" indent="0">
              <a:spcBef>
                <a:spcPts val="500"/>
              </a:spcBef>
              <a:buSzTx/>
              <a:buNone/>
              <a:defRPr b="1" sz="2400"/>
            </a:pPr>
            <a:r>
              <a:t>/nodes/register</a:t>
            </a:r>
            <a:r>
              <a:rPr b="0"/>
              <a:t>: to accept a new list of new nodes</a:t>
            </a:r>
          </a:p>
          <a:p>
            <a:pPr marL="0" indent="0">
              <a:spcBef>
                <a:spcPts val="500"/>
              </a:spcBef>
              <a:buSzTx/>
              <a:buNone/>
              <a:defRPr b="1" sz="2400"/>
            </a:pPr>
            <a:r>
              <a:t>/nodes/resolve</a:t>
            </a:r>
            <a:r>
              <a:rPr b="0"/>
              <a:t>: implement consensus algorithm, resolves any conflicts</a:t>
            </a:r>
          </a:p>
          <a:p>
            <a:pPr/>
            <a:r>
              <a:t>Add these methods to the blockchain code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Rectangle 3"/>
          <p:cNvSpPr/>
          <p:nvPr/>
        </p:nvSpPr>
        <p:spPr>
          <a:xfrm>
            <a:off x="1336039" y="5079"/>
            <a:ext cx="8305801" cy="6314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a:t>
            </a:r>
          </a:p>
          <a:p>
            <a:pPr>
              <a:defRPr>
                <a:latin typeface="+mn-lt"/>
                <a:ea typeface="+mn-ea"/>
                <a:cs typeface="+mn-cs"/>
                <a:sym typeface="Calibri"/>
              </a:defRPr>
            </a:pPr>
            <a:r>
              <a:t>from urllib.parse import urlparse</a:t>
            </a:r>
          </a:p>
          <a:p>
            <a:pPr>
              <a:defRPr>
                <a:latin typeface="+mn-lt"/>
                <a:ea typeface="+mn-ea"/>
                <a:cs typeface="+mn-cs"/>
                <a:sym typeface="Calibri"/>
              </a:defRPr>
            </a:pPr>
            <a:r>
              <a:t>...</a:t>
            </a:r>
          </a:p>
          <a:p>
            <a:pPr>
              <a:defRPr>
                <a:latin typeface="+mn-lt"/>
                <a:ea typeface="+mn-ea"/>
                <a:cs typeface="+mn-cs"/>
                <a:sym typeface="Calibri"/>
              </a:defRPr>
            </a:pPr>
          </a:p>
          <a:p>
            <a:pPr>
              <a:defRPr>
                <a:latin typeface="+mn-lt"/>
                <a:ea typeface="+mn-ea"/>
                <a:cs typeface="+mn-cs"/>
                <a:sym typeface="Calibri"/>
              </a:defRPr>
            </a:pPr>
          </a:p>
          <a:p>
            <a:pPr>
              <a:defRPr>
                <a:latin typeface="+mn-lt"/>
                <a:ea typeface="+mn-ea"/>
                <a:cs typeface="+mn-cs"/>
                <a:sym typeface="Calibri"/>
              </a:defRPr>
            </a:pPr>
            <a:r>
              <a:t>class Blockchain(object):</a:t>
            </a:r>
          </a:p>
          <a:p>
            <a:pPr>
              <a:defRPr>
                <a:latin typeface="+mn-lt"/>
                <a:ea typeface="+mn-ea"/>
                <a:cs typeface="+mn-cs"/>
                <a:sym typeface="Calibri"/>
              </a:defRPr>
            </a:pPr>
            <a:r>
              <a:t>    def __init__(self):</a:t>
            </a:r>
          </a:p>
          <a:p>
            <a:pPr>
              <a:defRPr>
                <a:latin typeface="+mn-lt"/>
                <a:ea typeface="+mn-ea"/>
                <a:cs typeface="+mn-cs"/>
                <a:sym typeface="Calibri"/>
              </a:defRPr>
            </a:pPr>
            <a:r>
              <a:t>        ...</a:t>
            </a:r>
          </a:p>
          <a:p>
            <a:pPr>
              <a:defRPr>
                <a:latin typeface="+mn-lt"/>
                <a:ea typeface="+mn-ea"/>
                <a:cs typeface="+mn-cs"/>
                <a:sym typeface="Calibri"/>
              </a:defRPr>
            </a:pPr>
            <a:r>
              <a:t>        </a:t>
            </a:r>
            <a:r>
              <a:rPr>
                <a:solidFill>
                  <a:srgbClr val="94558D"/>
                </a:solidFill>
              </a:rPr>
              <a:t>self</a:t>
            </a:r>
            <a:r>
              <a:t>.nodes = </a:t>
            </a:r>
            <a:r>
              <a:rPr>
                <a:solidFill>
                  <a:srgbClr val="011480"/>
                </a:solidFill>
              </a:rPr>
              <a:t>set</a:t>
            </a:r>
            <a:r>
              <a:t>()  # Set of nodes - only unique values are stored - idempotent.</a:t>
            </a:r>
          </a:p>
          <a:p>
            <a:pPr>
              <a:defRPr>
                <a:latin typeface="+mn-lt"/>
                <a:ea typeface="+mn-ea"/>
                <a:cs typeface="+mn-cs"/>
                <a:sym typeface="Calibri"/>
              </a:defRPr>
            </a:pPr>
            <a:r>
              <a:t>        ...</a:t>
            </a:r>
          </a:p>
          <a:p>
            <a:pPr>
              <a:defRPr>
                <a:latin typeface="+mn-lt"/>
                <a:ea typeface="+mn-ea"/>
                <a:cs typeface="+mn-cs"/>
                <a:sym typeface="Calibri"/>
              </a:defRPr>
            </a:pPr>
          </a:p>
          <a:p>
            <a:pPr>
              <a:defRPr>
                <a:latin typeface="+mn-lt"/>
                <a:ea typeface="+mn-ea"/>
                <a:cs typeface="+mn-cs"/>
                <a:sym typeface="Calibri"/>
              </a:defRPr>
            </a:pPr>
            <a:r>
              <a:t>    </a:t>
            </a:r>
            <a:r>
              <a:rPr b="1">
                <a:solidFill>
                  <a:srgbClr val="011480"/>
                </a:solidFill>
              </a:rPr>
              <a:t>def </a:t>
            </a:r>
            <a:r>
              <a:t>register_node(</a:t>
            </a:r>
            <a:r>
              <a:rPr>
                <a:solidFill>
                  <a:srgbClr val="94558D"/>
                </a:solidFill>
              </a:rPr>
              <a:t>self</a:t>
            </a:r>
            <a:r>
              <a:t>, address):</a:t>
            </a:r>
          </a:p>
          <a:p>
            <a:pPr defTabSz="457200">
              <a:defRPr sz="1200">
                <a:latin typeface="Menlo"/>
                <a:ea typeface="Menlo"/>
                <a:cs typeface="Menlo"/>
                <a:sym typeface="Menlo"/>
              </a:defRPr>
            </a:pPr>
            <a:r>
              <a:t>    </a:t>
            </a:r>
            <a:r>
              <a:rPr i="1">
                <a:solidFill>
                  <a:srgbClr val="808080"/>
                </a:solidFill>
              </a:rPr>
              <a:t>"""</a:t>
            </a:r>
            <a:endParaRPr i="1">
              <a:solidFill>
                <a:srgbClr val="808080"/>
              </a:solidFill>
            </a:endParaRPr>
          </a:p>
          <a:p>
            <a:pPr defTabSz="457200">
              <a:defRPr i="1" sz="1200">
                <a:solidFill>
                  <a:srgbClr val="808080"/>
                </a:solidFill>
                <a:latin typeface="Menlo"/>
                <a:ea typeface="Menlo"/>
                <a:cs typeface="Menlo"/>
                <a:sym typeface="Menlo"/>
              </a:defRPr>
            </a:pPr>
            <a:r>
              <a:t>    Add a new node to the list of nodes.</a:t>
            </a:r>
          </a:p>
          <a:p>
            <a:pPr defTabSz="457200">
              <a:defRPr i="1" sz="1200">
                <a:solidFill>
                  <a:srgbClr val="808080"/>
                </a:solidFill>
                <a:latin typeface="Menlo"/>
                <a:ea typeface="Menlo"/>
                <a:cs typeface="Menlo"/>
                <a:sym typeface="Menlo"/>
              </a:defRPr>
            </a:pPr>
            <a:r>
              <a:t>    </a:t>
            </a:r>
            <a:r>
              <a:rPr b="1" i="0"/>
              <a:t>:param</a:t>
            </a:r>
            <a:r>
              <a:t> address: &lt;str&gt; address of the node eg: http://192.168.0.10:5005</a:t>
            </a:r>
          </a:p>
          <a:p>
            <a:pPr defTabSz="457200">
              <a:defRPr b="1" sz="1200">
                <a:solidFill>
                  <a:srgbClr val="808080"/>
                </a:solidFill>
                <a:latin typeface="Menlo"/>
                <a:ea typeface="Menlo"/>
                <a:cs typeface="Menlo"/>
                <a:sym typeface="Menlo"/>
              </a:defRPr>
            </a:pPr>
            <a:r>
              <a:rPr b="0" i="1"/>
              <a:t>    </a:t>
            </a:r>
            <a:r>
              <a:t>:return</a:t>
            </a:r>
            <a:r>
              <a:rPr b="0" i="1"/>
              <a:t>: None</a:t>
            </a:r>
            <a:endParaRPr b="0" i="1"/>
          </a:p>
          <a:p>
            <a:pPr defTabSz="457200">
              <a:defRPr i="1" sz="1200">
                <a:solidFill>
                  <a:srgbClr val="808080"/>
                </a:solidFill>
                <a:latin typeface="Menlo"/>
                <a:ea typeface="Menlo"/>
                <a:cs typeface="Menlo"/>
                <a:sym typeface="Menlo"/>
              </a:defRPr>
            </a:pPr>
            <a:r>
              <a:t>    """</a:t>
            </a:r>
          </a:p>
          <a:p>
            <a:pPr defTabSz="457200">
              <a:defRPr i="1" sz="1200">
                <a:solidFill>
                  <a:srgbClr val="808080"/>
                </a:solidFill>
                <a:latin typeface="Menlo"/>
                <a:ea typeface="Menlo"/>
                <a:cs typeface="Menlo"/>
                <a:sym typeface="Menlo"/>
              </a:defRPr>
            </a:pPr>
          </a:p>
          <a:p>
            <a:pPr defTabSz="457200">
              <a:defRPr sz="1200">
                <a:latin typeface="Menlo"/>
                <a:ea typeface="Menlo"/>
                <a:cs typeface="Menlo"/>
                <a:sym typeface="Menlo"/>
              </a:defRPr>
            </a:pPr>
            <a:r>
              <a:rPr i="1">
                <a:solidFill>
                  <a:srgbClr val="808080"/>
                </a:solidFill>
              </a:rPr>
              <a:t>    </a:t>
            </a:r>
            <a:r>
              <a:t>parsed_url = urlparse(address)</a:t>
            </a:r>
          </a:p>
          <a:p>
            <a:pPr defTabSz="457200">
              <a:defRPr sz="1200">
                <a:latin typeface="Menlo"/>
                <a:ea typeface="Menlo"/>
                <a:cs typeface="Menlo"/>
                <a:sym typeface="Menlo"/>
              </a:defRPr>
            </a:pPr>
            <a:r>
              <a:t>    </a:t>
            </a:r>
            <a:r>
              <a:rPr b="1">
                <a:solidFill>
                  <a:srgbClr val="011480"/>
                </a:solidFill>
              </a:rPr>
              <a:t>if </a:t>
            </a:r>
            <a:r>
              <a:t>parsed_url.netloc:</a:t>
            </a:r>
          </a:p>
          <a:p>
            <a:pPr defTabSz="457200">
              <a:defRPr sz="1200">
                <a:latin typeface="Menlo"/>
                <a:ea typeface="Menlo"/>
                <a:cs typeface="Menlo"/>
                <a:sym typeface="Menlo"/>
              </a:defRPr>
            </a:pPr>
            <a:r>
              <a:t>        </a:t>
            </a:r>
            <a:r>
              <a:rPr>
                <a:solidFill>
                  <a:srgbClr val="94558D"/>
                </a:solidFill>
              </a:rPr>
              <a:t>self</a:t>
            </a:r>
            <a:r>
              <a:t>.nodes.add(parsed_url.netloc)</a:t>
            </a:r>
          </a:p>
          <a:p>
            <a:pPr defTabSz="457200">
              <a:defRPr sz="1200">
                <a:latin typeface="Menlo"/>
                <a:ea typeface="Menlo"/>
                <a:cs typeface="Menlo"/>
                <a:sym typeface="Menlo"/>
              </a:defRPr>
            </a:pPr>
            <a:r>
              <a:t>    </a:t>
            </a:r>
            <a:r>
              <a:rPr b="1">
                <a:solidFill>
                  <a:srgbClr val="011480"/>
                </a:solidFill>
              </a:rPr>
              <a:t>elif </a:t>
            </a:r>
            <a:r>
              <a:t>parsed_url.path:</a:t>
            </a:r>
          </a:p>
          <a:p>
            <a:pPr defTabSz="457200">
              <a:defRPr i="1" sz="1200">
                <a:solidFill>
                  <a:srgbClr val="808080"/>
                </a:solidFill>
                <a:latin typeface="Menlo"/>
                <a:ea typeface="Menlo"/>
                <a:cs typeface="Menlo"/>
                <a:sym typeface="Menlo"/>
              </a:defRPr>
            </a:pPr>
            <a:r>
              <a:rPr i="0">
                <a:solidFill>
                  <a:srgbClr val="000000"/>
                </a:solidFill>
              </a:rPr>
              <a:t>        </a:t>
            </a:r>
            <a:r>
              <a:t># Accepts an URL with path '192.168.0.0:5000'.</a:t>
            </a:r>
          </a:p>
          <a:p>
            <a:pPr defTabSz="457200">
              <a:defRPr sz="1200">
                <a:latin typeface="Menlo"/>
                <a:ea typeface="Menlo"/>
                <a:cs typeface="Menlo"/>
                <a:sym typeface="Menlo"/>
              </a:defRPr>
            </a:pPr>
            <a:r>
              <a:rPr i="1">
                <a:solidFill>
                  <a:srgbClr val="808080"/>
                </a:solidFill>
              </a:rPr>
              <a:t>        </a:t>
            </a:r>
            <a:r>
              <a:rPr>
                <a:solidFill>
                  <a:srgbClr val="94558D"/>
                </a:solidFill>
              </a:rPr>
              <a:t>self</a:t>
            </a:r>
            <a:r>
              <a:t>.nodes.add(parsed_url.path)</a:t>
            </a:r>
          </a:p>
          <a:p>
            <a:pPr defTabSz="457200">
              <a:defRPr sz="1200">
                <a:latin typeface="Menlo"/>
                <a:ea typeface="Menlo"/>
                <a:cs typeface="Menlo"/>
                <a:sym typeface="Menlo"/>
              </a:defRPr>
            </a:pPr>
            <a:r>
              <a:t>    </a:t>
            </a:r>
            <a:r>
              <a:rPr b="1">
                <a:solidFill>
                  <a:srgbClr val="011480"/>
                </a:solidFill>
              </a:rPr>
              <a:t>else</a:t>
            </a:r>
            <a:r>
              <a:t>:</a:t>
            </a:r>
          </a:p>
          <a:p>
            <a:pPr defTabSz="457200">
              <a:defRPr b="1" sz="1200">
                <a:solidFill>
                  <a:srgbClr val="011480"/>
                </a:solidFill>
                <a:latin typeface="Menlo"/>
                <a:ea typeface="Menlo"/>
                <a:cs typeface="Menlo"/>
                <a:sym typeface="Menlo"/>
              </a:defRPr>
            </a:pPr>
            <a:r>
              <a:rPr b="0">
                <a:solidFill>
                  <a:srgbClr val="000000"/>
                </a:solidFill>
              </a:rPr>
              <a:t>        </a:t>
            </a:r>
            <a:r>
              <a:t>raise </a:t>
            </a:r>
            <a:r>
              <a:rPr b="0"/>
              <a:t>ValueError</a:t>
            </a:r>
            <a:r>
              <a:rPr b="0">
                <a:solidFill>
                  <a:srgbClr val="000000"/>
                </a:solidFill>
              </a:rPr>
              <a:t>(</a:t>
            </a:r>
            <a:r>
              <a:rPr>
                <a:solidFill>
                  <a:srgbClr val="008080"/>
                </a:solidFill>
              </a:rPr>
              <a:t>'Invalid URL'</a:t>
            </a:r>
            <a:r>
              <a:rPr b="0">
                <a:solidFill>
                  <a:srgbClr val="000000"/>
                </a:solidFill>
              </a:rPr>
              <a:t>)</a:t>
            </a:r>
            <a:endParaRPr b="0">
              <a:solidFill>
                <a:srgbClr val="000000"/>
              </a:solidFill>
            </a:endParaR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Title 1"/>
          <p:cNvSpPr/>
          <p:nvPr>
            <p:ph type="title"/>
          </p:nvPr>
        </p:nvSpPr>
        <p:spPr>
          <a:xfrm>
            <a:off x="457200" y="274638"/>
            <a:ext cx="8229600" cy="1143001"/>
          </a:xfrm>
          <a:prstGeom prst="rect">
            <a:avLst/>
          </a:prstGeom>
        </p:spPr>
        <p:txBody>
          <a:bodyPr/>
          <a:lstStyle/>
          <a:p>
            <a:pPr/>
            <a:r>
              <a:t>Implement Consensus algorithm</a:t>
            </a:r>
          </a:p>
        </p:txBody>
      </p:sp>
      <p:sp>
        <p:nvSpPr>
          <p:cNvPr id="253" name="Content Placeholder 2"/>
          <p:cNvSpPr/>
          <p:nvPr>
            <p:ph type="body" idx="1"/>
          </p:nvPr>
        </p:nvSpPr>
        <p:spPr>
          <a:xfrm>
            <a:off x="457200" y="1600200"/>
            <a:ext cx="8229600" cy="4525963"/>
          </a:xfrm>
          <a:prstGeom prst="rect">
            <a:avLst/>
          </a:prstGeom>
        </p:spPr>
        <p:txBody>
          <a:bodyPr/>
          <a:lstStyle/>
          <a:p>
            <a:pPr>
              <a:lnSpc>
                <a:spcPct val="80000"/>
              </a:lnSpc>
              <a:spcBef>
                <a:spcPts val="600"/>
              </a:spcBef>
              <a:defRPr sz="2900"/>
            </a:pPr>
            <a:r>
              <a:t>A conflict is when one node has a different chain than another node</a:t>
            </a:r>
          </a:p>
          <a:p>
            <a:pPr>
              <a:lnSpc>
                <a:spcPct val="80000"/>
              </a:lnSpc>
              <a:spcBef>
                <a:spcPts val="600"/>
              </a:spcBef>
              <a:defRPr sz="2900"/>
            </a:pPr>
            <a:r>
              <a:t>To resolve, our rule is the ‘</a:t>
            </a:r>
            <a:r>
              <a:rPr b="1" i="1"/>
              <a:t>longest valid chain is authoritative</a:t>
            </a:r>
            <a:r>
              <a:t>’</a:t>
            </a:r>
          </a:p>
          <a:p>
            <a:pPr>
              <a:lnSpc>
                <a:spcPct val="80000"/>
              </a:lnSpc>
              <a:spcBef>
                <a:spcPts val="600"/>
              </a:spcBef>
              <a:defRPr sz="2900"/>
            </a:pPr>
            <a:r>
              <a:t>Ie, the longest chain on the network is the de-facto one.</a:t>
            </a:r>
          </a:p>
          <a:p>
            <a:pPr>
              <a:lnSpc>
                <a:spcPct val="80000"/>
              </a:lnSpc>
              <a:spcBef>
                <a:spcPts val="600"/>
              </a:spcBef>
              <a:defRPr sz="2900"/>
            </a:pPr>
            <a:r>
              <a:t>Let’s implement the valid_chain method and resolve_conflicts method on blockchain.py</a:t>
            </a:r>
          </a:p>
          <a:p>
            <a:pPr>
              <a:lnSpc>
                <a:spcPct val="80000"/>
              </a:lnSpc>
              <a:spcBef>
                <a:spcPts val="400"/>
              </a:spcBef>
              <a:defRPr sz="2000"/>
            </a:pPr>
            <a:r>
              <a:t>valid_chain() – loops through blocks and verifies both hash and proof.</a:t>
            </a:r>
            <a:endParaRPr sz="2900"/>
          </a:p>
          <a:p>
            <a:pPr>
              <a:lnSpc>
                <a:spcPct val="80000"/>
              </a:lnSpc>
              <a:spcBef>
                <a:spcPts val="400"/>
              </a:spcBef>
              <a:defRPr sz="2000"/>
            </a:pPr>
            <a:r>
              <a:t>resolve_conflicts() – loops through neighbors, downloads their chains, and verifies. </a:t>
            </a:r>
            <a:r>
              <a:rPr b="1"/>
              <a:t>If a valid chain is found, whose length is greater than ours, we replace ours.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Rectangle 3"/>
          <p:cNvSpPr/>
          <p:nvPr/>
        </p:nvSpPr>
        <p:spPr>
          <a:xfrm>
            <a:off x="762000" y="302359"/>
            <a:ext cx="4572000" cy="5844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mn-lt"/>
                <a:ea typeface="+mn-ea"/>
                <a:cs typeface="+mn-cs"/>
                <a:sym typeface="Calibri"/>
              </a:defRPr>
            </a:pPr>
            <a:r>
              <a:t>...</a:t>
            </a:r>
          </a:p>
          <a:p>
            <a:pPr>
              <a:defRPr sz="1200">
                <a:latin typeface="+mn-lt"/>
                <a:ea typeface="+mn-ea"/>
                <a:cs typeface="+mn-cs"/>
                <a:sym typeface="Calibri"/>
              </a:defRPr>
            </a:pPr>
            <a:r>
              <a:t>import requests</a:t>
            </a:r>
          </a:p>
          <a:p>
            <a:pPr>
              <a:defRPr sz="1200">
                <a:latin typeface="+mn-lt"/>
                <a:ea typeface="+mn-ea"/>
                <a:cs typeface="+mn-cs"/>
                <a:sym typeface="Calibri"/>
              </a:defRPr>
            </a:pPr>
          </a:p>
          <a:p>
            <a:pPr>
              <a:defRPr sz="1200">
                <a:latin typeface="+mn-lt"/>
                <a:ea typeface="+mn-ea"/>
                <a:cs typeface="+mn-cs"/>
                <a:sym typeface="Calibri"/>
              </a:defRPr>
            </a:pPr>
          </a:p>
          <a:p>
            <a:pPr>
              <a:defRPr sz="1200">
                <a:latin typeface="+mn-lt"/>
                <a:ea typeface="+mn-ea"/>
                <a:cs typeface="+mn-cs"/>
                <a:sym typeface="Calibri"/>
              </a:defRPr>
            </a:pPr>
            <a:r>
              <a:t>class Blockchain(object)</a:t>
            </a:r>
          </a:p>
          <a:p>
            <a:pPr>
              <a:defRPr sz="1200">
                <a:latin typeface="+mn-lt"/>
                <a:ea typeface="+mn-ea"/>
                <a:cs typeface="+mn-cs"/>
                <a:sym typeface="Calibri"/>
              </a:defRPr>
            </a:pPr>
            <a:r>
              <a:t>    ...</a:t>
            </a:r>
          </a:p>
          <a:p>
            <a:pPr>
              <a:defRPr sz="1200">
                <a:latin typeface="+mn-lt"/>
                <a:ea typeface="+mn-ea"/>
                <a:cs typeface="+mn-cs"/>
                <a:sym typeface="Calibri"/>
              </a:defRPr>
            </a:pPr>
            <a:r>
              <a:t>    </a:t>
            </a:r>
          </a:p>
          <a:p>
            <a:pPr lvl="1" indent="228600" defTabSz="457200">
              <a:defRPr sz="1000">
                <a:latin typeface="Menlo"/>
                <a:ea typeface="Menlo"/>
                <a:cs typeface="Menlo"/>
                <a:sym typeface="Menlo"/>
              </a:defRPr>
            </a:pPr>
            <a:r>
              <a:rPr b="1">
                <a:solidFill>
                  <a:srgbClr val="011480"/>
                </a:solidFill>
              </a:rPr>
              <a:t>def </a:t>
            </a:r>
            <a:r>
              <a:t>valid_chain(</a:t>
            </a:r>
            <a:r>
              <a:rPr>
                <a:solidFill>
                  <a:srgbClr val="94558D"/>
                </a:solidFill>
              </a:rPr>
              <a:t>self</a:t>
            </a:r>
            <a:r>
              <a:t>, chain):</a:t>
            </a:r>
          </a:p>
          <a:p>
            <a:pPr lvl="1" indent="228600" defTabSz="457200">
              <a:defRPr sz="1000">
                <a:latin typeface="Menlo"/>
                <a:ea typeface="Menlo"/>
                <a:cs typeface="Menlo"/>
                <a:sym typeface="Menlo"/>
              </a:defRPr>
            </a:pPr>
            <a:r>
              <a:t>    </a:t>
            </a:r>
            <a:r>
              <a:rPr i="1">
                <a:solidFill>
                  <a:srgbClr val="808080"/>
                </a:solidFill>
              </a:rPr>
              <a:t>"""</a:t>
            </a:r>
            <a:endParaRPr i="1">
              <a:solidFill>
                <a:srgbClr val="808080"/>
              </a:solidFill>
            </a:endParaRPr>
          </a:p>
          <a:p>
            <a:pPr lvl="1" indent="228600" defTabSz="457200">
              <a:defRPr i="1" sz="1000">
                <a:solidFill>
                  <a:srgbClr val="808080"/>
                </a:solidFill>
                <a:latin typeface="Menlo"/>
                <a:ea typeface="Menlo"/>
                <a:cs typeface="Menlo"/>
                <a:sym typeface="Menlo"/>
              </a:defRPr>
            </a:pPr>
            <a:r>
              <a:t>    Determine if a given blockchain is valid. Consensus - longest valid chain is authoritative.</a:t>
            </a:r>
          </a:p>
          <a:p>
            <a:pPr lvl="1" indent="228600" defTabSz="457200">
              <a:defRPr i="1" sz="1000">
                <a:solidFill>
                  <a:srgbClr val="8080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t>    </a:t>
            </a:r>
            <a:r>
              <a:rPr b="1" i="0"/>
              <a:t>:param</a:t>
            </a:r>
            <a:r>
              <a:t> chain: &lt;list&gt; a blockchain</a:t>
            </a:r>
          </a:p>
          <a:p>
            <a:pPr lvl="1" indent="228600" defTabSz="457200">
              <a:defRPr i="1" sz="1000">
                <a:solidFill>
                  <a:srgbClr val="808080"/>
                </a:solidFill>
                <a:latin typeface="Menlo"/>
                <a:ea typeface="Menlo"/>
                <a:cs typeface="Menlo"/>
                <a:sym typeface="Menlo"/>
              </a:defRPr>
            </a:pPr>
            <a:r>
              <a:t>    </a:t>
            </a:r>
            <a:r>
              <a:rPr b="1" i="0"/>
              <a:t>:return</a:t>
            </a:r>
            <a:r>
              <a:t>: &lt;bool&gt; True if valid, False if not.</a:t>
            </a:r>
          </a:p>
          <a:p>
            <a:pPr lvl="1" indent="228600" defTabSz="457200">
              <a:defRPr i="1" sz="1000">
                <a:solidFill>
                  <a:srgbClr val="808080"/>
                </a:solidFill>
                <a:latin typeface="Menlo"/>
                <a:ea typeface="Menlo"/>
                <a:cs typeface="Menlo"/>
                <a:sym typeface="Menlo"/>
              </a:defRPr>
            </a:pPr>
            <a:r>
              <a:t>    """</a:t>
            </a:r>
          </a:p>
          <a:p>
            <a:pPr lvl="1" indent="228600" defTabSz="457200">
              <a:defRPr sz="1000">
                <a:latin typeface="Menlo"/>
                <a:ea typeface="Menlo"/>
                <a:cs typeface="Menlo"/>
                <a:sym typeface="Menlo"/>
              </a:defRPr>
            </a:pPr>
            <a:r>
              <a:rPr i="1">
                <a:solidFill>
                  <a:srgbClr val="808080"/>
                </a:solidFill>
              </a:rPr>
              <a:t>    </a:t>
            </a:r>
            <a:r>
              <a:t>last_block = chain[</a:t>
            </a:r>
            <a:r>
              <a:rPr>
                <a:solidFill>
                  <a:srgbClr val="0432FF"/>
                </a:solidFill>
              </a:rPr>
              <a:t>0</a:t>
            </a:r>
            <a:r>
              <a:t>]</a:t>
            </a:r>
          </a:p>
          <a:p>
            <a:pPr lvl="1" indent="228600" defTabSz="457200">
              <a:defRPr sz="1000">
                <a:latin typeface="Menlo"/>
                <a:ea typeface="Menlo"/>
                <a:cs typeface="Menlo"/>
                <a:sym typeface="Menlo"/>
              </a:defRPr>
            </a:pPr>
            <a:r>
              <a:t>    current_index = </a:t>
            </a:r>
            <a:r>
              <a:rPr>
                <a:solidFill>
                  <a:srgbClr val="0432FF"/>
                </a:solidFill>
              </a:rPr>
              <a:t>1</a:t>
            </a:r>
            <a:endParaRPr>
              <a:solidFill>
                <a:srgbClr val="0432FF"/>
              </a:solidFill>
            </a:endParaRPr>
          </a:p>
          <a:p>
            <a:pPr lvl="1" indent="228600" defTabSz="457200">
              <a:defRPr sz="1000">
                <a:solidFill>
                  <a:srgbClr val="0432FF"/>
                </a:solidFill>
                <a:latin typeface="Menlo"/>
                <a:ea typeface="Menlo"/>
                <a:cs typeface="Menlo"/>
                <a:sym typeface="Menlo"/>
              </a:defRPr>
            </a:pPr>
          </a:p>
          <a:p>
            <a:pPr lvl="1" indent="228600" defTabSz="457200">
              <a:defRPr sz="1000">
                <a:latin typeface="Menlo"/>
                <a:ea typeface="Menlo"/>
                <a:cs typeface="Menlo"/>
                <a:sym typeface="Menlo"/>
              </a:defRPr>
            </a:pPr>
            <a:r>
              <a:rPr>
                <a:solidFill>
                  <a:srgbClr val="0432FF"/>
                </a:solidFill>
              </a:rPr>
              <a:t>    </a:t>
            </a:r>
            <a:r>
              <a:rPr b="1">
                <a:solidFill>
                  <a:srgbClr val="011480"/>
                </a:solidFill>
              </a:rPr>
              <a:t>while </a:t>
            </a:r>
            <a:r>
              <a:t>current_index &lt; </a:t>
            </a:r>
            <a:r>
              <a:rPr>
                <a:solidFill>
                  <a:srgbClr val="011480"/>
                </a:solidFill>
              </a:rPr>
              <a:t>len</a:t>
            </a:r>
            <a:r>
              <a:t>(chain):</a:t>
            </a:r>
          </a:p>
          <a:p>
            <a:pPr lvl="1" indent="228600" defTabSz="457200">
              <a:defRPr sz="1000">
                <a:latin typeface="Menlo"/>
                <a:ea typeface="Menlo"/>
                <a:cs typeface="Menlo"/>
                <a:sym typeface="Menlo"/>
              </a:defRPr>
            </a:pPr>
            <a:r>
              <a:t>        block = chain[current_index]</a:t>
            </a: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f'lastBlock: {last_block}'</a:t>
            </a:r>
            <a:r>
              <a:rPr b="0">
                <a:solidFill>
                  <a:srgbClr val="000000"/>
                </a:solidFill>
              </a:rPr>
              <a:t>)</a:t>
            </a:r>
            <a:endParaRPr b="0">
              <a:solidFill>
                <a:srgbClr val="000000"/>
              </a:solidFill>
            </a:endParaRP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f'currentBlock: {block}'</a:t>
            </a:r>
            <a:r>
              <a:rPr b="0">
                <a:solidFill>
                  <a:srgbClr val="000000"/>
                </a:solidFill>
              </a:rPr>
              <a:t>)</a:t>
            </a:r>
            <a:endParaRPr b="0">
              <a:solidFill>
                <a:srgbClr val="000000"/>
              </a:solidFill>
            </a:endParaRP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a:t>
            </a:r>
            <a:r>
              <a:rPr>
                <a:solidFill>
                  <a:srgbClr val="011480"/>
                </a:solidFill>
              </a:rPr>
              <a:t>\n\n</a:t>
            </a:r>
            <a:r>
              <a:t>--------------------</a:t>
            </a:r>
            <a:r>
              <a:rPr>
                <a:solidFill>
                  <a:srgbClr val="011480"/>
                </a:solidFill>
              </a:rPr>
              <a:t>\n</a:t>
            </a:r>
            <a:r>
              <a:t>"</a:t>
            </a:r>
            <a:r>
              <a:rPr b="0">
                <a:solidFill>
                  <a:srgbClr val="000000"/>
                </a:solidFill>
              </a:rPr>
              <a:t>)</a:t>
            </a:r>
            <a:endParaRPr b="0">
              <a:solidFill>
                <a:srgbClr val="000000"/>
              </a:solidFill>
            </a:endParaRPr>
          </a:p>
          <a:p>
            <a:pPr lvl="1" indent="228600" defTabSz="457200">
              <a:defRPr i="1" sz="1000">
                <a:solidFill>
                  <a:srgbClr val="808080"/>
                </a:solidFill>
                <a:latin typeface="Menlo"/>
                <a:ea typeface="Menlo"/>
                <a:cs typeface="Menlo"/>
                <a:sym typeface="Menlo"/>
              </a:defRPr>
            </a:pPr>
            <a:r>
              <a:rPr i="0">
                <a:solidFill>
                  <a:srgbClr val="000000"/>
                </a:solidFill>
              </a:rPr>
              <a:t>        </a:t>
            </a:r>
            <a:r>
              <a:t># Check that the hash of the block is correct</a:t>
            </a:r>
          </a:p>
          <a:p>
            <a:pPr lvl="1" indent="228600" defTabSz="457200">
              <a:defRPr sz="1000">
                <a:latin typeface="Menlo"/>
                <a:ea typeface="Menlo"/>
                <a:cs typeface="Menlo"/>
                <a:sym typeface="Menlo"/>
              </a:defRPr>
            </a:pPr>
            <a:r>
              <a:rPr i="1">
                <a:solidFill>
                  <a:srgbClr val="808080"/>
                </a:solidFill>
              </a:rPr>
              <a:t>        </a:t>
            </a:r>
            <a:r>
              <a:t>last_block_hash = </a:t>
            </a:r>
            <a:r>
              <a:rPr>
                <a:solidFill>
                  <a:srgbClr val="94558D"/>
                </a:solidFill>
              </a:rPr>
              <a:t>self</a:t>
            </a:r>
            <a:r>
              <a:t>.hash(last_block)</a:t>
            </a:r>
          </a:p>
          <a:p>
            <a:pPr lvl="1" indent="228600" defTabSz="457200">
              <a:defRPr sz="1000">
                <a:latin typeface="Menlo"/>
                <a:ea typeface="Menlo"/>
                <a:cs typeface="Menlo"/>
                <a:sym typeface="Menlo"/>
              </a:defRPr>
            </a:pPr>
            <a:r>
              <a:t>        </a:t>
            </a:r>
            <a:r>
              <a:rPr b="1">
                <a:solidFill>
                  <a:srgbClr val="011480"/>
                </a:solidFill>
              </a:rPr>
              <a:t>if </a:t>
            </a:r>
            <a:r>
              <a:t>block[</a:t>
            </a:r>
            <a:r>
              <a:rPr b="1">
                <a:solidFill>
                  <a:srgbClr val="008080"/>
                </a:solidFill>
              </a:rPr>
              <a:t>'previous_hash'</a:t>
            </a:r>
            <a:r>
              <a:t>] != last_block_hash:</a:t>
            </a:r>
          </a:p>
          <a:p>
            <a:pPr lvl="1" indent="228600" defTabSz="457200">
              <a:defRPr b="1" sz="1000">
                <a:solidFill>
                  <a:srgbClr val="011480"/>
                </a:solidFill>
                <a:latin typeface="Menlo"/>
                <a:ea typeface="Menlo"/>
                <a:cs typeface="Menlo"/>
                <a:sym typeface="Menlo"/>
              </a:defRPr>
            </a:pPr>
            <a:r>
              <a:rPr b="0">
                <a:solidFill>
                  <a:srgbClr val="000000"/>
                </a:solidFill>
              </a:rPr>
              <a:t>            </a:t>
            </a:r>
            <a:r>
              <a:t>return False</a:t>
            </a:r>
          </a:p>
          <a:p>
            <a:pPr lvl="1" indent="228600" defTabSz="457200">
              <a:defRPr b="1" sz="1000">
                <a:solidFill>
                  <a:srgbClr val="0114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b="1" i="0">
                <a:solidFill>
                  <a:srgbClr val="011480"/>
                </a:solidFill>
              </a:rPr>
              <a:t>        </a:t>
            </a:r>
            <a:r>
              <a:t># Check if the proof of work is valid.</a:t>
            </a:r>
          </a:p>
          <a:p>
            <a:pPr lvl="1" indent="228600" defTabSz="457200">
              <a:defRPr sz="1000">
                <a:latin typeface="Menlo"/>
                <a:ea typeface="Menlo"/>
                <a:cs typeface="Menlo"/>
                <a:sym typeface="Menlo"/>
              </a:defRPr>
            </a:pPr>
            <a:r>
              <a:rPr i="1">
                <a:solidFill>
                  <a:srgbClr val="808080"/>
                </a:solidFill>
              </a:rPr>
              <a:t>        </a:t>
            </a:r>
            <a:r>
              <a:rPr b="1">
                <a:solidFill>
                  <a:srgbClr val="011480"/>
                </a:solidFill>
              </a:rPr>
              <a:t>if not </a:t>
            </a:r>
            <a:r>
              <a:rPr>
                <a:solidFill>
                  <a:srgbClr val="94558D"/>
                </a:solidFill>
              </a:rPr>
              <a:t>self</a:t>
            </a:r>
            <a:r>
              <a:t>.valid_proof(last_block[</a:t>
            </a:r>
            <a:r>
              <a:rPr b="1">
                <a:solidFill>
                  <a:srgbClr val="008080"/>
                </a:solidFill>
              </a:rPr>
              <a:t>'proof'</a:t>
            </a:r>
            <a:r>
              <a:t>], block[</a:t>
            </a:r>
            <a:r>
              <a:rPr b="1">
                <a:solidFill>
                  <a:srgbClr val="008080"/>
                </a:solidFill>
              </a:rPr>
              <a:t>'proof'</a:t>
            </a:r>
            <a:r>
              <a:t>], last_block_hash):</a:t>
            </a:r>
          </a:p>
          <a:p>
            <a:pPr lvl="1" indent="228600" defTabSz="457200">
              <a:defRPr b="1" sz="1000">
                <a:solidFill>
                  <a:srgbClr val="011480"/>
                </a:solidFill>
                <a:latin typeface="Menlo"/>
                <a:ea typeface="Menlo"/>
                <a:cs typeface="Menlo"/>
                <a:sym typeface="Menlo"/>
              </a:defRPr>
            </a:pPr>
            <a:r>
              <a:rPr b="0">
                <a:solidFill>
                  <a:srgbClr val="000000"/>
                </a:solidFill>
              </a:rPr>
              <a:t>            </a:t>
            </a:r>
            <a:r>
              <a:t>return False</a:t>
            </a:r>
          </a:p>
          <a:p>
            <a:pPr lvl="1" indent="228600" defTabSz="457200">
              <a:defRPr b="1" sz="1000">
                <a:solidFill>
                  <a:srgbClr val="011480"/>
                </a:solidFill>
                <a:latin typeface="Menlo"/>
                <a:ea typeface="Menlo"/>
                <a:cs typeface="Menlo"/>
                <a:sym typeface="Menlo"/>
              </a:defRPr>
            </a:pPr>
          </a:p>
          <a:p>
            <a:pPr lvl="1" indent="228600" defTabSz="457200">
              <a:defRPr sz="1000">
                <a:latin typeface="Menlo"/>
                <a:ea typeface="Menlo"/>
                <a:cs typeface="Menlo"/>
                <a:sym typeface="Menlo"/>
              </a:defRPr>
            </a:pPr>
            <a:r>
              <a:rPr b="1">
                <a:solidFill>
                  <a:srgbClr val="011480"/>
                </a:solidFill>
              </a:rPr>
              <a:t>        </a:t>
            </a:r>
            <a:r>
              <a:t>last_block = block</a:t>
            </a:r>
          </a:p>
          <a:p>
            <a:pPr lvl="1" indent="228600" defTabSz="457200">
              <a:defRPr sz="1000">
                <a:latin typeface="Menlo"/>
                <a:ea typeface="Menlo"/>
                <a:cs typeface="Menlo"/>
                <a:sym typeface="Menlo"/>
              </a:defRPr>
            </a:pPr>
            <a:r>
              <a:t>        current_index += </a:t>
            </a:r>
            <a:r>
              <a:rPr>
                <a:solidFill>
                  <a:srgbClr val="0432FF"/>
                </a:solidFill>
              </a:rPr>
              <a:t>1</a:t>
            </a:r>
            <a:endParaRPr>
              <a:solidFill>
                <a:srgbClr val="0432FF"/>
              </a:solidFill>
            </a:endParaRPr>
          </a:p>
          <a:p>
            <a:pPr lvl="1" indent="228600" defTabSz="457200">
              <a:defRPr sz="1000">
                <a:solidFill>
                  <a:srgbClr val="0432FF"/>
                </a:solidFill>
                <a:latin typeface="Menlo"/>
                <a:ea typeface="Menlo"/>
                <a:cs typeface="Menlo"/>
                <a:sym typeface="Menlo"/>
              </a:defRPr>
            </a:pPr>
          </a:p>
          <a:p>
            <a:pPr lvl="1" indent="228600" defTabSz="457200">
              <a:defRPr b="1" sz="1000">
                <a:solidFill>
                  <a:srgbClr val="011480"/>
                </a:solidFill>
                <a:latin typeface="Menlo"/>
                <a:ea typeface="Menlo"/>
                <a:cs typeface="Menlo"/>
                <a:sym typeface="Menlo"/>
              </a:defRPr>
            </a:pPr>
            <a:r>
              <a:rPr b="0">
                <a:solidFill>
                  <a:srgbClr val="0432FF"/>
                </a:solidFill>
              </a:rPr>
              <a:t>    </a:t>
            </a:r>
            <a:r>
              <a:t>return True</a:t>
            </a:r>
          </a:p>
          <a:p>
            <a:pPr lvl="1" indent="228600" defTabSz="457200">
              <a:defRPr b="1" sz="1100">
                <a:solidFill>
                  <a:srgbClr val="011480"/>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Title 1"/>
          <p:cNvSpPr/>
          <p:nvPr>
            <p:ph type="title"/>
          </p:nvPr>
        </p:nvSpPr>
        <p:spPr>
          <a:xfrm>
            <a:off x="381000" y="228600"/>
            <a:ext cx="8458200" cy="1143000"/>
          </a:xfrm>
          <a:prstGeom prst="rect">
            <a:avLst/>
          </a:prstGeom>
        </p:spPr>
        <p:txBody>
          <a:bodyPr/>
          <a:lstStyle>
            <a:lvl1pPr defTabSz="905255">
              <a:defRPr sz="3500"/>
            </a:lvl1pPr>
          </a:lstStyle>
          <a:p>
            <a:pPr/>
            <a:r>
              <a:t>Incorruptible (“cyrpto” of cryptocurrency)</a:t>
            </a:r>
          </a:p>
        </p:txBody>
      </p:sp>
      <p:sp>
        <p:nvSpPr>
          <p:cNvPr id="126" name="Content Placeholder 2"/>
          <p:cNvSpPr/>
          <p:nvPr>
            <p:ph type="body" idx="1"/>
          </p:nvPr>
        </p:nvSpPr>
        <p:spPr>
          <a:xfrm>
            <a:off x="381000" y="1219200"/>
            <a:ext cx="8534400" cy="5410200"/>
          </a:xfrm>
          <a:prstGeom prst="rect">
            <a:avLst/>
          </a:prstGeom>
        </p:spPr>
        <p:txBody>
          <a:bodyPr/>
          <a:lstStyle/>
          <a:p>
            <a:pPr/>
            <a:r>
              <a:t>Achieves this by using 3 concepts:</a:t>
            </a:r>
          </a:p>
          <a:p>
            <a:pPr/>
            <a:r>
              <a:t>1. </a:t>
            </a:r>
            <a:r>
              <a:rPr b="1"/>
              <a:t>Hash Functions (H(x)): </a:t>
            </a:r>
            <a:r>
              <a:t>A </a:t>
            </a:r>
            <a:r>
              <a:rPr u="sng">
                <a:solidFill>
                  <a:srgbClr val="0000FF"/>
                </a:solidFill>
                <a:uFill>
                  <a:solidFill>
                    <a:srgbClr val="0000FF"/>
                  </a:solidFill>
                </a:uFill>
                <a:hlinkClick r:id="rId2" invalidUrl="" action="" tgtFrame="" tooltip="" history="1" highlightClick="0" endSnd="0"/>
              </a:rPr>
              <a:t>function</a:t>
            </a:r>
            <a:r>
              <a:t> which is used to convert a random set of input to an output of a fixed size. </a:t>
            </a:r>
          </a:p>
          <a:p>
            <a:pPr/>
            <a:r>
              <a:t>For any input x, H(x) is the value of the hash function.</a:t>
            </a:r>
          </a:p>
        </p:txBody>
      </p:sp>
      <p:pic>
        <p:nvPicPr>
          <p:cNvPr id="127" name="Picture 2" descr="Picture 2"/>
          <p:cNvPicPr>
            <a:picLocks noChangeAspect="1"/>
          </p:cNvPicPr>
          <p:nvPr/>
        </p:nvPicPr>
        <p:blipFill>
          <a:blip r:embed="rId3">
            <a:extLst/>
          </a:blip>
          <a:stretch>
            <a:fillRect/>
          </a:stretch>
        </p:blipFill>
        <p:spPr>
          <a:xfrm>
            <a:off x="2819400" y="3961014"/>
            <a:ext cx="3533775" cy="2056017"/>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Rectangle 3"/>
          <p:cNvSpPr/>
          <p:nvPr/>
        </p:nvSpPr>
        <p:spPr>
          <a:xfrm>
            <a:off x="762000" y="302358"/>
            <a:ext cx="4572000" cy="6098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228600" defTabSz="457200">
              <a:defRPr sz="1000">
                <a:latin typeface="Menlo"/>
                <a:ea typeface="Menlo"/>
                <a:cs typeface="Menlo"/>
                <a:sym typeface="Menlo"/>
              </a:defRPr>
            </a:pPr>
            <a:r>
              <a:rPr b="1">
                <a:solidFill>
                  <a:srgbClr val="011480"/>
                </a:solidFill>
              </a:rPr>
              <a:t>def </a:t>
            </a:r>
            <a:r>
              <a:t>resolve_conflicts(</a:t>
            </a:r>
            <a:r>
              <a:rPr>
                <a:solidFill>
                  <a:srgbClr val="94558D"/>
                </a:solidFill>
              </a:rPr>
              <a:t>self</a:t>
            </a:r>
            <a:r>
              <a:t>):</a:t>
            </a:r>
          </a:p>
          <a:p>
            <a:pPr lvl="1" indent="228600" defTabSz="457200">
              <a:defRPr sz="1000">
                <a:latin typeface="Menlo"/>
                <a:ea typeface="Menlo"/>
                <a:cs typeface="Menlo"/>
                <a:sym typeface="Menlo"/>
              </a:defRPr>
            </a:pPr>
            <a:r>
              <a:t>    </a:t>
            </a:r>
            <a:r>
              <a:rPr i="1">
                <a:solidFill>
                  <a:srgbClr val="808080"/>
                </a:solidFill>
              </a:rPr>
              <a:t>"""</a:t>
            </a:r>
            <a:endParaRPr i="1">
              <a:solidFill>
                <a:srgbClr val="808080"/>
              </a:solidFill>
            </a:endParaRPr>
          </a:p>
          <a:p>
            <a:pPr lvl="1" indent="228600" defTabSz="457200">
              <a:defRPr i="1" sz="1000">
                <a:solidFill>
                  <a:srgbClr val="808080"/>
                </a:solidFill>
                <a:latin typeface="Menlo"/>
                <a:ea typeface="Menlo"/>
                <a:cs typeface="Menlo"/>
                <a:sym typeface="Menlo"/>
              </a:defRPr>
            </a:pPr>
            <a:r>
              <a:t>    This is our consensus algorithm, it resolves conflicts by replacing our chain with the longest chain</a:t>
            </a:r>
          </a:p>
          <a:p>
            <a:pPr lvl="1" indent="228600" defTabSz="457200">
              <a:defRPr i="1" sz="1000">
                <a:solidFill>
                  <a:srgbClr val="808080"/>
                </a:solidFill>
                <a:latin typeface="Menlo"/>
                <a:ea typeface="Menlo"/>
                <a:cs typeface="Menlo"/>
                <a:sym typeface="Menlo"/>
              </a:defRPr>
            </a:pPr>
            <a:r>
              <a:t>    in the network</a:t>
            </a:r>
          </a:p>
          <a:p>
            <a:pPr lvl="1" indent="228600" defTabSz="457200">
              <a:defRPr i="1" sz="1000">
                <a:solidFill>
                  <a:srgbClr val="8080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t>    </a:t>
            </a:r>
            <a:r>
              <a:rPr b="1" i="0"/>
              <a:t>:return</a:t>
            </a:r>
            <a:r>
              <a:t>: &lt;bool&gt; True if the chain is replaced, False if not.</a:t>
            </a:r>
          </a:p>
          <a:p>
            <a:pPr lvl="1" indent="228600" defTabSz="457200">
              <a:defRPr i="1" sz="1000">
                <a:solidFill>
                  <a:srgbClr val="808080"/>
                </a:solidFill>
                <a:latin typeface="Menlo"/>
                <a:ea typeface="Menlo"/>
                <a:cs typeface="Menlo"/>
                <a:sym typeface="Menlo"/>
              </a:defRPr>
            </a:pPr>
            <a:r>
              <a:t>    """</a:t>
            </a:r>
          </a:p>
          <a:p>
            <a:pPr lvl="1" indent="228600" defTabSz="457200">
              <a:defRPr i="1" sz="1000">
                <a:solidFill>
                  <a:srgbClr val="808080"/>
                </a:solidFill>
                <a:latin typeface="Menlo"/>
                <a:ea typeface="Menlo"/>
                <a:cs typeface="Menlo"/>
                <a:sym typeface="Menlo"/>
              </a:defRPr>
            </a:pPr>
          </a:p>
          <a:p>
            <a:pPr lvl="1" indent="228600" defTabSz="457200">
              <a:defRPr sz="1000">
                <a:latin typeface="Menlo"/>
                <a:ea typeface="Menlo"/>
                <a:cs typeface="Menlo"/>
                <a:sym typeface="Menlo"/>
              </a:defRPr>
            </a:pPr>
            <a:r>
              <a:rPr i="1">
                <a:solidFill>
                  <a:srgbClr val="808080"/>
                </a:solidFill>
              </a:rPr>
              <a:t>    </a:t>
            </a:r>
            <a:r>
              <a:t>neighbors = </a:t>
            </a:r>
            <a:r>
              <a:rPr>
                <a:solidFill>
                  <a:srgbClr val="94558D"/>
                </a:solidFill>
              </a:rPr>
              <a:t>self</a:t>
            </a:r>
            <a:r>
              <a:t>.nodes</a:t>
            </a:r>
          </a:p>
          <a:p>
            <a:pPr lvl="1" indent="228600" defTabSz="457200">
              <a:defRPr sz="1000">
                <a:latin typeface="Menlo"/>
                <a:ea typeface="Menlo"/>
                <a:cs typeface="Menlo"/>
                <a:sym typeface="Menlo"/>
              </a:defRPr>
            </a:pPr>
            <a:r>
              <a:t>    new_chain = </a:t>
            </a:r>
            <a:r>
              <a:rPr b="1">
                <a:solidFill>
                  <a:srgbClr val="011480"/>
                </a:solidFill>
              </a:rPr>
              <a:t>None</a:t>
            </a:r>
            <a:endParaRPr b="1">
              <a:solidFill>
                <a:srgbClr val="011480"/>
              </a:solidFill>
            </a:endParaRPr>
          </a:p>
          <a:p>
            <a:pPr lvl="1" indent="228600" defTabSz="457200">
              <a:defRPr b="1" sz="1000">
                <a:solidFill>
                  <a:srgbClr val="011480"/>
                </a:solidFill>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b="1" i="0">
                <a:solidFill>
                  <a:srgbClr val="011480"/>
                </a:solidFill>
              </a:rPr>
              <a:t>    </a:t>
            </a:r>
            <a:r>
              <a:t># We're looking for chains longer than ours</a:t>
            </a:r>
          </a:p>
          <a:p>
            <a:pPr lvl="1" indent="228600" defTabSz="457200">
              <a:defRPr sz="1000">
                <a:latin typeface="Menlo"/>
                <a:ea typeface="Menlo"/>
                <a:cs typeface="Menlo"/>
                <a:sym typeface="Menlo"/>
              </a:defRPr>
            </a:pPr>
            <a:r>
              <a:rPr i="1">
                <a:solidFill>
                  <a:srgbClr val="808080"/>
                </a:solidFill>
              </a:rPr>
              <a:t>    </a:t>
            </a:r>
            <a:r>
              <a:t>max_length = </a:t>
            </a:r>
            <a:r>
              <a:rPr>
                <a:solidFill>
                  <a:srgbClr val="011480"/>
                </a:solidFill>
              </a:rPr>
              <a:t>len</a:t>
            </a:r>
            <a:r>
              <a:t>(</a:t>
            </a:r>
            <a:r>
              <a:rPr>
                <a:solidFill>
                  <a:srgbClr val="94558D"/>
                </a:solidFill>
              </a:rPr>
              <a:t>self</a:t>
            </a:r>
            <a:r>
              <a:t>.chain)</a:t>
            </a:r>
          </a:p>
          <a:p>
            <a:pPr lvl="1" indent="228600" defTabSz="457200">
              <a:defRPr sz="1000">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i="0">
                <a:solidFill>
                  <a:srgbClr val="000000"/>
                </a:solidFill>
              </a:rPr>
              <a:t>    </a:t>
            </a:r>
            <a:r>
              <a:t># Grab and verify the chains from all nodes on the network</a:t>
            </a:r>
          </a:p>
          <a:p>
            <a:pPr lvl="1" indent="228600" defTabSz="457200">
              <a:defRPr sz="1000">
                <a:latin typeface="Menlo"/>
                <a:ea typeface="Menlo"/>
                <a:cs typeface="Menlo"/>
                <a:sym typeface="Menlo"/>
              </a:defRPr>
            </a:pPr>
            <a:r>
              <a:rPr i="1">
                <a:solidFill>
                  <a:srgbClr val="808080"/>
                </a:solidFill>
              </a:rPr>
              <a:t>    </a:t>
            </a:r>
            <a:r>
              <a:rPr b="1">
                <a:solidFill>
                  <a:srgbClr val="011480"/>
                </a:solidFill>
              </a:rPr>
              <a:t>for </a:t>
            </a:r>
            <a:r>
              <a:t>node </a:t>
            </a:r>
            <a:r>
              <a:rPr b="1">
                <a:solidFill>
                  <a:srgbClr val="011480"/>
                </a:solidFill>
              </a:rPr>
              <a:t>in </a:t>
            </a:r>
            <a:r>
              <a:t>neighbors:</a:t>
            </a: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f'requesting for node: {node}'</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response = requests.get(</a:t>
            </a:r>
            <a:r>
              <a:rPr b="1">
                <a:solidFill>
                  <a:srgbClr val="008080"/>
                </a:solidFill>
              </a:rPr>
              <a:t>f'http://{node}/chain'</a:t>
            </a:r>
            <a:r>
              <a:t>)</a:t>
            </a:r>
          </a:p>
          <a:p>
            <a:pPr lvl="1" indent="228600" defTabSz="457200">
              <a:defRPr b="1" sz="1000">
                <a:solidFill>
                  <a:srgbClr val="008080"/>
                </a:solidFill>
                <a:latin typeface="Menlo"/>
                <a:ea typeface="Menlo"/>
                <a:cs typeface="Menlo"/>
                <a:sym typeface="Menlo"/>
              </a:defRPr>
            </a:pPr>
            <a:r>
              <a:rPr b="0">
                <a:solidFill>
                  <a:srgbClr val="000000"/>
                </a:solidFill>
              </a:rPr>
              <a:t>        </a:t>
            </a:r>
            <a:r>
              <a:rPr b="0">
                <a:solidFill>
                  <a:srgbClr val="011480"/>
                </a:solidFill>
              </a:rPr>
              <a:t>print</a:t>
            </a:r>
            <a:r>
              <a:rPr b="0">
                <a:solidFill>
                  <a:srgbClr val="000000"/>
                </a:solidFill>
              </a:rPr>
              <a:t>(</a:t>
            </a:r>
            <a:r>
              <a:t>f'node {node} - chain: {response}'</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a:t>
            </a:r>
            <a:r>
              <a:rPr b="1">
                <a:solidFill>
                  <a:srgbClr val="011480"/>
                </a:solidFill>
              </a:rPr>
              <a:t>if </a:t>
            </a:r>
            <a:r>
              <a:t>response.status_code == </a:t>
            </a:r>
            <a:r>
              <a:rPr>
                <a:solidFill>
                  <a:srgbClr val="0432FF"/>
                </a:solidFill>
              </a:rPr>
              <a:t>200</a:t>
            </a:r>
            <a:r>
              <a:t>:</a:t>
            </a:r>
          </a:p>
          <a:p>
            <a:pPr lvl="1" indent="228600" defTabSz="457200">
              <a:defRPr sz="1000">
                <a:latin typeface="Menlo"/>
                <a:ea typeface="Menlo"/>
                <a:cs typeface="Menlo"/>
                <a:sym typeface="Menlo"/>
              </a:defRPr>
            </a:pPr>
            <a:r>
              <a:t>            length = response.json()[</a:t>
            </a:r>
            <a:r>
              <a:rPr b="1">
                <a:solidFill>
                  <a:srgbClr val="008080"/>
                </a:solidFill>
              </a:rPr>
              <a:t>'length'</a:t>
            </a:r>
            <a:r>
              <a:t>]</a:t>
            </a:r>
          </a:p>
          <a:p>
            <a:pPr lvl="1" indent="228600" defTabSz="457200">
              <a:defRPr sz="1000">
                <a:latin typeface="Menlo"/>
                <a:ea typeface="Menlo"/>
                <a:cs typeface="Menlo"/>
                <a:sym typeface="Menlo"/>
              </a:defRPr>
            </a:pPr>
            <a:r>
              <a:t>            chain = response.json()[</a:t>
            </a:r>
            <a:r>
              <a:rPr b="1">
                <a:solidFill>
                  <a:srgbClr val="008080"/>
                </a:solidFill>
              </a:rPr>
              <a:t>'chain'</a:t>
            </a:r>
            <a:r>
              <a:t>]</a:t>
            </a:r>
          </a:p>
          <a:p>
            <a:pPr lvl="1" indent="228600" defTabSz="457200">
              <a:defRPr sz="1000">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i="0">
                <a:solidFill>
                  <a:srgbClr val="000000"/>
                </a:solidFill>
              </a:rPr>
              <a:t>            </a:t>
            </a:r>
            <a:r>
              <a:t># Check if the length is longer and is valid.</a:t>
            </a:r>
          </a:p>
          <a:p>
            <a:pPr lvl="1" indent="228600" defTabSz="457200">
              <a:defRPr sz="1000">
                <a:latin typeface="Menlo"/>
                <a:ea typeface="Menlo"/>
                <a:cs typeface="Menlo"/>
                <a:sym typeface="Menlo"/>
              </a:defRPr>
            </a:pPr>
            <a:r>
              <a:rPr i="1">
                <a:solidFill>
                  <a:srgbClr val="808080"/>
                </a:solidFill>
              </a:rPr>
              <a:t>            </a:t>
            </a:r>
            <a:r>
              <a:rPr b="1">
                <a:solidFill>
                  <a:srgbClr val="011480"/>
                </a:solidFill>
              </a:rPr>
              <a:t>if </a:t>
            </a:r>
            <a:r>
              <a:t>length &gt; max_length </a:t>
            </a:r>
            <a:r>
              <a:rPr b="1">
                <a:solidFill>
                  <a:srgbClr val="011480"/>
                </a:solidFill>
              </a:rPr>
              <a:t>and </a:t>
            </a:r>
            <a:r>
              <a:rPr>
                <a:solidFill>
                  <a:srgbClr val="94558D"/>
                </a:solidFill>
              </a:rPr>
              <a:t>self</a:t>
            </a:r>
            <a:r>
              <a:t>.valid_chain(chain):</a:t>
            </a:r>
          </a:p>
          <a:p>
            <a:pPr lvl="1" indent="228600" defTabSz="457200">
              <a:defRPr sz="1000">
                <a:latin typeface="Menlo"/>
                <a:ea typeface="Menlo"/>
                <a:cs typeface="Menlo"/>
                <a:sym typeface="Menlo"/>
              </a:defRPr>
            </a:pPr>
            <a:r>
              <a:t>                max_length = length</a:t>
            </a:r>
          </a:p>
          <a:p>
            <a:pPr lvl="1" indent="228600" defTabSz="457200">
              <a:defRPr sz="1000">
                <a:latin typeface="Menlo"/>
                <a:ea typeface="Menlo"/>
                <a:cs typeface="Menlo"/>
                <a:sym typeface="Menlo"/>
              </a:defRPr>
            </a:pPr>
            <a:r>
              <a:t>                new_chain = chain</a:t>
            </a:r>
          </a:p>
          <a:p>
            <a:pPr lvl="1" indent="228600" defTabSz="457200">
              <a:defRPr sz="1000">
                <a:latin typeface="Menlo"/>
                <a:ea typeface="Menlo"/>
                <a:cs typeface="Menlo"/>
                <a:sym typeface="Menlo"/>
              </a:defRPr>
            </a:pPr>
          </a:p>
          <a:p>
            <a:pPr lvl="1" indent="228600" defTabSz="457200">
              <a:defRPr i="1" sz="1000">
                <a:solidFill>
                  <a:srgbClr val="808080"/>
                </a:solidFill>
                <a:latin typeface="Menlo"/>
                <a:ea typeface="Menlo"/>
                <a:cs typeface="Menlo"/>
                <a:sym typeface="Menlo"/>
              </a:defRPr>
            </a:pPr>
            <a:r>
              <a:rPr i="0">
                <a:solidFill>
                  <a:srgbClr val="000000"/>
                </a:solidFill>
              </a:rPr>
              <a:t>    </a:t>
            </a:r>
            <a:r>
              <a:t># Replace our chain if the length is longer and valid.</a:t>
            </a:r>
          </a:p>
          <a:p>
            <a:pPr lvl="1" indent="228600" defTabSz="457200">
              <a:defRPr sz="1000">
                <a:latin typeface="Menlo"/>
                <a:ea typeface="Menlo"/>
                <a:cs typeface="Menlo"/>
                <a:sym typeface="Menlo"/>
              </a:defRPr>
            </a:pPr>
            <a:r>
              <a:rPr i="1">
                <a:solidFill>
                  <a:srgbClr val="808080"/>
                </a:solidFill>
              </a:rPr>
              <a:t>    </a:t>
            </a:r>
            <a:r>
              <a:rPr b="1">
                <a:solidFill>
                  <a:srgbClr val="011480"/>
                </a:solidFill>
              </a:rPr>
              <a:t>if </a:t>
            </a:r>
            <a:r>
              <a:t>new_chain:</a:t>
            </a:r>
          </a:p>
          <a:p>
            <a:pPr lvl="1" indent="228600" defTabSz="457200">
              <a:defRPr sz="1000">
                <a:latin typeface="Menlo"/>
                <a:ea typeface="Menlo"/>
                <a:cs typeface="Menlo"/>
                <a:sym typeface="Menlo"/>
              </a:defRPr>
            </a:pPr>
            <a:r>
              <a:t>        </a:t>
            </a:r>
            <a:r>
              <a:rPr>
                <a:solidFill>
                  <a:srgbClr val="94558D"/>
                </a:solidFill>
              </a:rPr>
              <a:t>self</a:t>
            </a:r>
            <a:r>
              <a:t>.chain = new_chain</a:t>
            </a:r>
          </a:p>
          <a:p>
            <a:pPr lvl="1" indent="228600" defTabSz="457200">
              <a:defRPr b="1" sz="1000">
                <a:solidFill>
                  <a:srgbClr val="011480"/>
                </a:solidFill>
                <a:latin typeface="Menlo"/>
                <a:ea typeface="Menlo"/>
                <a:cs typeface="Menlo"/>
                <a:sym typeface="Menlo"/>
              </a:defRPr>
            </a:pPr>
            <a:r>
              <a:rPr b="0">
                <a:solidFill>
                  <a:srgbClr val="000000"/>
                </a:solidFill>
              </a:rPr>
              <a:t>        </a:t>
            </a:r>
            <a:r>
              <a:t>return True</a:t>
            </a:r>
          </a:p>
          <a:p>
            <a:pPr lvl="1" indent="228600" defTabSz="457200">
              <a:defRPr b="1" sz="1000">
                <a:solidFill>
                  <a:srgbClr val="011480"/>
                </a:solidFill>
                <a:latin typeface="Menlo"/>
                <a:ea typeface="Menlo"/>
                <a:cs typeface="Menlo"/>
                <a:sym typeface="Menlo"/>
              </a:defRPr>
            </a:pPr>
          </a:p>
          <a:p>
            <a:pPr lvl="1" indent="228600" defTabSz="457200">
              <a:defRPr b="1" sz="1000">
                <a:solidFill>
                  <a:srgbClr val="011480"/>
                </a:solidFill>
                <a:latin typeface="Menlo"/>
                <a:ea typeface="Menlo"/>
                <a:cs typeface="Menlo"/>
                <a:sym typeface="Menlo"/>
              </a:defRPr>
            </a:pPr>
            <a:r>
              <a:t>    return False</a:t>
            </a:r>
          </a:p>
          <a:p>
            <a:pPr lvl="1" indent="228600" defTabSz="457200">
              <a:defRPr b="1" sz="1000">
                <a:solidFill>
                  <a:srgbClr val="011480"/>
                </a:solidFill>
                <a:latin typeface="Menlo"/>
                <a:ea typeface="Menlo"/>
                <a:cs typeface="Menlo"/>
                <a:sym typeface="Menlo"/>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Title 1"/>
          <p:cNvSpPr/>
          <p:nvPr>
            <p:ph type="title"/>
          </p:nvPr>
        </p:nvSpPr>
        <p:spPr>
          <a:xfrm>
            <a:off x="457200" y="274638"/>
            <a:ext cx="8229600" cy="1143001"/>
          </a:xfrm>
          <a:prstGeom prst="rect">
            <a:avLst/>
          </a:prstGeom>
        </p:spPr>
        <p:txBody>
          <a:bodyPr/>
          <a:lstStyle/>
          <a:p>
            <a:pPr/>
            <a:r>
              <a:t>Add endpoints for consensus</a:t>
            </a:r>
          </a:p>
        </p:txBody>
      </p:sp>
      <p:sp>
        <p:nvSpPr>
          <p:cNvPr id="260" name="Content Placeholder 2"/>
          <p:cNvSpPr/>
          <p:nvPr>
            <p:ph type="body" idx="1"/>
          </p:nvPr>
        </p:nvSpPr>
        <p:spPr>
          <a:xfrm>
            <a:off x="457200" y="1600200"/>
            <a:ext cx="8229600" cy="4525963"/>
          </a:xfrm>
          <a:prstGeom prst="rect">
            <a:avLst/>
          </a:prstGeom>
        </p:spPr>
        <p:txBody>
          <a:bodyPr/>
          <a:lstStyle/>
          <a:p>
            <a:pPr/>
            <a:r>
              <a:t>Add 2 more methods to register and resolve</a:t>
            </a:r>
          </a:p>
          <a:p>
            <a:pPr marL="0" indent="0">
              <a:buSzTx/>
              <a:buNone/>
            </a:pPr>
            <a:r>
              <a:t>/nodes/register (POST)</a:t>
            </a:r>
          </a:p>
          <a:p>
            <a:pPr marL="0" indent="0">
              <a:buSzTx/>
              <a:buNone/>
            </a:pPr>
            <a:r>
              <a:t>/nodes/resolve (GET)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Rectangle 2"/>
          <p:cNvSpPr/>
          <p:nvPr/>
        </p:nvSpPr>
        <p:spPr>
          <a:xfrm>
            <a:off x="685800" y="148935"/>
            <a:ext cx="4572000" cy="5120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228600" defTabSz="457200">
              <a:defRPr b="1" sz="1000">
                <a:solidFill>
                  <a:srgbClr val="008080"/>
                </a:solidFill>
                <a:latin typeface="Menlo"/>
                <a:ea typeface="Menlo"/>
                <a:cs typeface="Menlo"/>
                <a:sym typeface="Menlo"/>
              </a:defRPr>
            </a:pPr>
            <a:r>
              <a:rPr b="0">
                <a:solidFill>
                  <a:srgbClr val="0220B2"/>
                </a:solidFill>
              </a:rPr>
              <a:t>@app.route</a:t>
            </a:r>
            <a:r>
              <a:rPr b="0">
                <a:solidFill>
                  <a:srgbClr val="000000"/>
                </a:solidFill>
              </a:rPr>
              <a:t>(</a:t>
            </a:r>
            <a:r>
              <a:t>'/nodes/register'</a:t>
            </a:r>
            <a:r>
              <a:rPr b="0">
                <a:solidFill>
                  <a:srgbClr val="000000"/>
                </a:solidFill>
              </a:rPr>
              <a:t>, </a:t>
            </a:r>
            <a:r>
              <a:rPr b="0">
                <a:solidFill>
                  <a:srgbClr val="661E99"/>
                </a:solidFill>
              </a:rPr>
              <a:t>methods</a:t>
            </a:r>
            <a:r>
              <a:rPr b="0">
                <a:solidFill>
                  <a:srgbClr val="000000"/>
                </a:solidFill>
              </a:rPr>
              <a:t>=[</a:t>
            </a:r>
            <a:r>
              <a:t>'POST'</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rPr b="1">
                <a:solidFill>
                  <a:srgbClr val="011480"/>
                </a:solidFill>
              </a:rPr>
              <a:t>def </a:t>
            </a:r>
            <a:r>
              <a:t>register_nodes():</a:t>
            </a:r>
          </a:p>
          <a:p>
            <a:pPr lvl="1" indent="228600" defTabSz="457200">
              <a:defRPr sz="1000">
                <a:latin typeface="Menlo"/>
                <a:ea typeface="Menlo"/>
                <a:cs typeface="Menlo"/>
                <a:sym typeface="Menlo"/>
              </a:defRPr>
            </a:pPr>
            <a:r>
              <a:t>    values = request.get_json()</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nodes = values.get(</a:t>
            </a:r>
            <a:r>
              <a:rPr b="1">
                <a:solidFill>
                  <a:srgbClr val="008080"/>
                </a:solidFill>
              </a:rPr>
              <a:t>'nodes'</a:t>
            </a:r>
            <a:r>
              <a:t>)</a:t>
            </a:r>
          </a:p>
          <a:p>
            <a:pPr lvl="1" indent="228600" defTabSz="457200">
              <a:defRPr b="1" sz="1000">
                <a:solidFill>
                  <a:srgbClr val="011480"/>
                </a:solidFill>
                <a:latin typeface="Menlo"/>
                <a:ea typeface="Menlo"/>
                <a:cs typeface="Menlo"/>
                <a:sym typeface="Menlo"/>
              </a:defRPr>
            </a:pPr>
            <a:r>
              <a:rPr b="0">
                <a:solidFill>
                  <a:srgbClr val="000000"/>
                </a:solidFill>
              </a:rPr>
              <a:t>    </a:t>
            </a:r>
            <a:r>
              <a:t>if </a:t>
            </a:r>
            <a:r>
              <a:rPr b="0">
                <a:solidFill>
                  <a:srgbClr val="000000"/>
                </a:solidFill>
              </a:rPr>
              <a:t>nodes </a:t>
            </a:r>
            <a:r>
              <a:t>is None</a:t>
            </a:r>
            <a:r>
              <a:rPr b="0">
                <a:solidFill>
                  <a:srgbClr val="000000"/>
                </a:solidFill>
              </a:rPr>
              <a:t>:</a:t>
            </a:r>
            <a:endParaRPr b="0">
              <a:solidFill>
                <a:srgbClr val="000000"/>
              </a:solidFill>
            </a:endParaRPr>
          </a:p>
          <a:p>
            <a:pPr lvl="1" indent="228600" defTabSz="457200">
              <a:defRPr b="1" sz="1000">
                <a:solidFill>
                  <a:srgbClr val="008080"/>
                </a:solidFill>
                <a:latin typeface="Menlo"/>
                <a:ea typeface="Menlo"/>
                <a:cs typeface="Menlo"/>
                <a:sym typeface="Menlo"/>
              </a:defRPr>
            </a:pPr>
            <a:r>
              <a:rPr b="0">
                <a:solidFill>
                  <a:srgbClr val="000000"/>
                </a:solidFill>
              </a:rPr>
              <a:t>        </a:t>
            </a:r>
            <a:r>
              <a:rPr>
                <a:solidFill>
                  <a:srgbClr val="011480"/>
                </a:solidFill>
              </a:rPr>
              <a:t>return </a:t>
            </a:r>
            <a:r>
              <a:t>"Error, please supply a valid list of nodes"</a:t>
            </a:r>
            <a:r>
              <a:rPr b="0">
                <a:solidFill>
                  <a:srgbClr val="000000"/>
                </a:solidFill>
              </a:rPr>
              <a:t>, </a:t>
            </a:r>
            <a:r>
              <a:rPr b="0">
                <a:solidFill>
                  <a:srgbClr val="0432FF"/>
                </a:solidFill>
              </a:rPr>
              <a:t>400</a:t>
            </a:r>
            <a:endParaRPr b="0">
              <a:solidFill>
                <a:srgbClr val="0432FF"/>
              </a:solidFill>
            </a:endParaRPr>
          </a:p>
          <a:p>
            <a:pPr lvl="1" indent="228600" defTabSz="457200">
              <a:defRPr sz="1000">
                <a:solidFill>
                  <a:srgbClr val="0432FF"/>
                </a:solidFill>
                <a:latin typeface="Menlo"/>
                <a:ea typeface="Menlo"/>
                <a:cs typeface="Menlo"/>
                <a:sym typeface="Menlo"/>
              </a:defRPr>
            </a:pPr>
          </a:p>
          <a:p>
            <a:pPr lvl="1" indent="228600" defTabSz="457200">
              <a:defRPr sz="1000">
                <a:latin typeface="Menlo"/>
                <a:ea typeface="Menlo"/>
                <a:cs typeface="Menlo"/>
                <a:sym typeface="Menlo"/>
              </a:defRPr>
            </a:pPr>
            <a:r>
              <a:rPr>
                <a:solidFill>
                  <a:srgbClr val="0432FF"/>
                </a:solidFill>
              </a:rPr>
              <a:t>    </a:t>
            </a:r>
            <a:r>
              <a:rPr b="1">
                <a:solidFill>
                  <a:srgbClr val="011480"/>
                </a:solidFill>
              </a:rPr>
              <a:t>for </a:t>
            </a:r>
            <a:r>
              <a:t>node </a:t>
            </a:r>
            <a:r>
              <a:rPr b="1">
                <a:solidFill>
                  <a:srgbClr val="011480"/>
                </a:solidFill>
              </a:rPr>
              <a:t>in </a:t>
            </a:r>
            <a:r>
              <a:t>nodes:</a:t>
            </a:r>
          </a:p>
          <a:p>
            <a:pPr lvl="1" indent="228600" defTabSz="457200">
              <a:defRPr sz="1000">
                <a:latin typeface="Menlo"/>
                <a:ea typeface="Menlo"/>
                <a:cs typeface="Menlo"/>
                <a:sym typeface="Menlo"/>
              </a:defRPr>
            </a:pPr>
            <a:r>
              <a:t>        blockchain.register_node(node)</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response = {</a:t>
            </a:r>
          </a:p>
          <a:p>
            <a:pPr lvl="1" indent="228600" defTabSz="457200">
              <a:defRPr b="1" sz="10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'New nodes have been added'</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a:t>
            </a:r>
            <a:r>
              <a:rPr b="1">
                <a:solidFill>
                  <a:srgbClr val="008080"/>
                </a:solidFill>
              </a:rPr>
              <a:t>'total_nodes'</a:t>
            </a:r>
            <a:r>
              <a:t>: </a:t>
            </a:r>
            <a:r>
              <a:rPr>
                <a:solidFill>
                  <a:srgbClr val="011480"/>
                </a:solidFill>
              </a:rPr>
              <a:t>list</a:t>
            </a:r>
            <a:r>
              <a:t>(blockchain.nodes),</a:t>
            </a:r>
          </a:p>
          <a:p>
            <a:pPr lvl="1" indent="228600" defTabSz="457200">
              <a:defRPr sz="1000">
                <a:latin typeface="Menlo"/>
                <a:ea typeface="Menlo"/>
                <a:cs typeface="Menlo"/>
                <a:sym typeface="Menlo"/>
              </a:defRPr>
            </a:pPr>
            <a:r>
              <a:t>    }</a:t>
            </a:r>
          </a:p>
          <a:p>
            <a:pPr lvl="1" indent="228600" defTabSz="457200">
              <a:defRPr sz="1000">
                <a:latin typeface="Menlo"/>
                <a:ea typeface="Menlo"/>
                <a:cs typeface="Menlo"/>
                <a:sym typeface="Menlo"/>
              </a:defRPr>
            </a:pPr>
            <a:r>
              <a:t>    </a:t>
            </a:r>
            <a:r>
              <a:rPr b="1">
                <a:solidFill>
                  <a:srgbClr val="011480"/>
                </a:solidFill>
              </a:rPr>
              <a:t>return </a:t>
            </a:r>
            <a:r>
              <a:t>jsonify(response), </a:t>
            </a:r>
            <a:r>
              <a:rPr>
                <a:solidFill>
                  <a:srgbClr val="0432FF"/>
                </a:solidFill>
              </a:rPr>
              <a:t>201</a:t>
            </a:r>
            <a:endParaRPr>
              <a:solidFill>
                <a:srgbClr val="0432FF"/>
              </a:solidFill>
            </a:endParaRPr>
          </a:p>
          <a:p>
            <a:pPr lvl="1">
              <a:defRPr sz="1000">
                <a:latin typeface="+mn-lt"/>
                <a:ea typeface="+mn-ea"/>
                <a:cs typeface="+mn-cs"/>
                <a:sym typeface="Calibri"/>
              </a:defRPr>
            </a:pPr>
          </a:p>
          <a:p>
            <a:pPr lvl="1">
              <a:defRPr sz="1000">
                <a:latin typeface="+mn-lt"/>
                <a:ea typeface="+mn-ea"/>
                <a:cs typeface="+mn-cs"/>
                <a:sym typeface="Calibri"/>
              </a:defRPr>
            </a:pPr>
          </a:p>
          <a:p>
            <a:pPr lvl="1" indent="228600" defTabSz="457200">
              <a:defRPr b="1" sz="1000">
                <a:solidFill>
                  <a:srgbClr val="008080"/>
                </a:solidFill>
                <a:latin typeface="Menlo"/>
                <a:ea typeface="Menlo"/>
                <a:cs typeface="Menlo"/>
                <a:sym typeface="Menlo"/>
              </a:defRPr>
            </a:pPr>
            <a:r>
              <a:rPr b="0">
                <a:solidFill>
                  <a:srgbClr val="0220B2"/>
                </a:solidFill>
              </a:rPr>
              <a:t>@app.route</a:t>
            </a:r>
            <a:r>
              <a:rPr b="0">
                <a:solidFill>
                  <a:srgbClr val="000000"/>
                </a:solidFill>
              </a:rPr>
              <a:t>(</a:t>
            </a:r>
            <a:r>
              <a:t>'/nodes/resolve'</a:t>
            </a:r>
            <a:r>
              <a:rPr b="0">
                <a:solidFill>
                  <a:srgbClr val="000000"/>
                </a:solidFill>
              </a:rPr>
              <a:t>, </a:t>
            </a:r>
            <a:r>
              <a:rPr b="0">
                <a:solidFill>
                  <a:srgbClr val="661E99"/>
                </a:solidFill>
              </a:rPr>
              <a:t>methods </a:t>
            </a:r>
            <a:r>
              <a:rPr b="0">
                <a:solidFill>
                  <a:srgbClr val="000000"/>
                </a:solidFill>
              </a:rPr>
              <a:t>= [</a:t>
            </a:r>
            <a:r>
              <a:t>'GET'</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rPr b="1">
                <a:solidFill>
                  <a:srgbClr val="011480"/>
                </a:solidFill>
              </a:rPr>
              <a:t>def </a:t>
            </a:r>
            <a:r>
              <a:t>consensus():</a:t>
            </a:r>
          </a:p>
          <a:p>
            <a:pPr lvl="1" indent="228600" defTabSz="457200">
              <a:defRPr sz="1000">
                <a:latin typeface="Menlo"/>
                <a:ea typeface="Menlo"/>
                <a:cs typeface="Menlo"/>
                <a:sym typeface="Menlo"/>
              </a:defRPr>
            </a:pPr>
            <a:r>
              <a:t>    replaced = blockchain.resolve_conflicts()</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a:t>
            </a:r>
            <a:r>
              <a:rPr b="1">
                <a:solidFill>
                  <a:srgbClr val="011480"/>
                </a:solidFill>
              </a:rPr>
              <a:t>if </a:t>
            </a:r>
            <a:r>
              <a:t>replaced:</a:t>
            </a:r>
          </a:p>
          <a:p>
            <a:pPr lvl="1" indent="228600" defTabSz="457200">
              <a:defRPr sz="1000">
                <a:latin typeface="Menlo"/>
                <a:ea typeface="Menlo"/>
                <a:cs typeface="Menlo"/>
                <a:sym typeface="Menlo"/>
              </a:defRPr>
            </a:pPr>
            <a:r>
              <a:t>        response = {</a:t>
            </a:r>
          </a:p>
          <a:p>
            <a:pPr lvl="1" indent="228600" defTabSz="457200">
              <a:defRPr b="1" sz="10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'Our chain got replaced'</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a:t>
            </a:r>
            <a:r>
              <a:rPr b="1">
                <a:solidFill>
                  <a:srgbClr val="008080"/>
                </a:solidFill>
              </a:rPr>
              <a:t>'new_chain'</a:t>
            </a:r>
            <a:r>
              <a:t>: blockchain.chain</a:t>
            </a:r>
          </a:p>
          <a:p>
            <a:pPr lvl="1" indent="228600" defTabSz="457200">
              <a:defRPr sz="1000">
                <a:latin typeface="Menlo"/>
                <a:ea typeface="Menlo"/>
                <a:cs typeface="Menlo"/>
                <a:sym typeface="Menlo"/>
              </a:defRPr>
            </a:pPr>
            <a:r>
              <a:t>        }</a:t>
            </a:r>
          </a:p>
          <a:p>
            <a:pPr lvl="1" indent="228600" defTabSz="457200">
              <a:defRPr sz="1000">
                <a:latin typeface="Menlo"/>
                <a:ea typeface="Menlo"/>
                <a:cs typeface="Menlo"/>
                <a:sym typeface="Menlo"/>
              </a:defRPr>
            </a:pPr>
            <a:r>
              <a:t>    </a:t>
            </a:r>
            <a:r>
              <a:rPr b="1">
                <a:solidFill>
                  <a:srgbClr val="011480"/>
                </a:solidFill>
              </a:rPr>
              <a:t>else</a:t>
            </a:r>
            <a:r>
              <a:t>:</a:t>
            </a:r>
          </a:p>
          <a:p>
            <a:pPr lvl="1" indent="228600" defTabSz="457200">
              <a:defRPr sz="1000">
                <a:latin typeface="Menlo"/>
                <a:ea typeface="Menlo"/>
                <a:cs typeface="Menlo"/>
                <a:sym typeface="Menlo"/>
              </a:defRPr>
            </a:pPr>
            <a:r>
              <a:t>        response = {</a:t>
            </a:r>
          </a:p>
          <a:p>
            <a:pPr lvl="1" indent="228600" defTabSz="457200">
              <a:defRPr b="1" sz="1000">
                <a:solidFill>
                  <a:srgbClr val="008080"/>
                </a:solidFill>
                <a:latin typeface="Menlo"/>
                <a:ea typeface="Menlo"/>
                <a:cs typeface="Menlo"/>
                <a:sym typeface="Menlo"/>
              </a:defRPr>
            </a:pPr>
            <a:r>
              <a:rPr b="0">
                <a:solidFill>
                  <a:srgbClr val="000000"/>
                </a:solidFill>
              </a:rPr>
              <a:t>            </a:t>
            </a:r>
            <a:r>
              <a:t>'message'</a:t>
            </a:r>
            <a:r>
              <a:rPr b="0">
                <a:solidFill>
                  <a:srgbClr val="000000"/>
                </a:solidFill>
              </a:rPr>
              <a:t>: </a:t>
            </a:r>
            <a:r>
              <a:t>'Our chain is authoritative'</a:t>
            </a:r>
            <a:r>
              <a:rPr b="0">
                <a:solidFill>
                  <a:srgbClr val="000000"/>
                </a:solidFill>
              </a:rPr>
              <a:t>,</a:t>
            </a:r>
            <a:endParaRPr b="0">
              <a:solidFill>
                <a:srgbClr val="000000"/>
              </a:solidFill>
            </a:endParaRPr>
          </a:p>
          <a:p>
            <a:pPr lvl="1" indent="228600" defTabSz="457200">
              <a:defRPr sz="1000">
                <a:latin typeface="Menlo"/>
                <a:ea typeface="Menlo"/>
                <a:cs typeface="Menlo"/>
                <a:sym typeface="Menlo"/>
              </a:defRPr>
            </a:pPr>
            <a:r>
              <a:t>            </a:t>
            </a:r>
            <a:r>
              <a:rPr b="1">
                <a:solidFill>
                  <a:srgbClr val="008080"/>
                </a:solidFill>
              </a:rPr>
              <a:t>'chain'</a:t>
            </a:r>
            <a:r>
              <a:t>: blockchain.chain</a:t>
            </a:r>
          </a:p>
          <a:p>
            <a:pPr lvl="1" indent="228600" defTabSz="457200">
              <a:defRPr sz="1000">
                <a:latin typeface="Menlo"/>
                <a:ea typeface="Menlo"/>
                <a:cs typeface="Menlo"/>
                <a:sym typeface="Menlo"/>
              </a:defRPr>
            </a:pPr>
            <a:r>
              <a:t>        }</a:t>
            </a:r>
          </a:p>
          <a:p>
            <a:pPr lvl="1" indent="228600" defTabSz="457200">
              <a:defRPr sz="1000">
                <a:latin typeface="Menlo"/>
                <a:ea typeface="Menlo"/>
                <a:cs typeface="Menlo"/>
                <a:sym typeface="Menlo"/>
              </a:defRPr>
            </a:pPr>
          </a:p>
          <a:p>
            <a:pPr lvl="1" indent="228600" defTabSz="457200">
              <a:defRPr sz="1000">
                <a:latin typeface="Menlo"/>
                <a:ea typeface="Menlo"/>
                <a:cs typeface="Menlo"/>
                <a:sym typeface="Menlo"/>
              </a:defRPr>
            </a:pPr>
            <a:r>
              <a:t>    </a:t>
            </a:r>
            <a:r>
              <a:rPr b="1">
                <a:solidFill>
                  <a:srgbClr val="011480"/>
                </a:solidFill>
              </a:rPr>
              <a:t>return </a:t>
            </a:r>
            <a:r>
              <a:t>jsonify(response), </a:t>
            </a:r>
            <a:r>
              <a:rPr>
                <a:solidFill>
                  <a:srgbClr val="0432FF"/>
                </a:solidFill>
              </a:rPr>
              <a:t>200</a:t>
            </a:r>
            <a:endParaRPr>
              <a:solidFill>
                <a:srgbClr val="0432FF"/>
              </a:solidFill>
            </a:endParaR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Title 1"/>
          <p:cNvSpPr/>
          <p:nvPr>
            <p:ph type="title"/>
          </p:nvPr>
        </p:nvSpPr>
        <p:spPr>
          <a:xfrm>
            <a:off x="457200" y="274638"/>
            <a:ext cx="8229600" cy="1143001"/>
          </a:xfrm>
          <a:prstGeom prst="rect">
            <a:avLst/>
          </a:prstGeom>
        </p:spPr>
        <p:txBody>
          <a:bodyPr/>
          <a:lstStyle/>
          <a:p>
            <a:pPr/>
            <a:r>
              <a:t>Step 5: Test the chain</a:t>
            </a:r>
          </a:p>
        </p:txBody>
      </p:sp>
      <p:sp>
        <p:nvSpPr>
          <p:cNvPr id="265" name="Content Placeholder 2"/>
          <p:cNvSpPr/>
          <p:nvPr>
            <p:ph type="body" idx="1"/>
          </p:nvPr>
        </p:nvSpPr>
        <p:spPr>
          <a:xfrm>
            <a:off x="457200" y="1600200"/>
            <a:ext cx="8229600" cy="4525963"/>
          </a:xfrm>
          <a:prstGeom prst="rect">
            <a:avLst/>
          </a:prstGeom>
        </p:spPr>
        <p:txBody>
          <a:bodyPr/>
          <a:lstStyle/>
          <a:p>
            <a:pPr/>
            <a:r>
              <a:t>Fire up multiple nodes on different ports (use flaskrun to configure multiple ports)</a:t>
            </a:r>
          </a:p>
          <a:p>
            <a:pPr marL="0" indent="0">
              <a:spcBef>
                <a:spcPts val="400"/>
              </a:spcBef>
              <a:buSzTx/>
              <a:buNone/>
              <a:defRPr sz="2000"/>
            </a:pPr>
            <a:r>
              <a:t>python blockchain.py –p 5000</a:t>
            </a:r>
          </a:p>
          <a:p>
            <a:pPr marL="0" indent="0">
              <a:spcBef>
                <a:spcPts val="400"/>
              </a:spcBef>
              <a:buSzTx/>
              <a:buNone/>
              <a:defRPr sz="2000"/>
            </a:pPr>
            <a:r>
              <a:t>python blockchain.py –p 5001</a:t>
            </a:r>
          </a:p>
          <a:p>
            <a:pPr marL="0" indent="0">
              <a:spcBef>
                <a:spcPts val="400"/>
              </a:spcBef>
              <a:buSzTx/>
              <a:buNone/>
              <a:defRPr sz="2000"/>
            </a:pPr>
            <a:r>
              <a:t>…</a:t>
            </a:r>
          </a:p>
          <a:p>
            <a:pPr/>
            <a:r>
              <a:t>Use Postman to register nodes</a:t>
            </a:r>
          </a:p>
          <a:p>
            <a:pPr marL="0" indent="0">
              <a:spcBef>
                <a:spcPts val="400"/>
              </a:spcBef>
              <a:buSzTx/>
              <a:buNone/>
              <a:defRPr sz="2000" u="sng">
                <a:solidFill>
                  <a:srgbClr val="0000FF"/>
                </a:solidFill>
                <a:uFill>
                  <a:solidFill>
                    <a:srgbClr val="0000FF"/>
                  </a:solidFill>
                </a:uFill>
              </a:defRPr>
            </a:pPr>
            <a:r>
              <a:rPr>
                <a:hlinkClick r:id="rId2" invalidUrl="" action="" tgtFrame="" tooltip="" history="1" highlightClick="0" endSnd="0"/>
              </a:rPr>
              <a:t>http://localhost:5000/register</a:t>
            </a:r>
          </a:p>
          <a:p>
            <a:pPr marL="0" indent="0">
              <a:spcBef>
                <a:spcPts val="400"/>
              </a:spcBef>
              <a:buSzTx/>
              <a:buNone/>
              <a:defRPr sz="2000"/>
            </a:pPr>
            <a:r>
              <a:t>Body:</a:t>
            </a:r>
          </a:p>
          <a:p>
            <a:pPr marL="0" indent="0">
              <a:spcBef>
                <a:spcPts val="300"/>
              </a:spcBef>
              <a:buSzTx/>
              <a:buNone/>
              <a:defRPr sz="1400"/>
            </a:pPr>
            <a:r>
              <a:t>{</a:t>
            </a:r>
          </a:p>
          <a:p>
            <a:pPr marL="0" indent="0">
              <a:spcBef>
                <a:spcPts val="300"/>
              </a:spcBef>
              <a:buSzTx/>
              <a:buNone/>
              <a:defRPr sz="1400"/>
            </a:pPr>
            <a:r>
              <a:t>“nodes”:[“http://127.0.0.1:5001”]</a:t>
            </a:r>
          </a:p>
          <a:p>
            <a:pPr marL="0" indent="0">
              <a:spcBef>
                <a:spcPts val="300"/>
              </a:spcBef>
              <a:buSzTx/>
              <a:buNone/>
              <a:defRPr sz="1400"/>
            </a:pPr>
            <a:r>
              <a: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7" name="Picture 2" descr="Picture 2"/>
          <p:cNvPicPr>
            <a:picLocks noChangeAspect="1"/>
          </p:cNvPicPr>
          <p:nvPr/>
        </p:nvPicPr>
        <p:blipFill>
          <a:blip r:embed="rId2">
            <a:extLst/>
          </a:blip>
          <a:stretch>
            <a:fillRect/>
          </a:stretch>
        </p:blipFill>
        <p:spPr>
          <a:xfrm>
            <a:off x="-152400" y="990600"/>
            <a:ext cx="9525000" cy="5410200"/>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Title 1"/>
          <p:cNvSpPr/>
          <p:nvPr>
            <p:ph type="title"/>
          </p:nvPr>
        </p:nvSpPr>
        <p:spPr>
          <a:xfrm>
            <a:off x="457200" y="274638"/>
            <a:ext cx="8229600" cy="1143001"/>
          </a:xfrm>
          <a:prstGeom prst="rect">
            <a:avLst/>
          </a:prstGeom>
        </p:spPr>
        <p:txBody>
          <a:bodyPr/>
          <a:lstStyle/>
          <a:p>
            <a:pPr/>
            <a:r>
              <a:t>More testing..</a:t>
            </a:r>
          </a:p>
        </p:txBody>
      </p:sp>
      <p:sp>
        <p:nvSpPr>
          <p:cNvPr id="270" name="Content Placeholder 2"/>
          <p:cNvSpPr/>
          <p:nvPr>
            <p:ph type="body" idx="1"/>
          </p:nvPr>
        </p:nvSpPr>
        <p:spPr>
          <a:xfrm>
            <a:off x="457200" y="1600200"/>
            <a:ext cx="8229600" cy="4525963"/>
          </a:xfrm>
          <a:prstGeom prst="rect">
            <a:avLst/>
          </a:prstGeom>
        </p:spPr>
        <p:txBody>
          <a:bodyPr/>
          <a:lstStyle/>
          <a:p>
            <a:pPr>
              <a:lnSpc>
                <a:spcPct val="90000"/>
              </a:lnSpc>
              <a:spcBef>
                <a:spcPts val="600"/>
              </a:spcBef>
              <a:defRPr sz="2900"/>
            </a:pPr>
            <a:r>
              <a:t>Mine more blocks on nodes</a:t>
            </a:r>
          </a:p>
          <a:p>
            <a:pPr lvl="1" marL="742950" indent="-285750">
              <a:lnSpc>
                <a:spcPct val="90000"/>
              </a:lnSpc>
              <a:spcBef>
                <a:spcPts val="600"/>
              </a:spcBef>
              <a:defRPr sz="2500"/>
            </a:pPr>
            <a:r>
              <a:t>Mine 3 blocks on node 2 to ensure chain was longer</a:t>
            </a:r>
          </a:p>
          <a:p>
            <a:pPr marL="0" indent="0">
              <a:lnSpc>
                <a:spcPct val="90000"/>
              </a:lnSpc>
              <a:spcBef>
                <a:spcPts val="600"/>
              </a:spcBef>
              <a:buSzTx/>
              <a:buNone/>
              <a:defRPr sz="2900"/>
            </a:pPr>
          </a:p>
          <a:p>
            <a:pPr>
              <a:lnSpc>
                <a:spcPct val="90000"/>
              </a:lnSpc>
              <a:spcBef>
                <a:spcPts val="600"/>
              </a:spcBef>
              <a:defRPr sz="2900"/>
            </a:pPr>
            <a:r>
              <a:t>And resolve to see consensus in work on node 1. See how chain gets replaced with longest chain</a:t>
            </a:r>
          </a:p>
          <a:p>
            <a:pPr lvl="1" marL="742950" indent="-285750">
              <a:lnSpc>
                <a:spcPct val="90000"/>
              </a:lnSpc>
              <a:spcBef>
                <a:spcPts val="600"/>
              </a:spcBef>
              <a:defRPr sz="2500"/>
            </a:pPr>
            <a:r>
              <a:t>GET /nodes/resolve</a:t>
            </a:r>
          </a:p>
          <a:p>
            <a:pPr marL="0" indent="0">
              <a:lnSpc>
                <a:spcPct val="90000"/>
              </a:lnSpc>
              <a:spcBef>
                <a:spcPts val="600"/>
              </a:spcBef>
              <a:buSzTx/>
              <a:buNone/>
              <a:defRPr sz="2900"/>
            </a:pPr>
          </a:p>
          <a:p>
            <a:pPr marL="0" indent="0">
              <a:lnSpc>
                <a:spcPct val="90000"/>
              </a:lnSpc>
              <a:spcBef>
                <a:spcPts val="600"/>
              </a:spcBef>
              <a:buSzTx/>
              <a:buNone/>
              <a:defRPr sz="2900"/>
            </a:pPr>
            <a:r>
              <a:t>Note: You can do a GET /chain on nodes to see the chain before calling resolve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2" name="Picture 2" descr="Picture 2"/>
          <p:cNvPicPr>
            <a:picLocks noChangeAspect="1"/>
          </p:cNvPicPr>
          <p:nvPr/>
        </p:nvPicPr>
        <p:blipFill>
          <a:blip r:embed="rId2">
            <a:extLst/>
          </a:blip>
          <a:stretch>
            <a:fillRect/>
          </a:stretch>
        </p:blipFill>
        <p:spPr>
          <a:xfrm>
            <a:off x="990600" y="914400"/>
            <a:ext cx="6350000" cy="4032250"/>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Title 1"/>
          <p:cNvSpPr/>
          <p:nvPr>
            <p:ph type="title"/>
          </p:nvPr>
        </p:nvSpPr>
        <p:spPr>
          <a:xfrm>
            <a:off x="304800" y="1828800"/>
            <a:ext cx="8305800" cy="2209800"/>
          </a:xfrm>
          <a:prstGeom prst="rect">
            <a:avLst/>
          </a:prstGeom>
        </p:spPr>
        <p:txBody>
          <a:bodyPr/>
          <a:lstStyle/>
          <a:p>
            <a:pPr defTabSz="557783">
              <a:defRPr sz="2300"/>
            </a:pPr>
            <a:r>
              <a:t>Yay!! We are done (for now)…</a:t>
            </a:r>
            <a:br/>
            <a:br/>
            <a:r>
              <a:t>Time for Q&amp;A</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Contact: Pad Kankipati…"/>
          <p:cNvSpPr/>
          <p:nvPr/>
        </p:nvSpPr>
        <p:spPr>
          <a:xfrm>
            <a:off x="1432293" y="1846580"/>
            <a:ext cx="6279414" cy="1132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defTabSz="557783">
              <a:defRPr sz="2300">
                <a:latin typeface="+mn-lt"/>
                <a:ea typeface="+mn-ea"/>
                <a:cs typeface="+mn-cs"/>
                <a:sym typeface="Calibri"/>
              </a:defRPr>
            </a:pPr>
            <a:r>
              <a:t>Contact: Pad Kankipati</a:t>
            </a:r>
          </a:p>
          <a:p>
            <a:pPr algn="ctr" defTabSz="557783">
              <a:defRPr sz="23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pkankipati@gmail.com</a:t>
            </a:r>
          </a:p>
          <a:p>
            <a:pPr algn="ctr">
              <a:lnSpc>
                <a:spcPct val="90000"/>
              </a:lnSpc>
              <a:defRPr sz="2400">
                <a:latin typeface="+mn-lt"/>
                <a:ea typeface="+mn-ea"/>
                <a:cs typeface="+mn-cs"/>
                <a:sym typeface="Calibri"/>
              </a:defRPr>
            </a:pPr>
            <a:r>
              <a:t>Meetup – Blockchain Hands-on Coding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Title 1"/>
          <p:cNvSpPr/>
          <p:nvPr>
            <p:ph type="title"/>
          </p:nvPr>
        </p:nvSpPr>
        <p:spPr>
          <a:xfrm>
            <a:off x="457200" y="274638"/>
            <a:ext cx="8229600" cy="1143001"/>
          </a:xfrm>
          <a:prstGeom prst="rect">
            <a:avLst/>
          </a:prstGeom>
        </p:spPr>
        <p:txBody>
          <a:bodyPr/>
          <a:lstStyle/>
          <a:p>
            <a:pPr/>
            <a:r>
              <a:t>Incorruptible (contd).</a:t>
            </a:r>
          </a:p>
        </p:txBody>
      </p:sp>
      <p:sp>
        <p:nvSpPr>
          <p:cNvPr id="130" name="Content Placeholder 2"/>
          <p:cNvSpPr/>
          <p:nvPr>
            <p:ph type="body" idx="1"/>
          </p:nvPr>
        </p:nvSpPr>
        <p:spPr>
          <a:xfrm>
            <a:off x="457200" y="1600200"/>
            <a:ext cx="8229600" cy="4525963"/>
          </a:xfrm>
          <a:prstGeom prst="rect">
            <a:avLst/>
          </a:prstGeom>
        </p:spPr>
        <p:txBody>
          <a:bodyPr/>
          <a:lstStyle/>
          <a:p>
            <a:pPr marL="322600" indent="-322600" defTabSz="860266">
              <a:spcBef>
                <a:spcPts val="600"/>
              </a:spcBef>
              <a:defRPr b="1" sz="2976"/>
            </a:pPr>
            <a:r>
              <a:t>2. Digital Signatures: </a:t>
            </a:r>
            <a:r>
              <a:rPr b="0" u="sng">
                <a:solidFill>
                  <a:srgbClr val="0000FF"/>
                </a:solidFill>
                <a:uFill>
                  <a:solidFill>
                    <a:srgbClr val="0000FF"/>
                  </a:solidFill>
                </a:uFill>
                <a:hlinkClick r:id="rId2" invalidUrl="" action="" tgtFrame="" tooltip="" history="1" highlightClick="0" endSnd="0"/>
              </a:rPr>
              <a:t>Digital signatures</a:t>
            </a:r>
            <a:r>
              <a:rPr b="0"/>
              <a:t> are like our normal signatures in digital form. They need to have this basic property:</a:t>
            </a:r>
          </a:p>
          <a:p>
            <a:pPr marL="322600" indent="-322600" defTabSz="860266">
              <a:spcBef>
                <a:spcPts val="600"/>
              </a:spcBef>
              <a:defRPr sz="2976"/>
            </a:pPr>
            <a:r>
              <a:t>Only you can sign BUT anyone can verify.</a:t>
            </a:r>
          </a:p>
          <a:p>
            <a:pPr marL="322600" indent="-322600" defTabSz="860266">
              <a:spcBef>
                <a:spcPts val="600"/>
              </a:spcBef>
              <a:defRPr sz="2976"/>
            </a:pPr>
            <a:r>
              <a:t>Uses Private Key to sign and Public key to verify</a:t>
            </a:r>
          </a:p>
          <a:p>
            <a:pPr marL="322600" indent="-322600" defTabSz="860266">
              <a:spcBef>
                <a:spcPts val="600"/>
              </a:spcBef>
              <a:defRPr sz="2976"/>
            </a:pPr>
            <a:r>
              <a:t>Bitcoin uses (Elliptical Curve Digital Signature Algorithm) </a:t>
            </a:r>
            <a:r>
              <a:rPr u="sng">
                <a:solidFill>
                  <a:srgbClr val="0000FF"/>
                </a:solidFill>
                <a:uFill>
                  <a:solidFill>
                    <a:srgbClr val="0000FF"/>
                  </a:solidFill>
                </a:uFill>
                <a:hlinkClick r:id="rId3" invalidUrl="" action="" tgtFrame="" tooltip="" history="1" highlightClick="0" endSnd="0"/>
              </a:rPr>
              <a:t>ECDSA</a:t>
            </a:r>
            <a:r>
              <a:t> for digital signatures.</a:t>
            </a:r>
          </a:p>
          <a:p>
            <a:pPr marL="322600" indent="-322600" defTabSz="860266">
              <a:spcBef>
                <a:spcPts val="600"/>
              </a:spcBef>
              <a:defRPr sz="2976"/>
            </a:pPr>
            <a:r>
              <a:t>!!TODO!! ETHEREUM ALGO.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Title 1"/>
          <p:cNvSpPr/>
          <p:nvPr>
            <p:ph type="title"/>
          </p:nvPr>
        </p:nvSpPr>
        <p:spPr>
          <a:xfrm>
            <a:off x="457200" y="274638"/>
            <a:ext cx="8229600" cy="1143001"/>
          </a:xfrm>
          <a:prstGeom prst="rect">
            <a:avLst/>
          </a:prstGeom>
        </p:spPr>
        <p:txBody>
          <a:bodyPr/>
          <a:lstStyle/>
          <a:p>
            <a:pPr/>
            <a:r>
              <a:t>Incorruptible (contd).</a:t>
            </a:r>
          </a:p>
        </p:txBody>
      </p:sp>
      <p:sp>
        <p:nvSpPr>
          <p:cNvPr id="133" name="Content Placeholder 2"/>
          <p:cNvSpPr/>
          <p:nvPr>
            <p:ph type="body" idx="1"/>
          </p:nvPr>
        </p:nvSpPr>
        <p:spPr>
          <a:xfrm>
            <a:off x="457200" y="1600200"/>
            <a:ext cx="8229600" cy="4525963"/>
          </a:xfrm>
          <a:prstGeom prst="rect">
            <a:avLst/>
          </a:prstGeom>
        </p:spPr>
        <p:txBody>
          <a:bodyPr/>
          <a:lstStyle/>
          <a:p>
            <a:pPr>
              <a:defRPr b="1"/>
            </a:pPr>
            <a:r>
              <a:t>3. Hash Pointers</a:t>
            </a:r>
          </a:p>
          <a:p>
            <a:pPr/>
            <a:r>
              <a:t>Hash pointer is another good data structure that is leveraged in the blockchain</a:t>
            </a:r>
          </a:p>
        </p:txBody>
      </p:sp>
      <p:pic>
        <p:nvPicPr>
          <p:cNvPr id="134" name="Picture 2" descr="Picture 2"/>
          <p:cNvPicPr>
            <a:picLocks noChangeAspect="1"/>
          </p:cNvPicPr>
          <p:nvPr/>
        </p:nvPicPr>
        <p:blipFill>
          <a:blip r:embed="rId2">
            <a:extLst/>
          </a:blip>
          <a:stretch>
            <a:fillRect/>
          </a:stretch>
        </p:blipFill>
        <p:spPr>
          <a:xfrm>
            <a:off x="3200400" y="3429000"/>
            <a:ext cx="3429000" cy="192881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Title 1"/>
          <p:cNvSpPr/>
          <p:nvPr>
            <p:ph type="title"/>
          </p:nvPr>
        </p:nvSpPr>
        <p:spPr>
          <a:xfrm>
            <a:off x="457200" y="274638"/>
            <a:ext cx="8229600" cy="1143001"/>
          </a:xfrm>
          <a:prstGeom prst="rect">
            <a:avLst/>
          </a:prstGeom>
        </p:spPr>
        <p:txBody>
          <a:bodyPr/>
          <a:lstStyle/>
          <a:p>
            <a:pPr/>
            <a:r>
              <a:t>Incorruptible (contd).</a:t>
            </a:r>
          </a:p>
        </p:txBody>
      </p:sp>
      <p:sp>
        <p:nvSpPr>
          <p:cNvPr id="137" name="Content Placeholder 2"/>
          <p:cNvSpPr/>
          <p:nvPr>
            <p:ph type="body" idx="1"/>
          </p:nvPr>
        </p:nvSpPr>
        <p:spPr>
          <a:xfrm>
            <a:off x="457200" y="1600200"/>
            <a:ext cx="8229600" cy="4525963"/>
          </a:xfrm>
          <a:prstGeom prst="rect">
            <a:avLst/>
          </a:prstGeom>
        </p:spPr>
        <p:txBody>
          <a:bodyPr/>
          <a:lstStyle/>
          <a:p>
            <a:pPr/>
          </a:p>
        </p:txBody>
      </p:sp>
      <p:pic>
        <p:nvPicPr>
          <p:cNvPr id="138" name="Picture 2" descr="Picture 2"/>
          <p:cNvPicPr>
            <a:picLocks noChangeAspect="1"/>
          </p:cNvPicPr>
          <p:nvPr/>
        </p:nvPicPr>
        <p:blipFill>
          <a:blip r:embed="rId2">
            <a:extLst/>
          </a:blip>
          <a:stretch>
            <a:fillRect/>
          </a:stretch>
        </p:blipFill>
        <p:spPr>
          <a:xfrm>
            <a:off x="1981200" y="2743200"/>
            <a:ext cx="4419600" cy="263879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Title 1"/>
          <p:cNvSpPr/>
          <p:nvPr>
            <p:ph type="title"/>
          </p:nvPr>
        </p:nvSpPr>
        <p:spPr>
          <a:xfrm>
            <a:off x="457200" y="274638"/>
            <a:ext cx="8229600" cy="1143001"/>
          </a:xfrm>
          <a:prstGeom prst="rect">
            <a:avLst/>
          </a:prstGeom>
        </p:spPr>
        <p:txBody>
          <a:bodyPr/>
          <a:lstStyle/>
          <a:p>
            <a:pPr/>
            <a:r>
              <a:t>Incorruptible (contd).</a:t>
            </a:r>
          </a:p>
        </p:txBody>
      </p:sp>
      <p:sp>
        <p:nvSpPr>
          <p:cNvPr id="141" name="Content Placeholder 2"/>
          <p:cNvSpPr/>
          <p:nvPr>
            <p:ph type="body" idx="1"/>
          </p:nvPr>
        </p:nvSpPr>
        <p:spPr>
          <a:xfrm>
            <a:off x="457200" y="1600200"/>
            <a:ext cx="8229600" cy="4525963"/>
          </a:xfrm>
          <a:prstGeom prst="rect">
            <a:avLst/>
          </a:prstGeom>
        </p:spPr>
        <p:txBody>
          <a:bodyPr/>
          <a:lstStyle/>
          <a:p>
            <a:pPr>
              <a:lnSpc>
                <a:spcPct val="90000"/>
              </a:lnSpc>
            </a:pPr>
            <a:r>
              <a:t>Block 1 (from the left) contains the data and a hash-pointer to the previous block. Block 2 contains a pointer and the hash of the first block and also its data.</a:t>
            </a:r>
          </a:p>
          <a:p>
            <a:pPr>
              <a:lnSpc>
                <a:spcPct val="90000"/>
              </a:lnSpc>
            </a:pPr>
            <a:r>
              <a:t>Key point is that hash is the hash of data and the hash of previous block combined.</a:t>
            </a:r>
          </a:p>
          <a:p>
            <a:pPr marL="0" indent="0">
              <a:lnSpc>
                <a:spcPct val="90000"/>
              </a:lnSpc>
              <a:buSzTx/>
              <a:buNone/>
              <a:defRPr i="1"/>
            </a:pPr>
            <a:r>
              <a:t>H(this-block) = H(H(previous-block) + data-in-this-block)</a:t>
            </a:r>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