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73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CD6B2-3813-DB46-BAD4-9DD4D49147CD}" type="datetimeFigureOut">
              <a:rPr lang="en-US" smtClean="0"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A54F6-4789-BE47-9B8C-538CB606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8D344-7B54-409B-A476-2851DCE6374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8D344-7B54-409B-A476-2851DCE6374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8D344-7B54-409B-A476-2851DCE6374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8D344-7B54-409B-A476-2851DCE6374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8D344-7B54-409B-A476-2851DCE6374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8D344-7B54-409B-A476-2851DCE6374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8D344-7B54-409B-A476-2851DCE6374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8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4EED-D983-6F49-AB54-C6895DE6D075}" type="datetimeFigureOut">
              <a:rPr lang="en-US" smtClean="0"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8ABB-3175-6642-BB1C-EEA8D0A3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7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yanpritzker.com/git-book/" TargetMode="External"/><Relationship Id="rId5" Type="http://schemas.openxmlformats.org/officeDocument/2006/relationships/hyperlink" Target="http://nvie.com/posts/a-successful-git-branching-model/" TargetMode="External"/><Relationship Id="rId6" Type="http://schemas.openxmlformats.org/officeDocument/2006/relationships/hyperlink" Target="http://www.slideshare.net/amitsawhney/git-basics-9144841" TargetMode="External"/><Relationship Id="rId7" Type="http://schemas.openxmlformats.org/officeDocument/2006/relationships/hyperlink" Target="http://gitref.org/basic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076" name="Picture 5" descr="comity-designs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91928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/>
        </p:nvSpPr>
        <p:spPr bwMode="auto">
          <a:xfrm>
            <a:off x="762000" y="3074987"/>
            <a:ext cx="66294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-112" charset="2"/>
              <a:buNone/>
              <a:defRPr sz="1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41485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Github</a:t>
            </a:r>
            <a:r>
              <a:rPr lang="en-US" dirty="0" smtClean="0">
                <a:solidFill>
                  <a:srgbClr val="FFFFFF"/>
                </a:solidFill>
              </a:rPr>
              <a:t> Introduction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7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076" name="Picture 5" descr="comity-designs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91928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/>
        </p:nvSpPr>
        <p:spPr bwMode="auto">
          <a:xfrm>
            <a:off x="762000" y="3074987"/>
            <a:ext cx="66294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-112" charset="2"/>
              <a:buNone/>
              <a:defRPr sz="1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4694" y="404746"/>
            <a:ext cx="81915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Agenda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0289" y="1205177"/>
            <a:ext cx="83231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Basics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Hands on exercises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Hookup SFDC code with </a:t>
            </a:r>
            <a:r>
              <a:rPr lang="en-US" sz="2400" dirty="0" err="1" smtClean="0">
                <a:solidFill>
                  <a:srgbClr val="FFFFFF"/>
                </a:solidFill>
              </a:rPr>
              <a:t>github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Branching schemes and general practices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7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076" name="Picture 5" descr="comity-designs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91928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/>
        </p:nvSpPr>
        <p:spPr bwMode="auto">
          <a:xfrm>
            <a:off x="762000" y="3074987"/>
            <a:ext cx="66294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-112" charset="2"/>
              <a:buNone/>
              <a:defRPr sz="1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4694" y="404746"/>
            <a:ext cx="81915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Git</a:t>
            </a:r>
            <a:r>
              <a:rPr lang="en-US" sz="3600" b="1" dirty="0" smtClean="0">
                <a:solidFill>
                  <a:schemeClr val="bg1"/>
                </a:solidFill>
              </a:rPr>
              <a:t> Basics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37319" y="1451503"/>
            <a:ext cx="8323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Distributed version control system created by Linus </a:t>
            </a:r>
            <a:r>
              <a:rPr lang="en-US" sz="2400" dirty="0" err="1" smtClean="0">
                <a:solidFill>
                  <a:srgbClr val="FFFFFF"/>
                </a:solidFill>
              </a:rPr>
              <a:t>Torwald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Work with local repo – commit to local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Push/Pull to/from remote or any other repos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FFFFFF"/>
                </a:solidFill>
              </a:rPr>
              <a:t>Github</a:t>
            </a:r>
            <a:r>
              <a:rPr lang="en-US" sz="2400" dirty="0" smtClean="0">
                <a:solidFill>
                  <a:srgbClr val="FFFFFF"/>
                </a:solidFill>
              </a:rPr>
              <a:t> model – repos v/s branches and licensing implication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4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076" name="Picture 5" descr="comity-designs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91928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/>
        </p:nvSpPr>
        <p:spPr bwMode="auto">
          <a:xfrm>
            <a:off x="762000" y="3074987"/>
            <a:ext cx="66294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-112" charset="2"/>
              <a:buNone/>
              <a:defRPr sz="1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4694" y="279135"/>
            <a:ext cx="81915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Do It – Hands on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4694" y="1060713"/>
            <a:ext cx="8323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Create a repo on </a:t>
            </a:r>
            <a:r>
              <a:rPr lang="en-US" sz="2400" dirty="0" err="1" smtClean="0">
                <a:solidFill>
                  <a:srgbClr val="FFFFFF"/>
                </a:solidFill>
              </a:rPr>
              <a:t>github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Make </a:t>
            </a:r>
            <a:r>
              <a:rPr lang="en-US" sz="2400" dirty="0">
                <a:solidFill>
                  <a:srgbClr val="FFFFFF"/>
                </a:solidFill>
              </a:rPr>
              <a:t>change and push again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Create </a:t>
            </a:r>
            <a:r>
              <a:rPr lang="en-US" sz="2400" dirty="0">
                <a:solidFill>
                  <a:srgbClr val="FFFFFF"/>
                </a:solidFill>
              </a:rPr>
              <a:t>a new branch from master and push to </a:t>
            </a:r>
            <a:r>
              <a:rPr lang="en-US" sz="2400" dirty="0" smtClean="0">
                <a:solidFill>
                  <a:srgbClr val="FFFFFF"/>
                </a:solidFill>
              </a:rPr>
              <a:t>remote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Make </a:t>
            </a:r>
            <a:r>
              <a:rPr lang="en-US" sz="2400" dirty="0">
                <a:solidFill>
                  <a:srgbClr val="FFFFFF"/>
                </a:solidFill>
              </a:rPr>
              <a:t>a change in the </a:t>
            </a:r>
            <a:r>
              <a:rPr lang="en-US" sz="2400" dirty="0" smtClean="0">
                <a:solidFill>
                  <a:srgbClr val="FFFFFF"/>
                </a:solidFill>
              </a:rPr>
              <a:t>branch1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Merge </a:t>
            </a:r>
            <a:r>
              <a:rPr lang="en-US" sz="2400" dirty="0">
                <a:solidFill>
                  <a:srgbClr val="FFFFFF"/>
                </a:solidFill>
              </a:rPr>
              <a:t>the new </a:t>
            </a:r>
            <a:r>
              <a:rPr lang="en-US" sz="2400" dirty="0" smtClean="0">
                <a:solidFill>
                  <a:srgbClr val="FFFFFF"/>
                </a:solidFill>
              </a:rPr>
              <a:t>branch1 </a:t>
            </a:r>
            <a:r>
              <a:rPr lang="en-US" sz="2400" dirty="0">
                <a:solidFill>
                  <a:srgbClr val="FFFFFF"/>
                </a:solidFill>
              </a:rPr>
              <a:t>that is ahead </a:t>
            </a:r>
            <a:r>
              <a:rPr lang="en-US" sz="2400" dirty="0" smtClean="0">
                <a:solidFill>
                  <a:srgbClr val="FFFFFF"/>
                </a:solidFill>
              </a:rPr>
              <a:t>into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Hook </a:t>
            </a:r>
            <a:r>
              <a:rPr lang="en-US" sz="2400" dirty="0">
                <a:solidFill>
                  <a:srgbClr val="FFFFFF"/>
                </a:solidFill>
              </a:rPr>
              <a:t>it up with eclipse </a:t>
            </a:r>
            <a:r>
              <a:rPr lang="en-US" sz="2400" dirty="0" err="1">
                <a:solidFill>
                  <a:srgbClr val="FFFFFF"/>
                </a:solidFill>
              </a:rPr>
              <a:t>force.com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project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7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076" name="Picture 5" descr="comity-designs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91928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/>
        </p:nvSpPr>
        <p:spPr bwMode="auto">
          <a:xfrm>
            <a:off x="762000" y="3074987"/>
            <a:ext cx="66294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-112" charset="2"/>
              <a:buNone/>
              <a:defRPr sz="1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4694" y="279135"/>
            <a:ext cx="81915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Suggestions/Best practices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4694" y="1060713"/>
            <a:ext cx="8323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Keep separate user accounts if you are working with different clients and setup multiple </a:t>
            </a:r>
            <a:r>
              <a:rPr lang="en-US" sz="2400" dirty="0" err="1" smtClean="0">
                <a:solidFill>
                  <a:srgbClr val="FFFFFF"/>
                </a:solidFill>
              </a:rPr>
              <a:t>ssh</a:t>
            </a:r>
            <a:r>
              <a:rPr lang="en-US" sz="2400" dirty="0" smtClean="0">
                <a:solidFill>
                  <a:srgbClr val="FFFFFF"/>
                </a:solidFill>
              </a:rPr>
              <a:t> keys in your profile to work with each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Client repos will be private so DO NOT fork repos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Stay with pull/push avoid doing rebase/revert and other fancy operations at least until you fully understand </a:t>
            </a:r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Use separate DE org for each branch for SFDC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On daily basis commit many times to your branch and pull at least twice a day from your parent branch and resolve any merge issues that may arise regularly so when you do the push you should not have </a:t>
            </a:r>
            <a:r>
              <a:rPr lang="en-US" sz="2400" smtClean="0">
                <a:solidFill>
                  <a:srgbClr val="FFFFFF"/>
                </a:solidFill>
              </a:rPr>
              <a:t>any problems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076" name="Picture 5" descr="comity-designs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91928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/>
        </p:nvSpPr>
        <p:spPr bwMode="auto">
          <a:xfrm>
            <a:off x="762000" y="3074987"/>
            <a:ext cx="66294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-112" charset="2"/>
              <a:buNone/>
              <a:defRPr sz="1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4694" y="279135"/>
            <a:ext cx="81915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Suggested Branching Schemes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2" name="Rounded Rectangle 1"/>
          <p:cNvSpPr/>
          <p:nvPr/>
        </p:nvSpPr>
        <p:spPr>
          <a:xfrm>
            <a:off x="3810000" y="1148522"/>
            <a:ext cx="1281043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aster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22269" y="1908314"/>
            <a:ext cx="1656522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ntegration_qa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44355" y="2725531"/>
            <a:ext cx="1733827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ntegration_dev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66957" y="3606801"/>
            <a:ext cx="1281043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93678" y="3606801"/>
            <a:ext cx="1281043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eature2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93542" y="4422914"/>
            <a:ext cx="158142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eature1_tom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34985" y="4422914"/>
            <a:ext cx="1705102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eature1_dave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091043" y="4422914"/>
            <a:ext cx="158142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eature2_kim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118638" y="4422914"/>
            <a:ext cx="1581426" cy="508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eature2_jane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0"/>
            <a:endCxn id="2" idx="2"/>
          </p:cNvCxnSpPr>
          <p:nvPr/>
        </p:nvCxnSpPr>
        <p:spPr>
          <a:xfrm flipH="1" flipV="1">
            <a:off x="4450522" y="1656522"/>
            <a:ext cx="8" cy="251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450530" y="2416314"/>
            <a:ext cx="8" cy="251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2" idx="0"/>
          </p:cNvCxnSpPr>
          <p:nvPr/>
        </p:nvCxnSpPr>
        <p:spPr>
          <a:xfrm>
            <a:off x="5378182" y="2979531"/>
            <a:ext cx="1556018" cy="62727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0"/>
          <p:cNvCxnSpPr>
            <a:stCxn id="12" idx="3"/>
            <a:endCxn id="16" idx="0"/>
          </p:cNvCxnSpPr>
          <p:nvPr/>
        </p:nvCxnSpPr>
        <p:spPr>
          <a:xfrm>
            <a:off x="7574721" y="3860801"/>
            <a:ext cx="334630" cy="5621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0"/>
          <p:cNvCxnSpPr>
            <a:stCxn id="12" idx="1"/>
          </p:cNvCxnSpPr>
          <p:nvPr/>
        </p:nvCxnSpPr>
        <p:spPr>
          <a:xfrm rot="10800000" flipV="1">
            <a:off x="5862438" y="3860800"/>
            <a:ext cx="431240" cy="5753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0"/>
          <p:cNvCxnSpPr/>
          <p:nvPr/>
        </p:nvCxnSpPr>
        <p:spPr>
          <a:xfrm rot="10800000" flipV="1">
            <a:off x="1335717" y="3867428"/>
            <a:ext cx="431240" cy="5753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0"/>
          <p:cNvCxnSpPr/>
          <p:nvPr/>
        </p:nvCxnSpPr>
        <p:spPr>
          <a:xfrm>
            <a:off x="3048000" y="3867428"/>
            <a:ext cx="334630" cy="5621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0"/>
          <p:cNvCxnSpPr>
            <a:stCxn id="10" idx="1"/>
          </p:cNvCxnSpPr>
          <p:nvPr/>
        </p:nvCxnSpPr>
        <p:spPr>
          <a:xfrm rot="10800000" flipV="1">
            <a:off x="2351169" y="2979531"/>
            <a:ext cx="1293187" cy="627270"/>
          </a:xfrm>
          <a:prstGeom prst="bentConnector3">
            <a:avLst>
              <a:gd name="adj1" fmla="val 9867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1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076" name="Picture 5" descr="comity-designs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91928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>
            <a:spLocks noGrp="1"/>
          </p:cNvSpPr>
          <p:nvPr/>
        </p:nvSpPr>
        <p:spPr bwMode="auto">
          <a:xfrm>
            <a:off x="762000" y="3074987"/>
            <a:ext cx="66294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-112" charset="2"/>
              <a:buNone/>
              <a:defRPr sz="1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5575"/>
            <a:ext cx="8382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</a:rPr>
              <a:t>Questions/Follow up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435" y="894522"/>
            <a:ext cx="88458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from Horse’s (Linus’s) mouth video - </a:t>
            </a:r>
            <a:r>
              <a:rPr lang="en-US" dirty="0">
                <a:solidFill>
                  <a:srgbClr val="FFFFFF"/>
                </a:solidFill>
              </a:rPr>
              <a:t>http://</a:t>
            </a:r>
            <a:r>
              <a:rPr lang="en-US" dirty="0" err="1">
                <a:solidFill>
                  <a:srgbClr val="FFFFFF"/>
                </a:solidFill>
              </a:rPr>
              <a:t>bit.ly</a:t>
            </a:r>
            <a:r>
              <a:rPr lang="en-US" dirty="0">
                <a:solidFill>
                  <a:srgbClr val="FFFFFF"/>
                </a:solidFill>
              </a:rPr>
              <a:t>/Mhm46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Github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online help - https://</a:t>
            </a:r>
            <a:r>
              <a:rPr lang="en-US" dirty="0" err="1">
                <a:solidFill>
                  <a:srgbClr val="FFFFFF"/>
                </a:solidFill>
              </a:rPr>
              <a:t>help.github.com</a:t>
            </a:r>
            <a:r>
              <a:rPr lang="en-US" dirty="0">
                <a:solidFill>
                  <a:srgbClr val="FFFFFF"/>
                </a:solidFill>
              </a:rPr>
              <a:t>/articles/set-up-</a:t>
            </a:r>
            <a:r>
              <a:rPr lang="en-US" dirty="0" err="1">
                <a:solidFill>
                  <a:srgbClr val="FFFFFF"/>
                </a:solidFill>
              </a:rPr>
              <a:t>git</a:t>
            </a:r>
            <a:endParaRPr lang="en-US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ProGit</a:t>
            </a:r>
            <a:r>
              <a:rPr lang="en-US" dirty="0" smtClean="0">
                <a:solidFill>
                  <a:srgbClr val="FFFFFF"/>
                </a:solidFill>
              </a:rPr>
              <a:t>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>
                <a:solidFill>
                  <a:srgbClr val="FFFFFF"/>
                </a:solidFill>
              </a:rPr>
              <a:t> Workflows -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http://yanpritzker.com/git-book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More workflows - 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git-scm.com</a:t>
            </a:r>
            <a:r>
              <a:rPr lang="en-US" dirty="0">
                <a:solidFill>
                  <a:srgbClr val="FFFFFF"/>
                </a:solidFill>
              </a:rPr>
              <a:t>/book/en/Distributed-</a:t>
            </a:r>
            <a:r>
              <a:rPr lang="en-US" dirty="0" err="1">
                <a:solidFill>
                  <a:srgbClr val="FFFFFF"/>
                </a:solidFill>
              </a:rPr>
              <a:t>Git</a:t>
            </a:r>
            <a:r>
              <a:rPr lang="en-US" dirty="0">
                <a:solidFill>
                  <a:srgbClr val="FFFFFF"/>
                </a:solidFill>
              </a:rPr>
              <a:t>-Distributed-Workflows</a:t>
            </a:r>
            <a:endParaRPr lang="en-US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Successful </a:t>
            </a:r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>
                <a:solidFill>
                  <a:srgbClr val="FFFFFF"/>
                </a:solidFill>
              </a:rPr>
              <a:t> branching - </a:t>
            </a:r>
            <a:r>
              <a:rPr lang="en-US" dirty="0">
                <a:solidFill>
                  <a:srgbClr val="FFFFFF"/>
                </a:solidFill>
                <a:hlinkClick r:id="rId5"/>
              </a:rPr>
              <a:t>http://nvie.com/posts/a-successful-git-branching-model</a:t>
            </a:r>
            <a:r>
              <a:rPr lang="en-US" dirty="0" smtClean="0">
                <a:solidFill>
                  <a:srgbClr val="FFFFFF"/>
                </a:solidFill>
                <a:hlinkClick r:id="rId5"/>
              </a:rPr>
              <a:t>/</a:t>
            </a:r>
            <a:endParaRPr lang="en-US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Intro from </a:t>
            </a:r>
            <a:r>
              <a:rPr lang="en-US" dirty="0" err="1" smtClean="0">
                <a:solidFill>
                  <a:srgbClr val="FFFFFF"/>
                </a:solidFill>
              </a:rPr>
              <a:t>Slideshare</a:t>
            </a:r>
            <a:r>
              <a:rPr lang="en-US" dirty="0">
                <a:solidFill>
                  <a:srgbClr val="FFFFFF"/>
                </a:solidFill>
              </a:rPr>
              <a:t> - </a:t>
            </a:r>
            <a:r>
              <a:rPr lang="en-US" dirty="0">
                <a:solidFill>
                  <a:srgbClr val="FFFFFF"/>
                </a:solidFill>
                <a:hlinkClick r:id="rId6"/>
              </a:rPr>
              <a:t>http://www.slideshare.net/amitsawhney/git-basics-</a:t>
            </a:r>
            <a:r>
              <a:rPr lang="en-US" dirty="0" smtClean="0">
                <a:solidFill>
                  <a:srgbClr val="FFFFFF"/>
                </a:solidFill>
                <a:hlinkClick r:id="rId6"/>
              </a:rPr>
              <a:t>9144841</a:t>
            </a:r>
            <a:endParaRPr lang="en-US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hlinkClick r:id="rId7"/>
              </a:rPr>
              <a:t>http://gitref.org/basic</a:t>
            </a:r>
            <a:r>
              <a:rPr lang="en-US" dirty="0" smtClean="0">
                <a:solidFill>
                  <a:srgbClr val="FFFFFF"/>
                </a:solidFill>
                <a:hlinkClick r:id="rId7"/>
              </a:rPr>
              <a:t>/</a:t>
            </a:r>
            <a:endParaRPr lang="en-US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http://</a:t>
            </a:r>
            <a:r>
              <a:rPr lang="en-US" dirty="0" err="1">
                <a:solidFill>
                  <a:srgbClr val="FFFFFF"/>
                </a:solidFill>
              </a:rPr>
              <a:t>git-scm.com</a:t>
            </a:r>
            <a:r>
              <a:rPr lang="en-US" dirty="0">
                <a:solidFill>
                  <a:srgbClr val="FFFFFF"/>
                </a:solidFill>
              </a:rPr>
              <a:t>/book/en/Getting-Started-</a:t>
            </a:r>
            <a:r>
              <a:rPr lang="en-US" dirty="0" err="1">
                <a:solidFill>
                  <a:srgbClr val="FFFFFF"/>
                </a:solidFill>
              </a:rPr>
              <a:t>Git</a:t>
            </a:r>
            <a:r>
              <a:rPr lang="en-US" dirty="0">
                <a:solidFill>
                  <a:srgbClr val="FFFFFF"/>
                </a:solidFill>
              </a:rPr>
              <a:t>-Basics</a:t>
            </a:r>
            <a:endParaRPr lang="en-US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1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373</Words>
  <Application>Microsoft Macintosh PowerPoint</Application>
  <PresentationFormat>On-screen Show (4:3)</PresentationFormat>
  <Paragraphs>61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Github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Comity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Flannery</dc:creator>
  <cp:lastModifiedBy>Vilas</cp:lastModifiedBy>
  <cp:revision>30</cp:revision>
  <dcterms:created xsi:type="dcterms:W3CDTF">2012-07-23T23:36:32Z</dcterms:created>
  <dcterms:modified xsi:type="dcterms:W3CDTF">2012-09-05T13:48:10Z</dcterms:modified>
</cp:coreProperties>
</file>