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D11-3C0A-494E-B27C-077B41E8067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3126-7EBF-43CD-BE76-B2451A632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D11-3C0A-494E-B27C-077B41E8067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3126-7EBF-43CD-BE76-B2451A632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D11-3C0A-494E-B27C-077B41E8067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3126-7EBF-43CD-BE76-B2451A632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D11-3C0A-494E-B27C-077B41E8067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3126-7EBF-43CD-BE76-B2451A632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D11-3C0A-494E-B27C-077B41E8067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3126-7EBF-43CD-BE76-B2451A632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D11-3C0A-494E-B27C-077B41E8067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3126-7EBF-43CD-BE76-B2451A632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D11-3C0A-494E-B27C-077B41E8067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3126-7EBF-43CD-BE76-B2451A632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D11-3C0A-494E-B27C-077B41E8067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3126-7EBF-43CD-BE76-B2451A632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D11-3C0A-494E-B27C-077B41E8067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3126-7EBF-43CD-BE76-B2451A632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D11-3C0A-494E-B27C-077B41E8067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3126-7EBF-43CD-BE76-B2451A632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1D11-3C0A-494E-B27C-077B41E8067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3126-7EBF-43CD-BE76-B2451A6329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C1D11-3C0A-494E-B27C-077B41E8067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3126-7EBF-43CD-BE76-B2451A63299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cs/manual/introductio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cs/manual/introduc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36" y="285728"/>
            <a:ext cx="3929090" cy="71438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1071546"/>
            <a:ext cx="8572560" cy="5286412"/>
          </a:xfrm>
        </p:spPr>
        <p:txBody>
          <a:bodyPr/>
          <a:lstStyle/>
          <a:p>
            <a:pPr marL="342900" indent="-342900" algn="l"/>
            <a:r>
              <a:rPr lang="en-US" sz="1800" dirty="0">
                <a:solidFill>
                  <a:schemeClr val="tx1"/>
                </a:solidFill>
              </a:rPr>
              <a:t>Document Database</a:t>
            </a:r>
            <a:endParaRPr lang="en-US" sz="1800" dirty="0">
              <a:solidFill>
                <a:schemeClr val="tx1"/>
              </a:solidFill>
              <a:hlinkClick r:id="rId2" tooltip="Permalink to this heading"/>
            </a:endParaRPr>
          </a:p>
          <a:p>
            <a:pPr marL="342900" indent="-342900" algn="l"/>
            <a:r>
              <a:rPr lang="en-US" sz="1800" dirty="0">
                <a:solidFill>
                  <a:schemeClr val="tx1"/>
                </a:solidFill>
              </a:rPr>
              <a:t>A record in </a:t>
            </a:r>
            <a:r>
              <a:rPr lang="en-US" sz="1800" dirty="0" err="1">
                <a:solidFill>
                  <a:schemeClr val="tx1"/>
                </a:solidFill>
              </a:rPr>
              <a:t>MongoDB</a:t>
            </a:r>
            <a:r>
              <a:rPr lang="en-US" sz="1800" dirty="0">
                <a:solidFill>
                  <a:schemeClr val="tx1"/>
                </a:solidFill>
              </a:rPr>
              <a:t> is a document, which is a data structure composed of field </a:t>
            </a:r>
            <a:r>
              <a:rPr lang="en-US" sz="1800" dirty="0" smtClean="0">
                <a:solidFill>
                  <a:schemeClr val="tx1"/>
                </a:solidFill>
              </a:rPr>
              <a:t>and value </a:t>
            </a:r>
            <a:r>
              <a:rPr lang="en-US" sz="1800" dirty="0">
                <a:solidFill>
                  <a:schemeClr val="tx1"/>
                </a:solidFill>
              </a:rPr>
              <a:t>pairs. </a:t>
            </a:r>
            <a:r>
              <a:rPr lang="en-US" sz="1800" dirty="0" err="1">
                <a:solidFill>
                  <a:schemeClr val="tx1"/>
                </a:solidFill>
              </a:rPr>
              <a:t>MongoDB</a:t>
            </a:r>
            <a:r>
              <a:rPr lang="en-US" sz="1800" dirty="0">
                <a:solidFill>
                  <a:schemeClr val="tx1"/>
                </a:solidFill>
              </a:rPr>
              <a:t> documents are similar to JSON objects. The values of fields may include other documents, arrays, and arrays of documents.</a:t>
            </a:r>
          </a:p>
          <a:p>
            <a:pPr marL="342900" indent="-342900" algn="l"/>
            <a:r>
              <a:rPr lang="en-IN" sz="1800" dirty="0" smtClean="0">
                <a:solidFill>
                  <a:schemeClr val="tx1"/>
                </a:solidFill>
              </a:rPr>
              <a:t>{</a:t>
            </a:r>
            <a:endParaRPr lang="en-IN" sz="1800" dirty="0">
              <a:solidFill>
                <a:schemeClr val="tx1"/>
              </a:solidFill>
            </a:endParaRPr>
          </a:p>
          <a:p>
            <a:pPr marL="342900" indent="-342900" algn="l"/>
            <a:r>
              <a:rPr lang="en-IN" sz="1800" dirty="0">
                <a:solidFill>
                  <a:schemeClr val="tx1"/>
                </a:solidFill>
              </a:rPr>
              <a:t>Name: “Sue”,      ------</a:t>
            </a:r>
            <a:r>
              <a:rPr lang="en-IN" sz="1800" dirty="0">
                <a:solidFill>
                  <a:schemeClr val="tx1"/>
                </a:solidFill>
                <a:sym typeface="Wingdings" pitchFamily="2" charset="2"/>
              </a:rPr>
              <a:t>Field Value</a:t>
            </a:r>
          </a:p>
          <a:p>
            <a:pPr marL="342900" indent="-342900" algn="l"/>
            <a:r>
              <a:rPr lang="en-IN" sz="1800" dirty="0">
                <a:solidFill>
                  <a:schemeClr val="tx1"/>
                </a:solidFill>
                <a:sym typeface="Wingdings" pitchFamily="2" charset="2"/>
              </a:rPr>
              <a:t>Age: 26,               ------Field Value</a:t>
            </a:r>
          </a:p>
          <a:p>
            <a:pPr marL="342900" indent="-342900" algn="l"/>
            <a:r>
              <a:rPr lang="en-IN" sz="1800" dirty="0">
                <a:solidFill>
                  <a:schemeClr val="tx1"/>
                </a:solidFill>
                <a:sym typeface="Wingdings" pitchFamily="2" charset="2"/>
              </a:rPr>
              <a:t>Status: “A”           ----- Field Value</a:t>
            </a:r>
          </a:p>
          <a:p>
            <a:pPr marL="342900" indent="-342900" algn="l"/>
            <a:r>
              <a:rPr lang="en-IN" sz="1800" dirty="0">
                <a:solidFill>
                  <a:schemeClr val="tx1"/>
                </a:solidFill>
              </a:rPr>
              <a:t>Groups: [“New”, ”Sports”]   ---</a:t>
            </a:r>
            <a:r>
              <a:rPr lang="en-IN" sz="1800" dirty="0">
                <a:solidFill>
                  <a:schemeClr val="tx1"/>
                </a:solidFill>
                <a:sym typeface="Wingdings" pitchFamily="2" charset="2"/>
              </a:rPr>
              <a:t> Field </a:t>
            </a:r>
            <a:r>
              <a:rPr lang="en-IN" sz="1800" dirty="0" err="1">
                <a:solidFill>
                  <a:schemeClr val="tx1"/>
                </a:solidFill>
                <a:sym typeface="Wingdings" pitchFamily="2" charset="2"/>
              </a:rPr>
              <a:t>Vaue</a:t>
            </a:r>
            <a:endParaRPr lang="en-IN" sz="1800" dirty="0">
              <a:solidFill>
                <a:schemeClr val="tx1"/>
              </a:solidFill>
            </a:endParaRPr>
          </a:p>
          <a:p>
            <a:pPr marL="342900" indent="-342900" algn="l"/>
            <a:r>
              <a:rPr lang="en-IN" sz="1800" dirty="0" smtClean="0">
                <a:solidFill>
                  <a:schemeClr val="tx1"/>
                </a:solidFill>
              </a:rPr>
              <a:t>}</a:t>
            </a:r>
          </a:p>
          <a:p>
            <a:pPr marL="342900" indent="-342900" algn="l"/>
            <a:endParaRPr lang="en-US" sz="1800" dirty="0">
              <a:solidFill>
                <a:schemeClr val="tx1"/>
              </a:solidFill>
            </a:endParaRPr>
          </a:p>
          <a:p>
            <a:pPr marL="342900" indent="-342900" algn="l"/>
            <a:r>
              <a:rPr lang="en-US" sz="1800" dirty="0">
                <a:solidFill>
                  <a:schemeClr val="tx1"/>
                </a:solidFill>
              </a:rPr>
              <a:t>The advantages of using documents are: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Documents correspond to native data types in many programming languages.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Embedded documents and arrays reduce need for expensive joins.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Dynamic schema supports fluent polymorphism.</a:t>
            </a:r>
          </a:p>
          <a:p>
            <a:pPr algn="l">
              <a:buFont typeface="Arial" pitchFamily="34" charset="0"/>
              <a:buChar char="•"/>
            </a:pPr>
            <a:endParaRPr lang="en-US" sz="1800" dirty="0"/>
          </a:p>
          <a:p>
            <a:pPr algn="l">
              <a:buFont typeface="Arial" pitchFamily="34" charset="0"/>
              <a:buChar char="•"/>
            </a:pPr>
            <a:endParaRPr lang="en-IN" sz="1800" dirty="0"/>
          </a:p>
          <a:p>
            <a:pPr algn="l"/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MongoDB</a:t>
            </a:r>
            <a:r>
              <a:rPr lang="en-US" dirty="0"/>
              <a:t> </a:t>
            </a:r>
            <a:r>
              <a:rPr lang="en-US" dirty="0" err="1"/>
              <a:t>mongosh</a:t>
            </a:r>
            <a:r>
              <a:rPr lang="en-US" dirty="0"/>
              <a:t> Delete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429288"/>
          </a:xfrm>
        </p:spPr>
        <p:txBody>
          <a:bodyPr/>
          <a:lstStyle/>
          <a:p>
            <a:pPr>
              <a:buNone/>
            </a:pPr>
            <a:r>
              <a:rPr lang="en-US" sz="1800" dirty="0"/>
              <a:t>Delete Documents</a:t>
            </a:r>
          </a:p>
          <a:p>
            <a:r>
              <a:rPr lang="en-US" sz="1800" dirty="0"/>
              <a:t>We can delete documents by using the methods </a:t>
            </a:r>
            <a:r>
              <a:rPr lang="en-US" sz="1800" dirty="0" err="1"/>
              <a:t>deleteOne</a:t>
            </a:r>
            <a:r>
              <a:rPr lang="en-US" sz="1800" dirty="0"/>
              <a:t>() or </a:t>
            </a:r>
            <a:r>
              <a:rPr lang="en-US" sz="1800" dirty="0" err="1"/>
              <a:t>deleteMany</a:t>
            </a:r>
            <a:r>
              <a:rPr lang="en-US" sz="1800" dirty="0"/>
              <a:t>().</a:t>
            </a:r>
          </a:p>
          <a:p>
            <a:r>
              <a:rPr lang="en-US" sz="1800" dirty="0"/>
              <a:t>These methods accept a query object. The matching documents will be deleted.</a:t>
            </a:r>
          </a:p>
          <a:p>
            <a:pPr>
              <a:buNone/>
            </a:pPr>
            <a:r>
              <a:rPr lang="en-US" sz="1800" dirty="0" err="1"/>
              <a:t>deleteOne</a:t>
            </a:r>
            <a:r>
              <a:rPr lang="en-US" sz="1800" dirty="0"/>
              <a:t>()</a:t>
            </a:r>
          </a:p>
          <a:p>
            <a:r>
              <a:rPr lang="en-US" sz="1800" dirty="0"/>
              <a:t>The </a:t>
            </a:r>
            <a:r>
              <a:rPr lang="en-US" sz="1800" dirty="0" err="1"/>
              <a:t>deleteOne</a:t>
            </a:r>
            <a:r>
              <a:rPr lang="en-US" sz="1800" dirty="0"/>
              <a:t>() method will delete the first document that matches the query provided</a:t>
            </a:r>
            <a:r>
              <a:rPr lang="en-US" sz="1800" dirty="0" smtClean="0"/>
              <a:t>.</a:t>
            </a:r>
          </a:p>
          <a:p>
            <a:endParaRPr lang="en-IN" sz="1800" dirty="0" smtClean="0"/>
          </a:p>
          <a:p>
            <a:pPr>
              <a:buNone/>
            </a:pPr>
            <a:r>
              <a:rPr lang="en-US" sz="1800" dirty="0" smtClean="0"/>
              <a:t>Example</a:t>
            </a:r>
          </a:p>
          <a:p>
            <a:pPr>
              <a:buNone/>
            </a:pPr>
            <a:r>
              <a:rPr lang="en-US" sz="1800" dirty="0" err="1" smtClean="0"/>
              <a:t>db</a:t>
            </a:r>
            <a:r>
              <a:rPr lang="en-US" sz="1800" dirty="0" err="1"/>
              <a:t>.</a:t>
            </a:r>
            <a:r>
              <a:rPr lang="en-US" sz="1800" dirty="0" err="1" smtClean="0"/>
              <a:t>posts</a:t>
            </a:r>
            <a:r>
              <a:rPr lang="en-US" sz="1800" dirty="0" err="1"/>
              <a:t>.deleteOne</a:t>
            </a:r>
            <a:r>
              <a:rPr lang="en-US" sz="1800" dirty="0"/>
              <a:t>({</a:t>
            </a:r>
            <a:r>
              <a:rPr lang="en-US" sz="1800" dirty="0" smtClean="0"/>
              <a:t> </a:t>
            </a:r>
            <a:r>
              <a:rPr lang="en-US" sz="1800" dirty="0"/>
              <a:t>title:</a:t>
            </a:r>
            <a:r>
              <a:rPr lang="en-US" sz="1800" dirty="0" smtClean="0"/>
              <a:t> </a:t>
            </a:r>
            <a:r>
              <a:rPr lang="en-US" sz="1800" dirty="0"/>
              <a:t>"Post Title 5"</a:t>
            </a:r>
            <a:r>
              <a:rPr lang="en-US" sz="1800" dirty="0" smtClean="0"/>
              <a:t> })</a:t>
            </a:r>
          </a:p>
          <a:p>
            <a:pPr>
              <a:buNone/>
            </a:pPr>
            <a:endParaRPr lang="en-IN" sz="1800" dirty="0"/>
          </a:p>
          <a:p>
            <a:pPr>
              <a:buNone/>
            </a:pPr>
            <a:r>
              <a:rPr lang="en-US" sz="1800" dirty="0" err="1"/>
              <a:t>deleteMany</a:t>
            </a:r>
            <a:r>
              <a:rPr lang="en-US" sz="1800" dirty="0"/>
              <a:t>()</a:t>
            </a:r>
          </a:p>
          <a:p>
            <a:r>
              <a:rPr lang="en-US" sz="1800" dirty="0"/>
              <a:t>The </a:t>
            </a:r>
            <a:r>
              <a:rPr lang="en-US" sz="1800" dirty="0" err="1"/>
              <a:t>deleteMany</a:t>
            </a:r>
            <a:r>
              <a:rPr lang="en-US" sz="1800" dirty="0"/>
              <a:t>() method will delete all documents that match the query provided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IN" sz="1800" dirty="0"/>
          </a:p>
          <a:p>
            <a:pPr>
              <a:buNone/>
            </a:pPr>
            <a:r>
              <a:rPr lang="en-US" sz="1800" dirty="0" err="1" smtClean="0"/>
              <a:t>db</a:t>
            </a:r>
            <a:r>
              <a:rPr lang="en-US" sz="1800" dirty="0" err="1"/>
              <a:t>.</a:t>
            </a:r>
            <a:r>
              <a:rPr lang="en-US" sz="1800" dirty="0" err="1" smtClean="0"/>
              <a:t>posts</a:t>
            </a:r>
            <a:r>
              <a:rPr lang="en-US" sz="1800" dirty="0" err="1"/>
              <a:t>.deleteMany</a:t>
            </a:r>
            <a:r>
              <a:rPr lang="en-US" sz="1800" dirty="0"/>
              <a:t>({</a:t>
            </a:r>
            <a:r>
              <a:rPr lang="en-US" sz="1800" dirty="0" smtClean="0"/>
              <a:t> </a:t>
            </a:r>
            <a:r>
              <a:rPr lang="en-US" sz="1800" dirty="0"/>
              <a:t>category:</a:t>
            </a:r>
            <a:r>
              <a:rPr lang="en-US" sz="1800" dirty="0" smtClean="0"/>
              <a:t> </a:t>
            </a:r>
            <a:r>
              <a:rPr lang="en-US" sz="1800" dirty="0"/>
              <a:t>"Technology"</a:t>
            </a:r>
            <a:r>
              <a:rPr lang="en-US" sz="1800" dirty="0" smtClean="0"/>
              <a:t> </a:t>
            </a:r>
            <a:r>
              <a:rPr lang="en-US" sz="1800" dirty="0"/>
              <a:t>})</a:t>
            </a:r>
          </a:p>
          <a:p>
            <a:pPr>
              <a:buNone/>
            </a:pPr>
            <a:endParaRPr lang="en-US" sz="1800" dirty="0"/>
          </a:p>
          <a:p>
            <a:endParaRPr lang="en-IN" sz="1800" dirty="0"/>
          </a:p>
          <a:p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/>
              <a:t>Query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 err="1"/>
              <a:t>MongoDB</a:t>
            </a:r>
            <a:r>
              <a:rPr lang="en-US" sz="3100" dirty="0"/>
              <a:t> Query Operators</a:t>
            </a:r>
          </a:p>
          <a:p>
            <a:r>
              <a:rPr lang="en-US" sz="3100" dirty="0"/>
              <a:t>There are many query operators that can be used to compare and reference document fields.</a:t>
            </a:r>
          </a:p>
          <a:p>
            <a:r>
              <a:rPr lang="en-US" sz="3100" dirty="0"/>
              <a:t>Comparison</a:t>
            </a:r>
          </a:p>
          <a:p>
            <a:r>
              <a:rPr lang="en-US" sz="3100" dirty="0"/>
              <a:t>The following operators can be used in queries to compare values:</a:t>
            </a:r>
          </a:p>
          <a:p>
            <a:r>
              <a:rPr lang="en-US" sz="3100" dirty="0"/>
              <a:t>$</a:t>
            </a:r>
            <a:r>
              <a:rPr lang="en-US" sz="3100" dirty="0" err="1"/>
              <a:t>eq</a:t>
            </a:r>
            <a:r>
              <a:rPr lang="en-US" sz="3100" dirty="0"/>
              <a:t>: Values are equal</a:t>
            </a:r>
          </a:p>
          <a:p>
            <a:r>
              <a:rPr lang="en-US" sz="3100" dirty="0"/>
              <a:t>$ne: Values are not equal</a:t>
            </a:r>
          </a:p>
          <a:p>
            <a:r>
              <a:rPr lang="en-US" sz="3100" dirty="0"/>
              <a:t>$</a:t>
            </a:r>
            <a:r>
              <a:rPr lang="en-US" sz="3100" dirty="0" err="1"/>
              <a:t>gt</a:t>
            </a:r>
            <a:r>
              <a:rPr lang="en-US" sz="3100" dirty="0"/>
              <a:t>: Value is greater than another value</a:t>
            </a:r>
          </a:p>
          <a:p>
            <a:r>
              <a:rPr lang="en-US" sz="3100" dirty="0"/>
              <a:t>$</a:t>
            </a:r>
            <a:r>
              <a:rPr lang="en-US" sz="3100" dirty="0" err="1"/>
              <a:t>gte</a:t>
            </a:r>
            <a:r>
              <a:rPr lang="en-US" sz="3100" dirty="0"/>
              <a:t>: Value is greater than or equal to another value</a:t>
            </a:r>
          </a:p>
          <a:p>
            <a:r>
              <a:rPr lang="en-US" sz="3100" dirty="0"/>
              <a:t>$</a:t>
            </a:r>
            <a:r>
              <a:rPr lang="en-US" sz="3100" dirty="0" err="1"/>
              <a:t>lt</a:t>
            </a:r>
            <a:r>
              <a:rPr lang="en-US" sz="3100" dirty="0"/>
              <a:t>: Value is less than another value</a:t>
            </a:r>
          </a:p>
          <a:p>
            <a:r>
              <a:rPr lang="en-US" sz="3100" dirty="0"/>
              <a:t>$</a:t>
            </a:r>
            <a:r>
              <a:rPr lang="en-US" sz="3100" dirty="0" err="1"/>
              <a:t>lte</a:t>
            </a:r>
            <a:r>
              <a:rPr lang="en-US" sz="3100" dirty="0"/>
              <a:t>: Value is less than or equal to another value</a:t>
            </a:r>
          </a:p>
          <a:p>
            <a:r>
              <a:rPr lang="en-US" sz="3100" dirty="0"/>
              <a:t>$in: Value is matched within an array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Logical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/>
          </a:bodyPr>
          <a:lstStyle/>
          <a:p>
            <a:r>
              <a:rPr lang="en-US" sz="2400" dirty="0"/>
              <a:t>The following operators can logically compare multiple queries.</a:t>
            </a:r>
          </a:p>
          <a:p>
            <a:r>
              <a:rPr lang="en-US" sz="2400" dirty="0"/>
              <a:t>$and: Returns documents where both queries match</a:t>
            </a:r>
          </a:p>
          <a:p>
            <a:r>
              <a:rPr lang="en-US" sz="2400" dirty="0"/>
              <a:t>$or: Returns documents where either query matches</a:t>
            </a:r>
          </a:p>
          <a:p>
            <a:r>
              <a:rPr lang="en-US" sz="2400" dirty="0"/>
              <a:t>$nor: Returns documents where both queries fail to match</a:t>
            </a:r>
          </a:p>
          <a:p>
            <a:r>
              <a:rPr lang="en-US" sz="2400" dirty="0"/>
              <a:t>$not: Returns documents where the query does not match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Evaluation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r>
              <a:rPr lang="en-US" sz="2400" dirty="0"/>
              <a:t>The following operators assist in evaluating documents.</a:t>
            </a:r>
          </a:p>
          <a:p>
            <a:r>
              <a:rPr lang="en-US" sz="2400" dirty="0"/>
              <a:t>$</a:t>
            </a:r>
            <a:r>
              <a:rPr lang="en-US" sz="2400" dirty="0" err="1"/>
              <a:t>regex</a:t>
            </a:r>
            <a:r>
              <a:rPr lang="en-US" sz="2400" dirty="0"/>
              <a:t>: Allows the use of regular expressions when evaluating field values</a:t>
            </a:r>
          </a:p>
          <a:p>
            <a:r>
              <a:rPr lang="en-US" sz="2400" dirty="0"/>
              <a:t>$text: Performs a text search</a:t>
            </a:r>
          </a:p>
          <a:p>
            <a:r>
              <a:rPr lang="en-US" sz="2400" dirty="0"/>
              <a:t>$where: Uses a JavaScript expression to match documents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/>
              <a:t>Update Operators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There are many update operators that can be used during document updates.</a:t>
            </a:r>
          </a:p>
          <a:p>
            <a:pPr>
              <a:buNone/>
            </a:pPr>
            <a:r>
              <a:rPr lang="en-US" dirty="0"/>
              <a:t>Fields</a:t>
            </a:r>
          </a:p>
          <a:p>
            <a:r>
              <a:rPr lang="en-US" dirty="0"/>
              <a:t>The following operators can be used to update fields:</a:t>
            </a:r>
          </a:p>
          <a:p>
            <a:r>
              <a:rPr lang="en-US" dirty="0"/>
              <a:t>$</a:t>
            </a:r>
            <a:r>
              <a:rPr lang="en-US" dirty="0" err="1"/>
              <a:t>currentDate</a:t>
            </a:r>
            <a:r>
              <a:rPr lang="en-US" dirty="0"/>
              <a:t>: Sets the field value to the current date</a:t>
            </a:r>
          </a:p>
          <a:p>
            <a:r>
              <a:rPr lang="en-US" dirty="0"/>
              <a:t>$inc: Increments the field value</a:t>
            </a:r>
          </a:p>
          <a:p>
            <a:r>
              <a:rPr lang="en-US" dirty="0"/>
              <a:t>$rename: Renames the field</a:t>
            </a:r>
          </a:p>
          <a:p>
            <a:r>
              <a:rPr lang="en-US" dirty="0"/>
              <a:t>$set: Sets the value of a field</a:t>
            </a:r>
          </a:p>
          <a:p>
            <a:r>
              <a:rPr lang="en-US" dirty="0"/>
              <a:t>$unset: Removes the field from the document</a:t>
            </a:r>
          </a:p>
          <a:p>
            <a:pPr>
              <a:buNone/>
            </a:pPr>
            <a:r>
              <a:rPr lang="en-US" dirty="0"/>
              <a:t>Array</a:t>
            </a:r>
          </a:p>
          <a:p>
            <a:r>
              <a:rPr lang="en-US" dirty="0"/>
              <a:t>The following operators assist with updating arrays.</a:t>
            </a:r>
          </a:p>
          <a:p>
            <a:r>
              <a:rPr lang="en-US" dirty="0"/>
              <a:t>$</a:t>
            </a:r>
            <a:r>
              <a:rPr lang="en-US" dirty="0" err="1"/>
              <a:t>addToSet</a:t>
            </a:r>
            <a:r>
              <a:rPr lang="en-US" dirty="0"/>
              <a:t>: Adds distinct elements to an array</a:t>
            </a:r>
          </a:p>
          <a:p>
            <a:r>
              <a:rPr lang="en-US" dirty="0"/>
              <a:t>$pop: Removes the first or last element of an array</a:t>
            </a:r>
          </a:p>
          <a:p>
            <a:r>
              <a:rPr lang="en-US" dirty="0"/>
              <a:t>$pull: Removes all elements from an array that match the query</a:t>
            </a:r>
          </a:p>
          <a:p>
            <a:r>
              <a:rPr lang="en-US" dirty="0"/>
              <a:t>$push: Adds an element to an array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Aggregation </a:t>
            </a:r>
            <a:r>
              <a:rPr lang="en-US" dirty="0"/>
              <a:t>Pipelines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r>
              <a:rPr lang="en-US" sz="1800" dirty="0"/>
              <a:t>Aggregation operations allow you to group, sort, perform calculations, analyze data, and much more.</a:t>
            </a:r>
          </a:p>
          <a:p>
            <a:r>
              <a:rPr lang="en-US" sz="1800" dirty="0"/>
              <a:t>Aggregation pipelines can have one or more "stages". The order of these stages are important. Each stage acts upon the results of the previous stage</a:t>
            </a:r>
            <a:r>
              <a:rPr lang="en-US" sz="1800" dirty="0" smtClean="0"/>
              <a:t>.</a:t>
            </a:r>
          </a:p>
          <a:p>
            <a:endParaRPr lang="en-IN" sz="1800" dirty="0" smtClean="0"/>
          </a:p>
          <a:p>
            <a:pPr>
              <a:buNone/>
            </a:pPr>
            <a:r>
              <a:rPr lang="en-US" sz="1800" dirty="0" smtClean="0"/>
              <a:t>Example</a:t>
            </a:r>
          </a:p>
          <a:p>
            <a:pPr>
              <a:buNone/>
            </a:pPr>
            <a:r>
              <a:rPr lang="en-US" sz="1800" dirty="0" err="1" smtClean="0"/>
              <a:t>db</a:t>
            </a:r>
            <a:r>
              <a:rPr lang="en-US" sz="1800" dirty="0" err="1"/>
              <a:t>.</a:t>
            </a:r>
            <a:r>
              <a:rPr lang="en-US" sz="1800" dirty="0" err="1" smtClean="0"/>
              <a:t>posts</a:t>
            </a:r>
            <a:r>
              <a:rPr lang="en-US" sz="1800" dirty="0" err="1"/>
              <a:t>.aggregate</a:t>
            </a:r>
            <a:r>
              <a:rPr lang="en-US" sz="1800" dirty="0"/>
              <a:t>([</a:t>
            </a:r>
            <a:r>
              <a:rPr lang="en-US" sz="1800" dirty="0" smtClean="0"/>
              <a:t> </a:t>
            </a:r>
            <a:r>
              <a:rPr lang="en-US" sz="1800" dirty="0"/>
              <a:t>// Stage 1: Only find documents that have more than 1 like</a:t>
            </a:r>
            <a:r>
              <a:rPr lang="en-US" sz="1800" dirty="0" smtClean="0"/>
              <a:t> </a:t>
            </a:r>
            <a:r>
              <a:rPr lang="en-US" sz="1800" dirty="0"/>
              <a:t>{</a:t>
            </a:r>
            <a:r>
              <a:rPr lang="en-US" sz="1800" dirty="0" smtClean="0"/>
              <a:t> </a:t>
            </a:r>
            <a:r>
              <a:rPr lang="en-US" sz="1800" dirty="0"/>
              <a:t>$match:</a:t>
            </a:r>
            <a:r>
              <a:rPr lang="en-US" sz="1800" dirty="0" smtClean="0"/>
              <a:t> </a:t>
            </a:r>
            <a:r>
              <a:rPr lang="en-US" sz="1800" dirty="0"/>
              <a:t>{</a:t>
            </a:r>
            <a:r>
              <a:rPr lang="en-US" sz="1800" dirty="0" smtClean="0"/>
              <a:t> </a:t>
            </a:r>
            <a:r>
              <a:rPr lang="en-US" sz="1800" dirty="0"/>
              <a:t>likes:</a:t>
            </a:r>
            <a:r>
              <a:rPr lang="en-US" sz="1800" dirty="0" smtClean="0"/>
              <a:t> </a:t>
            </a:r>
            <a:r>
              <a:rPr lang="en-US" sz="1800" dirty="0"/>
              <a:t>{</a:t>
            </a:r>
            <a:r>
              <a:rPr lang="en-US" sz="1800" dirty="0" smtClean="0"/>
              <a:t> </a:t>
            </a:r>
            <a:r>
              <a:rPr lang="en-US" sz="1800" dirty="0"/>
              <a:t>$</a:t>
            </a:r>
            <a:r>
              <a:rPr lang="en-US" sz="1800" dirty="0" err="1"/>
              <a:t>gt</a:t>
            </a:r>
            <a:r>
              <a:rPr lang="en-US" sz="1800" dirty="0"/>
              <a:t>:</a:t>
            </a:r>
            <a:r>
              <a:rPr lang="en-US" sz="1800" dirty="0" smtClean="0"/>
              <a:t> </a:t>
            </a:r>
            <a:r>
              <a:rPr lang="en-US" sz="1800" dirty="0"/>
              <a:t>1</a:t>
            </a:r>
            <a:r>
              <a:rPr lang="en-US" sz="1800" dirty="0" smtClean="0"/>
              <a:t> </a:t>
            </a:r>
            <a:r>
              <a:rPr lang="en-US" sz="1800" dirty="0"/>
              <a:t>}</a:t>
            </a:r>
            <a:r>
              <a:rPr lang="en-US" sz="1800" dirty="0" smtClean="0"/>
              <a:t> </a:t>
            </a:r>
            <a:r>
              <a:rPr lang="en-US" sz="1800" dirty="0"/>
              <a:t>}</a:t>
            </a:r>
            <a:r>
              <a:rPr lang="en-US" sz="1800" dirty="0" smtClean="0"/>
              <a:t> </a:t>
            </a:r>
            <a:r>
              <a:rPr lang="en-US" sz="1800" dirty="0"/>
              <a:t>},</a:t>
            </a:r>
            <a:r>
              <a:rPr lang="en-US" sz="1800" dirty="0" smtClean="0"/>
              <a:t> </a:t>
            </a:r>
            <a:r>
              <a:rPr lang="en-US" sz="1800" dirty="0"/>
              <a:t>// Stage 2: Group documents by category and sum each categories likes</a:t>
            </a:r>
            <a:r>
              <a:rPr lang="en-US" sz="1800" dirty="0" smtClean="0"/>
              <a:t> </a:t>
            </a:r>
            <a:r>
              <a:rPr lang="en-US" sz="1800" dirty="0"/>
              <a:t>{</a:t>
            </a:r>
            <a:r>
              <a:rPr lang="en-US" sz="1800" dirty="0" smtClean="0"/>
              <a:t> </a:t>
            </a:r>
            <a:r>
              <a:rPr lang="en-US" sz="1800" dirty="0"/>
              <a:t>$group:</a:t>
            </a:r>
            <a:r>
              <a:rPr lang="en-US" sz="1800" dirty="0" smtClean="0"/>
              <a:t> </a:t>
            </a:r>
            <a:r>
              <a:rPr lang="en-US" sz="1800" dirty="0"/>
              <a:t>{</a:t>
            </a:r>
            <a:r>
              <a:rPr lang="en-US" sz="1800" dirty="0" smtClean="0"/>
              <a:t> </a:t>
            </a:r>
            <a:r>
              <a:rPr lang="en-US" sz="1800" dirty="0"/>
              <a:t>_id:</a:t>
            </a:r>
            <a:r>
              <a:rPr lang="en-US" sz="1800" dirty="0" smtClean="0"/>
              <a:t> </a:t>
            </a:r>
            <a:r>
              <a:rPr lang="en-US" sz="1800" dirty="0"/>
              <a:t>"$category",</a:t>
            </a:r>
            <a:r>
              <a:rPr lang="en-US" sz="1800" dirty="0" smtClean="0"/>
              <a:t> </a:t>
            </a:r>
            <a:r>
              <a:rPr lang="en-US" sz="1800" dirty="0" err="1"/>
              <a:t>totalLikes</a:t>
            </a:r>
            <a:r>
              <a:rPr lang="en-US" sz="1800" dirty="0"/>
              <a:t>:</a:t>
            </a:r>
            <a:r>
              <a:rPr lang="en-US" sz="1800" dirty="0" smtClean="0"/>
              <a:t> </a:t>
            </a:r>
            <a:r>
              <a:rPr lang="en-US" sz="1800" dirty="0"/>
              <a:t>{</a:t>
            </a:r>
            <a:r>
              <a:rPr lang="en-US" sz="1800" dirty="0" smtClean="0"/>
              <a:t> </a:t>
            </a:r>
            <a:r>
              <a:rPr lang="en-US" sz="1800" dirty="0"/>
              <a:t>$sum:</a:t>
            </a:r>
            <a:r>
              <a:rPr lang="en-US" sz="1800" dirty="0" smtClean="0"/>
              <a:t> </a:t>
            </a:r>
            <a:r>
              <a:rPr lang="en-US" sz="1800" dirty="0"/>
              <a:t>"$likes"</a:t>
            </a:r>
            <a:r>
              <a:rPr lang="en-US" sz="1800" dirty="0" smtClean="0"/>
              <a:t> </a:t>
            </a:r>
            <a:r>
              <a:rPr lang="en-US" sz="1800" dirty="0"/>
              <a:t>}</a:t>
            </a:r>
            <a:r>
              <a:rPr lang="en-US" sz="1800" dirty="0" smtClean="0"/>
              <a:t> </a:t>
            </a:r>
            <a:r>
              <a:rPr lang="en-US" sz="1800" dirty="0"/>
              <a:t>}</a:t>
            </a:r>
            <a:r>
              <a:rPr lang="en-US" sz="1800" dirty="0" smtClean="0"/>
              <a:t> </a:t>
            </a:r>
            <a:r>
              <a:rPr lang="en-US" sz="1800" dirty="0"/>
              <a:t>}</a:t>
            </a:r>
            <a:r>
              <a:rPr lang="en-US" sz="1800" dirty="0" smtClean="0"/>
              <a:t> </a:t>
            </a:r>
            <a:r>
              <a:rPr lang="en-US" sz="1800" dirty="0"/>
              <a:t>])</a:t>
            </a:r>
          </a:p>
          <a:p>
            <a:endParaRPr lang="en-IN" sz="1800" dirty="0"/>
          </a:p>
          <a:p>
            <a:pPr>
              <a:buNone/>
            </a:pPr>
            <a:r>
              <a:rPr lang="en-US" sz="1800" dirty="0"/>
              <a:t>Aggregation $group</a:t>
            </a:r>
          </a:p>
          <a:p>
            <a:pPr>
              <a:buNone/>
            </a:pPr>
            <a:r>
              <a:rPr lang="en-US" sz="1800" dirty="0"/>
              <a:t>This aggregation stage groups documents by the unique </a:t>
            </a:r>
            <a:r>
              <a:rPr lang="en-US" sz="1800" dirty="0" smtClean="0"/>
              <a:t>_id</a:t>
            </a:r>
            <a:r>
              <a:rPr lang="en-US" sz="1800" dirty="0"/>
              <a:t> expression provided.</a:t>
            </a:r>
          </a:p>
          <a:p>
            <a:pPr>
              <a:buNone/>
            </a:pPr>
            <a:r>
              <a:rPr lang="en-US" sz="1800" dirty="0" smtClean="0"/>
              <a:t>Example</a:t>
            </a:r>
          </a:p>
          <a:p>
            <a:pPr>
              <a:buNone/>
            </a:pPr>
            <a:r>
              <a:rPr lang="en-US" sz="1800" dirty="0" err="1" smtClean="0"/>
              <a:t>db</a:t>
            </a:r>
            <a:r>
              <a:rPr lang="en-US" sz="1800" dirty="0" err="1"/>
              <a:t>.</a:t>
            </a:r>
            <a:r>
              <a:rPr lang="en-US" sz="1800" dirty="0" err="1" smtClean="0"/>
              <a:t>listingsAndReviews</a:t>
            </a:r>
            <a:r>
              <a:rPr lang="en-US" sz="1800" dirty="0" err="1"/>
              <a:t>.aggregate</a:t>
            </a:r>
            <a:r>
              <a:rPr lang="en-US" sz="1800" dirty="0"/>
              <a:t>(</a:t>
            </a:r>
            <a:r>
              <a:rPr lang="en-US" sz="1800" dirty="0" smtClean="0"/>
              <a:t> </a:t>
            </a:r>
            <a:r>
              <a:rPr lang="en-US" sz="1800" dirty="0"/>
              <a:t>[</a:t>
            </a:r>
            <a:r>
              <a:rPr lang="en-US" sz="1800" dirty="0" smtClean="0"/>
              <a:t> </a:t>
            </a:r>
            <a:r>
              <a:rPr lang="en-US" sz="1800" dirty="0"/>
              <a:t>{</a:t>
            </a:r>
            <a:r>
              <a:rPr lang="en-US" sz="1800" dirty="0" smtClean="0"/>
              <a:t> </a:t>
            </a:r>
            <a:r>
              <a:rPr lang="en-US" sz="1800" dirty="0"/>
              <a:t>$group</a:t>
            </a:r>
            <a:r>
              <a:rPr lang="en-US" sz="1800" dirty="0" smtClean="0"/>
              <a:t> </a:t>
            </a:r>
            <a:r>
              <a:rPr lang="en-US" sz="1800" dirty="0"/>
              <a:t>:</a:t>
            </a:r>
            <a:r>
              <a:rPr lang="en-US" sz="1800" dirty="0" smtClean="0"/>
              <a:t> </a:t>
            </a:r>
            <a:r>
              <a:rPr lang="en-US" sz="1800" dirty="0"/>
              <a:t>{</a:t>
            </a:r>
            <a:r>
              <a:rPr lang="en-US" sz="1800" dirty="0" smtClean="0"/>
              <a:t> </a:t>
            </a:r>
            <a:r>
              <a:rPr lang="en-US" sz="1800" dirty="0"/>
              <a:t>_id</a:t>
            </a:r>
            <a:r>
              <a:rPr lang="en-US" sz="1800" dirty="0" smtClean="0"/>
              <a:t> </a:t>
            </a:r>
            <a:r>
              <a:rPr lang="en-US" sz="1800" dirty="0"/>
              <a:t>:</a:t>
            </a:r>
            <a:r>
              <a:rPr lang="en-US" sz="1800" dirty="0" smtClean="0"/>
              <a:t> </a:t>
            </a:r>
            <a:r>
              <a:rPr lang="en-US" sz="1800" dirty="0"/>
              <a:t>"$</a:t>
            </a:r>
            <a:r>
              <a:rPr lang="en-US" sz="1800" dirty="0" err="1"/>
              <a:t>property_type</a:t>
            </a:r>
            <a:r>
              <a:rPr lang="en-US" sz="1800" dirty="0"/>
              <a:t>"</a:t>
            </a:r>
            <a:r>
              <a:rPr lang="en-US" sz="1800" dirty="0" smtClean="0"/>
              <a:t> </a:t>
            </a:r>
            <a:r>
              <a:rPr lang="en-US" sz="1800" dirty="0"/>
              <a:t>}</a:t>
            </a:r>
            <a:r>
              <a:rPr lang="en-US" sz="1800" dirty="0" smtClean="0"/>
              <a:t> </a:t>
            </a:r>
            <a:r>
              <a:rPr lang="en-US" sz="1800" dirty="0"/>
              <a:t>}</a:t>
            </a:r>
            <a:r>
              <a:rPr lang="en-US" sz="1800" dirty="0" smtClean="0"/>
              <a:t> </a:t>
            </a:r>
            <a:r>
              <a:rPr lang="en-US" sz="1800" dirty="0"/>
              <a:t>]</a:t>
            </a:r>
            <a:r>
              <a:rPr lang="en-US" sz="1800" dirty="0" smtClean="0"/>
              <a:t> </a:t>
            </a:r>
            <a:r>
              <a:rPr lang="en-US" sz="1800" dirty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pPr>
              <a:buNone/>
            </a:pPr>
            <a:r>
              <a:rPr lang="en-US" sz="1800" dirty="0"/>
              <a:t>Aggregation $</a:t>
            </a:r>
            <a:r>
              <a:rPr lang="en-US" sz="1800" dirty="0" smtClean="0"/>
              <a:t>limit</a:t>
            </a:r>
          </a:p>
          <a:p>
            <a:r>
              <a:rPr lang="en-US" sz="1800" dirty="0"/>
              <a:t>This aggregation stage limits the number of documents passed to the next stage.</a:t>
            </a:r>
          </a:p>
          <a:p>
            <a:pPr>
              <a:buNone/>
            </a:pPr>
            <a:r>
              <a:rPr lang="en-US" sz="1800" dirty="0" smtClean="0"/>
              <a:t>Example</a:t>
            </a:r>
          </a:p>
          <a:p>
            <a:pPr>
              <a:buNone/>
            </a:pPr>
            <a:r>
              <a:rPr lang="en-US" sz="1800" dirty="0" err="1" smtClean="0"/>
              <a:t>db</a:t>
            </a:r>
            <a:r>
              <a:rPr lang="en-US" sz="1800" dirty="0" err="1"/>
              <a:t>.</a:t>
            </a:r>
            <a:r>
              <a:rPr lang="en-US" sz="1800" dirty="0" err="1" smtClean="0"/>
              <a:t>movies</a:t>
            </a:r>
            <a:r>
              <a:rPr lang="en-US" sz="1800" dirty="0" err="1"/>
              <a:t>.aggregate</a:t>
            </a:r>
            <a:r>
              <a:rPr lang="en-US" sz="1800" dirty="0"/>
              <a:t>([</a:t>
            </a:r>
            <a:r>
              <a:rPr lang="en-US" sz="1800" dirty="0" smtClean="0"/>
              <a:t> </a:t>
            </a:r>
            <a:r>
              <a:rPr lang="en-US" sz="1800" dirty="0"/>
              <a:t>{</a:t>
            </a:r>
            <a:r>
              <a:rPr lang="en-US" sz="1800" dirty="0" smtClean="0"/>
              <a:t> </a:t>
            </a:r>
            <a:r>
              <a:rPr lang="en-US" sz="1800" dirty="0"/>
              <a:t>$limit:</a:t>
            </a:r>
            <a:r>
              <a:rPr lang="en-US" sz="1800" dirty="0" smtClean="0"/>
              <a:t> </a:t>
            </a:r>
            <a:r>
              <a:rPr lang="en-US" sz="1800" dirty="0"/>
              <a:t>1</a:t>
            </a:r>
            <a:r>
              <a:rPr lang="en-US" sz="1800" dirty="0" smtClean="0"/>
              <a:t> </a:t>
            </a:r>
            <a:r>
              <a:rPr lang="en-US" sz="1800" dirty="0"/>
              <a:t>}</a:t>
            </a:r>
            <a:r>
              <a:rPr lang="en-US" sz="1800" dirty="0" smtClean="0"/>
              <a:t> </a:t>
            </a:r>
            <a:r>
              <a:rPr lang="en-US" sz="1800" dirty="0"/>
              <a:t>])</a:t>
            </a:r>
          </a:p>
          <a:p>
            <a:r>
              <a:rPr lang="en-US" sz="1800" dirty="0"/>
              <a:t>This will return the 1 movie from the collection.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Collections/Views/On-Demand Materialized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 err="1" smtClean="0"/>
              <a:t>MongoDB</a:t>
            </a:r>
            <a:r>
              <a:rPr lang="en-US" sz="1800" dirty="0" smtClean="0"/>
              <a:t> stores documents in collections.</a:t>
            </a:r>
          </a:p>
          <a:p>
            <a:pPr>
              <a:buNone/>
            </a:pPr>
            <a:r>
              <a:rPr lang="en-US" sz="1800" dirty="0" smtClean="0"/>
              <a:t>Collections are analogous to tables in relational databases.</a:t>
            </a:r>
          </a:p>
          <a:p>
            <a:endParaRPr lang="en-US" sz="1800" dirty="0" smtClean="0"/>
          </a:p>
          <a:p>
            <a:r>
              <a:rPr lang="en-US" sz="1800" dirty="0" smtClean="0"/>
              <a:t>In addition to collections, </a:t>
            </a:r>
            <a:r>
              <a:rPr lang="en-US" sz="1800" dirty="0" err="1" smtClean="0"/>
              <a:t>MongoDB</a:t>
            </a:r>
            <a:r>
              <a:rPr lang="en-US" sz="1800" dirty="0" smtClean="0"/>
              <a:t> supports:</a:t>
            </a:r>
          </a:p>
          <a:p>
            <a:endParaRPr lang="en-US" sz="1800" dirty="0" smtClean="0"/>
          </a:p>
          <a:p>
            <a:r>
              <a:rPr lang="en-US" sz="1800" dirty="0" smtClean="0"/>
              <a:t>Read-only Views</a:t>
            </a:r>
          </a:p>
          <a:p>
            <a:endParaRPr lang="en-US" sz="1800" dirty="0" smtClean="0"/>
          </a:p>
          <a:p>
            <a:r>
              <a:rPr lang="en-US" sz="1800" dirty="0" smtClean="0"/>
              <a:t>On-Demand Materialized Views</a:t>
            </a:r>
          </a:p>
          <a:p>
            <a:pPr>
              <a:buNone/>
            </a:pPr>
            <a:r>
              <a:rPr lang="en-US" sz="1800" dirty="0" smtClean="0">
                <a:hlinkClick r:id="rId2" tooltip="Permalink to this heading"/>
              </a:rPr>
              <a:t>Key Features </a:t>
            </a:r>
          </a:p>
          <a:p>
            <a:pPr>
              <a:buNone/>
            </a:pPr>
            <a:r>
              <a:rPr lang="en-US" sz="1800" dirty="0">
                <a:hlinkClick r:id="rId2" tooltip="Permalink to this heading"/>
              </a:rPr>
              <a:t/>
            </a:r>
            <a:br>
              <a:rPr lang="en-US" sz="1800" dirty="0">
                <a:hlinkClick r:id="rId2" tooltip="Permalink to this heading"/>
              </a:rPr>
            </a:br>
            <a:r>
              <a:rPr lang="en-US" sz="1800" b="1" dirty="0"/>
              <a:t>High Performance</a:t>
            </a:r>
            <a:endParaRPr lang="en-US" sz="1800" b="1" dirty="0">
              <a:hlinkClick r:id="rId2" tooltip="Permalink to this heading"/>
            </a:endParaRPr>
          </a:p>
          <a:p>
            <a:r>
              <a:rPr lang="en-US" sz="1800" dirty="0" err="1"/>
              <a:t>MongoDB</a:t>
            </a:r>
            <a:r>
              <a:rPr lang="en-US" sz="1800" dirty="0"/>
              <a:t> provides high performance data persistence. In particular,</a:t>
            </a:r>
          </a:p>
          <a:p>
            <a:r>
              <a:rPr lang="en-US" sz="1800" dirty="0"/>
              <a:t>Support for embedded data models reduces I/O activity on database system.</a:t>
            </a:r>
          </a:p>
          <a:p>
            <a:r>
              <a:rPr lang="en-US" sz="1800" dirty="0"/>
              <a:t>Indexes support faster queries and can include keys from embedded documents and arrays.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Relational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SQL databases are considered relational databases. They store related data in separate tables. When data is needed, it is queried from multiple tables to join the data back together.</a:t>
            </a:r>
          </a:p>
          <a:p>
            <a:r>
              <a:rPr lang="en-US" sz="1800" dirty="0" err="1"/>
              <a:t>MongoDB</a:t>
            </a:r>
            <a:r>
              <a:rPr lang="en-US" sz="1800" dirty="0"/>
              <a:t> is a document database which is often referred to as a non-relational database. This does not mean that relational data cannot be stored in document databases. It means that relational data is stored differently. A better way to refer to it is as a non-tabular database.</a:t>
            </a:r>
          </a:p>
          <a:p>
            <a:r>
              <a:rPr lang="en-US" sz="1800" dirty="0" err="1"/>
              <a:t>MongoDB</a:t>
            </a:r>
            <a:r>
              <a:rPr lang="en-US" sz="1800" dirty="0"/>
              <a:t> stores data in flexible documents. Instead of having multiple tables you can simply keep all of your related data together. This makes reading your data very fast.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MongoDB</a:t>
            </a:r>
            <a:r>
              <a:rPr lang="en-US" dirty="0" smtClean="0"/>
              <a:t> </a:t>
            </a:r>
            <a:r>
              <a:rPr lang="en-US" dirty="0" err="1"/>
              <a:t>mongosh</a:t>
            </a:r>
            <a:r>
              <a:rPr lang="en-US" dirty="0"/>
              <a:t> Create Database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Create Database using </a:t>
            </a:r>
            <a:r>
              <a:rPr lang="en-US" sz="1800" dirty="0" err="1"/>
              <a:t>mongosh</a:t>
            </a:r>
            <a:endParaRPr lang="en-US" sz="1800" dirty="0"/>
          </a:p>
          <a:p>
            <a:r>
              <a:rPr lang="en-US" sz="1800" dirty="0"/>
              <a:t>Create a new database called "</a:t>
            </a:r>
            <a:r>
              <a:rPr lang="en-US" sz="1800" dirty="0" smtClean="0"/>
              <a:t>blog“</a:t>
            </a:r>
          </a:p>
          <a:p>
            <a:r>
              <a:rPr lang="en-US" sz="1800" dirty="0"/>
              <a:t>use </a:t>
            </a:r>
            <a:r>
              <a:rPr lang="en-US" sz="1800" dirty="0" smtClean="0"/>
              <a:t>blog</a:t>
            </a:r>
          </a:p>
          <a:p>
            <a:r>
              <a:rPr lang="en-US" sz="1800" dirty="0"/>
              <a:t>Create Collection using </a:t>
            </a:r>
            <a:r>
              <a:rPr lang="en-US" sz="1800" dirty="0" err="1"/>
              <a:t>mongosh</a:t>
            </a:r>
            <a:endParaRPr lang="en-US" sz="1800" dirty="0"/>
          </a:p>
          <a:p>
            <a:r>
              <a:rPr lang="en-US" sz="1800" dirty="0"/>
              <a:t>There are 2 ways to create a collection.</a:t>
            </a:r>
          </a:p>
          <a:p>
            <a:r>
              <a:rPr lang="en-US" sz="1800" dirty="0"/>
              <a:t>Method 1</a:t>
            </a:r>
          </a:p>
          <a:p>
            <a:r>
              <a:rPr lang="en-US" sz="1800" dirty="0"/>
              <a:t>You can create a collection using the </a:t>
            </a:r>
            <a:r>
              <a:rPr lang="en-US" sz="1800" dirty="0" err="1"/>
              <a:t>createCollection</a:t>
            </a:r>
            <a:r>
              <a:rPr lang="en-US" sz="1800" dirty="0"/>
              <a:t>() database method.</a:t>
            </a:r>
          </a:p>
          <a:p>
            <a:pPr>
              <a:buNone/>
            </a:pPr>
            <a:r>
              <a:rPr lang="en-IN" sz="1800" dirty="0" smtClean="0"/>
              <a:t>Example: </a:t>
            </a:r>
            <a:r>
              <a:rPr lang="en-US" sz="1800" dirty="0" err="1"/>
              <a:t>db.createCollection</a:t>
            </a:r>
            <a:r>
              <a:rPr lang="en-US" sz="1800" dirty="0"/>
              <a:t>("posts</a:t>
            </a:r>
            <a:r>
              <a:rPr lang="en-US" sz="1800" dirty="0" smtClean="0"/>
              <a:t>")</a:t>
            </a:r>
          </a:p>
          <a:p>
            <a:r>
              <a:rPr lang="en-US" sz="1800" dirty="0"/>
              <a:t>Method 2</a:t>
            </a:r>
          </a:p>
          <a:p>
            <a:r>
              <a:rPr lang="en-US" sz="1800" dirty="0"/>
              <a:t>You can also create a collection during the insert process.</a:t>
            </a:r>
          </a:p>
          <a:p>
            <a:pPr>
              <a:buNone/>
            </a:pPr>
            <a:r>
              <a:rPr lang="en-IN" sz="1800" dirty="0" smtClean="0"/>
              <a:t>Example: </a:t>
            </a:r>
            <a:r>
              <a:rPr lang="en-US" sz="1800" dirty="0" err="1"/>
              <a:t>db.posts.insertOne</a:t>
            </a:r>
            <a:r>
              <a:rPr lang="en-US" sz="1800" dirty="0"/>
              <a:t>(object</a:t>
            </a:r>
            <a:r>
              <a:rPr lang="en-US" sz="1800" dirty="0" smtClean="0"/>
              <a:t>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err="1" smtClean="0"/>
              <a:t>db</a:t>
            </a:r>
            <a:r>
              <a:rPr lang="en-US" sz="1800" dirty="0" err="1"/>
              <a:t>.</a:t>
            </a:r>
            <a:r>
              <a:rPr lang="en-US" sz="1800" dirty="0" err="1" smtClean="0"/>
              <a:t>posts</a:t>
            </a:r>
            <a:r>
              <a:rPr lang="en-US" sz="1800" dirty="0" err="1"/>
              <a:t>.insertOne</a:t>
            </a:r>
            <a:r>
              <a:rPr lang="en-US" sz="1800" dirty="0"/>
              <a:t>({</a:t>
            </a:r>
            <a:r>
              <a:rPr lang="en-US" sz="1800" dirty="0" smtClean="0"/>
              <a:t> </a:t>
            </a:r>
            <a:r>
              <a:rPr lang="en-US" sz="1800" dirty="0"/>
              <a:t>title:</a:t>
            </a:r>
            <a:r>
              <a:rPr lang="en-US" sz="1800" dirty="0" smtClean="0"/>
              <a:t> </a:t>
            </a:r>
            <a:r>
              <a:rPr lang="en-US" sz="1800" dirty="0"/>
              <a:t>"Post Title 1",</a:t>
            </a:r>
            <a:r>
              <a:rPr lang="en-US" sz="1800" dirty="0" smtClean="0"/>
              <a:t> </a:t>
            </a:r>
            <a:r>
              <a:rPr lang="en-US" sz="1800" dirty="0"/>
              <a:t>body:</a:t>
            </a:r>
            <a:r>
              <a:rPr lang="en-US" sz="1800" dirty="0" smtClean="0"/>
              <a:t> </a:t>
            </a:r>
            <a:r>
              <a:rPr lang="en-US" sz="1800" dirty="0"/>
              <a:t>"Body of post.",</a:t>
            </a:r>
            <a:r>
              <a:rPr lang="en-US" sz="1800" dirty="0" smtClean="0"/>
              <a:t> </a:t>
            </a:r>
            <a:r>
              <a:rPr lang="en-US" sz="1800" dirty="0"/>
              <a:t>category:</a:t>
            </a:r>
            <a:r>
              <a:rPr lang="en-US" sz="1800" dirty="0" smtClean="0"/>
              <a:t> </a:t>
            </a:r>
            <a:r>
              <a:rPr lang="en-US" sz="1800" dirty="0"/>
              <a:t>"News",</a:t>
            </a:r>
            <a:r>
              <a:rPr lang="en-US" sz="1800" dirty="0" smtClean="0"/>
              <a:t> </a:t>
            </a:r>
            <a:r>
              <a:rPr lang="en-US" sz="1800" dirty="0"/>
              <a:t>likes:</a:t>
            </a:r>
            <a:r>
              <a:rPr lang="en-US" sz="1800" dirty="0" smtClean="0"/>
              <a:t> </a:t>
            </a:r>
            <a:r>
              <a:rPr lang="en-US" sz="1800" dirty="0"/>
              <a:t>1,</a:t>
            </a:r>
            <a:r>
              <a:rPr lang="en-US" sz="1800" dirty="0" smtClean="0"/>
              <a:t> </a:t>
            </a:r>
            <a:r>
              <a:rPr lang="en-US" sz="1800" dirty="0"/>
              <a:t>tags:</a:t>
            </a:r>
            <a:r>
              <a:rPr lang="en-US" sz="1800" dirty="0" smtClean="0"/>
              <a:t> </a:t>
            </a:r>
            <a:r>
              <a:rPr lang="en-US" sz="1800" dirty="0"/>
              <a:t>["news",</a:t>
            </a:r>
            <a:r>
              <a:rPr lang="en-US" sz="1800" dirty="0" smtClean="0"/>
              <a:t> </a:t>
            </a:r>
            <a:r>
              <a:rPr lang="en-US" sz="1800" dirty="0"/>
              <a:t>"events"],</a:t>
            </a:r>
            <a:r>
              <a:rPr lang="en-US" sz="1800" dirty="0" smtClean="0"/>
              <a:t> </a:t>
            </a:r>
            <a:r>
              <a:rPr lang="en-US" sz="1800" dirty="0"/>
              <a:t>date:</a:t>
            </a:r>
            <a:r>
              <a:rPr lang="en-US" sz="1800" dirty="0" smtClean="0"/>
              <a:t> </a:t>
            </a:r>
            <a:r>
              <a:rPr lang="en-US" sz="1800" dirty="0"/>
              <a:t>Date()</a:t>
            </a:r>
            <a:r>
              <a:rPr lang="en-US" sz="1800" dirty="0" smtClean="0"/>
              <a:t> </a:t>
            </a:r>
            <a:r>
              <a:rPr lang="en-US" sz="1800" dirty="0"/>
              <a:t>})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insertMany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insert multiple documents at once, use the </a:t>
            </a:r>
            <a:r>
              <a:rPr lang="en-US" sz="1800" dirty="0" err="1" smtClean="0"/>
              <a:t>insertMany</a:t>
            </a:r>
            <a:r>
              <a:rPr lang="en-US" sz="1800" dirty="0" smtClean="0"/>
              <a:t>()</a:t>
            </a:r>
            <a:r>
              <a:rPr lang="en-US" sz="1800" dirty="0"/>
              <a:t> method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2400" dirty="0" err="1" smtClean="0"/>
              <a:t>db</a:t>
            </a:r>
            <a:r>
              <a:rPr lang="en-US" sz="2400" dirty="0" err="1"/>
              <a:t>.</a:t>
            </a:r>
            <a:r>
              <a:rPr lang="en-US" sz="2400" dirty="0" err="1" smtClean="0"/>
              <a:t>posts</a:t>
            </a:r>
            <a:r>
              <a:rPr lang="en-US" sz="2400" dirty="0" err="1"/>
              <a:t>.insertMany</a:t>
            </a:r>
            <a:r>
              <a:rPr lang="en-US" sz="2400" dirty="0"/>
              <a:t>([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r>
              <a:rPr lang="en-US" sz="2400" dirty="0" smtClean="0"/>
              <a:t> </a:t>
            </a:r>
            <a:r>
              <a:rPr lang="en-US" sz="2400" dirty="0"/>
              <a:t>title:</a:t>
            </a:r>
            <a:r>
              <a:rPr lang="en-US" sz="2400" dirty="0" smtClean="0"/>
              <a:t> </a:t>
            </a:r>
            <a:r>
              <a:rPr lang="en-US" sz="2400" dirty="0"/>
              <a:t>"Post Title 2",</a:t>
            </a:r>
            <a:r>
              <a:rPr lang="en-US" sz="2400" dirty="0" smtClean="0"/>
              <a:t> </a:t>
            </a:r>
            <a:r>
              <a:rPr lang="en-US" sz="2400" dirty="0"/>
              <a:t>body:</a:t>
            </a:r>
            <a:r>
              <a:rPr lang="en-US" sz="2400" dirty="0" smtClean="0"/>
              <a:t> </a:t>
            </a:r>
            <a:r>
              <a:rPr lang="en-US" sz="2400" dirty="0"/>
              <a:t>"Body of post.",</a:t>
            </a:r>
            <a:r>
              <a:rPr lang="en-US" sz="2400" dirty="0" smtClean="0"/>
              <a:t> </a:t>
            </a:r>
            <a:r>
              <a:rPr lang="en-US" sz="2400" dirty="0"/>
              <a:t>category:</a:t>
            </a:r>
            <a:r>
              <a:rPr lang="en-US" sz="2400" dirty="0" smtClean="0"/>
              <a:t> </a:t>
            </a:r>
            <a:r>
              <a:rPr lang="en-US" sz="2400" dirty="0"/>
              <a:t>"Event",</a:t>
            </a:r>
            <a:r>
              <a:rPr lang="en-US" sz="2400" dirty="0" smtClean="0"/>
              <a:t> </a:t>
            </a:r>
            <a:r>
              <a:rPr lang="en-US" sz="2400" dirty="0"/>
              <a:t>likes:</a:t>
            </a:r>
            <a:r>
              <a:rPr lang="en-US" sz="2400" dirty="0" smtClean="0"/>
              <a:t> </a:t>
            </a:r>
            <a:r>
              <a:rPr lang="en-US" sz="2400" dirty="0"/>
              <a:t>2,</a:t>
            </a:r>
            <a:r>
              <a:rPr lang="en-US" sz="2400" dirty="0" smtClean="0"/>
              <a:t> </a:t>
            </a:r>
            <a:r>
              <a:rPr lang="en-US" sz="2400" dirty="0"/>
              <a:t>tags:</a:t>
            </a:r>
            <a:r>
              <a:rPr lang="en-US" sz="2400" dirty="0" smtClean="0"/>
              <a:t> </a:t>
            </a:r>
            <a:r>
              <a:rPr lang="en-US" sz="2400" dirty="0"/>
              <a:t>["news",</a:t>
            </a:r>
            <a:r>
              <a:rPr lang="en-US" sz="2400" dirty="0" smtClean="0"/>
              <a:t> </a:t>
            </a:r>
            <a:r>
              <a:rPr lang="en-US" sz="2400" dirty="0"/>
              <a:t>"events"],</a:t>
            </a:r>
            <a:r>
              <a:rPr lang="en-US" sz="2400" dirty="0" smtClean="0"/>
              <a:t> </a:t>
            </a:r>
            <a:r>
              <a:rPr lang="en-US" sz="2400" dirty="0"/>
              <a:t>date:</a:t>
            </a:r>
            <a:r>
              <a:rPr lang="en-US" sz="2400" dirty="0" smtClean="0"/>
              <a:t> </a:t>
            </a:r>
            <a:r>
              <a:rPr lang="en-US" sz="2400" dirty="0"/>
              <a:t>Date()</a:t>
            </a:r>
            <a:r>
              <a:rPr lang="en-US" sz="2400" dirty="0" smtClean="0"/>
              <a:t> </a:t>
            </a:r>
            <a:r>
              <a:rPr lang="en-US" sz="2400" dirty="0"/>
              <a:t>},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r>
              <a:rPr lang="en-US" sz="2400" dirty="0" smtClean="0"/>
              <a:t> </a:t>
            </a:r>
            <a:r>
              <a:rPr lang="en-US" sz="2400" dirty="0"/>
              <a:t>title:</a:t>
            </a:r>
            <a:r>
              <a:rPr lang="en-US" sz="2400" dirty="0" smtClean="0"/>
              <a:t> </a:t>
            </a:r>
            <a:r>
              <a:rPr lang="en-US" sz="2400" dirty="0"/>
              <a:t>"Post Title 3",</a:t>
            </a:r>
            <a:r>
              <a:rPr lang="en-US" sz="2400" dirty="0" smtClean="0"/>
              <a:t> </a:t>
            </a:r>
            <a:r>
              <a:rPr lang="en-US" sz="2400" dirty="0"/>
              <a:t>body:</a:t>
            </a:r>
            <a:r>
              <a:rPr lang="en-US" sz="2400" dirty="0" smtClean="0"/>
              <a:t> </a:t>
            </a:r>
            <a:r>
              <a:rPr lang="en-US" sz="2400" dirty="0"/>
              <a:t>"Body of post.",</a:t>
            </a:r>
            <a:r>
              <a:rPr lang="en-US" sz="2400" dirty="0" smtClean="0"/>
              <a:t> </a:t>
            </a:r>
            <a:r>
              <a:rPr lang="en-US" sz="2400" dirty="0"/>
              <a:t>category:</a:t>
            </a:r>
            <a:r>
              <a:rPr lang="en-US" sz="2400" dirty="0" smtClean="0"/>
              <a:t> </a:t>
            </a:r>
            <a:r>
              <a:rPr lang="en-US" sz="2400" dirty="0"/>
              <a:t>"Technology",</a:t>
            </a:r>
            <a:r>
              <a:rPr lang="en-US" sz="2400" dirty="0" smtClean="0"/>
              <a:t> </a:t>
            </a:r>
            <a:r>
              <a:rPr lang="en-US" sz="2400" dirty="0"/>
              <a:t>likes:</a:t>
            </a:r>
            <a:r>
              <a:rPr lang="en-US" sz="2400" dirty="0" smtClean="0"/>
              <a:t> </a:t>
            </a:r>
            <a:r>
              <a:rPr lang="en-US" sz="2400" dirty="0"/>
              <a:t>3,</a:t>
            </a:r>
            <a:r>
              <a:rPr lang="en-US" sz="2400" dirty="0" smtClean="0"/>
              <a:t> </a:t>
            </a:r>
            <a:r>
              <a:rPr lang="en-US" sz="2400" dirty="0"/>
              <a:t>tags:</a:t>
            </a:r>
            <a:r>
              <a:rPr lang="en-US" sz="2400" dirty="0" smtClean="0"/>
              <a:t> </a:t>
            </a:r>
            <a:r>
              <a:rPr lang="en-US" sz="2400" dirty="0"/>
              <a:t>["news",</a:t>
            </a:r>
            <a:r>
              <a:rPr lang="en-US" sz="2400" dirty="0" smtClean="0"/>
              <a:t> </a:t>
            </a:r>
            <a:r>
              <a:rPr lang="en-US" sz="2400" dirty="0"/>
              <a:t>"events"],</a:t>
            </a:r>
            <a:r>
              <a:rPr lang="en-US" sz="2400" dirty="0" smtClean="0"/>
              <a:t> </a:t>
            </a:r>
            <a:r>
              <a:rPr lang="en-US" sz="2400" dirty="0"/>
              <a:t>date:</a:t>
            </a:r>
            <a:r>
              <a:rPr lang="en-US" sz="2400" dirty="0" smtClean="0"/>
              <a:t> </a:t>
            </a:r>
            <a:r>
              <a:rPr lang="en-US" sz="2400" dirty="0"/>
              <a:t>Date()</a:t>
            </a:r>
            <a:r>
              <a:rPr lang="en-US" sz="2400" dirty="0" smtClean="0"/>
              <a:t> </a:t>
            </a:r>
            <a:r>
              <a:rPr lang="en-US" sz="2400" dirty="0"/>
              <a:t>},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  <a:r>
              <a:rPr lang="en-US" sz="2400" dirty="0" smtClean="0"/>
              <a:t> </a:t>
            </a:r>
            <a:r>
              <a:rPr lang="en-US" sz="2400" dirty="0"/>
              <a:t>title:</a:t>
            </a:r>
            <a:r>
              <a:rPr lang="en-US" sz="2400" dirty="0" smtClean="0"/>
              <a:t> </a:t>
            </a:r>
            <a:r>
              <a:rPr lang="en-US" sz="2400" dirty="0"/>
              <a:t>"Post Title 4",</a:t>
            </a:r>
            <a:r>
              <a:rPr lang="en-US" sz="2400" dirty="0" smtClean="0"/>
              <a:t> </a:t>
            </a:r>
            <a:r>
              <a:rPr lang="en-US" sz="2400" dirty="0"/>
              <a:t>body:</a:t>
            </a:r>
            <a:r>
              <a:rPr lang="en-US" sz="2400" dirty="0" smtClean="0"/>
              <a:t> </a:t>
            </a:r>
            <a:r>
              <a:rPr lang="en-US" sz="2400" dirty="0"/>
              <a:t>"Body of post.",</a:t>
            </a:r>
            <a:r>
              <a:rPr lang="en-US" sz="2400" dirty="0" smtClean="0"/>
              <a:t> </a:t>
            </a:r>
            <a:r>
              <a:rPr lang="en-US" sz="2400" dirty="0"/>
              <a:t>category:</a:t>
            </a:r>
            <a:r>
              <a:rPr lang="en-US" sz="2400" dirty="0" smtClean="0"/>
              <a:t> </a:t>
            </a:r>
            <a:r>
              <a:rPr lang="en-US" sz="2400" dirty="0"/>
              <a:t>"Event",</a:t>
            </a:r>
            <a:r>
              <a:rPr lang="en-US" sz="2400" dirty="0" smtClean="0"/>
              <a:t> </a:t>
            </a:r>
            <a:r>
              <a:rPr lang="en-US" sz="2400" dirty="0"/>
              <a:t>likes:</a:t>
            </a:r>
            <a:r>
              <a:rPr lang="en-US" sz="2400" dirty="0" smtClean="0"/>
              <a:t> </a:t>
            </a:r>
            <a:r>
              <a:rPr lang="en-US" sz="2400" dirty="0"/>
              <a:t>4,</a:t>
            </a:r>
            <a:r>
              <a:rPr lang="en-US" sz="2400" dirty="0" smtClean="0"/>
              <a:t> </a:t>
            </a:r>
            <a:r>
              <a:rPr lang="en-US" sz="2400" dirty="0"/>
              <a:t>tags:</a:t>
            </a:r>
            <a:r>
              <a:rPr lang="en-US" sz="2400" dirty="0" smtClean="0"/>
              <a:t> </a:t>
            </a:r>
            <a:r>
              <a:rPr lang="en-US" sz="2400" dirty="0"/>
              <a:t>["news",</a:t>
            </a:r>
            <a:r>
              <a:rPr lang="en-US" sz="2400" dirty="0" smtClean="0"/>
              <a:t> </a:t>
            </a:r>
            <a:r>
              <a:rPr lang="en-US" sz="2400" dirty="0"/>
              <a:t>"events"],</a:t>
            </a:r>
            <a:r>
              <a:rPr lang="en-US" sz="2400" dirty="0" smtClean="0"/>
              <a:t> </a:t>
            </a:r>
            <a:r>
              <a:rPr lang="en-US" sz="2400" dirty="0"/>
              <a:t>date:</a:t>
            </a:r>
            <a:r>
              <a:rPr lang="en-US" sz="2400" dirty="0" smtClean="0"/>
              <a:t> </a:t>
            </a:r>
            <a:r>
              <a:rPr lang="en-US" sz="2400" dirty="0"/>
              <a:t>Date()</a:t>
            </a:r>
            <a:r>
              <a:rPr lang="en-US" sz="2400" dirty="0" smtClean="0"/>
              <a:t> </a:t>
            </a:r>
            <a:r>
              <a:rPr lang="en-US" sz="2400" dirty="0"/>
              <a:t>}</a:t>
            </a:r>
            <a:r>
              <a:rPr lang="en-US" sz="2400" dirty="0" smtClean="0"/>
              <a:t> </a:t>
            </a:r>
            <a:r>
              <a:rPr lang="en-US" sz="2400" dirty="0"/>
              <a:t>])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MongoDB</a:t>
            </a:r>
            <a:r>
              <a:rPr lang="en-US" dirty="0"/>
              <a:t> </a:t>
            </a:r>
            <a:r>
              <a:rPr lang="en-US" dirty="0" err="1"/>
              <a:t>mongosh</a:t>
            </a:r>
            <a:r>
              <a:rPr lang="en-US" dirty="0"/>
              <a:t> Find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57850"/>
          </a:xfrm>
        </p:spPr>
        <p:txBody>
          <a:bodyPr/>
          <a:lstStyle/>
          <a:p>
            <a:pPr>
              <a:buNone/>
            </a:pPr>
            <a:r>
              <a:rPr lang="en-US" sz="1800" dirty="0"/>
              <a:t>Find Data</a:t>
            </a:r>
          </a:p>
          <a:p>
            <a:pPr>
              <a:buNone/>
            </a:pPr>
            <a:r>
              <a:rPr lang="en-US" sz="1800" dirty="0"/>
              <a:t>There are 2 methods to find and select data from a </a:t>
            </a:r>
            <a:r>
              <a:rPr lang="en-US" sz="1800" dirty="0" err="1"/>
              <a:t>MongoDB</a:t>
            </a:r>
            <a:r>
              <a:rPr lang="en-US" sz="1800" dirty="0"/>
              <a:t> collection, find() and </a:t>
            </a:r>
            <a:r>
              <a:rPr lang="en-US" sz="1800" dirty="0" err="1"/>
              <a:t>findOne</a:t>
            </a:r>
            <a:r>
              <a:rPr lang="en-US" sz="1800" dirty="0"/>
              <a:t>().</a:t>
            </a:r>
          </a:p>
          <a:p>
            <a:pPr>
              <a:buNone/>
            </a:pPr>
            <a:r>
              <a:rPr lang="en-US" sz="1800" dirty="0"/>
              <a:t>find()</a:t>
            </a:r>
          </a:p>
          <a:p>
            <a:pPr>
              <a:buNone/>
            </a:pPr>
            <a:r>
              <a:rPr lang="en-US" sz="1800" dirty="0"/>
              <a:t>To select data from a collection in </a:t>
            </a:r>
            <a:r>
              <a:rPr lang="en-US" sz="1800" dirty="0" err="1"/>
              <a:t>MongoDB</a:t>
            </a:r>
            <a:r>
              <a:rPr lang="en-US" sz="1800" dirty="0"/>
              <a:t>, we can use the find() method.</a:t>
            </a:r>
          </a:p>
          <a:p>
            <a:pPr>
              <a:buNone/>
            </a:pPr>
            <a:r>
              <a:rPr lang="en-US" sz="1800" dirty="0"/>
              <a:t>This method accepts a query object. If left empty, all documents will be returned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IN" sz="1800" dirty="0"/>
          </a:p>
          <a:p>
            <a:pPr>
              <a:buNone/>
            </a:pPr>
            <a:r>
              <a:rPr lang="en-US" sz="1800" dirty="0"/>
              <a:t>Example</a:t>
            </a:r>
          </a:p>
          <a:p>
            <a:pPr>
              <a:buNone/>
            </a:pPr>
            <a:r>
              <a:rPr lang="en-US" sz="1800" dirty="0" err="1" smtClean="0"/>
              <a:t>db</a:t>
            </a:r>
            <a:r>
              <a:rPr lang="en-US" sz="1800" dirty="0" err="1"/>
              <a:t>.</a:t>
            </a:r>
            <a:r>
              <a:rPr lang="en-US" sz="1800" dirty="0" err="1" smtClean="0"/>
              <a:t>posts</a:t>
            </a:r>
            <a:r>
              <a:rPr lang="en-US" sz="1800" dirty="0" err="1"/>
              <a:t>.find</a:t>
            </a:r>
            <a:r>
              <a:rPr lang="en-US" sz="1800" dirty="0" smtClean="0"/>
              <a:t>()</a:t>
            </a:r>
          </a:p>
          <a:p>
            <a:pPr>
              <a:buNone/>
            </a:pPr>
            <a:endParaRPr lang="en-IN" sz="1800" dirty="0"/>
          </a:p>
          <a:p>
            <a:pPr>
              <a:buNone/>
            </a:pPr>
            <a:r>
              <a:rPr lang="en-US" sz="1800" dirty="0" err="1"/>
              <a:t>findOne</a:t>
            </a:r>
            <a:r>
              <a:rPr lang="en-US" sz="1800" dirty="0"/>
              <a:t>()</a:t>
            </a:r>
          </a:p>
          <a:p>
            <a:pPr>
              <a:buNone/>
            </a:pPr>
            <a:r>
              <a:rPr lang="en-US" sz="1800" dirty="0"/>
              <a:t>To select only one document, we can use the </a:t>
            </a:r>
            <a:r>
              <a:rPr lang="en-US" sz="1800" dirty="0" err="1"/>
              <a:t>findOne</a:t>
            </a:r>
            <a:r>
              <a:rPr lang="en-US" sz="1800" dirty="0"/>
              <a:t>() method.</a:t>
            </a:r>
          </a:p>
          <a:p>
            <a:pPr>
              <a:buNone/>
            </a:pPr>
            <a:r>
              <a:rPr lang="en-US" sz="1800" dirty="0"/>
              <a:t>This method accepts a query object. If left empty, it will return the first document it finds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/>
              <a:t>Example</a:t>
            </a:r>
          </a:p>
          <a:p>
            <a:pPr>
              <a:buNone/>
            </a:pPr>
            <a:r>
              <a:rPr lang="en-US" sz="1800" dirty="0" err="1" smtClean="0"/>
              <a:t>db</a:t>
            </a:r>
            <a:r>
              <a:rPr lang="en-US" sz="1800" dirty="0" err="1"/>
              <a:t>.</a:t>
            </a:r>
            <a:r>
              <a:rPr lang="en-US" sz="1800" dirty="0" err="1" smtClean="0"/>
              <a:t>posts</a:t>
            </a:r>
            <a:r>
              <a:rPr lang="en-US" sz="1800" dirty="0" err="1"/>
              <a:t>.findOne</a:t>
            </a:r>
            <a:r>
              <a:rPr lang="en-US" sz="1800" dirty="0"/>
              <a:t>()</a:t>
            </a:r>
          </a:p>
          <a:p>
            <a:pPr>
              <a:buNone/>
            </a:pPr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07223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/>
              <a:t>Querying Data</a:t>
            </a:r>
          </a:p>
          <a:p>
            <a:pPr>
              <a:buNone/>
            </a:pPr>
            <a:r>
              <a:rPr lang="en-US" sz="1800" dirty="0"/>
              <a:t>To query, or filter, data we can include a query in our find() or </a:t>
            </a:r>
            <a:r>
              <a:rPr lang="en-US" sz="1800" dirty="0" err="1"/>
              <a:t>findOne</a:t>
            </a:r>
            <a:r>
              <a:rPr lang="en-US" sz="1800" dirty="0"/>
              <a:t>() methods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IN" sz="1800" dirty="0"/>
          </a:p>
          <a:p>
            <a:pPr>
              <a:buNone/>
            </a:pPr>
            <a:r>
              <a:rPr lang="en-US" sz="1800" dirty="0"/>
              <a:t>Example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db.posts.find</a:t>
            </a:r>
            <a:r>
              <a:rPr lang="en-US" sz="1800" dirty="0"/>
              <a:t>(</a:t>
            </a:r>
            <a:r>
              <a:rPr lang="en-US" sz="1800" dirty="0" smtClean="0"/>
              <a:t> </a:t>
            </a:r>
            <a:r>
              <a:rPr lang="en-US" sz="1800" dirty="0"/>
              <a:t>{category:</a:t>
            </a:r>
            <a:r>
              <a:rPr lang="en-US" sz="1800" dirty="0" smtClean="0"/>
              <a:t> </a:t>
            </a:r>
            <a:r>
              <a:rPr lang="en-US" sz="1800" dirty="0"/>
              <a:t>"News"}</a:t>
            </a:r>
            <a:r>
              <a:rPr lang="en-US" sz="1800" dirty="0" smtClean="0"/>
              <a:t> )</a:t>
            </a:r>
          </a:p>
          <a:p>
            <a:pPr>
              <a:buNone/>
            </a:pPr>
            <a:endParaRPr lang="en-IN" sz="1800" dirty="0"/>
          </a:p>
          <a:p>
            <a:pPr>
              <a:buNone/>
            </a:pPr>
            <a:r>
              <a:rPr lang="en-US" sz="1800" dirty="0" smtClean="0"/>
              <a:t>Projection</a:t>
            </a:r>
            <a:endParaRPr lang="en-IN" sz="1800" dirty="0" smtClean="0"/>
          </a:p>
          <a:p>
            <a:r>
              <a:rPr lang="en-US" sz="1800" dirty="0"/>
              <a:t>Both find methods accept a second parameter called projection.</a:t>
            </a:r>
          </a:p>
          <a:p>
            <a:r>
              <a:rPr lang="en-US" sz="1800" dirty="0"/>
              <a:t>This parameter is an object that describes which fields to include in the results.</a:t>
            </a:r>
          </a:p>
          <a:p>
            <a:pPr>
              <a:buNone/>
            </a:pPr>
            <a:endParaRPr lang="en-IN" sz="1800" dirty="0" smtClean="0"/>
          </a:p>
          <a:p>
            <a:pPr>
              <a:buNone/>
            </a:pPr>
            <a:r>
              <a:rPr lang="en-US" sz="1800" dirty="0"/>
              <a:t>This example will only display the </a:t>
            </a:r>
            <a:r>
              <a:rPr lang="en-US" sz="1800" dirty="0" smtClean="0"/>
              <a:t>title</a:t>
            </a:r>
            <a:r>
              <a:rPr lang="en-US" sz="1800" dirty="0"/>
              <a:t> and </a:t>
            </a:r>
            <a:r>
              <a:rPr lang="en-US" sz="1800" dirty="0" smtClean="0"/>
              <a:t>date</a:t>
            </a:r>
            <a:r>
              <a:rPr lang="en-US" sz="1800" dirty="0"/>
              <a:t> fields in the results</a:t>
            </a:r>
            <a:r>
              <a:rPr lang="en-US" sz="1800" dirty="0" smtClean="0"/>
              <a:t>.</a:t>
            </a:r>
          </a:p>
          <a:p>
            <a:pPr>
              <a:buNone/>
            </a:pPr>
            <a:endParaRPr lang="en-IN" sz="1800" dirty="0"/>
          </a:p>
          <a:p>
            <a:pPr>
              <a:buNone/>
            </a:pPr>
            <a:r>
              <a:rPr lang="en-US" sz="1800" dirty="0" err="1" smtClean="0"/>
              <a:t>db</a:t>
            </a:r>
            <a:r>
              <a:rPr lang="en-US" sz="1800" dirty="0" err="1"/>
              <a:t>.</a:t>
            </a:r>
            <a:r>
              <a:rPr lang="en-US" sz="1800" dirty="0" err="1" smtClean="0"/>
              <a:t>posts</a:t>
            </a:r>
            <a:r>
              <a:rPr lang="en-US" sz="1800" dirty="0" err="1"/>
              <a:t>.find</a:t>
            </a:r>
            <a:r>
              <a:rPr lang="en-US" sz="1800" dirty="0"/>
              <a:t>({},</a:t>
            </a:r>
            <a:r>
              <a:rPr lang="en-US" sz="1800" dirty="0" smtClean="0"/>
              <a:t> </a:t>
            </a:r>
            <a:r>
              <a:rPr lang="en-US" sz="1800" dirty="0"/>
              <a:t>{title:</a:t>
            </a:r>
            <a:r>
              <a:rPr lang="en-US" sz="1800" dirty="0" smtClean="0"/>
              <a:t> </a:t>
            </a:r>
            <a:r>
              <a:rPr lang="en-US" sz="1800" dirty="0"/>
              <a:t>1,</a:t>
            </a:r>
            <a:r>
              <a:rPr lang="en-US" sz="1800" dirty="0" smtClean="0"/>
              <a:t> </a:t>
            </a:r>
            <a:r>
              <a:rPr lang="en-US" sz="1800" dirty="0"/>
              <a:t>date:</a:t>
            </a:r>
            <a:r>
              <a:rPr lang="en-US" sz="1800" dirty="0" smtClean="0"/>
              <a:t> </a:t>
            </a:r>
            <a:r>
              <a:rPr lang="en-US" sz="1800" dirty="0"/>
              <a:t>1</a:t>
            </a:r>
            <a:r>
              <a:rPr lang="en-US" sz="1800" dirty="0" smtClean="0"/>
              <a:t>})</a:t>
            </a:r>
          </a:p>
          <a:p>
            <a:pPr>
              <a:buNone/>
            </a:pPr>
            <a:r>
              <a:rPr lang="en-US" sz="1800" dirty="0" smtClean="0"/>
              <a:t>We </a:t>
            </a:r>
            <a:r>
              <a:rPr lang="en-US" sz="1800" dirty="0"/>
              <a:t>use a </a:t>
            </a:r>
            <a:r>
              <a:rPr lang="en-US" sz="1800" dirty="0" smtClean="0"/>
              <a:t>1</a:t>
            </a:r>
            <a:r>
              <a:rPr lang="en-US" sz="1800" dirty="0"/>
              <a:t> to include a field and </a:t>
            </a:r>
            <a:r>
              <a:rPr lang="en-US" sz="1800" dirty="0" smtClean="0"/>
              <a:t>0</a:t>
            </a:r>
            <a:r>
              <a:rPr lang="en-US" sz="1800" dirty="0"/>
              <a:t> to exclude a field.</a:t>
            </a:r>
            <a:endParaRPr lang="en-IN" sz="1800" dirty="0" smtClean="0"/>
          </a:p>
          <a:p>
            <a:pPr>
              <a:buNone/>
            </a:pPr>
            <a:r>
              <a:rPr lang="en-US" sz="1800" dirty="0" smtClean="0"/>
              <a:t>Example</a:t>
            </a:r>
            <a:endParaRPr lang="en-IN" sz="1800" dirty="0" smtClean="0"/>
          </a:p>
          <a:p>
            <a:pPr>
              <a:buNone/>
            </a:pPr>
            <a:r>
              <a:rPr lang="en-US" sz="1800" dirty="0" err="1" smtClean="0"/>
              <a:t>db</a:t>
            </a:r>
            <a:r>
              <a:rPr lang="en-US" sz="1800" dirty="0" err="1"/>
              <a:t>.</a:t>
            </a:r>
            <a:r>
              <a:rPr lang="en-US" sz="1800" dirty="0" err="1" smtClean="0"/>
              <a:t>posts</a:t>
            </a:r>
            <a:r>
              <a:rPr lang="en-US" sz="1800" dirty="0" err="1"/>
              <a:t>.find</a:t>
            </a:r>
            <a:r>
              <a:rPr lang="en-US" sz="1800" dirty="0"/>
              <a:t>({},</a:t>
            </a:r>
            <a:r>
              <a:rPr lang="en-US" sz="1800" dirty="0" smtClean="0"/>
              <a:t> </a:t>
            </a:r>
            <a:r>
              <a:rPr lang="en-US" sz="1800" dirty="0"/>
              <a:t>{_id:</a:t>
            </a:r>
            <a:r>
              <a:rPr lang="en-US" sz="1800" dirty="0" smtClean="0"/>
              <a:t> </a:t>
            </a:r>
            <a:r>
              <a:rPr lang="en-US" sz="1800" dirty="0"/>
              <a:t>0,</a:t>
            </a:r>
            <a:r>
              <a:rPr lang="en-US" sz="1800" dirty="0" smtClean="0"/>
              <a:t> </a:t>
            </a:r>
            <a:r>
              <a:rPr lang="en-US" sz="1800" dirty="0"/>
              <a:t>title:</a:t>
            </a:r>
            <a:r>
              <a:rPr lang="en-US" sz="1800" dirty="0" smtClean="0"/>
              <a:t> </a:t>
            </a:r>
            <a:r>
              <a:rPr lang="en-US" sz="1800" dirty="0"/>
              <a:t>1,</a:t>
            </a:r>
            <a:r>
              <a:rPr lang="en-US" sz="1800" dirty="0" smtClean="0"/>
              <a:t> </a:t>
            </a:r>
            <a:r>
              <a:rPr lang="en-US" sz="1800" dirty="0"/>
              <a:t>date:</a:t>
            </a:r>
            <a:r>
              <a:rPr lang="en-US" sz="1800" dirty="0" smtClean="0"/>
              <a:t> </a:t>
            </a:r>
            <a:r>
              <a:rPr lang="en-US" sz="1800" dirty="0"/>
              <a:t>1</a:t>
            </a:r>
            <a:r>
              <a:rPr lang="en-US" sz="1800" dirty="0" smtClean="0"/>
              <a:t>})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/>
              <a:t>Let's exclude the date category field. All other fields will be included in the results</a:t>
            </a:r>
            <a:r>
              <a:rPr lang="en-US" sz="1800" dirty="0" smtClean="0"/>
              <a:t>.</a:t>
            </a:r>
          </a:p>
          <a:p>
            <a:pPr>
              <a:buNone/>
            </a:pPr>
            <a:r>
              <a:rPr lang="en-US" sz="1800" dirty="0" err="1" smtClean="0"/>
              <a:t>db</a:t>
            </a:r>
            <a:r>
              <a:rPr lang="en-US" sz="1800" dirty="0" err="1"/>
              <a:t>.</a:t>
            </a:r>
            <a:r>
              <a:rPr lang="en-US" sz="1800" dirty="0" err="1" smtClean="0"/>
              <a:t>posts</a:t>
            </a:r>
            <a:r>
              <a:rPr lang="en-US" sz="1800" dirty="0" err="1"/>
              <a:t>.find</a:t>
            </a:r>
            <a:r>
              <a:rPr lang="en-US" sz="1800" dirty="0"/>
              <a:t>({},</a:t>
            </a:r>
            <a:r>
              <a:rPr lang="en-US" sz="1800" dirty="0" smtClean="0"/>
              <a:t> </a:t>
            </a:r>
            <a:r>
              <a:rPr lang="en-US" sz="1800" dirty="0"/>
              <a:t>{category:</a:t>
            </a:r>
            <a:r>
              <a:rPr lang="en-US" sz="1800" dirty="0" smtClean="0"/>
              <a:t> </a:t>
            </a:r>
            <a:r>
              <a:rPr lang="en-US" sz="1800" dirty="0"/>
              <a:t>0})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 </a:t>
            </a:r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MongoDB</a:t>
            </a:r>
            <a:r>
              <a:rPr lang="en-US" dirty="0"/>
              <a:t> </a:t>
            </a:r>
            <a:r>
              <a:rPr lang="en-US" dirty="0" err="1"/>
              <a:t>mongosh</a:t>
            </a:r>
            <a:r>
              <a:rPr lang="en-US" dirty="0"/>
              <a:t> Update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401080" cy="5572164"/>
          </a:xfrm>
        </p:spPr>
        <p:txBody>
          <a:bodyPr/>
          <a:lstStyle/>
          <a:p>
            <a:pPr>
              <a:buNone/>
            </a:pPr>
            <a:r>
              <a:rPr lang="en-US" sz="1800" dirty="0"/>
              <a:t>Update Document</a:t>
            </a:r>
          </a:p>
          <a:p>
            <a:r>
              <a:rPr lang="en-US" sz="1800" dirty="0"/>
              <a:t>To update an existing document we can use the </a:t>
            </a:r>
            <a:r>
              <a:rPr lang="en-US" sz="1800" dirty="0" err="1"/>
              <a:t>updateOne</a:t>
            </a:r>
            <a:r>
              <a:rPr lang="en-US" sz="1800" dirty="0"/>
              <a:t>() or </a:t>
            </a:r>
            <a:r>
              <a:rPr lang="en-US" sz="1800" dirty="0" err="1"/>
              <a:t>updateMany</a:t>
            </a:r>
            <a:r>
              <a:rPr lang="en-US" sz="1800" dirty="0"/>
              <a:t>() methods.</a:t>
            </a:r>
          </a:p>
          <a:p>
            <a:r>
              <a:rPr lang="en-US" sz="1800" dirty="0"/>
              <a:t>The first parameter is a query object to define which document or documents should be updated.</a:t>
            </a:r>
          </a:p>
          <a:p>
            <a:r>
              <a:rPr lang="en-US" sz="1800" dirty="0"/>
              <a:t>The second parameter is an object defining the updated data</a:t>
            </a:r>
            <a:r>
              <a:rPr lang="en-US" sz="1800" dirty="0" smtClean="0"/>
              <a:t>.</a:t>
            </a:r>
          </a:p>
          <a:p>
            <a:endParaRPr lang="en-IN" sz="1800" dirty="0" smtClean="0"/>
          </a:p>
          <a:p>
            <a:pPr>
              <a:buNone/>
            </a:pPr>
            <a:r>
              <a:rPr lang="en-US" sz="1800" dirty="0" err="1"/>
              <a:t>updateOne</a:t>
            </a:r>
            <a:r>
              <a:rPr lang="en-US" sz="1800" dirty="0" smtClean="0"/>
              <a:t>()</a:t>
            </a:r>
          </a:p>
          <a:p>
            <a:r>
              <a:rPr lang="en-US" sz="1800" dirty="0"/>
              <a:t>The </a:t>
            </a:r>
            <a:r>
              <a:rPr lang="en-US" sz="1800" dirty="0" err="1"/>
              <a:t>updateOne</a:t>
            </a:r>
            <a:r>
              <a:rPr lang="en-US" sz="1800" dirty="0"/>
              <a:t>() method will update the first document that is found matching the provided query.</a:t>
            </a:r>
          </a:p>
          <a:p>
            <a:r>
              <a:rPr lang="en-US" sz="1800" dirty="0"/>
              <a:t>Let's see what the "like" count for the post with the title of "Post Title 1":</a:t>
            </a:r>
          </a:p>
          <a:p>
            <a:pPr>
              <a:buNone/>
            </a:pPr>
            <a:r>
              <a:rPr lang="en-US" sz="1800" dirty="0"/>
              <a:t>Example</a:t>
            </a:r>
          </a:p>
          <a:p>
            <a:pPr>
              <a:buNone/>
            </a:pPr>
            <a:r>
              <a:rPr lang="en-US" sz="1800" dirty="0" err="1" smtClean="0"/>
              <a:t>db</a:t>
            </a:r>
            <a:r>
              <a:rPr lang="en-US" sz="1800" dirty="0" err="1"/>
              <a:t>.</a:t>
            </a:r>
            <a:r>
              <a:rPr lang="en-US" sz="1800" dirty="0" err="1" smtClean="0"/>
              <a:t>posts</a:t>
            </a:r>
            <a:r>
              <a:rPr lang="en-US" sz="1800" dirty="0" err="1"/>
              <a:t>.find</a:t>
            </a:r>
            <a:r>
              <a:rPr lang="en-US" sz="1800" dirty="0"/>
              <a:t>(</a:t>
            </a:r>
            <a:r>
              <a:rPr lang="en-US" sz="1800" dirty="0" smtClean="0"/>
              <a:t> </a:t>
            </a:r>
            <a:r>
              <a:rPr lang="en-US" sz="1800" dirty="0"/>
              <a:t>{</a:t>
            </a:r>
            <a:r>
              <a:rPr lang="en-US" sz="1800" dirty="0" smtClean="0"/>
              <a:t> </a:t>
            </a:r>
            <a:r>
              <a:rPr lang="en-US" sz="1800" dirty="0"/>
              <a:t>title:</a:t>
            </a:r>
            <a:r>
              <a:rPr lang="en-US" sz="1800" dirty="0" smtClean="0"/>
              <a:t> </a:t>
            </a:r>
            <a:r>
              <a:rPr lang="en-US" sz="1800" dirty="0"/>
              <a:t>"Post Title 1"</a:t>
            </a:r>
            <a:r>
              <a:rPr lang="en-US" sz="1800" dirty="0" smtClean="0"/>
              <a:t> </a:t>
            </a:r>
            <a:r>
              <a:rPr lang="en-US" sz="1800" dirty="0"/>
              <a:t>}</a:t>
            </a:r>
            <a:r>
              <a:rPr lang="en-US" sz="1800" dirty="0" smtClean="0"/>
              <a:t> )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/>
              <a:t>Now let's update the "likes" on this post to 2. To do this, we need to </a:t>
            </a:r>
            <a:r>
              <a:rPr lang="en-US" sz="1800" dirty="0" smtClean="0"/>
              <a:t>use the</a:t>
            </a:r>
            <a:r>
              <a:rPr lang="en-US" sz="1800" dirty="0"/>
              <a:t> </a:t>
            </a:r>
            <a:r>
              <a:rPr lang="en-US" sz="1800" dirty="0" smtClean="0"/>
              <a:t>$set</a:t>
            </a:r>
            <a:r>
              <a:rPr lang="en-US" sz="1800" dirty="0"/>
              <a:t> operator.</a:t>
            </a:r>
            <a:endParaRPr lang="en-IN" sz="1800" dirty="0"/>
          </a:p>
          <a:p>
            <a:pPr>
              <a:buNone/>
            </a:pPr>
            <a:r>
              <a:rPr lang="en-US" sz="1800" dirty="0" err="1" smtClean="0"/>
              <a:t>db</a:t>
            </a:r>
            <a:r>
              <a:rPr lang="en-US" sz="1800" dirty="0" err="1"/>
              <a:t>.</a:t>
            </a:r>
            <a:r>
              <a:rPr lang="en-US" sz="1800" dirty="0" err="1" smtClean="0"/>
              <a:t>posts</a:t>
            </a:r>
            <a:r>
              <a:rPr lang="en-US" sz="1800" dirty="0" err="1"/>
              <a:t>.updateOne</a:t>
            </a:r>
            <a:r>
              <a:rPr lang="en-US" sz="1800" dirty="0"/>
              <a:t>(</a:t>
            </a:r>
            <a:r>
              <a:rPr lang="en-US" sz="1800" dirty="0" smtClean="0"/>
              <a:t> </a:t>
            </a:r>
            <a:r>
              <a:rPr lang="en-US" sz="1800" dirty="0"/>
              <a:t>{</a:t>
            </a:r>
            <a:r>
              <a:rPr lang="en-US" sz="1800" dirty="0" smtClean="0"/>
              <a:t> </a:t>
            </a:r>
            <a:r>
              <a:rPr lang="en-US" sz="1800" dirty="0"/>
              <a:t>title:</a:t>
            </a:r>
            <a:r>
              <a:rPr lang="en-US" sz="1800" dirty="0" smtClean="0"/>
              <a:t> </a:t>
            </a:r>
            <a:r>
              <a:rPr lang="en-US" sz="1800" dirty="0"/>
              <a:t>"Post Title 1"</a:t>
            </a:r>
            <a:r>
              <a:rPr lang="en-US" sz="1800" dirty="0" smtClean="0"/>
              <a:t> </a:t>
            </a:r>
            <a:r>
              <a:rPr lang="en-US" sz="1800" dirty="0"/>
              <a:t>},</a:t>
            </a:r>
            <a:r>
              <a:rPr lang="en-US" sz="1800" dirty="0" smtClean="0"/>
              <a:t> </a:t>
            </a:r>
            <a:r>
              <a:rPr lang="en-US" sz="1800" dirty="0"/>
              <a:t>{</a:t>
            </a:r>
            <a:r>
              <a:rPr lang="en-US" sz="1800" dirty="0" smtClean="0"/>
              <a:t> </a:t>
            </a:r>
            <a:r>
              <a:rPr lang="en-US" sz="1800" dirty="0"/>
              <a:t>$set:</a:t>
            </a:r>
            <a:r>
              <a:rPr lang="en-US" sz="1800" dirty="0" smtClean="0"/>
              <a:t> </a:t>
            </a:r>
            <a:r>
              <a:rPr lang="en-US" sz="1800" dirty="0"/>
              <a:t>{</a:t>
            </a:r>
            <a:r>
              <a:rPr lang="en-US" sz="1800" dirty="0" smtClean="0"/>
              <a:t> </a:t>
            </a:r>
            <a:r>
              <a:rPr lang="en-US" sz="1800" dirty="0"/>
              <a:t>likes:</a:t>
            </a:r>
            <a:r>
              <a:rPr lang="en-US" sz="1800" dirty="0" smtClean="0"/>
              <a:t> </a:t>
            </a:r>
            <a:r>
              <a:rPr lang="en-US" sz="1800" dirty="0"/>
              <a:t>2</a:t>
            </a:r>
            <a:r>
              <a:rPr lang="en-US" sz="1800" dirty="0" smtClean="0"/>
              <a:t> </a:t>
            </a:r>
            <a:r>
              <a:rPr lang="en-US" sz="1800" dirty="0"/>
              <a:t>}</a:t>
            </a:r>
            <a:r>
              <a:rPr lang="en-US" sz="1800" dirty="0" smtClean="0"/>
              <a:t> </a:t>
            </a:r>
            <a:r>
              <a:rPr lang="en-US" sz="1800" dirty="0"/>
              <a:t>}</a:t>
            </a:r>
            <a:r>
              <a:rPr lang="en-US" sz="1800" dirty="0" smtClean="0"/>
              <a:t> </a:t>
            </a:r>
            <a:r>
              <a:rPr lang="en-US" sz="1800" dirty="0"/>
              <a:t>)</a:t>
            </a:r>
          </a:p>
          <a:p>
            <a:endParaRPr lang="en-IN" sz="1800" dirty="0"/>
          </a:p>
          <a:p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/>
              <a:t>Insert if not </a:t>
            </a:r>
            <a:r>
              <a:rPr lang="en-US" sz="1800" dirty="0" smtClean="0"/>
              <a:t>found</a:t>
            </a:r>
          </a:p>
          <a:p>
            <a:r>
              <a:rPr lang="en-US" sz="1800" dirty="0"/>
              <a:t>If you would like to insert the document if it is not found, you can use the </a:t>
            </a:r>
            <a:r>
              <a:rPr lang="en-US" sz="1800" dirty="0" err="1"/>
              <a:t>upsert</a:t>
            </a:r>
            <a:r>
              <a:rPr lang="en-US" sz="1800" dirty="0"/>
              <a:t> option.</a:t>
            </a:r>
          </a:p>
          <a:p>
            <a:pPr>
              <a:buNone/>
            </a:pPr>
            <a:r>
              <a:rPr lang="en-US" sz="1800" dirty="0" smtClean="0"/>
              <a:t>Example</a:t>
            </a:r>
          </a:p>
          <a:p>
            <a:pPr>
              <a:buNone/>
            </a:pPr>
            <a:r>
              <a:rPr lang="en-US" sz="1800" dirty="0" err="1" smtClean="0"/>
              <a:t>db</a:t>
            </a:r>
            <a:r>
              <a:rPr lang="en-US" sz="1800" dirty="0" err="1"/>
              <a:t>.</a:t>
            </a:r>
            <a:r>
              <a:rPr lang="en-US" sz="1800" dirty="0" err="1" smtClean="0"/>
              <a:t>posts</a:t>
            </a:r>
            <a:r>
              <a:rPr lang="en-US" sz="1800" dirty="0" err="1"/>
              <a:t>.updateOne</a:t>
            </a:r>
            <a:r>
              <a:rPr lang="en-US" sz="1800" dirty="0"/>
              <a:t>(</a:t>
            </a:r>
            <a:r>
              <a:rPr lang="en-US" sz="1800" dirty="0" smtClean="0"/>
              <a:t> </a:t>
            </a:r>
            <a:r>
              <a:rPr lang="en-US" sz="1800" dirty="0"/>
              <a:t>{</a:t>
            </a:r>
            <a:r>
              <a:rPr lang="en-US" sz="1800" dirty="0" smtClean="0"/>
              <a:t> </a:t>
            </a:r>
            <a:r>
              <a:rPr lang="en-US" sz="1800" dirty="0"/>
              <a:t>title:</a:t>
            </a:r>
            <a:r>
              <a:rPr lang="en-US" sz="1800" dirty="0" smtClean="0"/>
              <a:t> </a:t>
            </a:r>
            <a:r>
              <a:rPr lang="en-US" sz="1800" dirty="0"/>
              <a:t>"Post Title 5"</a:t>
            </a:r>
            <a:r>
              <a:rPr lang="en-US" sz="1800" dirty="0" smtClean="0"/>
              <a:t> </a:t>
            </a:r>
            <a:r>
              <a:rPr lang="en-US" sz="1800" dirty="0"/>
              <a:t>},</a:t>
            </a:r>
            <a:r>
              <a:rPr lang="en-US" sz="1800" dirty="0" smtClean="0"/>
              <a:t> </a:t>
            </a:r>
            <a:r>
              <a:rPr lang="en-US" sz="1800" dirty="0"/>
              <a:t>{</a:t>
            </a:r>
            <a:r>
              <a:rPr lang="en-US" sz="1800" dirty="0" smtClean="0"/>
              <a:t> </a:t>
            </a:r>
            <a:r>
              <a:rPr lang="en-US" sz="1800" dirty="0"/>
              <a:t>$set:</a:t>
            </a:r>
            <a:r>
              <a:rPr lang="en-US" sz="1800" dirty="0" smtClean="0"/>
              <a:t> </a:t>
            </a:r>
            <a:r>
              <a:rPr lang="en-US" sz="1800" dirty="0"/>
              <a:t>{</a:t>
            </a:r>
            <a:r>
              <a:rPr lang="en-US" sz="1800" dirty="0" smtClean="0"/>
              <a:t> </a:t>
            </a:r>
            <a:r>
              <a:rPr lang="en-US" sz="1800" dirty="0"/>
              <a:t>title:</a:t>
            </a:r>
            <a:r>
              <a:rPr lang="en-US" sz="1800" dirty="0" smtClean="0"/>
              <a:t> </a:t>
            </a:r>
            <a:r>
              <a:rPr lang="en-US" sz="1800" dirty="0"/>
              <a:t>"Post Title 5",</a:t>
            </a:r>
            <a:r>
              <a:rPr lang="en-US" sz="1800" dirty="0" smtClean="0"/>
              <a:t> </a:t>
            </a:r>
            <a:r>
              <a:rPr lang="en-US" sz="1800" dirty="0"/>
              <a:t>body:</a:t>
            </a:r>
            <a:r>
              <a:rPr lang="en-US" sz="1800" dirty="0" smtClean="0"/>
              <a:t> </a:t>
            </a:r>
            <a:r>
              <a:rPr lang="en-US" sz="1800" dirty="0"/>
              <a:t>"Body of post.",</a:t>
            </a:r>
            <a:r>
              <a:rPr lang="en-US" sz="1800" dirty="0" smtClean="0"/>
              <a:t> </a:t>
            </a:r>
            <a:r>
              <a:rPr lang="en-US" sz="1800" dirty="0"/>
              <a:t>category:</a:t>
            </a:r>
            <a:r>
              <a:rPr lang="en-US" sz="1800" dirty="0" smtClean="0"/>
              <a:t> </a:t>
            </a:r>
            <a:r>
              <a:rPr lang="en-US" sz="1800" dirty="0"/>
              <a:t>"Event",</a:t>
            </a:r>
            <a:r>
              <a:rPr lang="en-US" sz="1800" dirty="0" smtClean="0"/>
              <a:t> </a:t>
            </a:r>
            <a:r>
              <a:rPr lang="en-US" sz="1800" dirty="0"/>
              <a:t>likes:</a:t>
            </a:r>
            <a:r>
              <a:rPr lang="en-US" sz="1800" dirty="0" smtClean="0"/>
              <a:t> </a:t>
            </a:r>
            <a:r>
              <a:rPr lang="en-US" sz="1800" dirty="0"/>
              <a:t>5,</a:t>
            </a:r>
            <a:r>
              <a:rPr lang="en-US" sz="1800" dirty="0" smtClean="0"/>
              <a:t> </a:t>
            </a:r>
            <a:r>
              <a:rPr lang="en-US" sz="1800" dirty="0"/>
              <a:t>tags:</a:t>
            </a:r>
            <a:r>
              <a:rPr lang="en-US" sz="1800" dirty="0" smtClean="0"/>
              <a:t> </a:t>
            </a:r>
            <a:r>
              <a:rPr lang="en-US" sz="1800" dirty="0"/>
              <a:t>["news",</a:t>
            </a:r>
            <a:r>
              <a:rPr lang="en-US" sz="1800" dirty="0" smtClean="0"/>
              <a:t> </a:t>
            </a:r>
            <a:r>
              <a:rPr lang="en-US" sz="1800" dirty="0"/>
              <a:t>"events"],</a:t>
            </a:r>
            <a:r>
              <a:rPr lang="en-US" sz="1800" dirty="0" smtClean="0"/>
              <a:t> </a:t>
            </a:r>
            <a:r>
              <a:rPr lang="en-US" sz="1800" dirty="0"/>
              <a:t>date:</a:t>
            </a:r>
            <a:r>
              <a:rPr lang="en-US" sz="1800" dirty="0" smtClean="0"/>
              <a:t> </a:t>
            </a:r>
            <a:r>
              <a:rPr lang="en-US" sz="1800" dirty="0"/>
              <a:t>Date()</a:t>
            </a:r>
            <a:r>
              <a:rPr lang="en-US" sz="1800" dirty="0" smtClean="0"/>
              <a:t> </a:t>
            </a:r>
            <a:r>
              <a:rPr lang="en-US" sz="1800" dirty="0"/>
              <a:t>}</a:t>
            </a:r>
            <a:r>
              <a:rPr lang="en-US" sz="1800" dirty="0" smtClean="0"/>
              <a:t> </a:t>
            </a:r>
            <a:r>
              <a:rPr lang="en-US" sz="1800" dirty="0"/>
              <a:t>},</a:t>
            </a:r>
            <a:r>
              <a:rPr lang="en-US" sz="1800" dirty="0" smtClean="0"/>
              <a:t> </a:t>
            </a:r>
            <a:r>
              <a:rPr lang="en-US" sz="1800" dirty="0"/>
              <a:t>{</a:t>
            </a:r>
            <a:r>
              <a:rPr lang="en-US" sz="1800" dirty="0" smtClean="0"/>
              <a:t> </a:t>
            </a:r>
            <a:r>
              <a:rPr lang="en-US" sz="1800" dirty="0" err="1"/>
              <a:t>upsert</a:t>
            </a:r>
            <a:r>
              <a:rPr lang="en-US" sz="1800" dirty="0"/>
              <a:t>:</a:t>
            </a:r>
            <a:r>
              <a:rPr lang="en-US" sz="1800" dirty="0" smtClean="0"/>
              <a:t> </a:t>
            </a:r>
            <a:r>
              <a:rPr lang="en-US" sz="1800" dirty="0"/>
              <a:t>true</a:t>
            </a:r>
            <a:r>
              <a:rPr lang="en-US" sz="1800" dirty="0" smtClean="0"/>
              <a:t> </a:t>
            </a:r>
            <a:r>
              <a:rPr lang="en-US" sz="1800" dirty="0"/>
              <a:t>}</a:t>
            </a:r>
            <a:r>
              <a:rPr lang="en-US" sz="1800" dirty="0" smtClean="0"/>
              <a:t> )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2400" dirty="0" err="1"/>
              <a:t>updateMany</a:t>
            </a:r>
            <a:r>
              <a:rPr lang="en-US" sz="2400" dirty="0"/>
              <a:t>()</a:t>
            </a:r>
          </a:p>
          <a:p>
            <a:pPr>
              <a:buNone/>
            </a:pPr>
            <a:r>
              <a:rPr lang="en-US" sz="1800" dirty="0"/>
              <a:t>The </a:t>
            </a:r>
            <a:r>
              <a:rPr lang="en-US" sz="1800" dirty="0" err="1" smtClean="0"/>
              <a:t>updateMany</a:t>
            </a:r>
            <a:r>
              <a:rPr lang="en-US" sz="1800" dirty="0" smtClean="0"/>
              <a:t>()</a:t>
            </a:r>
            <a:r>
              <a:rPr lang="en-US" sz="1800" dirty="0"/>
              <a:t> method will update all documents that match the provided query.</a:t>
            </a:r>
            <a:endParaRPr lang="en-US" sz="1800" dirty="0" smtClean="0"/>
          </a:p>
          <a:p>
            <a:pPr>
              <a:buNone/>
            </a:pPr>
            <a:r>
              <a:rPr lang="en-US" sz="1800" dirty="0"/>
              <a:t>Example</a:t>
            </a:r>
          </a:p>
          <a:p>
            <a:pPr>
              <a:buNone/>
            </a:pPr>
            <a:r>
              <a:rPr lang="en-US" sz="1800" dirty="0" err="1" smtClean="0"/>
              <a:t>db</a:t>
            </a:r>
            <a:r>
              <a:rPr lang="en-US" sz="1800" dirty="0" err="1"/>
              <a:t>.</a:t>
            </a:r>
            <a:r>
              <a:rPr lang="en-US" sz="1800" dirty="0" err="1" smtClean="0"/>
              <a:t>posts</a:t>
            </a:r>
            <a:r>
              <a:rPr lang="en-US" sz="1800" dirty="0" err="1"/>
              <a:t>.updateMany</a:t>
            </a:r>
            <a:r>
              <a:rPr lang="en-US" sz="1800" dirty="0"/>
              <a:t>({},</a:t>
            </a:r>
            <a:r>
              <a:rPr lang="en-US" sz="1800" dirty="0" smtClean="0"/>
              <a:t> </a:t>
            </a:r>
            <a:r>
              <a:rPr lang="en-US" sz="1800" dirty="0"/>
              <a:t>{</a:t>
            </a:r>
            <a:r>
              <a:rPr lang="en-US" sz="1800" dirty="0" smtClean="0"/>
              <a:t> </a:t>
            </a:r>
            <a:r>
              <a:rPr lang="en-US" sz="1800" dirty="0"/>
              <a:t>$inc:</a:t>
            </a:r>
            <a:r>
              <a:rPr lang="en-US" sz="1800" dirty="0" smtClean="0"/>
              <a:t> </a:t>
            </a:r>
            <a:r>
              <a:rPr lang="en-US" sz="1800" dirty="0"/>
              <a:t>{</a:t>
            </a:r>
            <a:r>
              <a:rPr lang="en-US" sz="1800" dirty="0" smtClean="0"/>
              <a:t> </a:t>
            </a:r>
            <a:r>
              <a:rPr lang="en-US" sz="1800" dirty="0"/>
              <a:t>likes:</a:t>
            </a:r>
            <a:r>
              <a:rPr lang="en-US" sz="1800" dirty="0" smtClean="0"/>
              <a:t> </a:t>
            </a:r>
            <a:r>
              <a:rPr lang="en-US" sz="1800" dirty="0"/>
              <a:t>1</a:t>
            </a:r>
            <a:r>
              <a:rPr lang="en-US" sz="1800" dirty="0" smtClean="0"/>
              <a:t> </a:t>
            </a:r>
            <a:r>
              <a:rPr lang="en-US" sz="1800" dirty="0"/>
              <a:t>}</a:t>
            </a:r>
            <a:r>
              <a:rPr lang="en-US" sz="1800" dirty="0" smtClean="0"/>
              <a:t> </a:t>
            </a:r>
            <a:r>
              <a:rPr lang="en-US" sz="1800" dirty="0"/>
              <a:t>}) 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900" dirty="0"/>
              <a:t>Now check the likes in all of the documents and you will see that they have all been incremented by 1.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792</Words>
  <Application>Microsoft Office PowerPoint</Application>
  <PresentationFormat>On-screen Show (4:3)</PresentationFormat>
  <Paragraphs>184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MongoDB</vt:lpstr>
      <vt:lpstr>Collections/Views/On-Demand Materialized Views</vt:lpstr>
      <vt:lpstr>Relational vs MongoDB</vt:lpstr>
      <vt:lpstr> MongoDB mongosh Create Database </vt:lpstr>
      <vt:lpstr> insertMany() </vt:lpstr>
      <vt:lpstr> MongoDB mongosh Find </vt:lpstr>
      <vt:lpstr>Slide 7</vt:lpstr>
      <vt:lpstr> MongoDB mongosh Update </vt:lpstr>
      <vt:lpstr>Slide 9</vt:lpstr>
      <vt:lpstr> MongoDB mongosh Delete </vt:lpstr>
      <vt:lpstr> MongoDB Query Operators </vt:lpstr>
      <vt:lpstr> Logical </vt:lpstr>
      <vt:lpstr> Evaluation </vt:lpstr>
      <vt:lpstr> MongoDB Update Operators </vt:lpstr>
      <vt:lpstr> Aggregation Pipelines 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Kanthi Kiran</dc:creator>
  <cp:lastModifiedBy>Kanthi Kiran</cp:lastModifiedBy>
  <cp:revision>45</cp:revision>
  <dcterms:created xsi:type="dcterms:W3CDTF">2025-07-13T14:04:42Z</dcterms:created>
  <dcterms:modified xsi:type="dcterms:W3CDTF">2025-07-14T11:05:39Z</dcterms:modified>
</cp:coreProperties>
</file>