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handoutMasterIdLst>
    <p:handoutMasterId r:id="rId4"/>
  </p:handoutMasterIdLst>
  <p:sldIdLst>
    <p:sldId id="256" r:id="rId2"/>
  </p:sldIdLst>
  <p:sldSz cx="43891200" cy="29260800"/>
  <p:notesSz cx="7315200" cy="9601200"/>
  <p:defaultTextStyle>
    <a:defPPr>
      <a:defRPr lang="en-US"/>
    </a:defPPr>
    <a:lvl1pPr marL="0" algn="l" defTabSz="4276010" rtl="0" eaLnBrk="1" latinLnBrk="0" hangingPunct="1">
      <a:defRPr sz="8459" kern="1200">
        <a:solidFill>
          <a:schemeClr val="tx1"/>
        </a:solidFill>
        <a:latin typeface="+mn-lt"/>
        <a:ea typeface="+mn-ea"/>
        <a:cs typeface="+mn-cs"/>
      </a:defRPr>
    </a:lvl1pPr>
    <a:lvl2pPr marL="2138005" algn="l" defTabSz="4276010" rtl="0" eaLnBrk="1" latinLnBrk="0" hangingPunct="1">
      <a:defRPr sz="8459" kern="1200">
        <a:solidFill>
          <a:schemeClr val="tx1"/>
        </a:solidFill>
        <a:latin typeface="+mn-lt"/>
        <a:ea typeface="+mn-ea"/>
        <a:cs typeface="+mn-cs"/>
      </a:defRPr>
    </a:lvl2pPr>
    <a:lvl3pPr marL="4276010" algn="l" defTabSz="4276010" rtl="0" eaLnBrk="1" latinLnBrk="0" hangingPunct="1">
      <a:defRPr sz="8459" kern="1200">
        <a:solidFill>
          <a:schemeClr val="tx1"/>
        </a:solidFill>
        <a:latin typeface="+mn-lt"/>
        <a:ea typeface="+mn-ea"/>
        <a:cs typeface="+mn-cs"/>
      </a:defRPr>
    </a:lvl3pPr>
    <a:lvl4pPr marL="6414015" algn="l" defTabSz="4276010" rtl="0" eaLnBrk="1" latinLnBrk="0" hangingPunct="1">
      <a:defRPr sz="8459" kern="1200">
        <a:solidFill>
          <a:schemeClr val="tx1"/>
        </a:solidFill>
        <a:latin typeface="+mn-lt"/>
        <a:ea typeface="+mn-ea"/>
        <a:cs typeface="+mn-cs"/>
      </a:defRPr>
    </a:lvl4pPr>
    <a:lvl5pPr marL="8552019" algn="l" defTabSz="4276010" rtl="0" eaLnBrk="1" latinLnBrk="0" hangingPunct="1">
      <a:defRPr sz="8459" kern="1200">
        <a:solidFill>
          <a:schemeClr val="tx1"/>
        </a:solidFill>
        <a:latin typeface="+mn-lt"/>
        <a:ea typeface="+mn-ea"/>
        <a:cs typeface="+mn-cs"/>
      </a:defRPr>
    </a:lvl5pPr>
    <a:lvl6pPr marL="10690024" algn="l" defTabSz="4276010" rtl="0" eaLnBrk="1" latinLnBrk="0" hangingPunct="1">
      <a:defRPr sz="8459" kern="1200">
        <a:solidFill>
          <a:schemeClr val="tx1"/>
        </a:solidFill>
        <a:latin typeface="+mn-lt"/>
        <a:ea typeface="+mn-ea"/>
        <a:cs typeface="+mn-cs"/>
      </a:defRPr>
    </a:lvl6pPr>
    <a:lvl7pPr marL="12828029" algn="l" defTabSz="4276010" rtl="0" eaLnBrk="1" latinLnBrk="0" hangingPunct="1">
      <a:defRPr sz="8459" kern="1200">
        <a:solidFill>
          <a:schemeClr val="tx1"/>
        </a:solidFill>
        <a:latin typeface="+mn-lt"/>
        <a:ea typeface="+mn-ea"/>
        <a:cs typeface="+mn-cs"/>
      </a:defRPr>
    </a:lvl7pPr>
    <a:lvl8pPr marL="14966034" algn="l" defTabSz="4276010" rtl="0" eaLnBrk="1" latinLnBrk="0" hangingPunct="1">
      <a:defRPr sz="8459" kern="1200">
        <a:solidFill>
          <a:schemeClr val="tx1"/>
        </a:solidFill>
        <a:latin typeface="+mn-lt"/>
        <a:ea typeface="+mn-ea"/>
        <a:cs typeface="+mn-cs"/>
      </a:defRPr>
    </a:lvl8pPr>
    <a:lvl9pPr marL="17104039" algn="l" defTabSz="4276010" rtl="0" eaLnBrk="1" latinLnBrk="0" hangingPunct="1">
      <a:defRPr sz="845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80"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A80C30"/>
    <a:srgbClr val="2E5B30"/>
    <a:srgbClr val="F2F2F2"/>
    <a:srgbClr val="E3D3D3"/>
    <a:srgbClr val="DDC9C9"/>
    <a:srgbClr val="DBBFBF"/>
    <a:srgbClr val="E4E7EC"/>
    <a:srgbClr val="D0D5DE"/>
    <a:srgbClr val="DA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08" autoAdjust="0"/>
    <p:restoredTop sz="90832" autoAdjust="0"/>
  </p:normalViewPr>
  <p:slideViewPr>
    <p:cSldViewPr>
      <p:cViewPr>
        <p:scale>
          <a:sx n="32" d="100"/>
          <a:sy n="32" d="100"/>
        </p:scale>
        <p:origin x="-374" y="-2146"/>
      </p:cViewPr>
      <p:guideLst>
        <p:guide orient="horz" pos="9280"/>
        <p:guide pos="13824"/>
      </p:guideLst>
    </p:cSldViewPr>
  </p:slideViewPr>
  <p:notesTextViewPr>
    <p:cViewPr>
      <p:scale>
        <a:sx n="1" d="1"/>
        <a:sy n="1" d="1"/>
      </p:scale>
      <p:origin x="0" y="0"/>
    </p:cViewPr>
  </p:notesTextViewPr>
  <p:notesViewPr>
    <p:cSldViewPr showGuides="1">
      <p:cViewPr varScale="1">
        <p:scale>
          <a:sx n="59" d="100"/>
          <a:sy n="59" d="100"/>
        </p:scale>
        <p:origin x="251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E7-4987-95FA-06641D6B35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E7-4987-95FA-06641D6B35AA}"/>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Sheet1!$A$1:$A$2</c:f>
              <c:strCache>
                <c:ptCount val="2"/>
                <c:pt idx="0">
                  <c:v>Yes</c:v>
                </c:pt>
                <c:pt idx="1">
                  <c:v>No</c:v>
                </c:pt>
              </c:strCache>
            </c:strRef>
          </c:cat>
          <c:val>
            <c:numRef>
              <c:f>Sheet1!$B$1:$B$2</c:f>
              <c:numCache>
                <c:formatCode>General</c:formatCode>
                <c:ptCount val="2"/>
                <c:pt idx="0">
                  <c:v>12</c:v>
                </c:pt>
                <c:pt idx="1">
                  <c:v>6</c:v>
                </c:pt>
              </c:numCache>
            </c:numRef>
          </c:val>
          <c:extLst>
            <c:ext xmlns:c16="http://schemas.microsoft.com/office/drawing/2014/chart" uri="{C3380CC4-5D6E-409C-BE32-E72D297353CC}">
              <c16:uniqueId val="{00000004-D6E7-4987-95FA-06641D6B35A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810" cy="481370"/>
          </a:xfrm>
          <a:prstGeom prst="rect">
            <a:avLst/>
          </a:prstGeom>
        </p:spPr>
        <p:txBody>
          <a:bodyPr vert="horz" lIns="94704" tIns="47352" rIns="94704" bIns="47352" rtlCol="0"/>
          <a:lstStyle>
            <a:lvl1pPr algn="l">
              <a:defRPr sz="1300"/>
            </a:lvl1pPr>
          </a:lstStyle>
          <a:p>
            <a:endParaRPr lang="en-US"/>
          </a:p>
        </p:txBody>
      </p:sp>
      <p:sp>
        <p:nvSpPr>
          <p:cNvPr id="3" name="Date Placeholder 2"/>
          <p:cNvSpPr>
            <a:spLocks noGrp="1"/>
          </p:cNvSpPr>
          <p:nvPr>
            <p:ph type="dt" sz="quarter" idx="1"/>
          </p:nvPr>
        </p:nvSpPr>
        <p:spPr>
          <a:xfrm>
            <a:off x="4143738" y="0"/>
            <a:ext cx="3169810" cy="481370"/>
          </a:xfrm>
          <a:prstGeom prst="rect">
            <a:avLst/>
          </a:prstGeom>
        </p:spPr>
        <p:txBody>
          <a:bodyPr vert="horz" lIns="94704" tIns="47352" rIns="94704" bIns="47352" rtlCol="0"/>
          <a:lstStyle>
            <a:lvl1pPr algn="r">
              <a:defRPr sz="1300"/>
            </a:lvl1pPr>
          </a:lstStyle>
          <a:p>
            <a:fld id="{7EDC9FCA-5669-407A-B541-D0E7F9787720}" type="datetimeFigureOut">
              <a:rPr lang="en-US" smtClean="0"/>
              <a:t>12/14/2019</a:t>
            </a:fld>
            <a:endParaRPr lang="en-US"/>
          </a:p>
        </p:txBody>
      </p:sp>
      <p:sp>
        <p:nvSpPr>
          <p:cNvPr id="4" name="Footer Placeholder 3"/>
          <p:cNvSpPr>
            <a:spLocks noGrp="1"/>
          </p:cNvSpPr>
          <p:nvPr>
            <p:ph type="ftr" sz="quarter" idx="2"/>
          </p:nvPr>
        </p:nvSpPr>
        <p:spPr>
          <a:xfrm>
            <a:off x="1" y="9119831"/>
            <a:ext cx="3169810" cy="481370"/>
          </a:xfrm>
          <a:prstGeom prst="rect">
            <a:avLst/>
          </a:prstGeom>
        </p:spPr>
        <p:txBody>
          <a:bodyPr vert="horz" lIns="94704" tIns="47352" rIns="94704" bIns="47352" rtlCol="0" anchor="b"/>
          <a:lstStyle>
            <a:lvl1pPr algn="l">
              <a:defRPr sz="1300"/>
            </a:lvl1pPr>
          </a:lstStyle>
          <a:p>
            <a:endParaRPr lang="en-US"/>
          </a:p>
        </p:txBody>
      </p:sp>
      <p:sp>
        <p:nvSpPr>
          <p:cNvPr id="5" name="Slide Number Placeholder 4"/>
          <p:cNvSpPr>
            <a:spLocks noGrp="1"/>
          </p:cNvSpPr>
          <p:nvPr>
            <p:ph type="sldNum" sz="quarter" idx="3"/>
          </p:nvPr>
        </p:nvSpPr>
        <p:spPr>
          <a:xfrm>
            <a:off x="4143738" y="9119831"/>
            <a:ext cx="3169810" cy="481370"/>
          </a:xfrm>
          <a:prstGeom prst="rect">
            <a:avLst/>
          </a:prstGeom>
        </p:spPr>
        <p:txBody>
          <a:bodyPr vert="horz" lIns="94704" tIns="47352" rIns="94704" bIns="47352" rtlCol="0" anchor="b"/>
          <a:lstStyle>
            <a:lvl1pPr algn="r">
              <a:defRPr sz="1300"/>
            </a:lvl1pPr>
          </a:lstStyle>
          <a:p>
            <a:fld id="{4A3E81E9-AB0C-4BDC-844B-9CDBC27BDA15}" type="slidenum">
              <a:rPr lang="en-US" smtClean="0"/>
              <a:t>‹#›</a:t>
            </a:fld>
            <a:endParaRPr lang="en-US"/>
          </a:p>
        </p:txBody>
      </p:sp>
    </p:spTree>
    <p:extLst>
      <p:ext uri="{BB962C8B-B14F-4D97-AF65-F5344CB8AC3E}">
        <p14:creationId xmlns:p14="http://schemas.microsoft.com/office/powerpoint/2010/main" val="1434676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5" tIns="48328" rIns="96655" bIns="48328"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55" tIns="48328" rIns="96655" bIns="48328" rtlCol="0"/>
          <a:lstStyle>
            <a:lvl1pPr algn="r">
              <a:defRPr sz="1300"/>
            </a:lvl1pPr>
          </a:lstStyle>
          <a:p>
            <a:fld id="{63D3EF91-396D-4FE8-A257-1E08692753AD}" type="datetimeFigureOut">
              <a:rPr lang="en-US" smtClean="0"/>
              <a:t>12/14/2019</a:t>
            </a:fld>
            <a:endParaRPr lang="en-US"/>
          </a:p>
        </p:txBody>
      </p:sp>
      <p:sp>
        <p:nvSpPr>
          <p:cNvPr id="4" name="Slide Image Placeholder 3"/>
          <p:cNvSpPr>
            <a:spLocks noGrp="1" noRot="1" noChangeAspect="1"/>
          </p:cNvSpPr>
          <p:nvPr>
            <p:ph type="sldImg" idx="2"/>
          </p:nvPr>
        </p:nvSpPr>
        <p:spPr>
          <a:xfrm>
            <a:off x="958850" y="720725"/>
            <a:ext cx="5397500" cy="3598863"/>
          </a:xfrm>
          <a:prstGeom prst="rect">
            <a:avLst/>
          </a:prstGeom>
          <a:noFill/>
          <a:ln w="12700">
            <a:solidFill>
              <a:prstClr val="black"/>
            </a:solidFill>
          </a:ln>
        </p:spPr>
        <p:txBody>
          <a:bodyPr vert="horz" lIns="96655" tIns="48328" rIns="96655" bIns="48328"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5" tIns="48328" rIns="96655" bIns="483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55" tIns="48328" rIns="96655"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6655" tIns="48328" rIns="96655" bIns="48328" rtlCol="0" anchor="b"/>
          <a:lstStyle>
            <a:lvl1pPr algn="r">
              <a:defRPr sz="1300"/>
            </a:lvl1pPr>
          </a:lstStyle>
          <a:p>
            <a:fld id="{64F07C07-9BB1-43D8-A749-32FD0A13C259}" type="slidenum">
              <a:rPr lang="en-US" smtClean="0"/>
              <a:t>‹#›</a:t>
            </a:fld>
            <a:endParaRPr lang="en-US"/>
          </a:p>
        </p:txBody>
      </p:sp>
    </p:spTree>
    <p:extLst>
      <p:ext uri="{BB962C8B-B14F-4D97-AF65-F5344CB8AC3E}">
        <p14:creationId xmlns:p14="http://schemas.microsoft.com/office/powerpoint/2010/main" val="3801955942"/>
      </p:ext>
    </p:extLst>
  </p:cSld>
  <p:clrMap bg1="lt1" tx1="dk1" bg2="lt2" tx2="dk2" accent1="accent1" accent2="accent2" accent3="accent3" accent4="accent4" accent5="accent5" accent6="accent6" hlink="hlink" folHlink="folHlink"/>
  <p:notesStyle>
    <a:lvl1pPr marL="0" algn="l" defTabSz="4276010" rtl="0" eaLnBrk="1" latinLnBrk="0" hangingPunct="1">
      <a:defRPr sz="5609" kern="1200">
        <a:solidFill>
          <a:schemeClr val="tx1"/>
        </a:solidFill>
        <a:latin typeface="+mn-lt"/>
        <a:ea typeface="+mn-ea"/>
        <a:cs typeface="+mn-cs"/>
      </a:defRPr>
    </a:lvl1pPr>
    <a:lvl2pPr marL="2138005" algn="l" defTabSz="4276010" rtl="0" eaLnBrk="1" latinLnBrk="0" hangingPunct="1">
      <a:defRPr sz="5609" kern="1200">
        <a:solidFill>
          <a:schemeClr val="tx1"/>
        </a:solidFill>
        <a:latin typeface="+mn-lt"/>
        <a:ea typeface="+mn-ea"/>
        <a:cs typeface="+mn-cs"/>
      </a:defRPr>
    </a:lvl2pPr>
    <a:lvl3pPr marL="4276010" algn="l" defTabSz="4276010" rtl="0" eaLnBrk="1" latinLnBrk="0" hangingPunct="1">
      <a:defRPr sz="5609" kern="1200">
        <a:solidFill>
          <a:schemeClr val="tx1"/>
        </a:solidFill>
        <a:latin typeface="+mn-lt"/>
        <a:ea typeface="+mn-ea"/>
        <a:cs typeface="+mn-cs"/>
      </a:defRPr>
    </a:lvl3pPr>
    <a:lvl4pPr marL="6414015" algn="l" defTabSz="4276010" rtl="0" eaLnBrk="1" latinLnBrk="0" hangingPunct="1">
      <a:defRPr sz="5609" kern="1200">
        <a:solidFill>
          <a:schemeClr val="tx1"/>
        </a:solidFill>
        <a:latin typeface="+mn-lt"/>
        <a:ea typeface="+mn-ea"/>
        <a:cs typeface="+mn-cs"/>
      </a:defRPr>
    </a:lvl4pPr>
    <a:lvl5pPr marL="8552019" algn="l" defTabSz="4276010" rtl="0" eaLnBrk="1" latinLnBrk="0" hangingPunct="1">
      <a:defRPr sz="5609" kern="1200">
        <a:solidFill>
          <a:schemeClr val="tx1"/>
        </a:solidFill>
        <a:latin typeface="+mn-lt"/>
        <a:ea typeface="+mn-ea"/>
        <a:cs typeface="+mn-cs"/>
      </a:defRPr>
    </a:lvl5pPr>
    <a:lvl6pPr marL="10690024" algn="l" defTabSz="4276010" rtl="0" eaLnBrk="1" latinLnBrk="0" hangingPunct="1">
      <a:defRPr sz="5609" kern="1200">
        <a:solidFill>
          <a:schemeClr val="tx1"/>
        </a:solidFill>
        <a:latin typeface="+mn-lt"/>
        <a:ea typeface="+mn-ea"/>
        <a:cs typeface="+mn-cs"/>
      </a:defRPr>
    </a:lvl6pPr>
    <a:lvl7pPr marL="12828029" algn="l" defTabSz="4276010" rtl="0" eaLnBrk="1" latinLnBrk="0" hangingPunct="1">
      <a:defRPr sz="5609" kern="1200">
        <a:solidFill>
          <a:schemeClr val="tx1"/>
        </a:solidFill>
        <a:latin typeface="+mn-lt"/>
        <a:ea typeface="+mn-ea"/>
        <a:cs typeface="+mn-cs"/>
      </a:defRPr>
    </a:lvl7pPr>
    <a:lvl8pPr marL="14966034" algn="l" defTabSz="4276010" rtl="0" eaLnBrk="1" latinLnBrk="0" hangingPunct="1">
      <a:defRPr sz="5609" kern="1200">
        <a:solidFill>
          <a:schemeClr val="tx1"/>
        </a:solidFill>
        <a:latin typeface="+mn-lt"/>
        <a:ea typeface="+mn-ea"/>
        <a:cs typeface="+mn-cs"/>
      </a:defRPr>
    </a:lvl8pPr>
    <a:lvl9pPr marL="17104039" algn="l" defTabSz="4276010" rtl="0" eaLnBrk="1" latinLnBrk="0" hangingPunct="1">
      <a:defRPr sz="56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8850" y="720725"/>
            <a:ext cx="5397500"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07C07-9BB1-43D8-A749-32FD0A13C259}" type="slidenum">
              <a:rPr lang="en-US" smtClean="0"/>
              <a:t>1</a:t>
            </a:fld>
            <a:endParaRPr lang="en-US"/>
          </a:p>
        </p:txBody>
      </p:sp>
    </p:spTree>
    <p:extLst>
      <p:ext uri="{BB962C8B-B14F-4D97-AF65-F5344CB8AC3E}">
        <p14:creationId xmlns:p14="http://schemas.microsoft.com/office/powerpoint/2010/main" val="208415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692365"/>
      </p:ext>
    </p:extLst>
  </p:cSld>
  <p:clrMapOvr>
    <a:masterClrMapping/>
  </p:clrMapOvr>
  <p:extLst>
    <p:ext uri="{DCECCB84-F9BA-43D5-87BE-67443E8EF086}">
      <p15:sldGuideLst xmlns:p15="http://schemas.microsoft.com/office/powerpoint/2012/main">
        <p15:guide id="1" orient="horz" pos="9216" userDrawn="1">
          <p15:clr>
            <a:srgbClr val="FBAE40"/>
          </p15:clr>
        </p15:guide>
        <p15:guide id="2" pos="138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256070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011226" y="8751149"/>
            <a:ext cx="32590737" cy="1864156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39021" y="8751149"/>
            <a:ext cx="97040703" cy="1864156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206143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60518-F3EA-4C30-8886-B3FF6145F6F2}"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343690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6"/>
            <a:ext cx="37307520" cy="5811520"/>
          </a:xfrm>
        </p:spPr>
        <p:txBody>
          <a:bodyPr anchor="t"/>
          <a:lstStyle>
            <a:lvl1pPr algn="l">
              <a:defRPr sz="12033" b="1" cap="all"/>
            </a:lvl1pPr>
          </a:lstStyle>
          <a:p>
            <a:r>
              <a:rPr lang="en-US"/>
              <a:t>Click to edit Master title style</a:t>
            </a:r>
          </a:p>
        </p:txBody>
      </p:sp>
      <p:sp>
        <p:nvSpPr>
          <p:cNvPr id="3" name="Text Placeholder 2"/>
          <p:cNvSpPr>
            <a:spLocks noGrp="1"/>
          </p:cNvSpPr>
          <p:nvPr>
            <p:ph type="body" idx="1"/>
          </p:nvPr>
        </p:nvSpPr>
        <p:spPr>
          <a:xfrm>
            <a:off x="3467103" y="12401984"/>
            <a:ext cx="37307520" cy="6400798"/>
          </a:xfrm>
        </p:spPr>
        <p:txBody>
          <a:bodyPr anchor="b"/>
          <a:lstStyle>
            <a:lvl1pPr marL="0" indent="0">
              <a:buNone/>
              <a:defRPr sz="6044">
                <a:solidFill>
                  <a:schemeClr val="tx1">
                    <a:tint val="75000"/>
                  </a:schemeClr>
                </a:solidFill>
              </a:defRPr>
            </a:lvl1pPr>
            <a:lvl2pPr marL="1377562" indent="0">
              <a:buNone/>
              <a:defRPr sz="5455">
                <a:solidFill>
                  <a:schemeClr val="tx1">
                    <a:tint val="75000"/>
                  </a:schemeClr>
                </a:solidFill>
              </a:defRPr>
            </a:lvl2pPr>
            <a:lvl3pPr marL="2755120" indent="0">
              <a:buNone/>
              <a:defRPr sz="4800">
                <a:solidFill>
                  <a:schemeClr val="tx1">
                    <a:tint val="75000"/>
                  </a:schemeClr>
                </a:solidFill>
              </a:defRPr>
            </a:lvl3pPr>
            <a:lvl4pPr marL="4132671" indent="0">
              <a:buNone/>
              <a:defRPr sz="4208">
                <a:solidFill>
                  <a:schemeClr val="tx1">
                    <a:tint val="75000"/>
                  </a:schemeClr>
                </a:solidFill>
              </a:defRPr>
            </a:lvl4pPr>
            <a:lvl5pPr marL="5510231" indent="0">
              <a:buNone/>
              <a:defRPr sz="4208">
                <a:solidFill>
                  <a:schemeClr val="tx1">
                    <a:tint val="75000"/>
                  </a:schemeClr>
                </a:solidFill>
              </a:defRPr>
            </a:lvl5pPr>
            <a:lvl6pPr marL="6887790" indent="0">
              <a:buNone/>
              <a:defRPr sz="4208">
                <a:solidFill>
                  <a:schemeClr val="tx1">
                    <a:tint val="75000"/>
                  </a:schemeClr>
                </a:solidFill>
              </a:defRPr>
            </a:lvl6pPr>
            <a:lvl7pPr marL="8265351" indent="0">
              <a:buNone/>
              <a:defRPr sz="4208">
                <a:solidFill>
                  <a:schemeClr val="tx1">
                    <a:tint val="75000"/>
                  </a:schemeClr>
                </a:solidFill>
              </a:defRPr>
            </a:lvl7pPr>
            <a:lvl8pPr marL="9642907" indent="0">
              <a:buNone/>
              <a:defRPr sz="4208">
                <a:solidFill>
                  <a:schemeClr val="tx1">
                    <a:tint val="75000"/>
                  </a:schemeClr>
                </a:solidFill>
              </a:defRPr>
            </a:lvl8pPr>
            <a:lvl9pPr marL="11020460" indent="0">
              <a:buNone/>
              <a:defRPr sz="420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60518-F3EA-4C30-8886-B3FF6145F6F2}"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65660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39008" y="50976107"/>
            <a:ext cx="64815720" cy="144190720"/>
          </a:xfrm>
        </p:spPr>
        <p:txBody>
          <a:bodyPr/>
          <a:lstStyle>
            <a:lvl1pPr>
              <a:defRPr sz="8416"/>
            </a:lvl1pPr>
            <a:lvl2pPr>
              <a:defRPr sz="7231"/>
            </a:lvl2pPr>
            <a:lvl3pPr>
              <a:defRPr sz="6044"/>
            </a:lvl3pPr>
            <a:lvl4pPr>
              <a:defRPr sz="5455"/>
            </a:lvl4pPr>
            <a:lvl5pPr>
              <a:defRPr sz="5455"/>
            </a:lvl5pPr>
            <a:lvl6pPr>
              <a:defRPr sz="5455"/>
            </a:lvl6pPr>
            <a:lvl7pPr>
              <a:defRPr sz="5455"/>
            </a:lvl7pPr>
            <a:lvl8pPr>
              <a:defRPr sz="5455"/>
            </a:lvl8pPr>
            <a:lvl9pPr>
              <a:defRPr sz="5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86242" y="50976107"/>
            <a:ext cx="64815720" cy="144190720"/>
          </a:xfrm>
        </p:spPr>
        <p:txBody>
          <a:bodyPr/>
          <a:lstStyle>
            <a:lvl1pPr>
              <a:defRPr sz="8416"/>
            </a:lvl1pPr>
            <a:lvl2pPr>
              <a:defRPr sz="7231"/>
            </a:lvl2pPr>
            <a:lvl3pPr>
              <a:defRPr sz="6044"/>
            </a:lvl3pPr>
            <a:lvl4pPr>
              <a:defRPr sz="5455"/>
            </a:lvl4pPr>
            <a:lvl5pPr>
              <a:defRPr sz="5455"/>
            </a:lvl5pPr>
            <a:lvl6pPr>
              <a:defRPr sz="5455"/>
            </a:lvl6pPr>
            <a:lvl7pPr>
              <a:defRPr sz="5455"/>
            </a:lvl7pPr>
            <a:lvl8pPr>
              <a:defRPr sz="5455"/>
            </a:lvl8pPr>
            <a:lvl9pPr>
              <a:defRPr sz="54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60518-F3EA-4C30-8886-B3FF6145F6F2}"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39247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89"/>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7" y="6549819"/>
            <a:ext cx="19392902" cy="2729651"/>
          </a:xfrm>
        </p:spPr>
        <p:txBody>
          <a:bodyPr anchor="b"/>
          <a:lstStyle>
            <a:lvl1pPr marL="0" indent="0">
              <a:buNone/>
              <a:defRPr sz="7231" b="1"/>
            </a:lvl1pPr>
            <a:lvl2pPr marL="1377562" indent="0">
              <a:buNone/>
              <a:defRPr sz="6044" b="1"/>
            </a:lvl2pPr>
            <a:lvl3pPr marL="2755120" indent="0">
              <a:buNone/>
              <a:defRPr sz="5455" b="1"/>
            </a:lvl3pPr>
            <a:lvl4pPr marL="4132671" indent="0">
              <a:buNone/>
              <a:defRPr sz="4800" b="1"/>
            </a:lvl4pPr>
            <a:lvl5pPr marL="5510231" indent="0">
              <a:buNone/>
              <a:defRPr sz="4800" b="1"/>
            </a:lvl5pPr>
            <a:lvl6pPr marL="6887790" indent="0">
              <a:buNone/>
              <a:defRPr sz="4800" b="1"/>
            </a:lvl6pPr>
            <a:lvl7pPr marL="8265351" indent="0">
              <a:buNone/>
              <a:defRPr sz="4800" b="1"/>
            </a:lvl7pPr>
            <a:lvl8pPr marL="9642907" indent="0">
              <a:buNone/>
              <a:defRPr sz="4800" b="1"/>
            </a:lvl8pPr>
            <a:lvl9pPr marL="11020460" indent="0">
              <a:buNone/>
              <a:defRPr sz="4800" b="1"/>
            </a:lvl9pPr>
          </a:lstStyle>
          <a:p>
            <a:pPr lvl="0"/>
            <a:r>
              <a:rPr lang="en-US"/>
              <a:t>Click to edit Master text styles</a:t>
            </a:r>
          </a:p>
        </p:txBody>
      </p:sp>
      <p:sp>
        <p:nvSpPr>
          <p:cNvPr id="4" name="Content Placeholder 3"/>
          <p:cNvSpPr>
            <a:spLocks noGrp="1"/>
          </p:cNvSpPr>
          <p:nvPr>
            <p:ph sz="half" idx="2"/>
          </p:nvPr>
        </p:nvSpPr>
        <p:spPr>
          <a:xfrm>
            <a:off x="2194567" y="9279470"/>
            <a:ext cx="19392902" cy="16858829"/>
          </a:xfrm>
        </p:spPr>
        <p:txBody>
          <a:bodyPr/>
          <a:lstStyle>
            <a:lvl1pPr>
              <a:defRPr sz="7231"/>
            </a:lvl1pPr>
            <a:lvl2pPr>
              <a:defRPr sz="6044"/>
            </a:lvl2pPr>
            <a:lvl3pPr>
              <a:defRPr sz="5455"/>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8" y="6549819"/>
            <a:ext cx="19400520" cy="2729651"/>
          </a:xfrm>
        </p:spPr>
        <p:txBody>
          <a:bodyPr anchor="b"/>
          <a:lstStyle>
            <a:lvl1pPr marL="0" indent="0">
              <a:buNone/>
              <a:defRPr sz="7231" b="1"/>
            </a:lvl1pPr>
            <a:lvl2pPr marL="1377562" indent="0">
              <a:buNone/>
              <a:defRPr sz="6044" b="1"/>
            </a:lvl2pPr>
            <a:lvl3pPr marL="2755120" indent="0">
              <a:buNone/>
              <a:defRPr sz="5455" b="1"/>
            </a:lvl3pPr>
            <a:lvl4pPr marL="4132671" indent="0">
              <a:buNone/>
              <a:defRPr sz="4800" b="1"/>
            </a:lvl4pPr>
            <a:lvl5pPr marL="5510231" indent="0">
              <a:buNone/>
              <a:defRPr sz="4800" b="1"/>
            </a:lvl5pPr>
            <a:lvl6pPr marL="6887790" indent="0">
              <a:buNone/>
              <a:defRPr sz="4800" b="1"/>
            </a:lvl6pPr>
            <a:lvl7pPr marL="8265351" indent="0">
              <a:buNone/>
              <a:defRPr sz="4800" b="1"/>
            </a:lvl7pPr>
            <a:lvl8pPr marL="9642907" indent="0">
              <a:buNone/>
              <a:defRPr sz="4800" b="1"/>
            </a:lvl8pPr>
            <a:lvl9pPr marL="1102046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22296128" y="9279470"/>
            <a:ext cx="19400520" cy="16858829"/>
          </a:xfrm>
        </p:spPr>
        <p:txBody>
          <a:bodyPr/>
          <a:lstStyle>
            <a:lvl1pPr>
              <a:defRPr sz="7231"/>
            </a:lvl1pPr>
            <a:lvl2pPr>
              <a:defRPr sz="6044"/>
            </a:lvl2pPr>
            <a:lvl3pPr>
              <a:defRPr sz="5455"/>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360518-F3EA-4C30-8886-B3FF6145F6F2}"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424227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360518-F3EA-4C30-8886-B3FF6145F6F2}"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7452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60518-F3EA-4C30-8886-B3FF6145F6F2}"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92560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84" y="1165013"/>
            <a:ext cx="14439903" cy="4958080"/>
          </a:xfrm>
        </p:spPr>
        <p:txBody>
          <a:bodyPr anchor="b"/>
          <a:lstStyle>
            <a:lvl1pPr algn="l">
              <a:defRPr sz="6044" b="1"/>
            </a:lvl1pPr>
          </a:lstStyle>
          <a:p>
            <a:r>
              <a:rPr lang="en-US"/>
              <a:t>Click to edit Master title style</a:t>
            </a:r>
          </a:p>
        </p:txBody>
      </p:sp>
      <p:sp>
        <p:nvSpPr>
          <p:cNvPr id="3" name="Content Placeholder 2"/>
          <p:cNvSpPr>
            <a:spLocks noGrp="1"/>
          </p:cNvSpPr>
          <p:nvPr>
            <p:ph idx="1"/>
          </p:nvPr>
        </p:nvSpPr>
        <p:spPr>
          <a:xfrm>
            <a:off x="17160243" y="1165022"/>
            <a:ext cx="24536400" cy="24973282"/>
          </a:xfrm>
        </p:spPr>
        <p:txBody>
          <a:bodyPr/>
          <a:lstStyle>
            <a:lvl1pPr>
              <a:defRPr sz="9661"/>
            </a:lvl1pPr>
            <a:lvl2pPr>
              <a:defRPr sz="8416"/>
            </a:lvl2pPr>
            <a:lvl3pPr>
              <a:defRPr sz="7231"/>
            </a:lvl3pPr>
            <a:lvl4pPr>
              <a:defRPr sz="6044"/>
            </a:lvl4pPr>
            <a:lvl5pPr>
              <a:defRPr sz="6044"/>
            </a:lvl5pPr>
            <a:lvl6pPr>
              <a:defRPr sz="6044"/>
            </a:lvl6pPr>
            <a:lvl7pPr>
              <a:defRPr sz="6044"/>
            </a:lvl7pPr>
            <a:lvl8pPr>
              <a:defRPr sz="6044"/>
            </a:lvl8pPr>
            <a:lvl9pPr>
              <a:defRPr sz="60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84" y="6123102"/>
            <a:ext cx="14439903" cy="20015202"/>
          </a:xfrm>
        </p:spPr>
        <p:txBody>
          <a:bodyPr/>
          <a:lstStyle>
            <a:lvl1pPr marL="0" indent="0">
              <a:buNone/>
              <a:defRPr sz="4208"/>
            </a:lvl1pPr>
            <a:lvl2pPr marL="1377562" indent="0">
              <a:buNone/>
              <a:defRPr sz="3616"/>
            </a:lvl2pPr>
            <a:lvl3pPr marL="2755120" indent="0">
              <a:buNone/>
              <a:defRPr sz="3024"/>
            </a:lvl3pPr>
            <a:lvl4pPr marL="4132671" indent="0">
              <a:buNone/>
              <a:defRPr sz="2727"/>
            </a:lvl4pPr>
            <a:lvl5pPr marL="5510231" indent="0">
              <a:buNone/>
              <a:defRPr sz="2727"/>
            </a:lvl5pPr>
            <a:lvl6pPr marL="6887790" indent="0">
              <a:buNone/>
              <a:defRPr sz="2727"/>
            </a:lvl6pPr>
            <a:lvl7pPr marL="8265351" indent="0">
              <a:buNone/>
              <a:defRPr sz="2727"/>
            </a:lvl7pPr>
            <a:lvl8pPr marL="9642907" indent="0">
              <a:buNone/>
              <a:defRPr sz="2727"/>
            </a:lvl8pPr>
            <a:lvl9pPr marL="11020460" indent="0">
              <a:buNone/>
              <a:defRPr sz="2727"/>
            </a:lvl9pPr>
          </a:lstStyle>
          <a:p>
            <a:pPr lvl="0"/>
            <a:r>
              <a:rPr lang="en-US"/>
              <a:t>Click to edit Master text styles</a:t>
            </a:r>
          </a:p>
        </p:txBody>
      </p:sp>
      <p:sp>
        <p:nvSpPr>
          <p:cNvPr id="5" name="Date Placeholder 4"/>
          <p:cNvSpPr>
            <a:spLocks noGrp="1"/>
          </p:cNvSpPr>
          <p:nvPr>
            <p:ph type="dt" sz="half" idx="10"/>
          </p:nvPr>
        </p:nvSpPr>
        <p:spPr/>
        <p:txBody>
          <a:bodyPr/>
          <a:lstStyle/>
          <a:p>
            <a:fld id="{DE360518-F3EA-4C30-8886-B3FF6145F6F2}"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33381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0482562"/>
            <a:ext cx="26334720" cy="2418082"/>
          </a:xfrm>
        </p:spPr>
        <p:txBody>
          <a:bodyPr anchor="b"/>
          <a:lstStyle>
            <a:lvl1pPr algn="l">
              <a:defRPr sz="6044" b="1"/>
            </a:lvl1pPr>
          </a:lstStyle>
          <a:p>
            <a:r>
              <a:rPr lang="en-US"/>
              <a:t>Click to edit Master title style</a:t>
            </a:r>
          </a:p>
        </p:txBody>
      </p:sp>
      <p:sp>
        <p:nvSpPr>
          <p:cNvPr id="3" name="Picture Placeholder 2"/>
          <p:cNvSpPr>
            <a:spLocks noGrp="1"/>
          </p:cNvSpPr>
          <p:nvPr>
            <p:ph type="pic" idx="1"/>
          </p:nvPr>
        </p:nvSpPr>
        <p:spPr>
          <a:xfrm>
            <a:off x="8602982" y="2614507"/>
            <a:ext cx="26334720" cy="17556480"/>
          </a:xfrm>
        </p:spPr>
        <p:txBody>
          <a:bodyPr/>
          <a:lstStyle>
            <a:lvl1pPr marL="0" indent="0">
              <a:buNone/>
              <a:defRPr sz="9661"/>
            </a:lvl1pPr>
            <a:lvl2pPr marL="1377562" indent="0">
              <a:buNone/>
              <a:defRPr sz="8416"/>
            </a:lvl2pPr>
            <a:lvl3pPr marL="2755120" indent="0">
              <a:buNone/>
              <a:defRPr sz="7231"/>
            </a:lvl3pPr>
            <a:lvl4pPr marL="4132671" indent="0">
              <a:buNone/>
              <a:defRPr sz="6044"/>
            </a:lvl4pPr>
            <a:lvl5pPr marL="5510231" indent="0">
              <a:buNone/>
              <a:defRPr sz="6044"/>
            </a:lvl5pPr>
            <a:lvl6pPr marL="6887790" indent="0">
              <a:buNone/>
              <a:defRPr sz="6044"/>
            </a:lvl6pPr>
            <a:lvl7pPr marL="8265351" indent="0">
              <a:buNone/>
              <a:defRPr sz="6044"/>
            </a:lvl7pPr>
            <a:lvl8pPr marL="9642907" indent="0">
              <a:buNone/>
              <a:defRPr sz="6044"/>
            </a:lvl8pPr>
            <a:lvl9pPr marL="11020460" indent="0">
              <a:buNone/>
              <a:defRPr sz="6044"/>
            </a:lvl9pPr>
          </a:lstStyle>
          <a:p>
            <a:endParaRPr lang="en-US"/>
          </a:p>
        </p:txBody>
      </p:sp>
      <p:sp>
        <p:nvSpPr>
          <p:cNvPr id="4" name="Text Placeholder 3"/>
          <p:cNvSpPr>
            <a:spLocks noGrp="1"/>
          </p:cNvSpPr>
          <p:nvPr>
            <p:ph type="body" sz="half" idx="2"/>
          </p:nvPr>
        </p:nvSpPr>
        <p:spPr>
          <a:xfrm>
            <a:off x="8602982" y="22900644"/>
            <a:ext cx="26334720" cy="3434078"/>
          </a:xfrm>
        </p:spPr>
        <p:txBody>
          <a:bodyPr/>
          <a:lstStyle>
            <a:lvl1pPr marL="0" indent="0">
              <a:buNone/>
              <a:defRPr sz="4208"/>
            </a:lvl1pPr>
            <a:lvl2pPr marL="1377562" indent="0">
              <a:buNone/>
              <a:defRPr sz="3616"/>
            </a:lvl2pPr>
            <a:lvl3pPr marL="2755120" indent="0">
              <a:buNone/>
              <a:defRPr sz="3024"/>
            </a:lvl3pPr>
            <a:lvl4pPr marL="4132671" indent="0">
              <a:buNone/>
              <a:defRPr sz="2727"/>
            </a:lvl4pPr>
            <a:lvl5pPr marL="5510231" indent="0">
              <a:buNone/>
              <a:defRPr sz="2727"/>
            </a:lvl5pPr>
            <a:lvl6pPr marL="6887790" indent="0">
              <a:buNone/>
              <a:defRPr sz="2727"/>
            </a:lvl6pPr>
            <a:lvl7pPr marL="8265351" indent="0">
              <a:buNone/>
              <a:defRPr sz="2727"/>
            </a:lvl7pPr>
            <a:lvl8pPr marL="9642907" indent="0">
              <a:buNone/>
              <a:defRPr sz="2727"/>
            </a:lvl8pPr>
            <a:lvl9pPr marL="11020460" indent="0">
              <a:buNone/>
              <a:defRPr sz="2727"/>
            </a:lvl9pPr>
          </a:lstStyle>
          <a:p>
            <a:pPr lvl="0"/>
            <a:r>
              <a:rPr lang="en-US"/>
              <a:t>Click to edit Master text styles</a:t>
            </a:r>
          </a:p>
        </p:txBody>
      </p:sp>
      <p:sp>
        <p:nvSpPr>
          <p:cNvPr id="5" name="Date Placeholder 4"/>
          <p:cNvSpPr>
            <a:spLocks noGrp="1"/>
          </p:cNvSpPr>
          <p:nvPr>
            <p:ph type="dt" sz="half" idx="10"/>
          </p:nvPr>
        </p:nvSpPr>
        <p:spPr/>
        <p:txBody>
          <a:bodyPr/>
          <a:lstStyle/>
          <a:p>
            <a:fld id="{DE360518-F3EA-4C30-8886-B3FF6145F6F2}"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7A4C-5C14-43D7-8217-D9F717730017}" type="slidenum">
              <a:rPr lang="en-US" smtClean="0"/>
              <a:t>‹#›</a:t>
            </a:fld>
            <a:endParaRPr lang="en-US"/>
          </a:p>
        </p:txBody>
      </p:sp>
    </p:spTree>
    <p:extLst>
      <p:ext uri="{BB962C8B-B14F-4D97-AF65-F5344CB8AC3E}">
        <p14:creationId xmlns:p14="http://schemas.microsoft.com/office/powerpoint/2010/main" val="148899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89"/>
            <a:ext cx="39502080" cy="4876800"/>
          </a:xfrm>
          <a:prstGeom prst="rect">
            <a:avLst/>
          </a:prstGeom>
        </p:spPr>
        <p:txBody>
          <a:bodyPr vert="horz" lIns="464823" tIns="232411" rIns="464823" bIns="232411" rtlCol="0" anchor="ctr">
            <a:normAutofit/>
          </a:bodyPr>
          <a:lstStyle/>
          <a:p>
            <a:r>
              <a:rPr lang="en-US"/>
              <a:t>Click to edit Master title style</a:t>
            </a:r>
          </a:p>
        </p:txBody>
      </p:sp>
      <p:sp>
        <p:nvSpPr>
          <p:cNvPr id="3" name="Text Placeholder 2"/>
          <p:cNvSpPr>
            <a:spLocks noGrp="1"/>
          </p:cNvSpPr>
          <p:nvPr>
            <p:ph type="body" idx="1"/>
          </p:nvPr>
        </p:nvSpPr>
        <p:spPr>
          <a:xfrm>
            <a:off x="2194560" y="6827535"/>
            <a:ext cx="39502080" cy="19310776"/>
          </a:xfrm>
          <a:prstGeom prst="rect">
            <a:avLst/>
          </a:prstGeom>
        </p:spPr>
        <p:txBody>
          <a:bodyPr vert="horz" lIns="464823" tIns="232411" rIns="464823" bIns="2324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45"/>
            <a:ext cx="10241280" cy="1557867"/>
          </a:xfrm>
          <a:prstGeom prst="rect">
            <a:avLst/>
          </a:prstGeom>
        </p:spPr>
        <p:txBody>
          <a:bodyPr vert="horz" lIns="464823" tIns="232411" rIns="464823" bIns="232411" rtlCol="0" anchor="ctr"/>
          <a:lstStyle>
            <a:lvl1pPr algn="l">
              <a:defRPr sz="3616">
                <a:solidFill>
                  <a:schemeClr val="tx1">
                    <a:tint val="75000"/>
                  </a:schemeClr>
                </a:solidFill>
              </a:defRPr>
            </a:lvl1pPr>
          </a:lstStyle>
          <a:p>
            <a:fld id="{DE360518-F3EA-4C30-8886-B3FF6145F6F2}" type="datetimeFigureOut">
              <a:rPr lang="en-US" smtClean="0"/>
              <a:t>12/14/2019</a:t>
            </a:fld>
            <a:endParaRPr lang="en-US"/>
          </a:p>
        </p:txBody>
      </p:sp>
      <p:sp>
        <p:nvSpPr>
          <p:cNvPr id="5" name="Footer Placeholder 4"/>
          <p:cNvSpPr>
            <a:spLocks noGrp="1"/>
          </p:cNvSpPr>
          <p:nvPr>
            <p:ph type="ftr" sz="quarter" idx="3"/>
          </p:nvPr>
        </p:nvSpPr>
        <p:spPr>
          <a:xfrm>
            <a:off x="14996160" y="27120445"/>
            <a:ext cx="13898880" cy="1557867"/>
          </a:xfrm>
          <a:prstGeom prst="rect">
            <a:avLst/>
          </a:prstGeom>
        </p:spPr>
        <p:txBody>
          <a:bodyPr vert="horz" lIns="464823" tIns="232411" rIns="464823" bIns="232411" rtlCol="0" anchor="ctr"/>
          <a:lstStyle>
            <a:lvl1pPr algn="ctr">
              <a:defRPr sz="361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45"/>
            <a:ext cx="10241280" cy="1557867"/>
          </a:xfrm>
          <a:prstGeom prst="rect">
            <a:avLst/>
          </a:prstGeom>
        </p:spPr>
        <p:txBody>
          <a:bodyPr vert="horz" lIns="464823" tIns="232411" rIns="464823" bIns="232411" rtlCol="0" anchor="ctr"/>
          <a:lstStyle>
            <a:lvl1pPr algn="r">
              <a:defRPr sz="3616">
                <a:solidFill>
                  <a:schemeClr val="tx1">
                    <a:tint val="75000"/>
                  </a:schemeClr>
                </a:solidFill>
              </a:defRPr>
            </a:lvl1pPr>
          </a:lstStyle>
          <a:p>
            <a:fld id="{BBFA7A4C-5C14-43D7-8217-D9F717730017}" type="slidenum">
              <a:rPr lang="en-US" smtClean="0"/>
              <a:t>‹#›</a:t>
            </a:fld>
            <a:endParaRPr lang="en-US"/>
          </a:p>
        </p:txBody>
      </p:sp>
    </p:spTree>
    <p:extLst>
      <p:ext uri="{BB962C8B-B14F-4D97-AF65-F5344CB8AC3E}">
        <p14:creationId xmlns:p14="http://schemas.microsoft.com/office/powerpoint/2010/main" val="1068263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2755120" rtl="0" eaLnBrk="1" latinLnBrk="0" hangingPunct="1">
        <a:spcBef>
          <a:spcPct val="0"/>
        </a:spcBef>
        <a:buNone/>
        <a:defRPr sz="13279" kern="1200">
          <a:solidFill>
            <a:schemeClr val="tx1"/>
          </a:solidFill>
          <a:latin typeface="+mj-lt"/>
          <a:ea typeface="+mj-ea"/>
          <a:cs typeface="+mj-cs"/>
        </a:defRPr>
      </a:lvl1pPr>
    </p:titleStyle>
    <p:bodyStyle>
      <a:lvl1pPr marL="1033167" indent="-1033167" algn="l" defTabSz="2755120" rtl="0" eaLnBrk="1" latinLnBrk="0" hangingPunct="1">
        <a:spcBef>
          <a:spcPct val="20000"/>
        </a:spcBef>
        <a:buFont typeface="Arial" panose="020B0604020202020204" pitchFamily="34" charset="0"/>
        <a:buChar char="•"/>
        <a:defRPr sz="9661" kern="1200">
          <a:solidFill>
            <a:schemeClr val="tx1"/>
          </a:solidFill>
          <a:latin typeface="+mn-lt"/>
          <a:ea typeface="+mn-ea"/>
          <a:cs typeface="+mn-cs"/>
        </a:defRPr>
      </a:lvl1pPr>
      <a:lvl2pPr marL="2238536" indent="-860976" algn="l" defTabSz="2755120" rtl="0" eaLnBrk="1" latinLnBrk="0" hangingPunct="1">
        <a:spcBef>
          <a:spcPct val="20000"/>
        </a:spcBef>
        <a:buFont typeface="Arial" panose="020B0604020202020204" pitchFamily="34" charset="0"/>
        <a:buChar char="–"/>
        <a:defRPr sz="8416" kern="1200">
          <a:solidFill>
            <a:schemeClr val="tx1"/>
          </a:solidFill>
          <a:latin typeface="+mn-lt"/>
          <a:ea typeface="+mn-ea"/>
          <a:cs typeface="+mn-cs"/>
        </a:defRPr>
      </a:lvl2pPr>
      <a:lvl3pPr marL="3443896" indent="-688775" algn="l" defTabSz="2755120" rtl="0" eaLnBrk="1" latinLnBrk="0" hangingPunct="1">
        <a:spcBef>
          <a:spcPct val="20000"/>
        </a:spcBef>
        <a:buFont typeface="Arial" panose="020B0604020202020204" pitchFamily="34" charset="0"/>
        <a:buChar char="•"/>
        <a:defRPr sz="7231" kern="1200">
          <a:solidFill>
            <a:schemeClr val="tx1"/>
          </a:solidFill>
          <a:latin typeface="+mn-lt"/>
          <a:ea typeface="+mn-ea"/>
          <a:cs typeface="+mn-cs"/>
        </a:defRPr>
      </a:lvl3pPr>
      <a:lvl4pPr marL="4821454"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4pPr>
      <a:lvl5pPr marL="619901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5pPr>
      <a:lvl6pPr marL="757656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6pPr>
      <a:lvl7pPr marL="8954126"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7pPr>
      <a:lvl8pPr marL="1033168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8pPr>
      <a:lvl9pPr marL="11709245" indent="-688775" algn="l" defTabSz="2755120" rtl="0" eaLnBrk="1" latinLnBrk="0" hangingPunct="1">
        <a:spcBef>
          <a:spcPct val="20000"/>
        </a:spcBef>
        <a:buFont typeface="Arial" panose="020B0604020202020204" pitchFamily="34" charset="0"/>
        <a:buChar char="•"/>
        <a:defRPr sz="6044" kern="1200">
          <a:solidFill>
            <a:schemeClr val="tx1"/>
          </a:solidFill>
          <a:latin typeface="+mn-lt"/>
          <a:ea typeface="+mn-ea"/>
          <a:cs typeface="+mn-cs"/>
        </a:defRPr>
      </a:lvl9pPr>
    </p:bodyStyle>
    <p:otherStyle>
      <a:defPPr>
        <a:defRPr lang="en-US"/>
      </a:defPPr>
      <a:lvl1pPr marL="0" algn="l" defTabSz="2755120" rtl="0" eaLnBrk="1" latinLnBrk="0" hangingPunct="1">
        <a:defRPr sz="5455" kern="1200">
          <a:solidFill>
            <a:schemeClr val="tx1"/>
          </a:solidFill>
          <a:latin typeface="+mn-lt"/>
          <a:ea typeface="+mn-ea"/>
          <a:cs typeface="+mn-cs"/>
        </a:defRPr>
      </a:lvl1pPr>
      <a:lvl2pPr marL="1377562" algn="l" defTabSz="2755120" rtl="0" eaLnBrk="1" latinLnBrk="0" hangingPunct="1">
        <a:defRPr sz="5455" kern="1200">
          <a:solidFill>
            <a:schemeClr val="tx1"/>
          </a:solidFill>
          <a:latin typeface="+mn-lt"/>
          <a:ea typeface="+mn-ea"/>
          <a:cs typeface="+mn-cs"/>
        </a:defRPr>
      </a:lvl2pPr>
      <a:lvl3pPr marL="2755120" algn="l" defTabSz="2755120" rtl="0" eaLnBrk="1" latinLnBrk="0" hangingPunct="1">
        <a:defRPr sz="5455" kern="1200">
          <a:solidFill>
            <a:schemeClr val="tx1"/>
          </a:solidFill>
          <a:latin typeface="+mn-lt"/>
          <a:ea typeface="+mn-ea"/>
          <a:cs typeface="+mn-cs"/>
        </a:defRPr>
      </a:lvl3pPr>
      <a:lvl4pPr marL="4132671" algn="l" defTabSz="2755120" rtl="0" eaLnBrk="1" latinLnBrk="0" hangingPunct="1">
        <a:defRPr sz="5455" kern="1200">
          <a:solidFill>
            <a:schemeClr val="tx1"/>
          </a:solidFill>
          <a:latin typeface="+mn-lt"/>
          <a:ea typeface="+mn-ea"/>
          <a:cs typeface="+mn-cs"/>
        </a:defRPr>
      </a:lvl4pPr>
      <a:lvl5pPr marL="5510231" algn="l" defTabSz="2755120" rtl="0" eaLnBrk="1" latinLnBrk="0" hangingPunct="1">
        <a:defRPr sz="5455" kern="1200">
          <a:solidFill>
            <a:schemeClr val="tx1"/>
          </a:solidFill>
          <a:latin typeface="+mn-lt"/>
          <a:ea typeface="+mn-ea"/>
          <a:cs typeface="+mn-cs"/>
        </a:defRPr>
      </a:lvl5pPr>
      <a:lvl6pPr marL="6887790" algn="l" defTabSz="2755120" rtl="0" eaLnBrk="1" latinLnBrk="0" hangingPunct="1">
        <a:defRPr sz="5455" kern="1200">
          <a:solidFill>
            <a:schemeClr val="tx1"/>
          </a:solidFill>
          <a:latin typeface="+mn-lt"/>
          <a:ea typeface="+mn-ea"/>
          <a:cs typeface="+mn-cs"/>
        </a:defRPr>
      </a:lvl6pPr>
      <a:lvl7pPr marL="8265351" algn="l" defTabSz="2755120" rtl="0" eaLnBrk="1" latinLnBrk="0" hangingPunct="1">
        <a:defRPr sz="5455" kern="1200">
          <a:solidFill>
            <a:schemeClr val="tx1"/>
          </a:solidFill>
          <a:latin typeface="+mn-lt"/>
          <a:ea typeface="+mn-ea"/>
          <a:cs typeface="+mn-cs"/>
        </a:defRPr>
      </a:lvl7pPr>
      <a:lvl8pPr marL="9642907" algn="l" defTabSz="2755120" rtl="0" eaLnBrk="1" latinLnBrk="0" hangingPunct="1">
        <a:defRPr sz="5455" kern="1200">
          <a:solidFill>
            <a:schemeClr val="tx1"/>
          </a:solidFill>
          <a:latin typeface="+mn-lt"/>
          <a:ea typeface="+mn-ea"/>
          <a:cs typeface="+mn-cs"/>
        </a:defRPr>
      </a:lvl8pPr>
      <a:lvl9pPr marL="11020460" algn="l" defTabSz="2755120" rtl="0" eaLnBrk="1" latinLnBrk="0" hangingPunct="1">
        <a:defRPr sz="54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s://medium.com/@andre.holzner/lstm-cells-in-pytorch-fab924a78b1c" TargetMode="External"/><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0858266" y="4924482"/>
            <a:ext cx="23097269" cy="1173487"/>
          </a:xfrm>
          <a:prstGeom prst="roundRect">
            <a:avLst>
              <a:gd name="adj" fmla="val 339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Rounded Corners 143"/>
          <p:cNvSpPr/>
          <p:nvPr/>
        </p:nvSpPr>
        <p:spPr>
          <a:xfrm>
            <a:off x="10915125" y="4854303"/>
            <a:ext cx="23040410" cy="24025497"/>
          </a:xfrm>
          <a:prstGeom prst="roundRect">
            <a:avLst>
              <a:gd name="adj" fmla="val 2102"/>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4" name="Text Box 20"/>
          <p:cNvSpPr txBox="1">
            <a:spLocks noChangeArrowheads="1"/>
          </p:cNvSpPr>
          <p:nvPr/>
        </p:nvSpPr>
        <p:spPr bwMode="auto">
          <a:xfrm>
            <a:off x="993912" y="732691"/>
            <a:ext cx="380669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eaLnBrk="0" hangingPunct="0">
              <a:defRPr sz="4800">
                <a:solidFill>
                  <a:schemeClr val="tx1"/>
                </a:solidFill>
                <a:latin typeface="Verdana" panose="020B0604030504040204" pitchFamily="34" charset="0"/>
                <a:ea typeface="MS PGothic" panose="020B0600070205080204" pitchFamily="34" charset="-128"/>
              </a:defRPr>
            </a:lvl1pPr>
            <a:lvl2pPr marL="742950" indent="-285750" defTabSz="4389438" eaLnBrk="0" hangingPunct="0">
              <a:defRPr sz="4800">
                <a:solidFill>
                  <a:schemeClr val="tx1"/>
                </a:solidFill>
                <a:latin typeface="Verdana" panose="020B0604030504040204" pitchFamily="34" charset="0"/>
                <a:ea typeface="MS PGothic" panose="020B0600070205080204" pitchFamily="34" charset="-128"/>
              </a:defRPr>
            </a:lvl2pPr>
            <a:lvl3pPr marL="1143000" indent="-228600" defTabSz="4389438" eaLnBrk="0" hangingPunct="0">
              <a:defRPr sz="4800">
                <a:solidFill>
                  <a:schemeClr val="tx1"/>
                </a:solidFill>
                <a:latin typeface="Verdana" panose="020B0604030504040204" pitchFamily="34" charset="0"/>
                <a:ea typeface="MS PGothic" panose="020B0600070205080204" pitchFamily="34" charset="-128"/>
              </a:defRPr>
            </a:lvl3pPr>
            <a:lvl4pPr marL="1600200" indent="-228600" defTabSz="4389438" eaLnBrk="0" hangingPunct="0">
              <a:defRPr sz="4800">
                <a:solidFill>
                  <a:schemeClr val="tx1"/>
                </a:solidFill>
                <a:latin typeface="Verdana" panose="020B0604030504040204" pitchFamily="34" charset="0"/>
                <a:ea typeface="MS PGothic" panose="020B0600070205080204" pitchFamily="34" charset="-128"/>
              </a:defRPr>
            </a:lvl4pPr>
            <a:lvl5pPr marL="2057400" indent="-228600" defTabSz="4389438" eaLnBrk="0" hangingPunct="0">
              <a:defRPr sz="4800">
                <a:solidFill>
                  <a:schemeClr val="tx1"/>
                </a:solidFill>
                <a:latin typeface="Verdana" panose="020B0604030504040204" pitchFamily="34" charset="0"/>
                <a:ea typeface="MS PGothic" panose="020B0600070205080204" pitchFamily="34" charset="-128"/>
              </a:defRPr>
            </a:lvl5pPr>
            <a:lvl6pPr marL="25146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6pPr>
            <a:lvl7pPr marL="29718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7pPr>
            <a:lvl8pPr marL="34290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8pPr>
            <a:lvl9pPr marL="3886200" indent="-228600" defTabSz="4389438" eaLnBrk="0" fontAlgn="base" hangingPunct="0">
              <a:spcBef>
                <a:spcPct val="0"/>
              </a:spcBef>
              <a:spcAft>
                <a:spcPct val="0"/>
              </a:spcAft>
              <a:defRPr sz="4800">
                <a:solidFill>
                  <a:schemeClr val="tx1"/>
                </a:solidFill>
                <a:latin typeface="Verdana" panose="020B0604030504040204" pitchFamily="34" charset="0"/>
                <a:ea typeface="MS PGothic" panose="020B0600070205080204" pitchFamily="34" charset="-128"/>
              </a:defRPr>
            </a:lvl9pPr>
          </a:lstStyle>
          <a:p>
            <a:pPr algn="ctr"/>
            <a:r>
              <a:rPr lang="en-US" altLang="en-US" sz="9600" b="1" dirty="0">
                <a:solidFill>
                  <a:srgbClr val="008000"/>
                </a:solidFill>
                <a:latin typeface="Calibri" panose="020F0502020204030204" pitchFamily="34" charset="0"/>
              </a:rPr>
              <a:t>Music Is All You Need To Analyze Data</a:t>
            </a:r>
            <a:endParaRPr lang="en-US" altLang="en-US" sz="9600" dirty="0">
              <a:solidFill>
                <a:srgbClr val="008000"/>
              </a:solidFill>
              <a:latin typeface="Calibri" panose="020F0502020204030204" pitchFamily="34" charset="0"/>
            </a:endParaRPr>
          </a:p>
        </p:txBody>
      </p:sp>
      <p:grpSp>
        <p:nvGrpSpPr>
          <p:cNvPr id="188" name="Group 187"/>
          <p:cNvGrpSpPr/>
          <p:nvPr/>
        </p:nvGrpSpPr>
        <p:grpSpPr>
          <a:xfrm>
            <a:off x="0" y="4430098"/>
            <a:ext cx="43891200" cy="138651"/>
            <a:chOff x="6960" y="19366947"/>
            <a:chExt cx="19912196" cy="82296"/>
          </a:xfrm>
          <a:solidFill>
            <a:srgbClr val="A80C30"/>
          </a:solidFill>
        </p:grpSpPr>
        <p:sp>
          <p:nvSpPr>
            <p:cNvPr id="190" name="Rectangle 189"/>
            <p:cNvSpPr/>
            <p:nvPr/>
          </p:nvSpPr>
          <p:spPr>
            <a:xfrm flipV="1">
              <a:off x="6960" y="19366947"/>
              <a:ext cx="19659600" cy="82296"/>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55">
                <a:highlight>
                  <a:srgbClr val="008000"/>
                </a:highlight>
                <a:latin typeface="Calibri" panose="020F0502020204030204" pitchFamily="34" charset="0"/>
              </a:endParaRPr>
            </a:p>
          </p:txBody>
        </p:sp>
        <p:sp>
          <p:nvSpPr>
            <p:cNvPr id="194" name="Parallelogram 193"/>
            <p:cNvSpPr/>
            <p:nvPr/>
          </p:nvSpPr>
          <p:spPr>
            <a:xfrm>
              <a:off x="19431000" y="19366947"/>
              <a:ext cx="488156" cy="82296"/>
            </a:xfrm>
            <a:prstGeom prst="parallelogram">
              <a:avLst>
                <a:gd name="adj" fmla="val 39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55">
                <a:highlight>
                  <a:srgbClr val="008000"/>
                </a:highlight>
                <a:latin typeface="Calibri" panose="020F0502020204030204" pitchFamily="34" charset="0"/>
              </a:endParaRPr>
            </a:p>
          </p:txBody>
        </p:sp>
      </p:grpSp>
      <p:sp>
        <p:nvSpPr>
          <p:cNvPr id="249" name="Rectangle 248"/>
          <p:cNvSpPr/>
          <p:nvPr/>
        </p:nvSpPr>
        <p:spPr>
          <a:xfrm>
            <a:off x="2826079" y="2368076"/>
            <a:ext cx="32394826" cy="1785104"/>
          </a:xfrm>
          <a:prstGeom prst="rect">
            <a:avLst/>
          </a:prstGeom>
        </p:spPr>
        <p:txBody>
          <a:bodyPr wrap="square">
            <a:spAutoFit/>
          </a:bodyPr>
          <a:lstStyle/>
          <a:p>
            <a:pPr algn="ctr"/>
            <a:r>
              <a:rPr lang="en-US" altLang="en-US" sz="6000" dirty="0">
                <a:solidFill>
                  <a:schemeClr val="tx1">
                    <a:lumMod val="75000"/>
                    <a:lumOff val="25000"/>
                  </a:schemeClr>
                </a:solidFill>
                <a:latin typeface="Calibri" panose="020F0502020204030204" pitchFamily="34" charset="0"/>
              </a:rPr>
              <a:t>Jatin Dawar, Prem Raheja, and Utkarsh Vashisth</a:t>
            </a:r>
          </a:p>
          <a:p>
            <a:pPr algn="ctr"/>
            <a:endParaRPr lang="en-GB" altLang="en-US" sz="1400" dirty="0">
              <a:solidFill>
                <a:schemeClr val="tx1">
                  <a:lumMod val="75000"/>
                  <a:lumOff val="25000"/>
                </a:schemeClr>
              </a:solidFill>
              <a:latin typeface="Calibri" panose="020F0502020204030204" pitchFamily="34" charset="0"/>
            </a:endParaRPr>
          </a:p>
          <a:p>
            <a:pPr algn="ctr"/>
            <a:r>
              <a:rPr lang="en-GB" altLang="en-US" sz="3600" baseline="30000" dirty="0">
                <a:solidFill>
                  <a:schemeClr val="tx1">
                    <a:lumMod val="75000"/>
                    <a:lumOff val="25000"/>
                  </a:schemeClr>
                </a:solidFill>
                <a:latin typeface="Calibri" panose="020F0502020204030204" pitchFamily="34" charset="0"/>
              </a:rPr>
              <a:t> </a:t>
            </a:r>
            <a:r>
              <a:rPr lang="en-GB" altLang="en-US" sz="3600" dirty="0">
                <a:solidFill>
                  <a:schemeClr val="tx1">
                    <a:lumMod val="75000"/>
                    <a:lumOff val="25000"/>
                  </a:schemeClr>
                </a:solidFill>
                <a:latin typeface="Calibri" panose="020F0502020204030204" pitchFamily="34" charset="0"/>
              </a:rPr>
              <a:t>Department of Computing Science, University of Alberta</a:t>
            </a:r>
          </a:p>
        </p:txBody>
      </p:sp>
      <p:pic>
        <p:nvPicPr>
          <p:cNvPr id="109" name="Picture 108"/>
          <p:cNvPicPr>
            <a:picLocks noChangeAspect="1"/>
          </p:cNvPicPr>
          <p:nvPr/>
        </p:nvPicPr>
        <p:blipFill>
          <a:blip r:embed="rId3">
            <a:extLst>
              <a:ext uri="{28A0092B-C50C-407E-A947-70E740481C1C}">
                <a14:useLocalDpi xmlns:a14="http://schemas.microsoft.com/office/drawing/2010/main" val="0"/>
              </a:ext>
            </a:extLst>
          </a:blip>
          <a:srcRect/>
          <a:stretch/>
        </p:blipFill>
        <p:spPr>
          <a:xfrm>
            <a:off x="32982606" y="1065935"/>
            <a:ext cx="9832582" cy="2305220"/>
          </a:xfrm>
          <a:prstGeom prst="rect">
            <a:avLst/>
          </a:prstGeom>
        </p:spPr>
      </p:pic>
      <p:sp>
        <p:nvSpPr>
          <p:cNvPr id="111" name="Rectangle: Rounded Corners 110"/>
          <p:cNvSpPr/>
          <p:nvPr/>
        </p:nvSpPr>
        <p:spPr>
          <a:xfrm>
            <a:off x="364505" y="4804562"/>
            <a:ext cx="10167068" cy="11206074"/>
          </a:xfrm>
          <a:prstGeom prst="roundRect">
            <a:avLst>
              <a:gd name="adj" fmla="val 584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3000" dirty="0">
              <a:solidFill>
                <a:schemeClr val="tx1"/>
              </a:solidFill>
            </a:endParaRPr>
          </a:p>
        </p:txBody>
      </p:sp>
      <p:sp>
        <p:nvSpPr>
          <p:cNvPr id="117" name="TextBox 116"/>
          <p:cNvSpPr txBox="1"/>
          <p:nvPr/>
        </p:nvSpPr>
        <p:spPr>
          <a:xfrm>
            <a:off x="1427758" y="4992871"/>
            <a:ext cx="7903053"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Abstract</a:t>
            </a:r>
          </a:p>
        </p:txBody>
      </p:sp>
      <p:sp>
        <p:nvSpPr>
          <p:cNvPr id="31" name="TextBox 30"/>
          <p:cNvSpPr txBox="1"/>
          <p:nvPr/>
        </p:nvSpPr>
        <p:spPr>
          <a:xfrm>
            <a:off x="35031436" y="22607283"/>
            <a:ext cx="7903053"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References</a:t>
            </a:r>
          </a:p>
        </p:txBody>
      </p:sp>
      <p:sp>
        <p:nvSpPr>
          <p:cNvPr id="32" name="Rectangle: Rounded Corners 143"/>
          <p:cNvSpPr/>
          <p:nvPr/>
        </p:nvSpPr>
        <p:spPr>
          <a:xfrm>
            <a:off x="507613" y="16335623"/>
            <a:ext cx="9934677" cy="12415372"/>
          </a:xfrm>
          <a:prstGeom prst="roundRect">
            <a:avLst>
              <a:gd name="adj" fmla="val 4773"/>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33" name="TextBox 32"/>
          <p:cNvSpPr txBox="1"/>
          <p:nvPr/>
        </p:nvSpPr>
        <p:spPr>
          <a:xfrm>
            <a:off x="1426687" y="16866848"/>
            <a:ext cx="7903053"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Datasets</a:t>
            </a:r>
          </a:p>
        </p:txBody>
      </p:sp>
      <p:sp>
        <p:nvSpPr>
          <p:cNvPr id="34" name="Rectangle: Rounded Corners 143"/>
          <p:cNvSpPr/>
          <p:nvPr/>
        </p:nvSpPr>
        <p:spPr>
          <a:xfrm>
            <a:off x="34427722" y="4854303"/>
            <a:ext cx="8933828" cy="17171577"/>
          </a:xfrm>
          <a:prstGeom prst="roundRect">
            <a:avLst>
              <a:gd name="adj" fmla="val 5850"/>
            </a:avLst>
          </a:prstGeom>
          <a:solidFill>
            <a:schemeClr val="bg1">
              <a:lumMod val="95000"/>
            </a:schemeClr>
          </a:solid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35" name="TextBox 34"/>
          <p:cNvSpPr txBox="1"/>
          <p:nvPr/>
        </p:nvSpPr>
        <p:spPr>
          <a:xfrm>
            <a:off x="34427723" y="4924482"/>
            <a:ext cx="8906696"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Discussion</a:t>
            </a:r>
          </a:p>
        </p:txBody>
      </p:sp>
      <p:sp>
        <p:nvSpPr>
          <p:cNvPr id="36" name="TextBox 35"/>
          <p:cNvSpPr txBox="1"/>
          <p:nvPr/>
        </p:nvSpPr>
        <p:spPr>
          <a:xfrm>
            <a:off x="18814577" y="4956344"/>
            <a:ext cx="8161572"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Models</a:t>
            </a:r>
          </a:p>
        </p:txBody>
      </p:sp>
      <p:sp>
        <p:nvSpPr>
          <p:cNvPr id="37" name="TextBox 36"/>
          <p:cNvSpPr txBox="1"/>
          <p:nvPr/>
        </p:nvSpPr>
        <p:spPr>
          <a:xfrm>
            <a:off x="35018554" y="14788127"/>
            <a:ext cx="7903053"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Future Work</a:t>
            </a:r>
          </a:p>
        </p:txBody>
      </p:sp>
      <p:sp>
        <p:nvSpPr>
          <p:cNvPr id="41" name="Rounded Rectangle 40"/>
          <p:cNvSpPr/>
          <p:nvPr/>
        </p:nvSpPr>
        <p:spPr>
          <a:xfrm>
            <a:off x="10946624" y="21585708"/>
            <a:ext cx="23008911" cy="1139505"/>
          </a:xfrm>
          <a:prstGeom prst="roundRect">
            <a:avLst>
              <a:gd name="adj" fmla="val 62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18514242" y="21728485"/>
            <a:ext cx="7903053" cy="856532"/>
          </a:xfrm>
          <a:prstGeom prst="rect">
            <a:avLst/>
          </a:prstGeom>
          <a:noFill/>
        </p:spPr>
        <p:txBody>
          <a:bodyPr wrap="square" rtlCol="0">
            <a:spAutoFit/>
          </a:bodyPr>
          <a:lstStyle/>
          <a:p>
            <a:pPr algn="ctr"/>
            <a:r>
              <a:rPr lang="en-US" sz="4800" b="1" dirty="0">
                <a:solidFill>
                  <a:srgbClr val="008000"/>
                </a:solidFill>
                <a:latin typeface="Calibri" panose="020F0502020204030204" pitchFamily="34" charset="0"/>
              </a:rPr>
              <a:t>Results</a:t>
            </a:r>
          </a:p>
        </p:txBody>
      </p:sp>
      <p:sp>
        <p:nvSpPr>
          <p:cNvPr id="44" name="TextBox 43"/>
          <p:cNvSpPr txBox="1"/>
          <p:nvPr/>
        </p:nvSpPr>
        <p:spPr>
          <a:xfrm>
            <a:off x="11544448" y="10129116"/>
            <a:ext cx="7903053" cy="769441"/>
          </a:xfrm>
          <a:prstGeom prst="rect">
            <a:avLst/>
          </a:prstGeom>
          <a:noFill/>
        </p:spPr>
        <p:txBody>
          <a:bodyPr wrap="square" rtlCol="0">
            <a:spAutoFit/>
          </a:bodyPr>
          <a:lstStyle/>
          <a:p>
            <a:r>
              <a:rPr lang="en-US" sz="4400" i="1" dirty="0">
                <a:solidFill>
                  <a:srgbClr val="008000"/>
                </a:solidFill>
                <a:latin typeface="Calibri" panose="020F0502020204030204" pitchFamily="34" charset="0"/>
              </a:rPr>
              <a:t>Model Architecture</a:t>
            </a:r>
          </a:p>
        </p:txBody>
      </p:sp>
      <p:sp>
        <p:nvSpPr>
          <p:cNvPr id="48" name="TextBox 47"/>
          <p:cNvSpPr txBox="1"/>
          <p:nvPr/>
        </p:nvSpPr>
        <p:spPr>
          <a:xfrm>
            <a:off x="953852" y="17427779"/>
            <a:ext cx="7903053" cy="769441"/>
          </a:xfrm>
          <a:prstGeom prst="rect">
            <a:avLst/>
          </a:prstGeom>
          <a:noFill/>
        </p:spPr>
        <p:txBody>
          <a:bodyPr wrap="square" rtlCol="0">
            <a:spAutoFit/>
          </a:bodyPr>
          <a:lstStyle/>
          <a:p>
            <a:r>
              <a:rPr lang="en-US" sz="4400" i="1" dirty="0">
                <a:latin typeface="Calibri" panose="020F0502020204030204" pitchFamily="34" charset="0"/>
              </a:rPr>
              <a:t>Training Data</a:t>
            </a:r>
          </a:p>
        </p:txBody>
      </p:sp>
      <p:sp>
        <p:nvSpPr>
          <p:cNvPr id="49" name="TextBox 48"/>
          <p:cNvSpPr txBox="1"/>
          <p:nvPr/>
        </p:nvSpPr>
        <p:spPr>
          <a:xfrm>
            <a:off x="759240" y="24030144"/>
            <a:ext cx="7903053" cy="769441"/>
          </a:xfrm>
          <a:prstGeom prst="rect">
            <a:avLst/>
          </a:prstGeom>
          <a:noFill/>
        </p:spPr>
        <p:txBody>
          <a:bodyPr wrap="square" rtlCol="0">
            <a:spAutoFit/>
          </a:bodyPr>
          <a:lstStyle/>
          <a:p>
            <a:r>
              <a:rPr lang="en-US" sz="4400" i="1" dirty="0">
                <a:latin typeface="Calibri" panose="020F0502020204030204" pitchFamily="34" charset="0"/>
              </a:rPr>
              <a:t>Testing Data</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16830" b="26156"/>
          <a:stretch/>
        </p:blipFill>
        <p:spPr>
          <a:xfrm>
            <a:off x="1012415" y="21744863"/>
            <a:ext cx="8475133" cy="1288537"/>
          </a:xfrm>
          <a:prstGeom prst="rect">
            <a:avLst/>
          </a:prstGeom>
        </p:spPr>
      </p:pic>
      <p:sp>
        <p:nvSpPr>
          <p:cNvPr id="58" name="TextBox 57"/>
          <p:cNvSpPr txBox="1"/>
          <p:nvPr/>
        </p:nvSpPr>
        <p:spPr>
          <a:xfrm>
            <a:off x="556525" y="23020930"/>
            <a:ext cx="9942623" cy="553998"/>
          </a:xfrm>
          <a:prstGeom prst="rect">
            <a:avLst/>
          </a:prstGeom>
          <a:noFill/>
        </p:spPr>
        <p:txBody>
          <a:bodyPr wrap="square" rtlCol="0">
            <a:spAutoFit/>
          </a:bodyPr>
          <a:lstStyle/>
          <a:p>
            <a:pPr algn="ctr"/>
            <a:r>
              <a:rPr lang="en-US" sz="3000" dirty="0">
                <a:solidFill>
                  <a:schemeClr val="tx1">
                    <a:lumMod val="85000"/>
                    <a:lumOff val="15000"/>
                  </a:schemeClr>
                </a:solidFill>
                <a:latin typeface="Calibri" panose="020F0502020204030204" pitchFamily="34" charset="0"/>
              </a:rPr>
              <a:t>Most piano pieces have melodies in pitch range 21-108</a:t>
            </a:r>
          </a:p>
        </p:txBody>
      </p:sp>
      <p:sp>
        <p:nvSpPr>
          <p:cNvPr id="18" name="TextBox 17"/>
          <p:cNvSpPr txBox="1"/>
          <p:nvPr/>
        </p:nvSpPr>
        <p:spPr>
          <a:xfrm>
            <a:off x="34810982" y="16089051"/>
            <a:ext cx="8311895" cy="5851602"/>
          </a:xfrm>
          <a:prstGeom prst="rect">
            <a:avLst/>
          </a:prstGeom>
          <a:noFill/>
        </p:spPr>
        <p:txBody>
          <a:bodyPr wrap="square" rtlCol="0">
            <a:spAutoFit/>
          </a:bodyPr>
          <a:lstStyle/>
          <a:p>
            <a:pPr algn="just">
              <a:lnSpc>
                <a:spcPct val="114000"/>
              </a:lnSpc>
            </a:pPr>
            <a:r>
              <a:rPr lang="en-US" sz="3000" dirty="0">
                <a:solidFill>
                  <a:schemeClr val="tx1">
                    <a:lumMod val="85000"/>
                    <a:lumOff val="15000"/>
                  </a:schemeClr>
                </a:solidFill>
              </a:rPr>
              <a:t>Future efforts include the need to consider factors like rhythm, tempo beats in order to make the music generation more realistic and pleasing to hear. We will also like to explore other generative models like GANs to check if the results can be improved further.</a:t>
            </a:r>
          </a:p>
          <a:p>
            <a:pPr algn="just">
              <a:lnSpc>
                <a:spcPct val="114000"/>
              </a:lnSpc>
            </a:pPr>
            <a:r>
              <a:rPr lang="en-US" sz="3000" dirty="0">
                <a:solidFill>
                  <a:schemeClr val="tx1">
                    <a:lumMod val="85000"/>
                    <a:lumOff val="15000"/>
                  </a:schemeClr>
                </a:solidFill>
              </a:rPr>
              <a:t>With the help of our model, we desire to solve real world problems like Parkinson disease where patients suffering from Parkinson Disease would be able to correct their unsteady gaits by listening to the music generated by their steps.</a:t>
            </a:r>
          </a:p>
        </p:txBody>
      </p:sp>
      <p:sp>
        <p:nvSpPr>
          <p:cNvPr id="19" name="TextBox 18"/>
          <p:cNvSpPr txBox="1"/>
          <p:nvPr/>
        </p:nvSpPr>
        <p:spPr>
          <a:xfrm>
            <a:off x="34817285" y="5876266"/>
            <a:ext cx="8331357" cy="7956794"/>
          </a:xfrm>
          <a:prstGeom prst="rect">
            <a:avLst/>
          </a:prstGeom>
          <a:noFill/>
        </p:spPr>
        <p:txBody>
          <a:bodyPr wrap="square" rtlCol="0">
            <a:spAutoFit/>
          </a:bodyPr>
          <a:lstStyle/>
          <a:p>
            <a:pPr marL="457200" indent="-457200" algn="just">
              <a:lnSpc>
                <a:spcPct val="114000"/>
              </a:lnSpc>
              <a:buFont typeface="Arial" panose="020B0604020202020204" pitchFamily="34" charset="0"/>
              <a:buChar char="•"/>
            </a:pPr>
            <a:r>
              <a:rPr lang="en-US" sz="3000" dirty="0">
                <a:solidFill>
                  <a:schemeClr val="tx1">
                    <a:lumMod val="85000"/>
                    <a:lumOff val="15000"/>
                  </a:schemeClr>
                </a:solidFill>
              </a:rPr>
              <a:t>The data sonification using the developed LSTM model is better than other existing sonification tools.​</a:t>
            </a:r>
          </a:p>
          <a:p>
            <a:pPr marL="457200" indent="-457200" algn="just">
              <a:lnSpc>
                <a:spcPct val="114000"/>
              </a:lnSpc>
              <a:buFont typeface="Arial" panose="020B0604020202020204" pitchFamily="34" charset="0"/>
              <a:buChar char="•"/>
            </a:pPr>
            <a:r>
              <a:rPr lang="en-US" sz="3000" dirty="0">
                <a:solidFill>
                  <a:schemeClr val="tx1">
                    <a:lumMod val="85000"/>
                    <a:lumOff val="15000"/>
                  </a:schemeClr>
                </a:solidFill>
              </a:rPr>
              <a:t>The generated music not only follows the pattern but also is soothing to ears.​</a:t>
            </a:r>
            <a:endParaRPr lang="en-US" altLang="ko-KR" sz="3000" dirty="0">
              <a:solidFill>
                <a:schemeClr val="tx1">
                  <a:lumMod val="85000"/>
                  <a:lumOff val="15000"/>
                </a:schemeClr>
              </a:solidFill>
            </a:endParaRPr>
          </a:p>
          <a:p>
            <a:pPr marL="457200" indent="-457200" algn="just">
              <a:lnSpc>
                <a:spcPct val="114000"/>
              </a:lnSpc>
              <a:buFont typeface="Arial" panose="020B0604020202020204" pitchFamily="34" charset="0"/>
              <a:buChar char="•"/>
            </a:pPr>
            <a:r>
              <a:rPr lang="en-US" sz="3000" dirty="0">
                <a:solidFill>
                  <a:schemeClr val="tx1">
                    <a:lumMod val="85000"/>
                    <a:lumOff val="15000"/>
                  </a:schemeClr>
                </a:solidFill>
              </a:rPr>
              <a:t>The model automatically tunes itself to various parameters like velocity, start time of the notes and the duration of the notes.​</a:t>
            </a:r>
          </a:p>
          <a:p>
            <a:pPr marL="457200" indent="-457200" algn="just">
              <a:lnSpc>
                <a:spcPct val="114000"/>
              </a:lnSpc>
              <a:buFont typeface="Arial" panose="020B0604020202020204" pitchFamily="34" charset="0"/>
              <a:buChar char="•"/>
            </a:pPr>
            <a:r>
              <a:rPr lang="en-US" sz="3000" dirty="0">
                <a:solidFill>
                  <a:schemeClr val="tx1">
                    <a:lumMod val="85000"/>
                    <a:lumOff val="15000"/>
                  </a:schemeClr>
                </a:solidFill>
              </a:rPr>
              <a:t>The model is flexible to any time-series data</a:t>
            </a:r>
          </a:p>
          <a:p>
            <a:pPr algn="just">
              <a:lnSpc>
                <a:spcPct val="114000"/>
              </a:lnSpc>
            </a:pPr>
            <a:endParaRPr lang="en-US" sz="3000" dirty="0">
              <a:solidFill>
                <a:schemeClr val="tx1">
                  <a:lumMod val="85000"/>
                  <a:lumOff val="15000"/>
                </a:schemeClr>
              </a:solidFill>
            </a:endParaRPr>
          </a:p>
          <a:p>
            <a:pPr algn="just">
              <a:lnSpc>
                <a:spcPct val="114000"/>
              </a:lnSpc>
            </a:pPr>
            <a:r>
              <a:rPr lang="en-US" sz="3000" dirty="0">
                <a:solidFill>
                  <a:schemeClr val="tx1">
                    <a:lumMod val="85000"/>
                    <a:lumOff val="15000"/>
                  </a:schemeClr>
                </a:solidFill>
              </a:rPr>
              <a:t>To fully analyze the success of the model in achieving both goals outlined, we would need a survey with a much larger sample size both in number participants and number of generated audio clips.</a:t>
            </a:r>
          </a:p>
        </p:txBody>
      </p:sp>
      <p:sp>
        <p:nvSpPr>
          <p:cNvPr id="24" name="TextBox 23"/>
          <p:cNvSpPr txBox="1"/>
          <p:nvPr/>
        </p:nvSpPr>
        <p:spPr>
          <a:xfrm>
            <a:off x="11877889" y="27243746"/>
            <a:ext cx="6531154" cy="1569660"/>
          </a:xfrm>
          <a:prstGeom prst="rect">
            <a:avLst/>
          </a:prstGeom>
          <a:noFill/>
        </p:spPr>
        <p:txBody>
          <a:bodyPr wrap="square" rtlCol="0">
            <a:spAutoFit/>
          </a:bodyPr>
          <a:lstStyle/>
          <a:p>
            <a:r>
              <a:rPr lang="en-US" sz="2400" i="1" dirty="0">
                <a:solidFill>
                  <a:schemeClr val="tx1">
                    <a:lumMod val="85000"/>
                    <a:lumOff val="15000"/>
                  </a:schemeClr>
                </a:solidFill>
              </a:rPr>
              <a:t>Survey results with 18 participants showing % who prefer listening to music generated using our approach compared to music generated using software	</a:t>
            </a:r>
          </a:p>
        </p:txBody>
      </p:sp>
      <p:sp>
        <p:nvSpPr>
          <p:cNvPr id="25" name="TextBox 24"/>
          <p:cNvSpPr txBox="1"/>
          <p:nvPr/>
        </p:nvSpPr>
        <p:spPr>
          <a:xfrm>
            <a:off x="802763" y="5876266"/>
            <a:ext cx="9195809" cy="9009389"/>
          </a:xfrm>
          <a:prstGeom prst="rect">
            <a:avLst/>
          </a:prstGeom>
          <a:noFill/>
        </p:spPr>
        <p:txBody>
          <a:bodyPr wrap="square" rtlCol="0">
            <a:spAutoFit/>
          </a:bodyPr>
          <a:lstStyle/>
          <a:p>
            <a:pPr algn="just">
              <a:lnSpc>
                <a:spcPct val="114000"/>
              </a:lnSpc>
            </a:pPr>
            <a:r>
              <a:rPr lang="en-US" sz="3000" dirty="0">
                <a:solidFill>
                  <a:schemeClr val="tx1">
                    <a:lumMod val="85000"/>
                    <a:lumOff val="15000"/>
                  </a:schemeClr>
                </a:solidFill>
              </a:rPr>
              <a:t>Our goal is to transform any time-series data into a musical form using deep learning techniques in order to present a unique way to interact with data. Specifically, the goals are 1) to </a:t>
            </a:r>
            <a:r>
              <a:rPr lang="en-US" sz="3000" b="1" dirty="0">
                <a:solidFill>
                  <a:schemeClr val="tx1">
                    <a:lumMod val="85000"/>
                    <a:lumOff val="15000"/>
                  </a:schemeClr>
                </a:solidFill>
              </a:rPr>
              <a:t>generate melodious music</a:t>
            </a:r>
            <a:r>
              <a:rPr lang="en-US" sz="3000" dirty="0">
                <a:solidFill>
                  <a:schemeClr val="tx1">
                    <a:lumMod val="85000"/>
                    <a:lumOff val="15000"/>
                  </a:schemeClr>
                </a:solidFill>
              </a:rPr>
              <a:t>, i.e. music that is soothing to ears 2) to generate music which </a:t>
            </a:r>
            <a:r>
              <a:rPr lang="en-US" sz="3000" b="1" dirty="0">
                <a:solidFill>
                  <a:schemeClr val="tx1">
                    <a:lumMod val="85000"/>
                    <a:lumOff val="15000"/>
                  </a:schemeClr>
                </a:solidFill>
              </a:rPr>
              <a:t>reflects information present in the underlying data</a:t>
            </a:r>
            <a:r>
              <a:rPr lang="en-US" sz="3000" dirty="0">
                <a:solidFill>
                  <a:schemeClr val="tx1">
                    <a:lumMod val="85000"/>
                    <a:lumOff val="15000"/>
                  </a:schemeClr>
                </a:solidFill>
              </a:rPr>
              <a:t>.</a:t>
            </a:r>
          </a:p>
          <a:p>
            <a:pPr algn="just">
              <a:lnSpc>
                <a:spcPct val="114000"/>
              </a:lnSpc>
            </a:pPr>
            <a:endParaRPr lang="en-US" sz="3000" dirty="0">
              <a:solidFill>
                <a:schemeClr val="tx1">
                  <a:lumMod val="85000"/>
                  <a:lumOff val="15000"/>
                </a:schemeClr>
              </a:solidFill>
            </a:endParaRPr>
          </a:p>
          <a:p>
            <a:pPr algn="just">
              <a:lnSpc>
                <a:spcPct val="114000"/>
              </a:lnSpc>
            </a:pPr>
            <a:r>
              <a:rPr lang="en-US" sz="3000" dirty="0">
                <a:solidFill>
                  <a:schemeClr val="tx1">
                    <a:lumMod val="85000"/>
                    <a:lumOff val="15000"/>
                  </a:schemeClr>
                </a:solidFill>
              </a:rPr>
              <a:t>We develop two approaches: 1</a:t>
            </a:r>
            <a:r>
              <a:rPr lang="en-US" sz="3000" b="1" dirty="0">
                <a:solidFill>
                  <a:schemeClr val="tx1">
                    <a:lumMod val="85000"/>
                    <a:lumOff val="15000"/>
                  </a:schemeClr>
                </a:solidFill>
              </a:rPr>
              <a:t>) Pitch based approach, </a:t>
            </a:r>
            <a:r>
              <a:rPr lang="en-US" sz="3000" dirty="0">
                <a:solidFill>
                  <a:schemeClr val="tx1">
                    <a:lumMod val="85000"/>
                    <a:lumOff val="15000"/>
                  </a:schemeClr>
                </a:solidFill>
              </a:rPr>
              <a:t>where our model is trained to generates music with pitch of every note representing the underlying user data.2) </a:t>
            </a:r>
            <a:r>
              <a:rPr lang="en-US" sz="3000" b="1" dirty="0">
                <a:solidFill>
                  <a:schemeClr val="tx1">
                    <a:lumMod val="85000"/>
                    <a:lumOff val="15000"/>
                  </a:schemeClr>
                </a:solidFill>
              </a:rPr>
              <a:t>Temporal based approach, </a:t>
            </a:r>
            <a:r>
              <a:rPr lang="en-US" sz="3000" dirty="0">
                <a:solidFill>
                  <a:schemeClr val="tx1">
                    <a:lumMod val="85000"/>
                    <a:lumOff val="15000"/>
                  </a:schemeClr>
                </a:solidFill>
              </a:rPr>
              <a:t>where the generated music notes not only represents the underlying data but also posses temporal features making the generated music soothing to listen. melody. </a:t>
            </a:r>
          </a:p>
          <a:p>
            <a:pPr algn="just">
              <a:lnSpc>
                <a:spcPct val="114000"/>
              </a:lnSpc>
            </a:pPr>
            <a:endParaRPr lang="en-US" sz="3000" dirty="0">
              <a:solidFill>
                <a:schemeClr val="tx1">
                  <a:lumMod val="85000"/>
                  <a:lumOff val="15000"/>
                </a:schemeClr>
              </a:solidFill>
            </a:endParaRPr>
          </a:p>
          <a:p>
            <a:pPr algn="just">
              <a:lnSpc>
                <a:spcPct val="114000"/>
              </a:lnSpc>
            </a:pPr>
            <a:r>
              <a:rPr lang="en-US" sz="3000" dirty="0">
                <a:solidFill>
                  <a:schemeClr val="tx1">
                    <a:lumMod val="85000"/>
                    <a:lumOff val="15000"/>
                  </a:schemeClr>
                </a:solidFill>
              </a:rPr>
              <a:t>We evaluate the success of these methods with a survey designed to assess the two goals of the project.</a:t>
            </a:r>
          </a:p>
        </p:txBody>
      </p:sp>
      <p:sp>
        <p:nvSpPr>
          <p:cNvPr id="55" name="Rectangle: Rounded Corners 143"/>
          <p:cNvSpPr/>
          <p:nvPr/>
        </p:nvSpPr>
        <p:spPr>
          <a:xfrm>
            <a:off x="34427722" y="22441449"/>
            <a:ext cx="8933828" cy="6257711"/>
          </a:xfrm>
          <a:prstGeom prst="roundRect">
            <a:avLst>
              <a:gd name="adj" fmla="val 7650"/>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rcRect/>
          <a:stretch/>
        </p:blipFill>
        <p:spPr>
          <a:xfrm>
            <a:off x="19619296" y="9700734"/>
            <a:ext cx="4670944" cy="3347829"/>
          </a:xfrm>
          <a:prstGeom prst="rect">
            <a:avLst/>
          </a:prstGeom>
        </p:spPr>
      </p:pic>
      <p:sp>
        <p:nvSpPr>
          <p:cNvPr id="57" name="Rectangle: Rounded Corners 143"/>
          <p:cNvSpPr/>
          <p:nvPr/>
        </p:nvSpPr>
        <p:spPr>
          <a:xfrm>
            <a:off x="11149833" y="6269607"/>
            <a:ext cx="13567395" cy="14955899"/>
          </a:xfrm>
          <a:prstGeom prst="roundRect">
            <a:avLst>
              <a:gd name="adj" fmla="val 2102"/>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63" name="TextBox 62"/>
          <p:cNvSpPr txBox="1"/>
          <p:nvPr/>
        </p:nvSpPr>
        <p:spPr>
          <a:xfrm>
            <a:off x="11211147" y="23030212"/>
            <a:ext cx="9660293" cy="646331"/>
          </a:xfrm>
          <a:prstGeom prst="rect">
            <a:avLst/>
          </a:prstGeom>
          <a:noFill/>
        </p:spPr>
        <p:txBody>
          <a:bodyPr wrap="square" rtlCol="0">
            <a:spAutoFit/>
          </a:bodyPr>
          <a:lstStyle/>
          <a:p>
            <a:r>
              <a:rPr lang="en-US" sz="3600" i="1" dirty="0">
                <a:latin typeface="Calibri" panose="020F0502020204030204" pitchFamily="34" charset="0"/>
              </a:rPr>
              <a:t>Goal 1: Generated music soothing to ears</a:t>
            </a:r>
          </a:p>
        </p:txBody>
      </p:sp>
      <p:sp>
        <p:nvSpPr>
          <p:cNvPr id="64" name="TextBox 63"/>
          <p:cNvSpPr txBox="1"/>
          <p:nvPr/>
        </p:nvSpPr>
        <p:spPr>
          <a:xfrm>
            <a:off x="22027674" y="22878888"/>
            <a:ext cx="12594829" cy="707886"/>
          </a:xfrm>
          <a:prstGeom prst="rect">
            <a:avLst/>
          </a:prstGeom>
          <a:noFill/>
        </p:spPr>
        <p:txBody>
          <a:bodyPr wrap="square" rtlCol="0">
            <a:spAutoFit/>
          </a:bodyPr>
          <a:lstStyle/>
          <a:p>
            <a:r>
              <a:rPr lang="en-US" sz="4000" i="1" dirty="0">
                <a:latin typeface="Calibri" panose="020F0502020204030204" pitchFamily="34" charset="0"/>
              </a:rPr>
              <a:t>Goal 2: matching generated music to trajectory</a:t>
            </a:r>
          </a:p>
        </p:txBody>
      </p:sp>
      <p:sp>
        <p:nvSpPr>
          <p:cNvPr id="65" name="TextBox 64"/>
          <p:cNvSpPr txBox="1"/>
          <p:nvPr/>
        </p:nvSpPr>
        <p:spPr>
          <a:xfrm>
            <a:off x="27848471" y="27752090"/>
            <a:ext cx="5353432" cy="830997"/>
          </a:xfrm>
          <a:prstGeom prst="rect">
            <a:avLst/>
          </a:prstGeom>
          <a:noFill/>
        </p:spPr>
        <p:txBody>
          <a:bodyPr wrap="square" rtlCol="0">
            <a:spAutoFit/>
          </a:bodyPr>
          <a:lstStyle/>
          <a:p>
            <a:r>
              <a:rPr lang="en-US" sz="2400" i="1" dirty="0">
                <a:solidFill>
                  <a:schemeClr val="tx1">
                    <a:lumMod val="85000"/>
                    <a:lumOff val="15000"/>
                  </a:schemeClr>
                </a:solidFill>
              </a:rPr>
              <a:t>Percentage of participants predict  correct trajectory based on the music</a:t>
            </a:r>
          </a:p>
        </p:txBody>
      </p:sp>
      <p:cxnSp>
        <p:nvCxnSpPr>
          <p:cNvPr id="51" name="Straight Arrow Connector 50"/>
          <p:cNvCxnSpPr/>
          <p:nvPr/>
        </p:nvCxnSpPr>
        <p:spPr>
          <a:xfrm>
            <a:off x="2681031" y="21584035"/>
            <a:ext cx="5137899" cy="0"/>
          </a:xfrm>
          <a:prstGeom prst="straightConnector1">
            <a:avLst/>
          </a:prstGeom>
          <a:ln w="63500">
            <a:solidFill>
              <a:srgbClr val="A80C30"/>
            </a:solidFill>
            <a:headEnd type="triangle"/>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34728275" y="23343436"/>
            <a:ext cx="8305592" cy="5416868"/>
          </a:xfrm>
          <a:prstGeom prst="rect">
            <a:avLst/>
          </a:prstGeom>
          <a:noFill/>
        </p:spPr>
        <p:txBody>
          <a:bodyPr wrap="square" rtlCol="0">
            <a:spAutoFit/>
          </a:bodyPr>
          <a:lstStyle/>
          <a:p>
            <a:pPr lvl="0" algn="just">
              <a:spcAft>
                <a:spcPts val="600"/>
              </a:spcAft>
            </a:pPr>
            <a:r>
              <a:rPr lang="en-US" sz="2800" dirty="0"/>
              <a:t>[1] </a:t>
            </a:r>
            <a:r>
              <a:rPr lang="en-CA" sz="2800" dirty="0"/>
              <a:t>S. </a:t>
            </a:r>
            <a:r>
              <a:rPr lang="en-CA" sz="2800" dirty="0" err="1"/>
              <a:t>Hananoi</a:t>
            </a:r>
            <a:r>
              <a:rPr lang="en-CA" sz="2800" dirty="0"/>
              <a:t>, K. Muraoka, and Y. </a:t>
            </a:r>
            <a:r>
              <a:rPr lang="en-CA" sz="2800" dirty="0" err="1"/>
              <a:t>Kiyoki</a:t>
            </a:r>
            <a:r>
              <a:rPr lang="en-CA" sz="2800" dirty="0"/>
              <a:t>, “A music composition system with time-series data for sound design in next-generation sonification environment,” in 2016 International Electronics Symposium (IES), 2016, pp. 380–384. </a:t>
            </a:r>
          </a:p>
          <a:p>
            <a:r>
              <a:rPr lang="en-US" sz="2800" dirty="0"/>
              <a:t>[2] Classical piano midi page. Retrieved from http://</a:t>
            </a:r>
            <a:r>
              <a:rPr lang="en-US" sz="2800" dirty="0" err="1"/>
              <a:t>www.piano-midi.de</a:t>
            </a:r>
            <a:r>
              <a:rPr lang="en-US" sz="2800" dirty="0"/>
              <a:t>/</a:t>
            </a:r>
          </a:p>
          <a:p>
            <a:r>
              <a:rPr lang="en-US" sz="2800" dirty="0"/>
              <a:t> [3] </a:t>
            </a:r>
            <a:r>
              <a:rPr lang="en-US" sz="2800" dirty="0" err="1"/>
              <a:t>Holzner</a:t>
            </a:r>
            <a:r>
              <a:rPr lang="en-US" sz="2800" dirty="0"/>
              <a:t>, A. LSTM Cells in </a:t>
            </a:r>
            <a:r>
              <a:rPr lang="en-US" sz="2800" dirty="0" err="1"/>
              <a:t>Pytorch</a:t>
            </a:r>
            <a:r>
              <a:rPr lang="en-US" sz="2800" dirty="0"/>
              <a:t>. Retrieved from </a:t>
            </a:r>
            <a:r>
              <a:rPr lang="en-US" sz="2800" dirty="0">
                <a:hlinkClick r:id="rId6"/>
              </a:rPr>
              <a:t>https://medium.com/@andre.holzner/lstm-cells-in-pytorch-fab924a78b1c</a:t>
            </a:r>
            <a:endParaRPr lang="en-US" sz="2800" dirty="0"/>
          </a:p>
          <a:p>
            <a:r>
              <a:rPr lang="en-US" sz="2800" dirty="0"/>
              <a:t>[4] </a:t>
            </a:r>
            <a:r>
              <a:rPr lang="en-CA" sz="2800" dirty="0" err="1">
                <a:highlight>
                  <a:srgbClr val="FFFFFF"/>
                </a:highlight>
                <a:latin typeface="Georgia"/>
                <a:ea typeface="Georgia"/>
                <a:cs typeface="Georgia"/>
              </a:rPr>
              <a:t>TwoTone</a:t>
            </a:r>
            <a:r>
              <a:rPr lang="en-CA" sz="2800" dirty="0">
                <a:highlight>
                  <a:srgbClr val="FFFFFF"/>
                </a:highlight>
                <a:latin typeface="Georgia"/>
                <a:ea typeface="Georgia"/>
                <a:cs typeface="Georgia"/>
              </a:rPr>
              <a:t>. </a:t>
            </a:r>
            <a:r>
              <a:rPr lang="en-CA" sz="2800" dirty="0" err="1">
                <a:highlight>
                  <a:srgbClr val="FFFFFF"/>
                </a:highlight>
                <a:latin typeface="Georgia"/>
                <a:ea typeface="Georgia"/>
                <a:cs typeface="Georgia"/>
              </a:rPr>
              <a:t>TwoTone</a:t>
            </a:r>
            <a:r>
              <a:rPr lang="en-CA" sz="2800" dirty="0">
                <a:highlight>
                  <a:srgbClr val="FFFFFF"/>
                </a:highlight>
                <a:latin typeface="Georgia"/>
                <a:ea typeface="Georgia"/>
                <a:cs typeface="Georgia"/>
              </a:rPr>
              <a:t>, twotone.io/.</a:t>
            </a:r>
          </a:p>
          <a:p>
            <a:endParaRPr lang="en-US" sz="2800" dirty="0"/>
          </a:p>
        </p:txBody>
      </p:sp>
      <p:sp>
        <p:nvSpPr>
          <p:cNvPr id="71" name="TextBox 70"/>
          <p:cNvSpPr txBox="1"/>
          <p:nvPr/>
        </p:nvSpPr>
        <p:spPr>
          <a:xfrm>
            <a:off x="1097130" y="18318364"/>
            <a:ext cx="8777373" cy="2400657"/>
          </a:xfrm>
          <a:prstGeom prst="rect">
            <a:avLst/>
          </a:prstGeom>
          <a:noFill/>
        </p:spPr>
        <p:txBody>
          <a:bodyPr wrap="square" rtlCol="0">
            <a:spAutoFit/>
          </a:bodyPr>
          <a:lstStyle/>
          <a:p>
            <a:pPr marL="457200" indent="-457200">
              <a:buFont typeface="Arial" charset="0"/>
              <a:buChar char="•"/>
            </a:pPr>
            <a:r>
              <a:rPr lang="en-US" sz="3000" dirty="0">
                <a:solidFill>
                  <a:schemeClr val="tx1">
                    <a:lumMod val="85000"/>
                    <a:lumOff val="15000"/>
                  </a:schemeClr>
                </a:solidFill>
              </a:rPr>
              <a:t>MIDI data format</a:t>
            </a:r>
          </a:p>
          <a:p>
            <a:pPr marL="457200" indent="-457200">
              <a:buFont typeface="Arial" charset="0"/>
              <a:buChar char="•"/>
            </a:pPr>
            <a:r>
              <a:rPr lang="en-US" sz="3000" dirty="0">
                <a:solidFill>
                  <a:schemeClr val="tx1">
                    <a:lumMod val="85000"/>
                    <a:lumOff val="15000"/>
                  </a:schemeClr>
                </a:solidFill>
              </a:rPr>
              <a:t>300 classical piano pieces</a:t>
            </a:r>
          </a:p>
          <a:p>
            <a:pPr marL="457200" indent="-457200">
              <a:buFont typeface="Arial" charset="0"/>
              <a:buChar char="•"/>
            </a:pPr>
            <a:r>
              <a:rPr lang="en-US" sz="3000" dirty="0">
                <a:solidFill>
                  <a:schemeClr val="tx1">
                    <a:lumMod val="85000"/>
                    <a:lumOff val="15000"/>
                  </a:schemeClr>
                </a:solidFill>
              </a:rPr>
              <a:t>Simplified using music21 , </a:t>
            </a:r>
            <a:r>
              <a:rPr lang="en-US" sz="3000" dirty="0" err="1">
                <a:solidFill>
                  <a:schemeClr val="tx1">
                    <a:lumMod val="85000"/>
                    <a:lumOff val="15000"/>
                  </a:schemeClr>
                </a:solidFill>
              </a:rPr>
              <a:t>mido</a:t>
            </a:r>
            <a:r>
              <a:rPr lang="en-US" sz="3000" dirty="0">
                <a:solidFill>
                  <a:schemeClr val="tx1">
                    <a:lumMod val="85000"/>
                    <a:lumOff val="15000"/>
                  </a:schemeClr>
                </a:solidFill>
              </a:rPr>
              <a:t> and </a:t>
            </a:r>
            <a:r>
              <a:rPr lang="en-US" sz="3000" dirty="0" err="1">
                <a:solidFill>
                  <a:schemeClr val="tx1">
                    <a:lumMod val="85000"/>
                    <a:lumOff val="15000"/>
                  </a:schemeClr>
                </a:solidFill>
              </a:rPr>
              <a:t>pretty_midi</a:t>
            </a:r>
            <a:r>
              <a:rPr lang="en-US" sz="3000" dirty="0">
                <a:solidFill>
                  <a:schemeClr val="tx1">
                    <a:lumMod val="85000"/>
                    <a:lumOff val="15000"/>
                  </a:schemeClr>
                </a:solidFill>
              </a:rPr>
              <a:t> packages in Python to extract important features of music.</a:t>
            </a:r>
          </a:p>
        </p:txBody>
      </p:sp>
      <p:sp>
        <p:nvSpPr>
          <p:cNvPr id="87" name="TextBox 86"/>
          <p:cNvSpPr txBox="1"/>
          <p:nvPr/>
        </p:nvSpPr>
        <p:spPr>
          <a:xfrm>
            <a:off x="4625821" y="24902836"/>
            <a:ext cx="5681997" cy="1477328"/>
          </a:xfrm>
          <a:prstGeom prst="rect">
            <a:avLst/>
          </a:prstGeom>
          <a:noFill/>
        </p:spPr>
        <p:txBody>
          <a:bodyPr wrap="square" rtlCol="0">
            <a:spAutoFit/>
          </a:bodyPr>
          <a:lstStyle/>
          <a:p>
            <a:pPr marL="457200" indent="-457200">
              <a:buFont typeface="Arial" charset="0"/>
              <a:buChar char="•"/>
            </a:pPr>
            <a:r>
              <a:rPr lang="en-US" sz="3000" dirty="0">
                <a:solidFill>
                  <a:schemeClr val="tx1">
                    <a:lumMod val="85000"/>
                    <a:lumOff val="15000"/>
                  </a:schemeClr>
                </a:solidFill>
              </a:rPr>
              <a:t>Testing data could be any time- series data in the form of a csv that needs to be analyzed</a:t>
            </a:r>
          </a:p>
        </p:txBody>
      </p:sp>
      <p:sp>
        <p:nvSpPr>
          <p:cNvPr id="88" name="TextBox 87"/>
          <p:cNvSpPr txBox="1"/>
          <p:nvPr/>
        </p:nvSpPr>
        <p:spPr>
          <a:xfrm>
            <a:off x="1412138" y="27212891"/>
            <a:ext cx="2472974" cy="1015663"/>
          </a:xfrm>
          <a:prstGeom prst="rect">
            <a:avLst/>
          </a:prstGeom>
          <a:noFill/>
        </p:spPr>
        <p:txBody>
          <a:bodyPr wrap="square" rtlCol="0">
            <a:spAutoFit/>
          </a:bodyPr>
          <a:lstStyle/>
          <a:p>
            <a:pPr algn="ctr"/>
            <a:r>
              <a:rPr lang="en-US" sz="3000" i="1" dirty="0">
                <a:solidFill>
                  <a:schemeClr val="tx1">
                    <a:lumMod val="85000"/>
                    <a:lumOff val="15000"/>
                  </a:schemeClr>
                </a:solidFill>
                <a:latin typeface="Calibri" panose="020F0502020204030204" pitchFamily="34" charset="0"/>
              </a:rPr>
              <a:t>(User Input Data)</a:t>
            </a:r>
          </a:p>
        </p:txBody>
      </p:sp>
      <p:sp>
        <p:nvSpPr>
          <p:cNvPr id="91" name="TextBox 90"/>
          <p:cNvSpPr txBox="1"/>
          <p:nvPr/>
        </p:nvSpPr>
        <p:spPr>
          <a:xfrm>
            <a:off x="11781997" y="14792763"/>
            <a:ext cx="5597104" cy="1938992"/>
          </a:xfrm>
          <a:prstGeom prst="rect">
            <a:avLst/>
          </a:prstGeom>
          <a:noFill/>
        </p:spPr>
        <p:txBody>
          <a:bodyPr wrap="square" rtlCol="0">
            <a:spAutoFit/>
          </a:bodyPr>
          <a:lstStyle/>
          <a:p>
            <a:r>
              <a:rPr lang="en-US" sz="2400" b="1" dirty="0">
                <a:solidFill>
                  <a:schemeClr val="tx1">
                    <a:lumMod val="85000"/>
                    <a:lumOff val="15000"/>
                  </a:schemeClr>
                </a:solidFill>
              </a:rPr>
              <a:t>Architecture:</a:t>
            </a:r>
          </a:p>
          <a:p>
            <a:pPr marL="342900" indent="-342900">
              <a:buFont typeface="Arial" charset="0"/>
              <a:buChar char="•"/>
            </a:pPr>
            <a:r>
              <a:rPr lang="en-US" sz="2400" dirty="0">
                <a:solidFill>
                  <a:schemeClr val="tx1">
                    <a:lumMod val="85000"/>
                    <a:lumOff val="15000"/>
                  </a:schemeClr>
                </a:solidFill>
              </a:rPr>
              <a:t>LSTM layer 1 with 256 hidden units</a:t>
            </a:r>
          </a:p>
          <a:p>
            <a:pPr marL="342900" indent="-342900">
              <a:buFont typeface="Arial" charset="0"/>
              <a:buChar char="•"/>
            </a:pPr>
            <a:r>
              <a:rPr lang="en-US" sz="2400" dirty="0">
                <a:solidFill>
                  <a:schemeClr val="tx1">
                    <a:lumMod val="85000"/>
                    <a:lumOff val="15000"/>
                  </a:schemeClr>
                </a:solidFill>
              </a:rPr>
              <a:t>LSTM layer 2 with 38 hidden units</a:t>
            </a:r>
          </a:p>
          <a:p>
            <a:pPr marL="342900" indent="-342900">
              <a:buFont typeface="Arial" charset="0"/>
              <a:buChar char="•"/>
            </a:pPr>
            <a:r>
              <a:rPr lang="en-US" sz="2400" dirty="0">
                <a:solidFill>
                  <a:schemeClr val="tx1">
                    <a:lumMod val="85000"/>
                    <a:lumOff val="15000"/>
                  </a:schemeClr>
                </a:solidFill>
              </a:rPr>
              <a:t>Dense layer with </a:t>
            </a:r>
            <a:r>
              <a:rPr lang="en-US" sz="2400" dirty="0" err="1">
                <a:solidFill>
                  <a:schemeClr val="tx1">
                    <a:lumMod val="85000"/>
                    <a:lumOff val="15000"/>
                  </a:schemeClr>
                </a:solidFill>
              </a:rPr>
              <a:t>softmax</a:t>
            </a:r>
            <a:r>
              <a:rPr lang="en-US" sz="2400" dirty="0">
                <a:solidFill>
                  <a:schemeClr val="tx1">
                    <a:lumMod val="85000"/>
                    <a:lumOff val="15000"/>
                  </a:schemeClr>
                </a:solidFill>
              </a:rPr>
              <a:t> activation function</a:t>
            </a:r>
          </a:p>
        </p:txBody>
      </p:sp>
      <p:sp>
        <p:nvSpPr>
          <p:cNvPr id="92" name="TextBox 91"/>
          <p:cNvSpPr txBox="1"/>
          <p:nvPr/>
        </p:nvSpPr>
        <p:spPr>
          <a:xfrm>
            <a:off x="12048903" y="7609673"/>
            <a:ext cx="6905926" cy="2308324"/>
          </a:xfrm>
          <a:prstGeom prst="rect">
            <a:avLst/>
          </a:prstGeom>
          <a:noFill/>
        </p:spPr>
        <p:txBody>
          <a:bodyPr wrap="square" rtlCol="0">
            <a:spAutoFit/>
          </a:bodyPr>
          <a:lstStyle/>
          <a:p>
            <a:pPr marL="342900" indent="-342900">
              <a:buFont typeface="Arial" charset="0"/>
              <a:buChar char="•"/>
            </a:pPr>
            <a:r>
              <a:rPr lang="en-US" sz="2400" dirty="0"/>
              <a:t>Convolution over each musical piece</a:t>
            </a:r>
          </a:p>
          <a:p>
            <a:pPr marL="342900" indent="-342900">
              <a:buFont typeface="Arial" charset="0"/>
              <a:buChar char="•"/>
            </a:pPr>
            <a:r>
              <a:rPr lang="en-US" sz="2400" dirty="0"/>
              <a:t>Supervised: predict next note based on previous 50 notes</a:t>
            </a:r>
          </a:p>
          <a:p>
            <a:pPr marL="342900" indent="-342900">
              <a:buFont typeface="Arial" charset="0"/>
              <a:buChar char="•"/>
            </a:pPr>
            <a:r>
              <a:rPr lang="en-US" sz="2400" dirty="0"/>
              <a:t>Exploit the relationship between the notes and force the predicted note to generate sound in accordance to the user input data.</a:t>
            </a:r>
          </a:p>
        </p:txBody>
      </p:sp>
      <p:sp>
        <p:nvSpPr>
          <p:cNvPr id="94" name="TextBox 93"/>
          <p:cNvSpPr txBox="1"/>
          <p:nvPr/>
        </p:nvSpPr>
        <p:spPr>
          <a:xfrm>
            <a:off x="11443838" y="6442345"/>
            <a:ext cx="8161572" cy="830997"/>
          </a:xfrm>
          <a:prstGeom prst="rect">
            <a:avLst/>
          </a:prstGeom>
          <a:noFill/>
        </p:spPr>
        <p:txBody>
          <a:bodyPr wrap="square" rtlCol="0">
            <a:spAutoFit/>
          </a:bodyPr>
          <a:lstStyle/>
          <a:p>
            <a:r>
              <a:rPr lang="en-US" sz="4800" b="1" i="1" dirty="0">
                <a:solidFill>
                  <a:srgbClr val="008000"/>
                </a:solidFill>
                <a:latin typeface="Calibri" panose="020F0502020204030204" pitchFamily="34" charset="0"/>
              </a:rPr>
              <a:t>Pitch Based Approach</a:t>
            </a:r>
          </a:p>
        </p:txBody>
      </p:sp>
      <p:pic>
        <p:nvPicPr>
          <p:cNvPr id="67" name="Picture 2" descr="Image result for population csv round icon">
            <a:extLst>
              <a:ext uri="{FF2B5EF4-FFF2-40B4-BE49-F238E27FC236}">
                <a16:creationId xmlns:a16="http://schemas.microsoft.com/office/drawing/2014/main" id="{9C8AC567-4EA0-4FB2-BAE0-3130BB0BD3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0950" y="24971035"/>
            <a:ext cx="2472974" cy="224185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C2EBB867-3BE5-4666-B368-CE584E2E09B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1781997" y="18104720"/>
            <a:ext cx="6568345" cy="3019962"/>
          </a:xfrm>
          <a:prstGeom prst="rect">
            <a:avLst/>
          </a:prstGeom>
        </p:spPr>
      </p:pic>
      <p:sp>
        <p:nvSpPr>
          <p:cNvPr id="72" name="TextBox 71">
            <a:extLst>
              <a:ext uri="{FF2B5EF4-FFF2-40B4-BE49-F238E27FC236}">
                <a16:creationId xmlns:a16="http://schemas.microsoft.com/office/drawing/2014/main" id="{0F8C5157-22B8-46EE-8098-018410320A35}"/>
              </a:ext>
            </a:extLst>
          </p:cNvPr>
          <p:cNvSpPr txBox="1"/>
          <p:nvPr/>
        </p:nvSpPr>
        <p:spPr>
          <a:xfrm>
            <a:off x="11159076" y="17458389"/>
            <a:ext cx="6846055" cy="646331"/>
          </a:xfrm>
          <a:prstGeom prst="rect">
            <a:avLst/>
          </a:prstGeom>
          <a:noFill/>
        </p:spPr>
        <p:txBody>
          <a:bodyPr wrap="square" rtlCol="0">
            <a:spAutoFit/>
          </a:bodyPr>
          <a:lstStyle/>
          <a:p>
            <a:pPr algn="ctr"/>
            <a:r>
              <a:rPr lang="en-US" sz="3600" dirty="0">
                <a:solidFill>
                  <a:schemeClr val="tx1">
                    <a:lumMod val="75000"/>
                    <a:lumOff val="25000"/>
                  </a:schemeClr>
                </a:solidFill>
                <a:latin typeface="Calibri" panose="020F0502020204030204" pitchFamily="34" charset="0"/>
              </a:rPr>
              <a:t>Music generation from Testing Data</a:t>
            </a:r>
          </a:p>
        </p:txBody>
      </p:sp>
      <p:pic>
        <p:nvPicPr>
          <p:cNvPr id="3" name="Picture 2" descr="A screenshot of a cell phone&#10;&#10;Description automatically generated">
            <a:extLst>
              <a:ext uri="{FF2B5EF4-FFF2-40B4-BE49-F238E27FC236}">
                <a16:creationId xmlns:a16="http://schemas.microsoft.com/office/drawing/2014/main" id="{B89B4471-06D7-4F4B-9E4E-60AD0699B7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44447" y="10781299"/>
            <a:ext cx="7504537" cy="3815464"/>
          </a:xfrm>
          <a:prstGeom prst="rect">
            <a:avLst/>
          </a:prstGeom>
        </p:spPr>
      </p:pic>
      <p:pic>
        <p:nvPicPr>
          <p:cNvPr id="6" name="Picture 5" descr="A close up of a logo&#10;&#10;Description automatically generated">
            <a:extLst>
              <a:ext uri="{FF2B5EF4-FFF2-40B4-BE49-F238E27FC236}">
                <a16:creationId xmlns:a16="http://schemas.microsoft.com/office/drawing/2014/main" id="{485F52B7-98BA-409D-857D-288FF1F022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232803" y="17278958"/>
            <a:ext cx="5697308" cy="3703996"/>
          </a:xfrm>
          <a:prstGeom prst="rect">
            <a:avLst/>
          </a:prstGeom>
        </p:spPr>
      </p:pic>
      <p:sp>
        <p:nvSpPr>
          <p:cNvPr id="68" name="TextBox 67">
            <a:extLst>
              <a:ext uri="{FF2B5EF4-FFF2-40B4-BE49-F238E27FC236}">
                <a16:creationId xmlns:a16="http://schemas.microsoft.com/office/drawing/2014/main" id="{C07B8486-E254-442F-89E5-7B55BB1B575E}"/>
              </a:ext>
            </a:extLst>
          </p:cNvPr>
          <p:cNvSpPr txBox="1"/>
          <p:nvPr/>
        </p:nvSpPr>
        <p:spPr>
          <a:xfrm>
            <a:off x="25298850" y="10618339"/>
            <a:ext cx="7903053" cy="769441"/>
          </a:xfrm>
          <a:prstGeom prst="rect">
            <a:avLst/>
          </a:prstGeom>
          <a:noFill/>
        </p:spPr>
        <p:txBody>
          <a:bodyPr wrap="square" rtlCol="0">
            <a:spAutoFit/>
          </a:bodyPr>
          <a:lstStyle/>
          <a:p>
            <a:r>
              <a:rPr lang="en-US" sz="4400" i="1" dirty="0">
                <a:solidFill>
                  <a:srgbClr val="008000"/>
                </a:solidFill>
                <a:latin typeface="Calibri" panose="020F0502020204030204" pitchFamily="34" charset="0"/>
              </a:rPr>
              <a:t>Model Architecture</a:t>
            </a:r>
          </a:p>
        </p:txBody>
      </p:sp>
      <p:sp>
        <p:nvSpPr>
          <p:cNvPr id="77" name="Rectangle: Rounded Corners 143">
            <a:extLst>
              <a:ext uri="{FF2B5EF4-FFF2-40B4-BE49-F238E27FC236}">
                <a16:creationId xmlns:a16="http://schemas.microsoft.com/office/drawing/2014/main" id="{83FF3E2B-3900-4776-9A19-2BA55D12C7FA}"/>
              </a:ext>
            </a:extLst>
          </p:cNvPr>
          <p:cNvSpPr/>
          <p:nvPr/>
        </p:nvSpPr>
        <p:spPr>
          <a:xfrm>
            <a:off x="24746327" y="6269607"/>
            <a:ext cx="9209208" cy="14955899"/>
          </a:xfrm>
          <a:prstGeom prst="roundRect">
            <a:avLst>
              <a:gd name="adj" fmla="val 2102"/>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8800" dirty="0"/>
          </a:p>
        </p:txBody>
      </p:sp>
      <p:sp>
        <p:nvSpPr>
          <p:cNvPr id="81" name="TextBox 80">
            <a:extLst>
              <a:ext uri="{FF2B5EF4-FFF2-40B4-BE49-F238E27FC236}">
                <a16:creationId xmlns:a16="http://schemas.microsoft.com/office/drawing/2014/main" id="{C8925A33-2E8B-42E2-8B1B-7121042242B1}"/>
              </a:ext>
            </a:extLst>
          </p:cNvPr>
          <p:cNvSpPr txBox="1"/>
          <p:nvPr/>
        </p:nvSpPr>
        <p:spPr>
          <a:xfrm>
            <a:off x="24930111" y="7608717"/>
            <a:ext cx="690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Considered music properties like velocity, start time and duration along with pitch of each note.</a:t>
            </a:r>
          </a:p>
          <a:p>
            <a:pPr marL="342900" indent="-342900">
              <a:buFont typeface="Arial" panose="020B0604020202020204" pitchFamily="34" charset="0"/>
              <a:buChar char="•"/>
            </a:pPr>
            <a:r>
              <a:rPr lang="en-US" sz="2400" dirty="0"/>
              <a:t>Each note is a 98-Dimensional vector</a:t>
            </a:r>
          </a:p>
          <a:p>
            <a:pPr marL="342900" indent="-342900">
              <a:buFont typeface="Arial" panose="020B0604020202020204" pitchFamily="34" charset="0"/>
              <a:buChar char="•"/>
            </a:pPr>
            <a:r>
              <a:rPr lang="en-US" sz="2400" dirty="0"/>
              <a:t>Supervised: predict next vector based on  previous 50 notes</a:t>
            </a:r>
          </a:p>
          <a:p>
            <a:pPr marL="342900" indent="-342900">
              <a:buFont typeface="Arial" charset="0"/>
              <a:buChar char="•"/>
            </a:pPr>
            <a:r>
              <a:rPr lang="en-US" sz="2400" dirty="0"/>
              <a:t>Exploit the relationship between the notes and force the predicted note generate sound in accordance to the user input data.</a:t>
            </a:r>
          </a:p>
        </p:txBody>
      </p:sp>
      <p:sp>
        <p:nvSpPr>
          <p:cNvPr id="82" name="TextBox 81">
            <a:extLst>
              <a:ext uri="{FF2B5EF4-FFF2-40B4-BE49-F238E27FC236}">
                <a16:creationId xmlns:a16="http://schemas.microsoft.com/office/drawing/2014/main" id="{99EED04B-C6BB-4271-BB19-BD82C26DB55D}"/>
              </a:ext>
            </a:extLst>
          </p:cNvPr>
          <p:cNvSpPr txBox="1"/>
          <p:nvPr/>
        </p:nvSpPr>
        <p:spPr>
          <a:xfrm>
            <a:off x="25040331" y="6442345"/>
            <a:ext cx="8161572" cy="830997"/>
          </a:xfrm>
          <a:prstGeom prst="rect">
            <a:avLst/>
          </a:prstGeom>
          <a:noFill/>
        </p:spPr>
        <p:txBody>
          <a:bodyPr wrap="square" rtlCol="0">
            <a:spAutoFit/>
          </a:bodyPr>
          <a:lstStyle/>
          <a:p>
            <a:r>
              <a:rPr lang="en-US" sz="4800" b="1" i="1" dirty="0">
                <a:solidFill>
                  <a:srgbClr val="008000"/>
                </a:solidFill>
                <a:latin typeface="Calibri" panose="020F0502020204030204" pitchFamily="34" charset="0"/>
              </a:rPr>
              <a:t>Temporal Based Approach</a:t>
            </a:r>
          </a:p>
        </p:txBody>
      </p:sp>
      <p:pic>
        <p:nvPicPr>
          <p:cNvPr id="85" name="Picture 84">
            <a:extLst>
              <a:ext uri="{FF2B5EF4-FFF2-40B4-BE49-F238E27FC236}">
                <a16:creationId xmlns:a16="http://schemas.microsoft.com/office/drawing/2014/main" id="{D6160A8A-B414-4697-9FB8-18AF24C02A0E}"/>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5476944" y="11335787"/>
            <a:ext cx="6359093" cy="3618109"/>
          </a:xfrm>
          <a:prstGeom prst="rect">
            <a:avLst/>
          </a:prstGeom>
        </p:spPr>
      </p:pic>
      <p:pic>
        <p:nvPicPr>
          <p:cNvPr id="12" name="Picture 11" descr="A close up of a map&#10;&#10;Description automatically generated">
            <a:extLst>
              <a:ext uri="{FF2B5EF4-FFF2-40B4-BE49-F238E27FC236}">
                <a16:creationId xmlns:a16="http://schemas.microsoft.com/office/drawing/2014/main" id="{B3BE1D7D-D8B4-4727-B709-176A7A2E34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6548" y="16010636"/>
            <a:ext cx="4022232" cy="458795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83976A2A-C4A2-411D-9886-DB29C273FF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652859" y="7237866"/>
            <a:ext cx="1983528" cy="4420734"/>
          </a:xfrm>
          <a:prstGeom prst="rect">
            <a:avLst/>
          </a:prstGeom>
        </p:spPr>
      </p:pic>
      <p:sp>
        <p:nvSpPr>
          <p:cNvPr id="21" name="TextBox 20">
            <a:extLst>
              <a:ext uri="{FF2B5EF4-FFF2-40B4-BE49-F238E27FC236}">
                <a16:creationId xmlns:a16="http://schemas.microsoft.com/office/drawing/2014/main" id="{62C1513D-42C5-4242-BF6D-67A7E86E9DBC}"/>
              </a:ext>
            </a:extLst>
          </p:cNvPr>
          <p:cNvSpPr txBox="1"/>
          <p:nvPr/>
        </p:nvSpPr>
        <p:spPr>
          <a:xfrm>
            <a:off x="31612739" y="11634767"/>
            <a:ext cx="2022720" cy="461665"/>
          </a:xfrm>
          <a:prstGeom prst="rect">
            <a:avLst/>
          </a:prstGeom>
          <a:noFill/>
        </p:spPr>
        <p:txBody>
          <a:bodyPr wrap="square" rtlCol="0">
            <a:spAutoFit/>
          </a:bodyPr>
          <a:lstStyle/>
          <a:p>
            <a:r>
              <a:rPr lang="en-CA" sz="2400" dirty="0"/>
              <a:t>Input vector </a:t>
            </a:r>
          </a:p>
        </p:txBody>
      </p:sp>
      <p:sp>
        <p:nvSpPr>
          <p:cNvPr id="27" name="TextBox 26">
            <a:extLst>
              <a:ext uri="{FF2B5EF4-FFF2-40B4-BE49-F238E27FC236}">
                <a16:creationId xmlns:a16="http://schemas.microsoft.com/office/drawing/2014/main" id="{A9B96CF7-3636-415B-8E08-6D42E758B99E}"/>
              </a:ext>
            </a:extLst>
          </p:cNvPr>
          <p:cNvSpPr txBox="1"/>
          <p:nvPr/>
        </p:nvSpPr>
        <p:spPr>
          <a:xfrm>
            <a:off x="29650967" y="20228126"/>
            <a:ext cx="3427624" cy="461665"/>
          </a:xfrm>
          <a:prstGeom prst="rect">
            <a:avLst/>
          </a:prstGeom>
          <a:noFill/>
        </p:spPr>
        <p:txBody>
          <a:bodyPr wrap="square" rtlCol="0">
            <a:spAutoFit/>
          </a:bodyPr>
          <a:lstStyle/>
          <a:p>
            <a:r>
              <a:rPr lang="en-CA" sz="2400" dirty="0"/>
              <a:t>Temporal approach result</a:t>
            </a:r>
          </a:p>
        </p:txBody>
      </p:sp>
      <p:pic>
        <p:nvPicPr>
          <p:cNvPr id="96" name="Picture 8" descr="Forms response chart. Question title: Choose the track you prefer to listen. Number of responses: 18 responses.">
            <a:extLst>
              <a:ext uri="{FF2B5EF4-FFF2-40B4-BE49-F238E27FC236}">
                <a16:creationId xmlns:a16="http://schemas.microsoft.com/office/drawing/2014/main" id="{71424EFB-3635-4680-8C83-7FA71B348F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0204" t="28327" r="37177" b="9565"/>
          <a:stretch/>
        </p:blipFill>
        <p:spPr bwMode="auto">
          <a:xfrm>
            <a:off x="11993964" y="23676543"/>
            <a:ext cx="5972825" cy="35902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C980B08D-F42D-4249-A911-7CA11EE0DB74}"/>
              </a:ext>
            </a:extLst>
          </p:cNvPr>
          <p:cNvSpPr/>
          <p:nvPr/>
        </p:nvSpPr>
        <p:spPr>
          <a:xfrm>
            <a:off x="15320543" y="23979551"/>
            <a:ext cx="747624" cy="22242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highlight>
                <a:srgbClr val="0000FF"/>
              </a:highlight>
            </a:endParaRPr>
          </a:p>
        </p:txBody>
      </p:sp>
      <p:sp>
        <p:nvSpPr>
          <p:cNvPr id="98" name="Rectangle 97">
            <a:extLst>
              <a:ext uri="{FF2B5EF4-FFF2-40B4-BE49-F238E27FC236}">
                <a16:creationId xmlns:a16="http://schemas.microsoft.com/office/drawing/2014/main" id="{CEF01D3D-1AC1-4ADB-BEB6-05F14867E3E8}"/>
              </a:ext>
            </a:extLst>
          </p:cNvPr>
          <p:cNvSpPr/>
          <p:nvPr/>
        </p:nvSpPr>
        <p:spPr>
          <a:xfrm>
            <a:off x="15361015" y="24441738"/>
            <a:ext cx="747623" cy="19627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9" name="TextBox 98">
            <a:extLst>
              <a:ext uri="{FF2B5EF4-FFF2-40B4-BE49-F238E27FC236}">
                <a16:creationId xmlns:a16="http://schemas.microsoft.com/office/drawing/2014/main" id="{79EB1499-D750-4558-8490-0FC05B86726C}"/>
              </a:ext>
            </a:extLst>
          </p:cNvPr>
          <p:cNvSpPr txBox="1"/>
          <p:nvPr/>
        </p:nvSpPr>
        <p:spPr>
          <a:xfrm>
            <a:off x="16026064" y="23870230"/>
            <a:ext cx="2488178" cy="461665"/>
          </a:xfrm>
          <a:prstGeom prst="rect">
            <a:avLst/>
          </a:prstGeom>
          <a:noFill/>
        </p:spPr>
        <p:txBody>
          <a:bodyPr wrap="square" rtlCol="0">
            <a:spAutoFit/>
          </a:bodyPr>
          <a:lstStyle/>
          <a:p>
            <a:r>
              <a:rPr lang="en-CA" sz="2400" dirty="0"/>
              <a:t>Two Tone</a:t>
            </a:r>
          </a:p>
        </p:txBody>
      </p:sp>
      <p:sp>
        <p:nvSpPr>
          <p:cNvPr id="100" name="TextBox 99">
            <a:extLst>
              <a:ext uri="{FF2B5EF4-FFF2-40B4-BE49-F238E27FC236}">
                <a16:creationId xmlns:a16="http://schemas.microsoft.com/office/drawing/2014/main" id="{904A2AB2-3BB8-4B97-9F1B-4C54EB441FBD}"/>
              </a:ext>
            </a:extLst>
          </p:cNvPr>
          <p:cNvSpPr txBox="1"/>
          <p:nvPr/>
        </p:nvSpPr>
        <p:spPr>
          <a:xfrm>
            <a:off x="16068167" y="24287877"/>
            <a:ext cx="1936964" cy="461665"/>
          </a:xfrm>
          <a:prstGeom prst="rect">
            <a:avLst/>
          </a:prstGeom>
          <a:noFill/>
        </p:spPr>
        <p:txBody>
          <a:bodyPr wrap="square" rtlCol="0">
            <a:spAutoFit/>
          </a:bodyPr>
          <a:lstStyle/>
          <a:p>
            <a:r>
              <a:rPr lang="en-CA" sz="2400" dirty="0"/>
              <a:t>Our Approach</a:t>
            </a:r>
          </a:p>
        </p:txBody>
      </p:sp>
      <p:graphicFrame>
        <p:nvGraphicFramePr>
          <p:cNvPr id="102" name="Chart 101">
            <a:extLst>
              <a:ext uri="{FF2B5EF4-FFF2-40B4-BE49-F238E27FC236}">
                <a16:creationId xmlns:a16="http://schemas.microsoft.com/office/drawing/2014/main" id="{FF387D33-4236-43B9-81ED-D8CD6B656A48}"/>
              </a:ext>
            </a:extLst>
          </p:cNvPr>
          <p:cNvGraphicFramePr>
            <a:graphicFrameLocks/>
          </p:cNvGraphicFramePr>
          <p:nvPr>
            <p:extLst>
              <p:ext uri="{D42A27DB-BD31-4B8C-83A1-F6EECF244321}">
                <p14:modId xmlns:p14="http://schemas.microsoft.com/office/powerpoint/2010/main" val="4294456684"/>
              </p:ext>
            </p:extLst>
          </p:nvPr>
        </p:nvGraphicFramePr>
        <p:xfrm>
          <a:off x="27252467" y="23978830"/>
          <a:ext cx="5949436" cy="3605341"/>
        </p:xfrm>
        <a:graphic>
          <a:graphicData uri="http://schemas.openxmlformats.org/drawingml/2006/chart">
            <c:chart xmlns:c="http://schemas.openxmlformats.org/drawingml/2006/chart" xmlns:r="http://schemas.openxmlformats.org/officeDocument/2006/relationships" r:id="rId15"/>
          </a:graphicData>
        </a:graphic>
      </p:graphicFrame>
      <p:sp>
        <p:nvSpPr>
          <p:cNvPr id="103" name="TextBox 102">
            <a:extLst>
              <a:ext uri="{FF2B5EF4-FFF2-40B4-BE49-F238E27FC236}">
                <a16:creationId xmlns:a16="http://schemas.microsoft.com/office/drawing/2014/main" id="{985E76E8-3C8D-471A-A5D1-E00CF400D428}"/>
              </a:ext>
            </a:extLst>
          </p:cNvPr>
          <p:cNvSpPr txBox="1"/>
          <p:nvPr/>
        </p:nvSpPr>
        <p:spPr>
          <a:xfrm>
            <a:off x="21145403" y="27805580"/>
            <a:ext cx="5353432" cy="830997"/>
          </a:xfrm>
          <a:prstGeom prst="rect">
            <a:avLst/>
          </a:prstGeom>
          <a:noFill/>
        </p:spPr>
        <p:txBody>
          <a:bodyPr wrap="square" rtlCol="0">
            <a:spAutoFit/>
          </a:bodyPr>
          <a:lstStyle/>
          <a:p>
            <a:r>
              <a:rPr lang="en-US" sz="2400" i="1" dirty="0">
                <a:solidFill>
                  <a:schemeClr val="tx1">
                    <a:lumMod val="85000"/>
                    <a:lumOff val="15000"/>
                  </a:schemeClr>
                </a:solidFill>
              </a:rPr>
              <a:t>Generated music notes based on the input data</a:t>
            </a:r>
          </a:p>
        </p:txBody>
      </p:sp>
      <p:sp>
        <p:nvSpPr>
          <p:cNvPr id="80" name="TextBox 79">
            <a:extLst>
              <a:ext uri="{FF2B5EF4-FFF2-40B4-BE49-F238E27FC236}">
                <a16:creationId xmlns:a16="http://schemas.microsoft.com/office/drawing/2014/main" id="{3D2D501F-ACD6-433A-862B-E351840721F5}"/>
              </a:ext>
            </a:extLst>
          </p:cNvPr>
          <p:cNvSpPr txBox="1"/>
          <p:nvPr/>
        </p:nvSpPr>
        <p:spPr>
          <a:xfrm>
            <a:off x="28673479" y="14528812"/>
            <a:ext cx="5786988" cy="1938992"/>
          </a:xfrm>
          <a:prstGeom prst="rect">
            <a:avLst/>
          </a:prstGeom>
          <a:noFill/>
        </p:spPr>
        <p:txBody>
          <a:bodyPr wrap="square" rtlCol="0">
            <a:spAutoFit/>
          </a:bodyPr>
          <a:lstStyle/>
          <a:p>
            <a:r>
              <a:rPr lang="en-US" sz="2400" b="1" dirty="0">
                <a:solidFill>
                  <a:schemeClr val="tx1">
                    <a:lumMod val="85000"/>
                    <a:lumOff val="15000"/>
                  </a:schemeClr>
                </a:solidFill>
              </a:rPr>
              <a:t>Architecture:</a:t>
            </a:r>
          </a:p>
          <a:p>
            <a:pPr marL="342900" indent="-342900">
              <a:buFont typeface="Arial" charset="0"/>
              <a:buChar char="•"/>
            </a:pPr>
            <a:r>
              <a:rPr lang="en-US" sz="2400" dirty="0">
                <a:solidFill>
                  <a:schemeClr val="tx1">
                    <a:lumMod val="85000"/>
                    <a:lumOff val="15000"/>
                  </a:schemeClr>
                </a:solidFill>
              </a:rPr>
              <a:t>LSTM layer 1 with 256 hidden units</a:t>
            </a:r>
          </a:p>
          <a:p>
            <a:pPr marL="342900" indent="-342900">
              <a:buFont typeface="Arial" charset="0"/>
              <a:buChar char="•"/>
            </a:pPr>
            <a:r>
              <a:rPr lang="en-US" sz="2400" dirty="0">
                <a:solidFill>
                  <a:schemeClr val="tx1">
                    <a:lumMod val="85000"/>
                    <a:lumOff val="15000"/>
                  </a:schemeClr>
                </a:solidFill>
              </a:rPr>
              <a:t>LSTM layer 2 with 256 hidden units</a:t>
            </a:r>
          </a:p>
          <a:p>
            <a:pPr marL="342900" indent="-342900">
              <a:buFont typeface="Arial" charset="0"/>
              <a:buChar char="•"/>
            </a:pPr>
            <a:r>
              <a:rPr lang="en-US" sz="2400" dirty="0">
                <a:solidFill>
                  <a:schemeClr val="tx1">
                    <a:lumMod val="85000"/>
                    <a:lumOff val="15000"/>
                  </a:schemeClr>
                </a:solidFill>
              </a:rPr>
              <a:t>Dense layer with </a:t>
            </a:r>
            <a:r>
              <a:rPr lang="en-US" sz="2400" dirty="0" err="1">
                <a:solidFill>
                  <a:schemeClr val="tx1">
                    <a:lumMod val="85000"/>
                    <a:lumOff val="15000"/>
                  </a:schemeClr>
                </a:solidFill>
              </a:rPr>
              <a:t>softmax</a:t>
            </a:r>
            <a:r>
              <a:rPr lang="en-US" sz="2400" dirty="0">
                <a:solidFill>
                  <a:schemeClr val="tx1">
                    <a:lumMod val="85000"/>
                    <a:lumOff val="15000"/>
                  </a:schemeClr>
                </a:solidFill>
              </a:rPr>
              <a:t> activation function</a:t>
            </a:r>
          </a:p>
        </p:txBody>
      </p:sp>
      <p:pic>
        <p:nvPicPr>
          <p:cNvPr id="30" name="Picture 29" descr="A close up of a map&#10;&#10;Description automatically generated">
            <a:extLst>
              <a:ext uri="{FF2B5EF4-FFF2-40B4-BE49-F238E27FC236}">
                <a16:creationId xmlns:a16="http://schemas.microsoft.com/office/drawing/2014/main" id="{46A062EA-D3EC-4A72-B86C-2A96A976313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605409" y="6342093"/>
            <a:ext cx="5000437" cy="3347829"/>
          </a:xfrm>
          <a:prstGeom prst="rect">
            <a:avLst/>
          </a:prstGeom>
        </p:spPr>
      </p:pic>
      <p:pic>
        <p:nvPicPr>
          <p:cNvPr id="17" name="Picture 16"/>
          <p:cNvPicPr>
            <a:picLocks noChangeAspect="1"/>
          </p:cNvPicPr>
          <p:nvPr/>
        </p:nvPicPr>
        <p:blipFill rotWithShape="1">
          <a:blip r:embed="rId17">
            <a:extLst>
              <a:ext uri="{28A0092B-C50C-407E-A947-70E740481C1C}">
                <a14:useLocalDpi xmlns:a14="http://schemas.microsoft.com/office/drawing/2010/main" val="0"/>
              </a:ext>
            </a:extLst>
          </a:blip>
          <a:srcRect l="10349" r="9340"/>
          <a:stretch/>
        </p:blipFill>
        <p:spPr>
          <a:xfrm>
            <a:off x="19808700" y="13191340"/>
            <a:ext cx="4436341" cy="3682666"/>
          </a:xfrm>
          <a:prstGeom prst="rect">
            <a:avLst/>
          </a:prstGeom>
        </p:spPr>
      </p:pic>
      <p:pic>
        <p:nvPicPr>
          <p:cNvPr id="225" name="Picture 224" descr="A close up of a mans face&#10;&#10;Description automatically generated">
            <a:extLst>
              <a:ext uri="{FF2B5EF4-FFF2-40B4-BE49-F238E27FC236}">
                <a16:creationId xmlns:a16="http://schemas.microsoft.com/office/drawing/2014/main" id="{EE4A2BAD-BB13-4548-AF32-5138612F4B8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93509" y="16577713"/>
            <a:ext cx="4305495" cy="3340091"/>
          </a:xfrm>
          <a:prstGeom prst="rect">
            <a:avLst/>
          </a:prstGeom>
          <a:ln>
            <a:solidFill>
              <a:schemeClr val="tx1"/>
            </a:solidFill>
          </a:ln>
        </p:spPr>
      </p:pic>
      <p:pic>
        <p:nvPicPr>
          <p:cNvPr id="228" name="Picture 227" descr="A close up of a mans face&#10;&#10;Description automatically generated">
            <a:extLst>
              <a:ext uri="{FF2B5EF4-FFF2-40B4-BE49-F238E27FC236}">
                <a16:creationId xmlns:a16="http://schemas.microsoft.com/office/drawing/2014/main" id="{5275B92E-D267-4418-9724-11B71A6A44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508569" y="23962097"/>
            <a:ext cx="6339986" cy="3622074"/>
          </a:xfrm>
          <a:prstGeom prst="rect">
            <a:avLst/>
          </a:prstGeom>
          <a:ln>
            <a:solidFill>
              <a:schemeClr val="tx1"/>
            </a:solidFill>
          </a:ln>
        </p:spPr>
      </p:pic>
    </p:spTree>
    <p:extLst>
      <p:ext uri="{BB962C8B-B14F-4D97-AF65-F5344CB8AC3E}">
        <p14:creationId xmlns:p14="http://schemas.microsoft.com/office/powerpoint/2010/main" val="280547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13446</TotalTime>
  <Words>751</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Office Theme</vt:lpstr>
      <vt:lpstr>PowerPoint Presentation</vt:lpstr>
    </vt:vector>
  </TitlesOfParts>
  <Company>SLAC National Accelerator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Jatin Dawar</cp:lastModifiedBy>
  <cp:revision>291</cp:revision>
  <cp:lastPrinted>2019-06-12T06:19:23Z</cp:lastPrinted>
  <dcterms:created xsi:type="dcterms:W3CDTF">2014-07-01T21:15:19Z</dcterms:created>
  <dcterms:modified xsi:type="dcterms:W3CDTF">2019-12-17T03:51:25Z</dcterms:modified>
</cp:coreProperties>
</file>