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 Kappe" initials="PK" lastIdx="1" clrIdx="0">
    <p:extLst>
      <p:ext uri="{19B8F6BF-5375-455C-9EA6-DF929625EA0E}">
        <p15:presenceInfo xmlns:p15="http://schemas.microsoft.com/office/powerpoint/2012/main" userId="a0240780d58b0a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73" autoAdjust="0"/>
  </p:normalViewPr>
  <p:slideViewPr>
    <p:cSldViewPr snapToGrid="0">
      <p:cViewPr varScale="1">
        <p:scale>
          <a:sx n="118" d="100"/>
          <a:sy n="118" d="100"/>
        </p:scale>
        <p:origin x="25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2B838-E023-413B-B61D-574E3048AD09}" type="doc">
      <dgm:prSet loTypeId="urn:microsoft.com/office/officeart/2005/8/layout/bProcess4" loCatId="process" qsTypeId="urn:microsoft.com/office/officeart/2005/8/quickstyle/3d5" qsCatId="3D" csTypeId="urn:microsoft.com/office/officeart/2005/8/colors/accent0_3" csCatId="mainScheme" phldr="1"/>
      <dgm:spPr/>
      <dgm:t>
        <a:bodyPr/>
        <a:lstStyle/>
        <a:p>
          <a:endParaRPr lang="en-US"/>
        </a:p>
      </dgm:t>
    </dgm:pt>
    <dgm:pt modelId="{71BEC159-984F-4002-9AEC-523BE9B9911B}">
      <dgm:prSet phldrT="[Text]" custT="1"/>
      <dgm:spPr/>
      <dgm:t>
        <a:bodyPr/>
        <a:lstStyle/>
        <a:p>
          <a:r>
            <a:rPr lang="en-US" sz="1400" dirty="0" smtClean="0">
              <a:effectLst>
                <a:outerShdw blurRad="50800" dist="38100" dir="18900000" algn="bl" rotWithShape="0">
                  <a:prstClr val="black">
                    <a:alpha val="40000"/>
                  </a:prstClr>
                </a:outerShdw>
              </a:effectLst>
            </a:rPr>
            <a:t>1. Place an order for 10,000 NZD</a:t>
          </a:r>
          <a:endParaRPr lang="en-US" sz="1400" dirty="0">
            <a:effectLst>
              <a:outerShdw blurRad="50800" dist="38100" dir="18900000" algn="bl" rotWithShape="0">
                <a:prstClr val="black">
                  <a:alpha val="40000"/>
                </a:prstClr>
              </a:outerShdw>
            </a:effectLst>
          </a:endParaRPr>
        </a:p>
      </dgm:t>
    </dgm:pt>
    <dgm:pt modelId="{BDF73B6F-F556-47FF-A855-07F3E5B331AA}" type="parTrans" cxnId="{14434BF4-4E92-4BFC-814D-6B30A1F1E3F6}">
      <dgm:prSet/>
      <dgm:spPr/>
      <dgm:t>
        <a:bodyPr/>
        <a:lstStyle/>
        <a:p>
          <a:endParaRPr lang="en-US" sz="1400">
            <a:effectLst>
              <a:outerShdw blurRad="50800" dist="38100" dir="18900000" algn="bl" rotWithShape="0">
                <a:prstClr val="black">
                  <a:alpha val="40000"/>
                </a:prstClr>
              </a:outerShdw>
            </a:effectLst>
          </a:endParaRPr>
        </a:p>
      </dgm:t>
    </dgm:pt>
    <dgm:pt modelId="{C3E4BB4C-8C9A-46C4-A1E3-6D2549498B28}" type="sibTrans" cxnId="{14434BF4-4E92-4BFC-814D-6B30A1F1E3F6}">
      <dgm:prSet/>
      <dgm:spPr/>
      <dgm:t>
        <a:bodyPr/>
        <a:lstStyle/>
        <a:p>
          <a:endParaRPr lang="en-US" sz="1400">
            <a:effectLst>
              <a:outerShdw blurRad="50800" dist="38100" dir="18900000" algn="bl" rotWithShape="0">
                <a:prstClr val="black">
                  <a:alpha val="40000"/>
                </a:prstClr>
              </a:outerShdw>
            </a:effectLst>
          </a:endParaRPr>
        </a:p>
      </dgm:t>
    </dgm:pt>
    <dgm:pt modelId="{58E573BB-573E-4457-AD8E-9B9F6DEC2873}">
      <dgm:prSet phldrT="[Text]" custT="1"/>
      <dgm:spPr/>
      <dgm:t>
        <a:bodyPr/>
        <a:lstStyle/>
        <a:p>
          <a:r>
            <a:rPr lang="en-US" sz="1400" dirty="0" smtClean="0">
              <a:effectLst>
                <a:outerShdw blurRad="50800" dist="38100" dir="18900000" algn="bl" rotWithShape="0">
                  <a:prstClr val="black">
                    <a:alpha val="40000"/>
                  </a:prstClr>
                </a:outerShdw>
              </a:effectLst>
            </a:rPr>
            <a:t>2. The purchase price for 1.00 NZD is £2.00533.</a:t>
          </a:r>
          <a:endParaRPr lang="en-US" sz="1400" dirty="0">
            <a:effectLst>
              <a:outerShdw blurRad="50800" dist="38100" dir="18900000" algn="bl" rotWithShape="0">
                <a:prstClr val="black">
                  <a:alpha val="40000"/>
                </a:prstClr>
              </a:outerShdw>
            </a:effectLst>
          </a:endParaRPr>
        </a:p>
      </dgm:t>
    </dgm:pt>
    <dgm:pt modelId="{6A03C016-38DB-47AE-8DF0-474FA93CFE05}" type="parTrans" cxnId="{80D9DA38-2875-42B9-8272-32A7E233F8EF}">
      <dgm:prSet/>
      <dgm:spPr/>
      <dgm:t>
        <a:bodyPr/>
        <a:lstStyle/>
        <a:p>
          <a:endParaRPr lang="en-US" sz="1400">
            <a:effectLst>
              <a:outerShdw blurRad="50800" dist="38100" dir="18900000" algn="bl" rotWithShape="0">
                <a:prstClr val="black">
                  <a:alpha val="40000"/>
                </a:prstClr>
              </a:outerShdw>
            </a:effectLst>
          </a:endParaRPr>
        </a:p>
      </dgm:t>
    </dgm:pt>
    <dgm:pt modelId="{AA0BA7AD-8A47-4D03-A8AE-2BF0C6BEB7BE}" type="sibTrans" cxnId="{80D9DA38-2875-42B9-8272-32A7E233F8EF}">
      <dgm:prSet/>
      <dgm:spPr/>
      <dgm:t>
        <a:bodyPr/>
        <a:lstStyle/>
        <a:p>
          <a:endParaRPr lang="en-US" sz="1400">
            <a:effectLst>
              <a:outerShdw blurRad="50800" dist="38100" dir="18900000" algn="bl" rotWithShape="0">
                <a:prstClr val="black">
                  <a:alpha val="40000"/>
                </a:prstClr>
              </a:outerShdw>
            </a:effectLst>
          </a:endParaRPr>
        </a:p>
      </dgm:t>
    </dgm:pt>
    <dgm:pt modelId="{A069BD9C-1774-473E-A898-B21FB0077335}">
      <dgm:prSet phldrT="[Text]" custT="1"/>
      <dgm:spPr/>
      <dgm:t>
        <a:bodyPr/>
        <a:lstStyle/>
        <a:p>
          <a:r>
            <a:rPr lang="en-US" sz="1400" dirty="0" smtClean="0">
              <a:effectLst>
                <a:outerShdw blurRad="50800" dist="38100" dir="18900000" algn="bl" rotWithShape="0">
                  <a:prstClr val="black">
                    <a:alpha val="40000"/>
                  </a:prstClr>
                </a:outerShdw>
              </a:effectLst>
            </a:rPr>
            <a:t>3. Bill deposits £20,053.30 to maintain 10k NZD</a:t>
          </a:r>
          <a:endParaRPr lang="en-US" sz="1400" dirty="0">
            <a:effectLst>
              <a:outerShdw blurRad="50800" dist="38100" dir="18900000" algn="bl" rotWithShape="0">
                <a:prstClr val="black">
                  <a:alpha val="40000"/>
                </a:prstClr>
              </a:outerShdw>
            </a:effectLst>
          </a:endParaRPr>
        </a:p>
      </dgm:t>
    </dgm:pt>
    <dgm:pt modelId="{D4A9FD1E-36A0-4F35-8579-F08AAFD6CB91}" type="parTrans" cxnId="{9B37FA2B-CB92-41E1-BB57-87DDCB7C1186}">
      <dgm:prSet/>
      <dgm:spPr/>
      <dgm:t>
        <a:bodyPr/>
        <a:lstStyle/>
        <a:p>
          <a:endParaRPr lang="en-US" sz="1400">
            <a:effectLst>
              <a:outerShdw blurRad="50800" dist="38100" dir="18900000" algn="bl" rotWithShape="0">
                <a:prstClr val="black">
                  <a:alpha val="40000"/>
                </a:prstClr>
              </a:outerShdw>
            </a:effectLst>
          </a:endParaRPr>
        </a:p>
      </dgm:t>
    </dgm:pt>
    <dgm:pt modelId="{5FB67C26-3803-49F4-A0CB-87757231427B}" type="sibTrans" cxnId="{9B37FA2B-CB92-41E1-BB57-87DDCB7C1186}">
      <dgm:prSet/>
      <dgm:spPr/>
      <dgm:t>
        <a:bodyPr/>
        <a:lstStyle/>
        <a:p>
          <a:endParaRPr lang="en-US" sz="1400">
            <a:effectLst>
              <a:outerShdw blurRad="50800" dist="38100" dir="18900000" algn="bl" rotWithShape="0">
                <a:prstClr val="black">
                  <a:alpha val="40000"/>
                </a:prstClr>
              </a:outerShdw>
            </a:effectLst>
          </a:endParaRPr>
        </a:p>
      </dgm:t>
    </dgm:pt>
    <dgm:pt modelId="{8A869986-3450-4886-85F0-BC73D3A64344}">
      <dgm:prSet phldrT="[Text]" custT="1"/>
      <dgm:spPr/>
      <dgm:t>
        <a:bodyPr/>
        <a:lstStyle/>
        <a:p>
          <a:r>
            <a:rPr lang="en-US" sz="1400" dirty="0" smtClean="0">
              <a:effectLst>
                <a:outerShdw blurRad="50800" dist="38100" dir="18900000" algn="bl" rotWithShape="0">
                  <a:prstClr val="black">
                    <a:alpha val="40000"/>
                  </a:prstClr>
                </a:outerShdw>
              </a:effectLst>
            </a:rPr>
            <a:t>7. Bill receives £</a:t>
          </a:r>
          <a:r>
            <a:rPr lang="en-US" sz="1400" dirty="0" smtClean="0">
              <a:effectLst>
                <a:outerShdw blurRad="50800" dist="38100" dir="18900000" algn="bl" rotWithShape="0">
                  <a:prstClr val="black">
                    <a:alpha val="40000"/>
                  </a:prstClr>
                </a:outerShdw>
              </a:effectLst>
            </a:rPr>
            <a:t>20,073.30</a:t>
          </a:r>
          <a:endParaRPr lang="en-US" sz="1400" dirty="0">
            <a:effectLst>
              <a:outerShdw blurRad="50800" dist="38100" dir="18900000" algn="bl" rotWithShape="0">
                <a:prstClr val="black">
                  <a:alpha val="40000"/>
                </a:prstClr>
              </a:outerShdw>
            </a:effectLst>
          </a:endParaRPr>
        </a:p>
      </dgm:t>
    </dgm:pt>
    <dgm:pt modelId="{186D3CAB-6E3E-4F01-929A-83395B4A4F9F}" type="parTrans" cxnId="{AD7EFE60-6DE2-49F2-AD4B-32D53278A375}">
      <dgm:prSet/>
      <dgm:spPr/>
      <dgm:t>
        <a:bodyPr/>
        <a:lstStyle/>
        <a:p>
          <a:endParaRPr lang="en-US" sz="1400">
            <a:effectLst>
              <a:outerShdw blurRad="50800" dist="38100" dir="18900000" algn="bl" rotWithShape="0">
                <a:prstClr val="black">
                  <a:alpha val="40000"/>
                </a:prstClr>
              </a:outerShdw>
            </a:effectLst>
          </a:endParaRPr>
        </a:p>
      </dgm:t>
    </dgm:pt>
    <dgm:pt modelId="{42B7F506-6C95-45A2-823B-76AE12A3D418}" type="sibTrans" cxnId="{AD7EFE60-6DE2-49F2-AD4B-32D53278A375}">
      <dgm:prSet/>
      <dgm:spPr/>
      <dgm:t>
        <a:bodyPr/>
        <a:lstStyle/>
        <a:p>
          <a:endParaRPr lang="en-US" sz="1400">
            <a:effectLst>
              <a:outerShdw blurRad="50800" dist="38100" dir="18900000" algn="bl" rotWithShape="0">
                <a:prstClr val="black">
                  <a:alpha val="40000"/>
                </a:prstClr>
              </a:outerShdw>
            </a:effectLst>
          </a:endParaRPr>
        </a:p>
      </dgm:t>
    </dgm:pt>
    <dgm:pt modelId="{2A9755AF-FE05-4CB9-84D3-78AF477A8457}">
      <dgm:prSet phldrT="[Text]" custT="1"/>
      <dgm:spPr/>
      <dgm:t>
        <a:bodyPr/>
        <a:lstStyle/>
        <a:p>
          <a:r>
            <a:rPr lang="en-US" sz="1400" dirty="0" smtClean="0">
              <a:effectLst>
                <a:outerShdw blurRad="50800" dist="38100" dir="18900000" algn="bl" rotWithShape="0">
                  <a:prstClr val="black">
                    <a:alpha val="40000"/>
                  </a:prstClr>
                </a:outerShdw>
              </a:effectLst>
            </a:rPr>
            <a:t>8. Bill has made £20.00</a:t>
          </a:r>
          <a:endParaRPr lang="en-US" sz="1400" dirty="0">
            <a:effectLst>
              <a:outerShdw blurRad="50800" dist="38100" dir="18900000" algn="bl" rotWithShape="0">
                <a:prstClr val="black">
                  <a:alpha val="40000"/>
                </a:prstClr>
              </a:outerShdw>
            </a:effectLst>
          </a:endParaRPr>
        </a:p>
      </dgm:t>
    </dgm:pt>
    <dgm:pt modelId="{79677170-4FE1-41E6-8A0B-A1D71DC15C1C}" type="parTrans" cxnId="{BE008314-4FF9-4D7A-9D4F-5C06EB7BDD3D}">
      <dgm:prSet/>
      <dgm:spPr/>
      <dgm:t>
        <a:bodyPr/>
        <a:lstStyle/>
        <a:p>
          <a:endParaRPr lang="en-US" sz="1400">
            <a:effectLst>
              <a:outerShdw blurRad="50800" dist="38100" dir="18900000" algn="bl" rotWithShape="0">
                <a:prstClr val="black">
                  <a:alpha val="40000"/>
                </a:prstClr>
              </a:outerShdw>
            </a:effectLst>
          </a:endParaRPr>
        </a:p>
      </dgm:t>
    </dgm:pt>
    <dgm:pt modelId="{1E59D5BF-FF2A-42E8-8553-A0B1D0FCD1A8}" type="sibTrans" cxnId="{BE008314-4FF9-4D7A-9D4F-5C06EB7BDD3D}">
      <dgm:prSet/>
      <dgm:spPr/>
      <dgm:t>
        <a:bodyPr/>
        <a:lstStyle/>
        <a:p>
          <a:endParaRPr lang="en-US" sz="1400">
            <a:effectLst>
              <a:outerShdw blurRad="50800" dist="38100" dir="18900000" algn="bl" rotWithShape="0">
                <a:prstClr val="black">
                  <a:alpha val="40000"/>
                </a:prstClr>
              </a:outerShdw>
            </a:effectLst>
          </a:endParaRPr>
        </a:p>
      </dgm:t>
    </dgm:pt>
    <dgm:pt modelId="{C1370769-F3D8-43BC-B7F5-4ADFEE5DDE90}">
      <dgm:prSet phldrT="[Text]" custT="1"/>
      <dgm:spPr/>
      <dgm:t>
        <a:bodyPr/>
        <a:lstStyle/>
        <a:p>
          <a:r>
            <a:rPr lang="en-US" sz="1400" dirty="0" smtClean="0">
              <a:effectLst>
                <a:outerShdw blurRad="50800" dist="38100" dir="18900000" algn="bl" rotWithShape="0">
                  <a:prstClr val="black">
                    <a:alpha val="40000"/>
                  </a:prstClr>
                </a:outerShdw>
              </a:effectLst>
            </a:rPr>
            <a:t>5. Bill places an order to sell back 10k NZD</a:t>
          </a:r>
          <a:endParaRPr lang="en-US" sz="1400" dirty="0">
            <a:effectLst>
              <a:outerShdw blurRad="50800" dist="38100" dir="18900000" algn="bl" rotWithShape="0">
                <a:prstClr val="black">
                  <a:alpha val="40000"/>
                </a:prstClr>
              </a:outerShdw>
            </a:effectLst>
          </a:endParaRPr>
        </a:p>
      </dgm:t>
    </dgm:pt>
    <dgm:pt modelId="{DA969D4F-10DF-4AA1-B655-4B5C7058C2F4}" type="sibTrans" cxnId="{0EF73DF8-3A0B-4081-8F82-0C32E2C12307}">
      <dgm:prSet/>
      <dgm:spPr/>
      <dgm:t>
        <a:bodyPr/>
        <a:lstStyle/>
        <a:p>
          <a:endParaRPr lang="en-US" sz="1400">
            <a:effectLst>
              <a:outerShdw blurRad="50800" dist="38100" dir="18900000" algn="bl" rotWithShape="0">
                <a:prstClr val="black">
                  <a:alpha val="40000"/>
                </a:prstClr>
              </a:outerShdw>
            </a:effectLst>
          </a:endParaRPr>
        </a:p>
      </dgm:t>
    </dgm:pt>
    <dgm:pt modelId="{59C3A201-B2A5-4C52-B4AA-F83CFFEED836}" type="parTrans" cxnId="{0EF73DF8-3A0B-4081-8F82-0C32E2C12307}">
      <dgm:prSet/>
      <dgm:spPr/>
      <dgm:t>
        <a:bodyPr/>
        <a:lstStyle/>
        <a:p>
          <a:endParaRPr lang="en-US" sz="1400">
            <a:effectLst>
              <a:outerShdw blurRad="50800" dist="38100" dir="18900000" algn="bl" rotWithShape="0">
                <a:prstClr val="black">
                  <a:alpha val="40000"/>
                </a:prstClr>
              </a:outerShdw>
            </a:effectLst>
          </a:endParaRPr>
        </a:p>
      </dgm:t>
    </dgm:pt>
    <dgm:pt modelId="{5FA7EE4F-8B1A-4E80-80ED-FC4870A2E2C3}">
      <dgm:prSet phldrT="[Text]" custT="1"/>
      <dgm:spPr/>
      <dgm:t>
        <a:bodyPr/>
        <a:lstStyle/>
        <a:p>
          <a:r>
            <a:rPr lang="en-US" sz="1400" dirty="0" smtClean="0">
              <a:effectLst>
                <a:outerShdw blurRad="50800" dist="38100" dir="18900000" algn="bl" rotWithShape="0">
                  <a:prstClr val="black">
                    <a:alpha val="40000"/>
                  </a:prstClr>
                </a:outerShdw>
              </a:effectLst>
            </a:rPr>
            <a:t>4. The value of the NZD rises 20 pips</a:t>
          </a:r>
          <a:endParaRPr lang="en-US" sz="1400" dirty="0">
            <a:effectLst>
              <a:outerShdw blurRad="50800" dist="38100" dir="18900000" algn="bl" rotWithShape="0">
                <a:prstClr val="black">
                  <a:alpha val="40000"/>
                </a:prstClr>
              </a:outerShdw>
            </a:effectLst>
          </a:endParaRPr>
        </a:p>
      </dgm:t>
    </dgm:pt>
    <dgm:pt modelId="{2A903ABD-651A-43CD-91CA-335D1F13E825}" type="sibTrans" cxnId="{887CFF23-2269-472B-8DF8-35BFE4D395BF}">
      <dgm:prSet/>
      <dgm:spPr/>
      <dgm:t>
        <a:bodyPr/>
        <a:lstStyle/>
        <a:p>
          <a:endParaRPr lang="en-US" sz="1400">
            <a:effectLst>
              <a:outerShdw blurRad="50800" dist="38100" dir="18900000" algn="bl" rotWithShape="0">
                <a:prstClr val="black">
                  <a:alpha val="40000"/>
                </a:prstClr>
              </a:outerShdw>
            </a:effectLst>
          </a:endParaRPr>
        </a:p>
      </dgm:t>
    </dgm:pt>
    <dgm:pt modelId="{A767F566-67C6-4B56-A28F-C2476C63CD80}" type="parTrans" cxnId="{887CFF23-2269-472B-8DF8-35BFE4D395BF}">
      <dgm:prSet/>
      <dgm:spPr/>
      <dgm:t>
        <a:bodyPr/>
        <a:lstStyle/>
        <a:p>
          <a:endParaRPr lang="en-US" sz="1400">
            <a:effectLst>
              <a:outerShdw blurRad="50800" dist="38100" dir="18900000" algn="bl" rotWithShape="0">
                <a:prstClr val="black">
                  <a:alpha val="40000"/>
                </a:prstClr>
              </a:outerShdw>
            </a:effectLst>
          </a:endParaRPr>
        </a:p>
      </dgm:t>
    </dgm:pt>
    <dgm:pt modelId="{B86F7488-3DCE-4D0D-AFF5-C43135CE31C4}">
      <dgm:prSet phldrT="[Text]" custT="1"/>
      <dgm:spPr/>
      <dgm:t>
        <a:bodyPr/>
        <a:lstStyle/>
        <a:p>
          <a:r>
            <a:rPr lang="en-US" sz="1400" dirty="0" smtClean="0">
              <a:effectLst>
                <a:outerShdw blurRad="50800" dist="38100" dir="18900000" algn="bl" rotWithShape="0">
                  <a:prstClr val="black">
                    <a:alpha val="40000"/>
                  </a:prstClr>
                </a:outerShdw>
              </a:effectLst>
            </a:rPr>
            <a:t>6. The sell price for GBP/NZD is now 2.00733</a:t>
          </a:r>
          <a:endParaRPr lang="en-US" sz="1400" dirty="0">
            <a:effectLst>
              <a:outerShdw blurRad="50800" dist="38100" dir="18900000" algn="bl" rotWithShape="0">
                <a:prstClr val="black">
                  <a:alpha val="40000"/>
                </a:prstClr>
              </a:outerShdw>
            </a:effectLst>
          </a:endParaRPr>
        </a:p>
      </dgm:t>
    </dgm:pt>
    <dgm:pt modelId="{5B6192CA-6350-4D6E-BD4B-330464C2C068}" type="sibTrans" cxnId="{93F156EB-F241-4FA5-8FD4-5E3329B2840C}">
      <dgm:prSet/>
      <dgm:spPr/>
      <dgm:t>
        <a:bodyPr/>
        <a:lstStyle/>
        <a:p>
          <a:endParaRPr lang="en-US" sz="1400">
            <a:effectLst>
              <a:outerShdw blurRad="50800" dist="38100" dir="18900000" algn="bl" rotWithShape="0">
                <a:prstClr val="black">
                  <a:alpha val="40000"/>
                </a:prstClr>
              </a:outerShdw>
            </a:effectLst>
          </a:endParaRPr>
        </a:p>
      </dgm:t>
    </dgm:pt>
    <dgm:pt modelId="{7EC3B1AA-41C8-42B9-9439-10885B0436F5}" type="parTrans" cxnId="{93F156EB-F241-4FA5-8FD4-5E3329B2840C}">
      <dgm:prSet/>
      <dgm:spPr/>
      <dgm:t>
        <a:bodyPr/>
        <a:lstStyle/>
        <a:p>
          <a:endParaRPr lang="en-US" sz="1400">
            <a:effectLst>
              <a:outerShdw blurRad="50800" dist="38100" dir="18900000" algn="bl" rotWithShape="0">
                <a:prstClr val="black">
                  <a:alpha val="40000"/>
                </a:prstClr>
              </a:outerShdw>
            </a:effectLst>
          </a:endParaRPr>
        </a:p>
      </dgm:t>
    </dgm:pt>
    <dgm:pt modelId="{9301FEB6-5908-4CC1-8981-7A0805F38EA5}">
      <dgm:prSet phldrT="[Text]" custT="1"/>
      <dgm:spPr/>
      <dgm:t>
        <a:bodyPr/>
        <a:lstStyle/>
        <a:p>
          <a:r>
            <a:rPr lang="en-US" sz="1400" dirty="0" smtClean="0">
              <a:effectLst>
                <a:outerShdw blurRad="50800" dist="38100" dir="18900000" algn="bl" rotWithShape="0">
                  <a:prstClr val="black">
                    <a:alpha val="40000"/>
                  </a:prstClr>
                </a:outerShdw>
              </a:effectLst>
            </a:rPr>
            <a:t>9. FXCM pays you, based on your currency for the same value.</a:t>
          </a:r>
          <a:endParaRPr lang="en-US" sz="1400" dirty="0">
            <a:effectLst>
              <a:outerShdw blurRad="50800" dist="38100" dir="18900000" algn="bl" rotWithShape="0">
                <a:prstClr val="black">
                  <a:alpha val="40000"/>
                </a:prstClr>
              </a:outerShdw>
            </a:effectLst>
          </a:endParaRPr>
        </a:p>
      </dgm:t>
    </dgm:pt>
    <dgm:pt modelId="{18561BCD-65A8-4384-98C4-478A977F09D7}" type="parTrans" cxnId="{6F3B017B-9079-4A9D-8079-37CB2856184F}">
      <dgm:prSet/>
      <dgm:spPr/>
      <dgm:t>
        <a:bodyPr/>
        <a:lstStyle/>
        <a:p>
          <a:endParaRPr lang="en-US">
            <a:effectLst>
              <a:outerShdw blurRad="50800" dist="38100" dir="18900000" algn="bl" rotWithShape="0">
                <a:prstClr val="black">
                  <a:alpha val="40000"/>
                </a:prstClr>
              </a:outerShdw>
            </a:effectLst>
          </a:endParaRPr>
        </a:p>
      </dgm:t>
    </dgm:pt>
    <dgm:pt modelId="{DA2906F4-2259-4BA1-8A13-335150013221}" type="sibTrans" cxnId="{6F3B017B-9079-4A9D-8079-37CB2856184F}">
      <dgm:prSet/>
      <dgm:spPr/>
      <dgm:t>
        <a:bodyPr/>
        <a:lstStyle/>
        <a:p>
          <a:endParaRPr lang="en-US">
            <a:effectLst>
              <a:outerShdw blurRad="50800" dist="38100" dir="18900000" algn="bl" rotWithShape="0">
                <a:prstClr val="black">
                  <a:alpha val="40000"/>
                </a:prstClr>
              </a:outerShdw>
            </a:effectLst>
          </a:endParaRPr>
        </a:p>
      </dgm:t>
    </dgm:pt>
    <dgm:pt modelId="{95BA12C7-EE20-442B-951D-12DC3CA59FB8}" type="pres">
      <dgm:prSet presAssocID="{7632B838-E023-413B-B61D-574E3048AD09}" presName="Name0" presStyleCnt="0">
        <dgm:presLayoutVars>
          <dgm:dir/>
          <dgm:resizeHandles/>
        </dgm:presLayoutVars>
      </dgm:prSet>
      <dgm:spPr/>
      <dgm:t>
        <a:bodyPr/>
        <a:lstStyle/>
        <a:p>
          <a:endParaRPr lang="en-US"/>
        </a:p>
      </dgm:t>
    </dgm:pt>
    <dgm:pt modelId="{5D8FAE31-2BE7-4BF4-92C8-1B8CCE2AA996}" type="pres">
      <dgm:prSet presAssocID="{71BEC159-984F-4002-9AEC-523BE9B9911B}" presName="compNode" presStyleCnt="0"/>
      <dgm:spPr/>
      <dgm:t>
        <a:bodyPr/>
        <a:lstStyle/>
        <a:p>
          <a:endParaRPr lang="en-US"/>
        </a:p>
      </dgm:t>
    </dgm:pt>
    <dgm:pt modelId="{82F32CE7-CF2A-4D0E-B52B-E1E128251717}" type="pres">
      <dgm:prSet presAssocID="{71BEC159-984F-4002-9AEC-523BE9B9911B}" presName="dummyConnPt" presStyleCnt="0"/>
      <dgm:spPr/>
      <dgm:t>
        <a:bodyPr/>
        <a:lstStyle/>
        <a:p>
          <a:endParaRPr lang="en-US"/>
        </a:p>
      </dgm:t>
    </dgm:pt>
    <dgm:pt modelId="{5FDFCE3F-7486-4F2E-B73D-55642F752BE3}" type="pres">
      <dgm:prSet presAssocID="{71BEC159-984F-4002-9AEC-523BE9B9911B}" presName="node" presStyleLbl="node1" presStyleIdx="0" presStyleCnt="9" custLinFactNeighborX="-184" custLinFactNeighborY="214">
        <dgm:presLayoutVars>
          <dgm:bulletEnabled val="1"/>
        </dgm:presLayoutVars>
      </dgm:prSet>
      <dgm:spPr/>
      <dgm:t>
        <a:bodyPr/>
        <a:lstStyle/>
        <a:p>
          <a:endParaRPr lang="en-US"/>
        </a:p>
      </dgm:t>
    </dgm:pt>
    <dgm:pt modelId="{0D5C15AE-2883-4E6F-8347-2777DF4C76F1}" type="pres">
      <dgm:prSet presAssocID="{C3E4BB4C-8C9A-46C4-A1E3-6D2549498B28}" presName="sibTrans" presStyleLbl="bgSibTrans2D1" presStyleIdx="0" presStyleCnt="8"/>
      <dgm:spPr/>
      <dgm:t>
        <a:bodyPr/>
        <a:lstStyle/>
        <a:p>
          <a:endParaRPr lang="en-US"/>
        </a:p>
      </dgm:t>
    </dgm:pt>
    <dgm:pt modelId="{5D0EFF05-3A1C-4A47-B571-E04FF11A36C0}" type="pres">
      <dgm:prSet presAssocID="{58E573BB-573E-4457-AD8E-9B9F6DEC2873}" presName="compNode" presStyleCnt="0"/>
      <dgm:spPr/>
      <dgm:t>
        <a:bodyPr/>
        <a:lstStyle/>
        <a:p>
          <a:endParaRPr lang="en-US"/>
        </a:p>
      </dgm:t>
    </dgm:pt>
    <dgm:pt modelId="{8D8161E8-B41A-4BDF-BC16-418D3CB8509D}" type="pres">
      <dgm:prSet presAssocID="{58E573BB-573E-4457-AD8E-9B9F6DEC2873}" presName="dummyConnPt" presStyleCnt="0"/>
      <dgm:spPr/>
      <dgm:t>
        <a:bodyPr/>
        <a:lstStyle/>
        <a:p>
          <a:endParaRPr lang="en-US"/>
        </a:p>
      </dgm:t>
    </dgm:pt>
    <dgm:pt modelId="{241CC55B-8F6C-4C24-BE2B-B5D27C02D321}" type="pres">
      <dgm:prSet presAssocID="{58E573BB-573E-4457-AD8E-9B9F6DEC2873}" presName="node" presStyleLbl="node1" presStyleIdx="1" presStyleCnt="9">
        <dgm:presLayoutVars>
          <dgm:bulletEnabled val="1"/>
        </dgm:presLayoutVars>
      </dgm:prSet>
      <dgm:spPr/>
      <dgm:t>
        <a:bodyPr/>
        <a:lstStyle/>
        <a:p>
          <a:endParaRPr lang="en-US"/>
        </a:p>
      </dgm:t>
    </dgm:pt>
    <dgm:pt modelId="{C17198B0-1508-4501-854E-B218C2DC2066}" type="pres">
      <dgm:prSet presAssocID="{AA0BA7AD-8A47-4D03-A8AE-2BF0C6BEB7BE}" presName="sibTrans" presStyleLbl="bgSibTrans2D1" presStyleIdx="1" presStyleCnt="8"/>
      <dgm:spPr/>
      <dgm:t>
        <a:bodyPr/>
        <a:lstStyle/>
        <a:p>
          <a:endParaRPr lang="en-US"/>
        </a:p>
      </dgm:t>
    </dgm:pt>
    <dgm:pt modelId="{4132C30C-7D73-4A37-B40A-B97744975288}" type="pres">
      <dgm:prSet presAssocID="{A069BD9C-1774-473E-A898-B21FB0077335}" presName="compNode" presStyleCnt="0"/>
      <dgm:spPr/>
      <dgm:t>
        <a:bodyPr/>
        <a:lstStyle/>
        <a:p>
          <a:endParaRPr lang="en-US"/>
        </a:p>
      </dgm:t>
    </dgm:pt>
    <dgm:pt modelId="{2A488129-7924-4A62-BA7E-42779CB4E033}" type="pres">
      <dgm:prSet presAssocID="{A069BD9C-1774-473E-A898-B21FB0077335}" presName="dummyConnPt" presStyleCnt="0"/>
      <dgm:spPr/>
      <dgm:t>
        <a:bodyPr/>
        <a:lstStyle/>
        <a:p>
          <a:endParaRPr lang="en-US"/>
        </a:p>
      </dgm:t>
    </dgm:pt>
    <dgm:pt modelId="{036F00A8-1D46-4691-B454-954FDFB1D98C}" type="pres">
      <dgm:prSet presAssocID="{A069BD9C-1774-473E-A898-B21FB0077335}" presName="node" presStyleLbl="node1" presStyleIdx="2" presStyleCnt="9">
        <dgm:presLayoutVars>
          <dgm:bulletEnabled val="1"/>
        </dgm:presLayoutVars>
      </dgm:prSet>
      <dgm:spPr/>
      <dgm:t>
        <a:bodyPr/>
        <a:lstStyle/>
        <a:p>
          <a:endParaRPr lang="en-US"/>
        </a:p>
      </dgm:t>
    </dgm:pt>
    <dgm:pt modelId="{11F9EAFD-79D1-4FF3-B4B2-F709C100A6E5}" type="pres">
      <dgm:prSet presAssocID="{5FB67C26-3803-49F4-A0CB-87757231427B}" presName="sibTrans" presStyleLbl="bgSibTrans2D1" presStyleIdx="2" presStyleCnt="8"/>
      <dgm:spPr/>
      <dgm:t>
        <a:bodyPr/>
        <a:lstStyle/>
        <a:p>
          <a:endParaRPr lang="en-US"/>
        </a:p>
      </dgm:t>
    </dgm:pt>
    <dgm:pt modelId="{C995532B-E751-49D3-90B5-53FC06F5E6C3}" type="pres">
      <dgm:prSet presAssocID="{5FA7EE4F-8B1A-4E80-80ED-FC4870A2E2C3}" presName="compNode" presStyleCnt="0"/>
      <dgm:spPr/>
      <dgm:t>
        <a:bodyPr/>
        <a:lstStyle/>
        <a:p>
          <a:endParaRPr lang="en-US"/>
        </a:p>
      </dgm:t>
    </dgm:pt>
    <dgm:pt modelId="{08BC1DFC-F74F-4220-BE80-6A3493A1D2F1}" type="pres">
      <dgm:prSet presAssocID="{5FA7EE4F-8B1A-4E80-80ED-FC4870A2E2C3}" presName="dummyConnPt" presStyleCnt="0"/>
      <dgm:spPr/>
      <dgm:t>
        <a:bodyPr/>
        <a:lstStyle/>
        <a:p>
          <a:endParaRPr lang="en-US"/>
        </a:p>
      </dgm:t>
    </dgm:pt>
    <dgm:pt modelId="{FF11C736-B8B6-4276-922D-FBFD0BBD10E9}" type="pres">
      <dgm:prSet presAssocID="{5FA7EE4F-8B1A-4E80-80ED-FC4870A2E2C3}" presName="node" presStyleLbl="node1" presStyleIdx="3" presStyleCnt="9">
        <dgm:presLayoutVars>
          <dgm:bulletEnabled val="1"/>
        </dgm:presLayoutVars>
      </dgm:prSet>
      <dgm:spPr/>
      <dgm:t>
        <a:bodyPr/>
        <a:lstStyle/>
        <a:p>
          <a:endParaRPr lang="en-US"/>
        </a:p>
      </dgm:t>
    </dgm:pt>
    <dgm:pt modelId="{370A4562-0251-46A7-A291-9C20961AE5BE}" type="pres">
      <dgm:prSet presAssocID="{2A903ABD-651A-43CD-91CA-335D1F13E825}" presName="sibTrans" presStyleLbl="bgSibTrans2D1" presStyleIdx="3" presStyleCnt="8"/>
      <dgm:spPr/>
      <dgm:t>
        <a:bodyPr/>
        <a:lstStyle/>
        <a:p>
          <a:endParaRPr lang="en-US"/>
        </a:p>
      </dgm:t>
    </dgm:pt>
    <dgm:pt modelId="{82C5F8BE-7535-43D1-8EF7-3821E4FF7F65}" type="pres">
      <dgm:prSet presAssocID="{C1370769-F3D8-43BC-B7F5-4ADFEE5DDE90}" presName="compNode" presStyleCnt="0"/>
      <dgm:spPr/>
      <dgm:t>
        <a:bodyPr/>
        <a:lstStyle/>
        <a:p>
          <a:endParaRPr lang="en-US"/>
        </a:p>
      </dgm:t>
    </dgm:pt>
    <dgm:pt modelId="{5E09E3CB-1EB0-43C1-875E-3CBA870E50C0}" type="pres">
      <dgm:prSet presAssocID="{C1370769-F3D8-43BC-B7F5-4ADFEE5DDE90}" presName="dummyConnPt" presStyleCnt="0"/>
      <dgm:spPr/>
      <dgm:t>
        <a:bodyPr/>
        <a:lstStyle/>
        <a:p>
          <a:endParaRPr lang="en-US"/>
        </a:p>
      </dgm:t>
    </dgm:pt>
    <dgm:pt modelId="{7C874B04-3129-426E-8E06-5A1E866733C8}" type="pres">
      <dgm:prSet presAssocID="{C1370769-F3D8-43BC-B7F5-4ADFEE5DDE90}" presName="node" presStyleLbl="node1" presStyleIdx="4" presStyleCnt="9">
        <dgm:presLayoutVars>
          <dgm:bulletEnabled val="1"/>
        </dgm:presLayoutVars>
      </dgm:prSet>
      <dgm:spPr/>
      <dgm:t>
        <a:bodyPr/>
        <a:lstStyle/>
        <a:p>
          <a:endParaRPr lang="en-US"/>
        </a:p>
      </dgm:t>
    </dgm:pt>
    <dgm:pt modelId="{B78E364E-8B92-43AA-ACBA-DDCB8D905494}" type="pres">
      <dgm:prSet presAssocID="{DA969D4F-10DF-4AA1-B655-4B5C7058C2F4}" presName="sibTrans" presStyleLbl="bgSibTrans2D1" presStyleIdx="4" presStyleCnt="8"/>
      <dgm:spPr/>
      <dgm:t>
        <a:bodyPr/>
        <a:lstStyle/>
        <a:p>
          <a:endParaRPr lang="en-US"/>
        </a:p>
      </dgm:t>
    </dgm:pt>
    <dgm:pt modelId="{0AB61E3C-D234-4541-88FC-4A17B0FA7EBE}" type="pres">
      <dgm:prSet presAssocID="{B86F7488-3DCE-4D0D-AFF5-C43135CE31C4}" presName="compNode" presStyleCnt="0"/>
      <dgm:spPr/>
      <dgm:t>
        <a:bodyPr/>
        <a:lstStyle/>
        <a:p>
          <a:endParaRPr lang="en-US"/>
        </a:p>
      </dgm:t>
    </dgm:pt>
    <dgm:pt modelId="{834A82FC-DF39-43CA-92C1-CF676DB8B9B8}" type="pres">
      <dgm:prSet presAssocID="{B86F7488-3DCE-4D0D-AFF5-C43135CE31C4}" presName="dummyConnPt" presStyleCnt="0"/>
      <dgm:spPr/>
      <dgm:t>
        <a:bodyPr/>
        <a:lstStyle/>
        <a:p>
          <a:endParaRPr lang="en-US"/>
        </a:p>
      </dgm:t>
    </dgm:pt>
    <dgm:pt modelId="{791DC084-D7D1-4B2D-AC4B-7C41AE66B1C6}" type="pres">
      <dgm:prSet presAssocID="{B86F7488-3DCE-4D0D-AFF5-C43135CE31C4}" presName="node" presStyleLbl="node1" presStyleIdx="5" presStyleCnt="9">
        <dgm:presLayoutVars>
          <dgm:bulletEnabled val="1"/>
        </dgm:presLayoutVars>
      </dgm:prSet>
      <dgm:spPr/>
      <dgm:t>
        <a:bodyPr/>
        <a:lstStyle/>
        <a:p>
          <a:endParaRPr lang="en-US"/>
        </a:p>
      </dgm:t>
    </dgm:pt>
    <dgm:pt modelId="{F2510128-993B-4D38-9D75-BB8E7D7B1045}" type="pres">
      <dgm:prSet presAssocID="{5B6192CA-6350-4D6E-BD4B-330464C2C068}" presName="sibTrans" presStyleLbl="bgSibTrans2D1" presStyleIdx="5" presStyleCnt="8"/>
      <dgm:spPr/>
      <dgm:t>
        <a:bodyPr/>
        <a:lstStyle/>
        <a:p>
          <a:endParaRPr lang="en-US"/>
        </a:p>
      </dgm:t>
    </dgm:pt>
    <dgm:pt modelId="{5A2EC9F4-6173-419A-B654-8DAAC9A45D39}" type="pres">
      <dgm:prSet presAssocID="{8A869986-3450-4886-85F0-BC73D3A64344}" presName="compNode" presStyleCnt="0"/>
      <dgm:spPr/>
      <dgm:t>
        <a:bodyPr/>
        <a:lstStyle/>
        <a:p>
          <a:endParaRPr lang="en-US"/>
        </a:p>
      </dgm:t>
    </dgm:pt>
    <dgm:pt modelId="{34975795-91BE-46C4-A180-7D9E0E3F7B33}" type="pres">
      <dgm:prSet presAssocID="{8A869986-3450-4886-85F0-BC73D3A64344}" presName="dummyConnPt" presStyleCnt="0"/>
      <dgm:spPr/>
      <dgm:t>
        <a:bodyPr/>
        <a:lstStyle/>
        <a:p>
          <a:endParaRPr lang="en-US"/>
        </a:p>
      </dgm:t>
    </dgm:pt>
    <dgm:pt modelId="{27AE1B7F-D455-42DF-939B-F77A7EE8801F}" type="pres">
      <dgm:prSet presAssocID="{8A869986-3450-4886-85F0-BC73D3A64344}" presName="node" presStyleLbl="node1" presStyleIdx="6" presStyleCnt="9">
        <dgm:presLayoutVars>
          <dgm:bulletEnabled val="1"/>
        </dgm:presLayoutVars>
      </dgm:prSet>
      <dgm:spPr/>
      <dgm:t>
        <a:bodyPr/>
        <a:lstStyle/>
        <a:p>
          <a:endParaRPr lang="en-US"/>
        </a:p>
      </dgm:t>
    </dgm:pt>
    <dgm:pt modelId="{2B85383A-436D-46A1-A747-F12397FAD125}" type="pres">
      <dgm:prSet presAssocID="{42B7F506-6C95-45A2-823B-76AE12A3D418}" presName="sibTrans" presStyleLbl="bgSibTrans2D1" presStyleIdx="6" presStyleCnt="8"/>
      <dgm:spPr/>
      <dgm:t>
        <a:bodyPr/>
        <a:lstStyle/>
        <a:p>
          <a:endParaRPr lang="en-US"/>
        </a:p>
      </dgm:t>
    </dgm:pt>
    <dgm:pt modelId="{116B1235-0435-4ED2-BB62-30AB0A15F063}" type="pres">
      <dgm:prSet presAssocID="{2A9755AF-FE05-4CB9-84D3-78AF477A8457}" presName="compNode" presStyleCnt="0"/>
      <dgm:spPr/>
      <dgm:t>
        <a:bodyPr/>
        <a:lstStyle/>
        <a:p>
          <a:endParaRPr lang="en-US"/>
        </a:p>
      </dgm:t>
    </dgm:pt>
    <dgm:pt modelId="{D6EE4503-E75C-4E2C-80FB-EBC9DA62D15E}" type="pres">
      <dgm:prSet presAssocID="{2A9755AF-FE05-4CB9-84D3-78AF477A8457}" presName="dummyConnPt" presStyleCnt="0"/>
      <dgm:spPr/>
      <dgm:t>
        <a:bodyPr/>
        <a:lstStyle/>
        <a:p>
          <a:endParaRPr lang="en-US"/>
        </a:p>
      </dgm:t>
    </dgm:pt>
    <dgm:pt modelId="{2231AB53-5D37-4972-8A94-1AFDBC8CA039}" type="pres">
      <dgm:prSet presAssocID="{2A9755AF-FE05-4CB9-84D3-78AF477A8457}" presName="node" presStyleLbl="node1" presStyleIdx="7" presStyleCnt="9">
        <dgm:presLayoutVars>
          <dgm:bulletEnabled val="1"/>
        </dgm:presLayoutVars>
      </dgm:prSet>
      <dgm:spPr/>
      <dgm:t>
        <a:bodyPr/>
        <a:lstStyle/>
        <a:p>
          <a:endParaRPr lang="en-US"/>
        </a:p>
      </dgm:t>
    </dgm:pt>
    <dgm:pt modelId="{0E8AA786-0F86-4948-A4E0-92BEB5780832}" type="pres">
      <dgm:prSet presAssocID="{1E59D5BF-FF2A-42E8-8553-A0B1D0FCD1A8}" presName="sibTrans" presStyleLbl="bgSibTrans2D1" presStyleIdx="7" presStyleCnt="8"/>
      <dgm:spPr/>
      <dgm:t>
        <a:bodyPr/>
        <a:lstStyle/>
        <a:p>
          <a:endParaRPr lang="en-US"/>
        </a:p>
      </dgm:t>
    </dgm:pt>
    <dgm:pt modelId="{B8D2DD51-4F58-494E-A161-72830739E0E8}" type="pres">
      <dgm:prSet presAssocID="{9301FEB6-5908-4CC1-8981-7A0805F38EA5}" presName="compNode" presStyleCnt="0"/>
      <dgm:spPr/>
      <dgm:t>
        <a:bodyPr/>
        <a:lstStyle/>
        <a:p>
          <a:endParaRPr lang="en-US"/>
        </a:p>
      </dgm:t>
    </dgm:pt>
    <dgm:pt modelId="{29FD4FDF-8FEF-4797-96BB-D25567F28CCE}" type="pres">
      <dgm:prSet presAssocID="{9301FEB6-5908-4CC1-8981-7A0805F38EA5}" presName="dummyConnPt" presStyleCnt="0"/>
      <dgm:spPr/>
      <dgm:t>
        <a:bodyPr/>
        <a:lstStyle/>
        <a:p>
          <a:endParaRPr lang="en-US"/>
        </a:p>
      </dgm:t>
    </dgm:pt>
    <dgm:pt modelId="{989CB6CF-53AD-4EBE-A9E9-CB967455C929}" type="pres">
      <dgm:prSet presAssocID="{9301FEB6-5908-4CC1-8981-7A0805F38EA5}" presName="node" presStyleLbl="node1" presStyleIdx="8" presStyleCnt="9">
        <dgm:presLayoutVars>
          <dgm:bulletEnabled val="1"/>
        </dgm:presLayoutVars>
      </dgm:prSet>
      <dgm:spPr/>
      <dgm:t>
        <a:bodyPr/>
        <a:lstStyle/>
        <a:p>
          <a:endParaRPr lang="en-US"/>
        </a:p>
      </dgm:t>
    </dgm:pt>
  </dgm:ptLst>
  <dgm:cxnLst>
    <dgm:cxn modelId="{14434BF4-4E92-4BFC-814D-6B30A1F1E3F6}" srcId="{7632B838-E023-413B-B61D-574E3048AD09}" destId="{71BEC159-984F-4002-9AEC-523BE9B9911B}" srcOrd="0" destOrd="0" parTransId="{BDF73B6F-F556-47FF-A855-07F3E5B331AA}" sibTransId="{C3E4BB4C-8C9A-46C4-A1E3-6D2549498B28}"/>
    <dgm:cxn modelId="{F58B41BD-CAD0-430A-A291-2A68496486E5}" type="presOf" srcId="{5FB67C26-3803-49F4-A0CB-87757231427B}" destId="{11F9EAFD-79D1-4FF3-B4B2-F709C100A6E5}" srcOrd="0" destOrd="0" presId="urn:microsoft.com/office/officeart/2005/8/layout/bProcess4"/>
    <dgm:cxn modelId="{AF6B1D04-A799-4546-AF62-3072FD02ED29}" type="presOf" srcId="{C1370769-F3D8-43BC-B7F5-4ADFEE5DDE90}" destId="{7C874B04-3129-426E-8E06-5A1E866733C8}" srcOrd="0" destOrd="0" presId="urn:microsoft.com/office/officeart/2005/8/layout/bProcess4"/>
    <dgm:cxn modelId="{8038E524-C9DF-4A3C-9FB3-B2FFCF4E83F0}" type="presOf" srcId="{9301FEB6-5908-4CC1-8981-7A0805F38EA5}" destId="{989CB6CF-53AD-4EBE-A9E9-CB967455C929}" srcOrd="0" destOrd="0" presId="urn:microsoft.com/office/officeart/2005/8/layout/bProcess4"/>
    <dgm:cxn modelId="{D190C9FF-7E5B-43D1-A57A-DA6133D6B458}" type="presOf" srcId="{C3E4BB4C-8C9A-46C4-A1E3-6D2549498B28}" destId="{0D5C15AE-2883-4E6F-8347-2777DF4C76F1}" srcOrd="0" destOrd="0" presId="urn:microsoft.com/office/officeart/2005/8/layout/bProcess4"/>
    <dgm:cxn modelId="{93FF3E35-22B9-4B14-9C44-ADC7F553D638}" type="presOf" srcId="{5FA7EE4F-8B1A-4E80-80ED-FC4870A2E2C3}" destId="{FF11C736-B8B6-4276-922D-FBFD0BBD10E9}" srcOrd="0" destOrd="0" presId="urn:microsoft.com/office/officeart/2005/8/layout/bProcess4"/>
    <dgm:cxn modelId="{8D35BEBE-7725-430E-AFD7-87C6D4265F0B}" type="presOf" srcId="{B86F7488-3DCE-4D0D-AFF5-C43135CE31C4}" destId="{791DC084-D7D1-4B2D-AC4B-7C41AE66B1C6}" srcOrd="0" destOrd="0" presId="urn:microsoft.com/office/officeart/2005/8/layout/bProcess4"/>
    <dgm:cxn modelId="{72AB65C1-CDAC-4C65-83AA-F930B8B55475}" type="presOf" srcId="{A069BD9C-1774-473E-A898-B21FB0077335}" destId="{036F00A8-1D46-4691-B454-954FDFB1D98C}" srcOrd="0" destOrd="0" presId="urn:microsoft.com/office/officeart/2005/8/layout/bProcess4"/>
    <dgm:cxn modelId="{887CFF23-2269-472B-8DF8-35BFE4D395BF}" srcId="{7632B838-E023-413B-B61D-574E3048AD09}" destId="{5FA7EE4F-8B1A-4E80-80ED-FC4870A2E2C3}" srcOrd="3" destOrd="0" parTransId="{A767F566-67C6-4B56-A28F-C2476C63CD80}" sibTransId="{2A903ABD-651A-43CD-91CA-335D1F13E825}"/>
    <dgm:cxn modelId="{0EF73DF8-3A0B-4081-8F82-0C32E2C12307}" srcId="{7632B838-E023-413B-B61D-574E3048AD09}" destId="{C1370769-F3D8-43BC-B7F5-4ADFEE5DDE90}" srcOrd="4" destOrd="0" parTransId="{59C3A201-B2A5-4C52-B4AA-F83CFFEED836}" sibTransId="{DA969D4F-10DF-4AA1-B655-4B5C7058C2F4}"/>
    <dgm:cxn modelId="{A70081C5-B933-4DB6-94C9-B8E48490567F}" type="presOf" srcId="{8A869986-3450-4886-85F0-BC73D3A64344}" destId="{27AE1B7F-D455-42DF-939B-F77A7EE8801F}" srcOrd="0" destOrd="0" presId="urn:microsoft.com/office/officeart/2005/8/layout/bProcess4"/>
    <dgm:cxn modelId="{85B6E8F8-7E49-4CE5-899D-95775A3EF39D}" type="presOf" srcId="{42B7F506-6C95-45A2-823B-76AE12A3D418}" destId="{2B85383A-436D-46A1-A747-F12397FAD125}" srcOrd="0" destOrd="0" presId="urn:microsoft.com/office/officeart/2005/8/layout/bProcess4"/>
    <dgm:cxn modelId="{9DEFEF60-D4FE-4A07-9327-C7FA27CA16F1}" type="presOf" srcId="{AA0BA7AD-8A47-4D03-A8AE-2BF0C6BEB7BE}" destId="{C17198B0-1508-4501-854E-B218C2DC2066}" srcOrd="0" destOrd="0" presId="urn:microsoft.com/office/officeart/2005/8/layout/bProcess4"/>
    <dgm:cxn modelId="{88C5FB4A-7466-4ECC-A3BA-C380053BBE9E}" type="presOf" srcId="{2A9755AF-FE05-4CB9-84D3-78AF477A8457}" destId="{2231AB53-5D37-4972-8A94-1AFDBC8CA039}" srcOrd="0" destOrd="0" presId="urn:microsoft.com/office/officeart/2005/8/layout/bProcess4"/>
    <dgm:cxn modelId="{6F3B017B-9079-4A9D-8079-37CB2856184F}" srcId="{7632B838-E023-413B-B61D-574E3048AD09}" destId="{9301FEB6-5908-4CC1-8981-7A0805F38EA5}" srcOrd="8" destOrd="0" parTransId="{18561BCD-65A8-4384-98C4-478A977F09D7}" sibTransId="{DA2906F4-2259-4BA1-8A13-335150013221}"/>
    <dgm:cxn modelId="{80D9DA38-2875-42B9-8272-32A7E233F8EF}" srcId="{7632B838-E023-413B-B61D-574E3048AD09}" destId="{58E573BB-573E-4457-AD8E-9B9F6DEC2873}" srcOrd="1" destOrd="0" parTransId="{6A03C016-38DB-47AE-8DF0-474FA93CFE05}" sibTransId="{AA0BA7AD-8A47-4D03-A8AE-2BF0C6BEB7BE}"/>
    <dgm:cxn modelId="{EBBB800C-704B-4EF0-8E77-AC73D6F48183}" type="presOf" srcId="{DA969D4F-10DF-4AA1-B655-4B5C7058C2F4}" destId="{B78E364E-8B92-43AA-ACBA-DDCB8D905494}" srcOrd="0" destOrd="0" presId="urn:microsoft.com/office/officeart/2005/8/layout/bProcess4"/>
    <dgm:cxn modelId="{C4E18639-8FAA-452A-9708-8198AB3F74F5}" type="presOf" srcId="{7632B838-E023-413B-B61D-574E3048AD09}" destId="{95BA12C7-EE20-442B-951D-12DC3CA59FB8}" srcOrd="0" destOrd="0" presId="urn:microsoft.com/office/officeart/2005/8/layout/bProcess4"/>
    <dgm:cxn modelId="{CCD052FC-409E-4204-A340-E982F3E3DF7A}" type="presOf" srcId="{2A903ABD-651A-43CD-91CA-335D1F13E825}" destId="{370A4562-0251-46A7-A291-9C20961AE5BE}" srcOrd="0" destOrd="0" presId="urn:microsoft.com/office/officeart/2005/8/layout/bProcess4"/>
    <dgm:cxn modelId="{93F156EB-F241-4FA5-8FD4-5E3329B2840C}" srcId="{7632B838-E023-413B-B61D-574E3048AD09}" destId="{B86F7488-3DCE-4D0D-AFF5-C43135CE31C4}" srcOrd="5" destOrd="0" parTransId="{7EC3B1AA-41C8-42B9-9439-10885B0436F5}" sibTransId="{5B6192CA-6350-4D6E-BD4B-330464C2C068}"/>
    <dgm:cxn modelId="{33978125-471E-4969-822E-69CD2BB15713}" type="presOf" srcId="{5B6192CA-6350-4D6E-BD4B-330464C2C068}" destId="{F2510128-993B-4D38-9D75-BB8E7D7B1045}" srcOrd="0" destOrd="0" presId="urn:microsoft.com/office/officeart/2005/8/layout/bProcess4"/>
    <dgm:cxn modelId="{4B218FB2-7FC3-4336-B361-CCB6BDFC508D}" type="presOf" srcId="{1E59D5BF-FF2A-42E8-8553-A0B1D0FCD1A8}" destId="{0E8AA786-0F86-4948-A4E0-92BEB5780832}" srcOrd="0" destOrd="0" presId="urn:microsoft.com/office/officeart/2005/8/layout/bProcess4"/>
    <dgm:cxn modelId="{BE008314-4FF9-4D7A-9D4F-5C06EB7BDD3D}" srcId="{7632B838-E023-413B-B61D-574E3048AD09}" destId="{2A9755AF-FE05-4CB9-84D3-78AF477A8457}" srcOrd="7" destOrd="0" parTransId="{79677170-4FE1-41E6-8A0B-A1D71DC15C1C}" sibTransId="{1E59D5BF-FF2A-42E8-8553-A0B1D0FCD1A8}"/>
    <dgm:cxn modelId="{AD7EFE60-6DE2-49F2-AD4B-32D53278A375}" srcId="{7632B838-E023-413B-B61D-574E3048AD09}" destId="{8A869986-3450-4886-85F0-BC73D3A64344}" srcOrd="6" destOrd="0" parTransId="{186D3CAB-6E3E-4F01-929A-83395B4A4F9F}" sibTransId="{42B7F506-6C95-45A2-823B-76AE12A3D418}"/>
    <dgm:cxn modelId="{37014289-D77F-466A-AF08-FC88CDEAD658}" type="presOf" srcId="{58E573BB-573E-4457-AD8E-9B9F6DEC2873}" destId="{241CC55B-8F6C-4C24-BE2B-B5D27C02D321}" srcOrd="0" destOrd="0" presId="urn:microsoft.com/office/officeart/2005/8/layout/bProcess4"/>
    <dgm:cxn modelId="{9B37FA2B-CB92-41E1-BB57-87DDCB7C1186}" srcId="{7632B838-E023-413B-B61D-574E3048AD09}" destId="{A069BD9C-1774-473E-A898-B21FB0077335}" srcOrd="2" destOrd="0" parTransId="{D4A9FD1E-36A0-4F35-8579-F08AAFD6CB91}" sibTransId="{5FB67C26-3803-49F4-A0CB-87757231427B}"/>
    <dgm:cxn modelId="{4B2D5940-4320-416E-9FC4-09775D328ADE}" type="presOf" srcId="{71BEC159-984F-4002-9AEC-523BE9B9911B}" destId="{5FDFCE3F-7486-4F2E-B73D-55642F752BE3}" srcOrd="0" destOrd="0" presId="urn:microsoft.com/office/officeart/2005/8/layout/bProcess4"/>
    <dgm:cxn modelId="{B9B339C5-58B9-4F5B-80BC-7413B30E3654}" type="presParOf" srcId="{95BA12C7-EE20-442B-951D-12DC3CA59FB8}" destId="{5D8FAE31-2BE7-4BF4-92C8-1B8CCE2AA996}" srcOrd="0" destOrd="0" presId="urn:microsoft.com/office/officeart/2005/8/layout/bProcess4"/>
    <dgm:cxn modelId="{44165013-329B-4247-8A18-50850CD83155}" type="presParOf" srcId="{5D8FAE31-2BE7-4BF4-92C8-1B8CCE2AA996}" destId="{82F32CE7-CF2A-4D0E-B52B-E1E128251717}" srcOrd="0" destOrd="0" presId="urn:microsoft.com/office/officeart/2005/8/layout/bProcess4"/>
    <dgm:cxn modelId="{38D336A0-AFE4-4D95-92C7-6C884C7CB82C}" type="presParOf" srcId="{5D8FAE31-2BE7-4BF4-92C8-1B8CCE2AA996}" destId="{5FDFCE3F-7486-4F2E-B73D-55642F752BE3}" srcOrd="1" destOrd="0" presId="urn:microsoft.com/office/officeart/2005/8/layout/bProcess4"/>
    <dgm:cxn modelId="{B3E06B6F-0FAA-4860-869C-E4476306B6AE}" type="presParOf" srcId="{95BA12C7-EE20-442B-951D-12DC3CA59FB8}" destId="{0D5C15AE-2883-4E6F-8347-2777DF4C76F1}" srcOrd="1" destOrd="0" presId="urn:microsoft.com/office/officeart/2005/8/layout/bProcess4"/>
    <dgm:cxn modelId="{B41C1027-26AD-49D4-B745-32B93E94A2C3}" type="presParOf" srcId="{95BA12C7-EE20-442B-951D-12DC3CA59FB8}" destId="{5D0EFF05-3A1C-4A47-B571-E04FF11A36C0}" srcOrd="2" destOrd="0" presId="urn:microsoft.com/office/officeart/2005/8/layout/bProcess4"/>
    <dgm:cxn modelId="{88B9F9F2-0E18-45AA-B4B4-59CB554AFDD0}" type="presParOf" srcId="{5D0EFF05-3A1C-4A47-B571-E04FF11A36C0}" destId="{8D8161E8-B41A-4BDF-BC16-418D3CB8509D}" srcOrd="0" destOrd="0" presId="urn:microsoft.com/office/officeart/2005/8/layout/bProcess4"/>
    <dgm:cxn modelId="{A4E74D11-4CED-4D2C-AEA4-17BEE92292CC}" type="presParOf" srcId="{5D0EFF05-3A1C-4A47-B571-E04FF11A36C0}" destId="{241CC55B-8F6C-4C24-BE2B-B5D27C02D321}" srcOrd="1" destOrd="0" presId="urn:microsoft.com/office/officeart/2005/8/layout/bProcess4"/>
    <dgm:cxn modelId="{AD9B1AAE-9BD4-42AD-A03F-0228C2E067CD}" type="presParOf" srcId="{95BA12C7-EE20-442B-951D-12DC3CA59FB8}" destId="{C17198B0-1508-4501-854E-B218C2DC2066}" srcOrd="3" destOrd="0" presId="urn:microsoft.com/office/officeart/2005/8/layout/bProcess4"/>
    <dgm:cxn modelId="{75C65EAD-D24D-4460-8641-99B0CCA95E5C}" type="presParOf" srcId="{95BA12C7-EE20-442B-951D-12DC3CA59FB8}" destId="{4132C30C-7D73-4A37-B40A-B97744975288}" srcOrd="4" destOrd="0" presId="urn:microsoft.com/office/officeart/2005/8/layout/bProcess4"/>
    <dgm:cxn modelId="{8F2D7C45-CECB-4CF7-912D-FE3804C23634}" type="presParOf" srcId="{4132C30C-7D73-4A37-B40A-B97744975288}" destId="{2A488129-7924-4A62-BA7E-42779CB4E033}" srcOrd="0" destOrd="0" presId="urn:microsoft.com/office/officeart/2005/8/layout/bProcess4"/>
    <dgm:cxn modelId="{F86D11E2-B756-455F-A392-98CA3A2143D1}" type="presParOf" srcId="{4132C30C-7D73-4A37-B40A-B97744975288}" destId="{036F00A8-1D46-4691-B454-954FDFB1D98C}" srcOrd="1" destOrd="0" presId="urn:microsoft.com/office/officeart/2005/8/layout/bProcess4"/>
    <dgm:cxn modelId="{2581DE82-9021-4448-9969-77DADE8151E4}" type="presParOf" srcId="{95BA12C7-EE20-442B-951D-12DC3CA59FB8}" destId="{11F9EAFD-79D1-4FF3-B4B2-F709C100A6E5}" srcOrd="5" destOrd="0" presId="urn:microsoft.com/office/officeart/2005/8/layout/bProcess4"/>
    <dgm:cxn modelId="{1C988C72-A466-4E8D-A641-EED6C200CECE}" type="presParOf" srcId="{95BA12C7-EE20-442B-951D-12DC3CA59FB8}" destId="{C995532B-E751-49D3-90B5-53FC06F5E6C3}" srcOrd="6" destOrd="0" presId="urn:microsoft.com/office/officeart/2005/8/layout/bProcess4"/>
    <dgm:cxn modelId="{BACD8B4D-11DA-425F-99B5-3D07F79AFE5F}" type="presParOf" srcId="{C995532B-E751-49D3-90B5-53FC06F5E6C3}" destId="{08BC1DFC-F74F-4220-BE80-6A3493A1D2F1}" srcOrd="0" destOrd="0" presId="urn:microsoft.com/office/officeart/2005/8/layout/bProcess4"/>
    <dgm:cxn modelId="{4979BD87-BD20-43BA-A15A-E06A14DB6ECE}" type="presParOf" srcId="{C995532B-E751-49D3-90B5-53FC06F5E6C3}" destId="{FF11C736-B8B6-4276-922D-FBFD0BBD10E9}" srcOrd="1" destOrd="0" presId="urn:microsoft.com/office/officeart/2005/8/layout/bProcess4"/>
    <dgm:cxn modelId="{FB0AA3AE-279F-45EC-ABA2-C700E9687BCD}" type="presParOf" srcId="{95BA12C7-EE20-442B-951D-12DC3CA59FB8}" destId="{370A4562-0251-46A7-A291-9C20961AE5BE}" srcOrd="7" destOrd="0" presId="urn:microsoft.com/office/officeart/2005/8/layout/bProcess4"/>
    <dgm:cxn modelId="{517D9894-C2D5-40EA-88AC-F80689435BAE}" type="presParOf" srcId="{95BA12C7-EE20-442B-951D-12DC3CA59FB8}" destId="{82C5F8BE-7535-43D1-8EF7-3821E4FF7F65}" srcOrd="8" destOrd="0" presId="urn:microsoft.com/office/officeart/2005/8/layout/bProcess4"/>
    <dgm:cxn modelId="{9741A70F-3C12-4784-A85E-25E639B31932}" type="presParOf" srcId="{82C5F8BE-7535-43D1-8EF7-3821E4FF7F65}" destId="{5E09E3CB-1EB0-43C1-875E-3CBA870E50C0}" srcOrd="0" destOrd="0" presId="urn:microsoft.com/office/officeart/2005/8/layout/bProcess4"/>
    <dgm:cxn modelId="{EAF97F3D-9B7E-4B5E-8C3D-8384B8C7649C}" type="presParOf" srcId="{82C5F8BE-7535-43D1-8EF7-3821E4FF7F65}" destId="{7C874B04-3129-426E-8E06-5A1E866733C8}" srcOrd="1" destOrd="0" presId="urn:microsoft.com/office/officeart/2005/8/layout/bProcess4"/>
    <dgm:cxn modelId="{624B11F7-6587-40D4-8145-1B714B13F8CB}" type="presParOf" srcId="{95BA12C7-EE20-442B-951D-12DC3CA59FB8}" destId="{B78E364E-8B92-43AA-ACBA-DDCB8D905494}" srcOrd="9" destOrd="0" presId="urn:microsoft.com/office/officeart/2005/8/layout/bProcess4"/>
    <dgm:cxn modelId="{B174C7B3-3231-4A6E-9753-4E81C161E78E}" type="presParOf" srcId="{95BA12C7-EE20-442B-951D-12DC3CA59FB8}" destId="{0AB61E3C-D234-4541-88FC-4A17B0FA7EBE}" srcOrd="10" destOrd="0" presId="urn:microsoft.com/office/officeart/2005/8/layout/bProcess4"/>
    <dgm:cxn modelId="{1E5EFAE3-4ACA-4213-B08C-9BF894BDAB6E}" type="presParOf" srcId="{0AB61E3C-D234-4541-88FC-4A17B0FA7EBE}" destId="{834A82FC-DF39-43CA-92C1-CF676DB8B9B8}" srcOrd="0" destOrd="0" presId="urn:microsoft.com/office/officeart/2005/8/layout/bProcess4"/>
    <dgm:cxn modelId="{0EDC8B1A-3810-45A4-A3AD-F350852BD4D2}" type="presParOf" srcId="{0AB61E3C-D234-4541-88FC-4A17B0FA7EBE}" destId="{791DC084-D7D1-4B2D-AC4B-7C41AE66B1C6}" srcOrd="1" destOrd="0" presId="urn:microsoft.com/office/officeart/2005/8/layout/bProcess4"/>
    <dgm:cxn modelId="{A8B61C9A-D010-4B22-9C8E-E2A79C4F1E1E}" type="presParOf" srcId="{95BA12C7-EE20-442B-951D-12DC3CA59FB8}" destId="{F2510128-993B-4D38-9D75-BB8E7D7B1045}" srcOrd="11" destOrd="0" presId="urn:microsoft.com/office/officeart/2005/8/layout/bProcess4"/>
    <dgm:cxn modelId="{FB01B6C8-B11A-4999-B39B-2013427DB8F9}" type="presParOf" srcId="{95BA12C7-EE20-442B-951D-12DC3CA59FB8}" destId="{5A2EC9F4-6173-419A-B654-8DAAC9A45D39}" srcOrd="12" destOrd="0" presId="urn:microsoft.com/office/officeart/2005/8/layout/bProcess4"/>
    <dgm:cxn modelId="{E4070812-9B92-4DA4-86EE-57ADA35B8FAB}" type="presParOf" srcId="{5A2EC9F4-6173-419A-B654-8DAAC9A45D39}" destId="{34975795-91BE-46C4-A180-7D9E0E3F7B33}" srcOrd="0" destOrd="0" presId="urn:microsoft.com/office/officeart/2005/8/layout/bProcess4"/>
    <dgm:cxn modelId="{97CECDF2-9E32-4AB4-B114-FD32BB6E2C43}" type="presParOf" srcId="{5A2EC9F4-6173-419A-B654-8DAAC9A45D39}" destId="{27AE1B7F-D455-42DF-939B-F77A7EE8801F}" srcOrd="1" destOrd="0" presId="urn:microsoft.com/office/officeart/2005/8/layout/bProcess4"/>
    <dgm:cxn modelId="{574C2168-549F-4A4A-8B35-C2BCBBAAC08A}" type="presParOf" srcId="{95BA12C7-EE20-442B-951D-12DC3CA59FB8}" destId="{2B85383A-436D-46A1-A747-F12397FAD125}" srcOrd="13" destOrd="0" presId="urn:microsoft.com/office/officeart/2005/8/layout/bProcess4"/>
    <dgm:cxn modelId="{3E6D8BCE-CE41-4CF6-9625-4A720BFE5837}" type="presParOf" srcId="{95BA12C7-EE20-442B-951D-12DC3CA59FB8}" destId="{116B1235-0435-4ED2-BB62-30AB0A15F063}" srcOrd="14" destOrd="0" presId="urn:microsoft.com/office/officeart/2005/8/layout/bProcess4"/>
    <dgm:cxn modelId="{1FA87FD9-E62D-4726-8C1A-A9CD7392D8E0}" type="presParOf" srcId="{116B1235-0435-4ED2-BB62-30AB0A15F063}" destId="{D6EE4503-E75C-4E2C-80FB-EBC9DA62D15E}" srcOrd="0" destOrd="0" presId="urn:microsoft.com/office/officeart/2005/8/layout/bProcess4"/>
    <dgm:cxn modelId="{DC03F36A-746C-4779-8968-6B406D0539C4}" type="presParOf" srcId="{116B1235-0435-4ED2-BB62-30AB0A15F063}" destId="{2231AB53-5D37-4972-8A94-1AFDBC8CA039}" srcOrd="1" destOrd="0" presId="urn:microsoft.com/office/officeart/2005/8/layout/bProcess4"/>
    <dgm:cxn modelId="{BC7F53E0-3552-4A07-A9F4-1C6E537B78B9}" type="presParOf" srcId="{95BA12C7-EE20-442B-951D-12DC3CA59FB8}" destId="{0E8AA786-0F86-4948-A4E0-92BEB5780832}" srcOrd="15" destOrd="0" presId="urn:microsoft.com/office/officeart/2005/8/layout/bProcess4"/>
    <dgm:cxn modelId="{1DEBC332-DC6D-4CE4-8E57-599829A0C6ED}" type="presParOf" srcId="{95BA12C7-EE20-442B-951D-12DC3CA59FB8}" destId="{B8D2DD51-4F58-494E-A161-72830739E0E8}" srcOrd="16" destOrd="0" presId="urn:microsoft.com/office/officeart/2005/8/layout/bProcess4"/>
    <dgm:cxn modelId="{1849A488-D241-43B2-A253-F03A2DE26294}" type="presParOf" srcId="{B8D2DD51-4F58-494E-A161-72830739E0E8}" destId="{29FD4FDF-8FEF-4797-96BB-D25567F28CCE}" srcOrd="0" destOrd="0" presId="urn:microsoft.com/office/officeart/2005/8/layout/bProcess4"/>
    <dgm:cxn modelId="{B90F00DB-8E8A-4E02-A569-4DFFD07C85F6}" type="presParOf" srcId="{B8D2DD51-4F58-494E-A161-72830739E0E8}" destId="{989CB6CF-53AD-4EBE-A9E9-CB967455C92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9FE2433-5ED2-4ECD-9312-B7DC2CEAB160}" type="doc">
      <dgm:prSet loTypeId="urn:microsoft.com/office/officeart/2005/8/layout/hProcess3" loCatId="process" qsTypeId="urn:microsoft.com/office/officeart/2005/8/quickstyle/3d9" qsCatId="3D" csTypeId="urn:microsoft.com/office/officeart/2005/8/colors/accent0_3" csCatId="mainScheme" phldr="1"/>
      <dgm:spPr/>
    </dgm:pt>
    <dgm:pt modelId="{A5FDB0E2-97A2-4FCC-9D64-1C8662CF8BCE}">
      <dgm:prSet phldrT="[Text]"/>
      <dgm:spPr/>
      <dgm:t>
        <a:bodyPr/>
        <a:lstStyle/>
        <a:p>
          <a:r>
            <a:rPr lang="en-US" dirty="0" smtClean="0"/>
            <a:t>Bill would…</a:t>
          </a:r>
          <a:endParaRPr lang="en-US" dirty="0"/>
        </a:p>
      </dgm:t>
    </dgm:pt>
    <dgm:pt modelId="{A3CFF790-7707-4C1F-8226-31EEC009E4B8}" type="parTrans" cxnId="{6BD8FF88-34E7-4693-8581-B4983E3B6516}">
      <dgm:prSet/>
      <dgm:spPr/>
      <dgm:t>
        <a:bodyPr/>
        <a:lstStyle/>
        <a:p>
          <a:endParaRPr lang="en-US"/>
        </a:p>
      </dgm:t>
    </dgm:pt>
    <dgm:pt modelId="{88BAD287-51D6-46DC-9BBD-256EC2F1EF0A}" type="sibTrans" cxnId="{6BD8FF88-34E7-4693-8581-B4983E3B6516}">
      <dgm:prSet/>
      <dgm:spPr/>
      <dgm:t>
        <a:bodyPr/>
        <a:lstStyle/>
        <a:p>
          <a:endParaRPr lang="en-US"/>
        </a:p>
      </dgm:t>
    </dgm:pt>
    <dgm:pt modelId="{BB23A44F-7E81-4F09-BF85-B9C8D071C205}" type="pres">
      <dgm:prSet presAssocID="{89FE2433-5ED2-4ECD-9312-B7DC2CEAB160}" presName="Name0" presStyleCnt="0">
        <dgm:presLayoutVars>
          <dgm:dir/>
          <dgm:animLvl val="lvl"/>
          <dgm:resizeHandles val="exact"/>
        </dgm:presLayoutVars>
      </dgm:prSet>
      <dgm:spPr/>
    </dgm:pt>
    <dgm:pt modelId="{E76B1D49-0B66-443B-8465-ADBEFC534F64}" type="pres">
      <dgm:prSet presAssocID="{89FE2433-5ED2-4ECD-9312-B7DC2CEAB160}" presName="dummy" presStyleCnt="0"/>
      <dgm:spPr/>
    </dgm:pt>
    <dgm:pt modelId="{BE2BE255-7966-4EF4-9DC5-293D1013CBB4}" type="pres">
      <dgm:prSet presAssocID="{89FE2433-5ED2-4ECD-9312-B7DC2CEAB160}" presName="linH" presStyleCnt="0"/>
      <dgm:spPr/>
    </dgm:pt>
    <dgm:pt modelId="{493F6871-C2D1-415F-8964-3BD4773CA563}" type="pres">
      <dgm:prSet presAssocID="{89FE2433-5ED2-4ECD-9312-B7DC2CEAB160}" presName="padding1" presStyleCnt="0"/>
      <dgm:spPr/>
    </dgm:pt>
    <dgm:pt modelId="{605F7D9C-15BD-4361-8BBF-499BE20A8B28}" type="pres">
      <dgm:prSet presAssocID="{A5FDB0E2-97A2-4FCC-9D64-1C8662CF8BCE}" presName="linV" presStyleCnt="0"/>
      <dgm:spPr/>
    </dgm:pt>
    <dgm:pt modelId="{262EDB0E-A9D4-4D89-A415-A4818EC1EEE4}" type="pres">
      <dgm:prSet presAssocID="{A5FDB0E2-97A2-4FCC-9D64-1C8662CF8BCE}" presName="spVertical1" presStyleCnt="0"/>
      <dgm:spPr/>
    </dgm:pt>
    <dgm:pt modelId="{83905D18-F91B-4AEA-B9FB-93D55832FE0E}" type="pres">
      <dgm:prSet presAssocID="{A5FDB0E2-97A2-4FCC-9D64-1C8662CF8BCE}" presName="parTx" presStyleLbl="revTx" presStyleIdx="0" presStyleCnt="1">
        <dgm:presLayoutVars>
          <dgm:chMax val="0"/>
          <dgm:chPref val="0"/>
          <dgm:bulletEnabled val="1"/>
        </dgm:presLayoutVars>
      </dgm:prSet>
      <dgm:spPr/>
      <dgm:t>
        <a:bodyPr/>
        <a:lstStyle/>
        <a:p>
          <a:endParaRPr lang="en-US"/>
        </a:p>
      </dgm:t>
    </dgm:pt>
    <dgm:pt modelId="{C7CE05BB-D59B-4BA9-A07D-ABF202CC798B}" type="pres">
      <dgm:prSet presAssocID="{A5FDB0E2-97A2-4FCC-9D64-1C8662CF8BCE}" presName="spVertical2" presStyleCnt="0"/>
      <dgm:spPr/>
    </dgm:pt>
    <dgm:pt modelId="{B0E86A99-1C92-4C55-9BC1-D60191E55BFB}" type="pres">
      <dgm:prSet presAssocID="{A5FDB0E2-97A2-4FCC-9D64-1C8662CF8BCE}" presName="spVertical3" presStyleCnt="0"/>
      <dgm:spPr/>
    </dgm:pt>
    <dgm:pt modelId="{8F8AA9E1-DBFE-4829-9ED3-5CC7BD94AF53}" type="pres">
      <dgm:prSet presAssocID="{89FE2433-5ED2-4ECD-9312-B7DC2CEAB160}" presName="padding2" presStyleCnt="0"/>
      <dgm:spPr/>
    </dgm:pt>
    <dgm:pt modelId="{C5AC9AC1-4FE4-45F8-9378-03EB21168D5C}" type="pres">
      <dgm:prSet presAssocID="{89FE2433-5ED2-4ECD-9312-B7DC2CEAB160}" presName="negArrow" presStyleCnt="0"/>
      <dgm:spPr/>
    </dgm:pt>
    <dgm:pt modelId="{0FC20FC2-DBC6-45CA-85B8-190D80771318}" type="pres">
      <dgm:prSet presAssocID="{89FE2433-5ED2-4ECD-9312-B7DC2CEAB160}" presName="backgroundArrow" presStyleLbl="node1" presStyleIdx="0" presStyleCnt="1" custLinFactNeighborX="15620" custLinFactNeighborY="-60455"/>
      <dgm:spPr/>
    </dgm:pt>
  </dgm:ptLst>
  <dgm:cxnLst>
    <dgm:cxn modelId="{6BD8FF88-34E7-4693-8581-B4983E3B6516}" srcId="{89FE2433-5ED2-4ECD-9312-B7DC2CEAB160}" destId="{A5FDB0E2-97A2-4FCC-9D64-1C8662CF8BCE}" srcOrd="0" destOrd="0" parTransId="{A3CFF790-7707-4C1F-8226-31EEC009E4B8}" sibTransId="{88BAD287-51D6-46DC-9BBD-256EC2F1EF0A}"/>
    <dgm:cxn modelId="{434CA93E-CECD-41EF-978D-ED693D09D552}" type="presOf" srcId="{89FE2433-5ED2-4ECD-9312-B7DC2CEAB160}" destId="{BB23A44F-7E81-4F09-BF85-B9C8D071C205}" srcOrd="0" destOrd="0" presId="urn:microsoft.com/office/officeart/2005/8/layout/hProcess3"/>
    <dgm:cxn modelId="{840DA9FF-7845-4BDB-A16A-64F5560D5839}" type="presOf" srcId="{A5FDB0E2-97A2-4FCC-9D64-1C8662CF8BCE}" destId="{83905D18-F91B-4AEA-B9FB-93D55832FE0E}" srcOrd="0" destOrd="0" presId="urn:microsoft.com/office/officeart/2005/8/layout/hProcess3"/>
    <dgm:cxn modelId="{880F3BAD-8648-48AD-916C-8CA2CCF92A13}" type="presParOf" srcId="{BB23A44F-7E81-4F09-BF85-B9C8D071C205}" destId="{E76B1D49-0B66-443B-8465-ADBEFC534F64}" srcOrd="0" destOrd="0" presId="urn:microsoft.com/office/officeart/2005/8/layout/hProcess3"/>
    <dgm:cxn modelId="{7EB7C4E8-12F8-4E05-9C4D-5204552B501A}" type="presParOf" srcId="{BB23A44F-7E81-4F09-BF85-B9C8D071C205}" destId="{BE2BE255-7966-4EF4-9DC5-293D1013CBB4}" srcOrd="1" destOrd="0" presId="urn:microsoft.com/office/officeart/2005/8/layout/hProcess3"/>
    <dgm:cxn modelId="{2E1EC243-736A-40C7-B641-9A96FDC3593D}" type="presParOf" srcId="{BE2BE255-7966-4EF4-9DC5-293D1013CBB4}" destId="{493F6871-C2D1-415F-8964-3BD4773CA563}" srcOrd="0" destOrd="0" presId="urn:microsoft.com/office/officeart/2005/8/layout/hProcess3"/>
    <dgm:cxn modelId="{AA58239E-0916-45F0-89A7-78C9FFBE8A59}" type="presParOf" srcId="{BE2BE255-7966-4EF4-9DC5-293D1013CBB4}" destId="{605F7D9C-15BD-4361-8BBF-499BE20A8B28}" srcOrd="1" destOrd="0" presId="urn:microsoft.com/office/officeart/2005/8/layout/hProcess3"/>
    <dgm:cxn modelId="{EDA90046-B90D-403A-80B0-87215B3F149B}" type="presParOf" srcId="{605F7D9C-15BD-4361-8BBF-499BE20A8B28}" destId="{262EDB0E-A9D4-4D89-A415-A4818EC1EEE4}" srcOrd="0" destOrd="0" presId="urn:microsoft.com/office/officeart/2005/8/layout/hProcess3"/>
    <dgm:cxn modelId="{96FEFF64-F713-4BB7-A879-194D02C593A6}" type="presParOf" srcId="{605F7D9C-15BD-4361-8BBF-499BE20A8B28}" destId="{83905D18-F91B-4AEA-B9FB-93D55832FE0E}" srcOrd="1" destOrd="0" presId="urn:microsoft.com/office/officeart/2005/8/layout/hProcess3"/>
    <dgm:cxn modelId="{55AEEAB6-8EA0-409A-B6D9-56707F7EFA55}" type="presParOf" srcId="{605F7D9C-15BD-4361-8BBF-499BE20A8B28}" destId="{C7CE05BB-D59B-4BA9-A07D-ABF202CC798B}" srcOrd="2" destOrd="0" presId="urn:microsoft.com/office/officeart/2005/8/layout/hProcess3"/>
    <dgm:cxn modelId="{33CC6DDC-6150-4EC6-8354-3874708B4FD9}" type="presParOf" srcId="{605F7D9C-15BD-4361-8BBF-499BE20A8B28}" destId="{B0E86A99-1C92-4C55-9BC1-D60191E55BFB}" srcOrd="3" destOrd="0" presId="urn:microsoft.com/office/officeart/2005/8/layout/hProcess3"/>
    <dgm:cxn modelId="{E5025EC9-B373-48DC-9640-A2B3F848A349}" type="presParOf" srcId="{BE2BE255-7966-4EF4-9DC5-293D1013CBB4}" destId="{8F8AA9E1-DBFE-4829-9ED3-5CC7BD94AF53}" srcOrd="2" destOrd="0" presId="urn:microsoft.com/office/officeart/2005/8/layout/hProcess3"/>
    <dgm:cxn modelId="{18D7DFE1-D7D5-4D26-AA3B-ACF6F023803D}" type="presParOf" srcId="{BE2BE255-7966-4EF4-9DC5-293D1013CBB4}" destId="{C5AC9AC1-4FE4-45F8-9378-03EB21168D5C}" srcOrd="3" destOrd="0" presId="urn:microsoft.com/office/officeart/2005/8/layout/hProcess3"/>
    <dgm:cxn modelId="{E980A4FB-FA73-4821-8E07-19D464C5EA0B}" type="presParOf" srcId="{BE2BE255-7966-4EF4-9DC5-293D1013CBB4}" destId="{0FC20FC2-DBC6-45CA-85B8-190D80771318}"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C15AE-2883-4E6F-8347-2777DF4C76F1}">
      <dsp:nvSpPr>
        <dsp:cNvPr id="0" name=""/>
        <dsp:cNvSpPr/>
      </dsp:nvSpPr>
      <dsp:spPr>
        <a:xfrm rot="5391481">
          <a:off x="-265569" y="1427079"/>
          <a:ext cx="1179046"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5FDFCE3F-7486-4F2E-B73D-55642F752BE3}">
      <dsp:nvSpPr>
        <dsp:cNvPr id="0" name=""/>
        <dsp:cNvSpPr/>
      </dsp:nvSpPr>
      <dsp:spPr>
        <a:xfrm>
          <a:off x="4" y="668944"/>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1. Place an order for 10,000 NZD</a:t>
          </a:r>
          <a:endParaRPr lang="en-US" sz="1400" kern="1200" dirty="0">
            <a:effectLst>
              <a:outerShdw blurRad="50800" dist="38100" dir="18900000" algn="bl" rotWithShape="0">
                <a:prstClr val="black">
                  <a:alpha val="40000"/>
                </a:prstClr>
              </a:outerShdw>
            </a:effectLst>
          </a:endParaRPr>
        </a:p>
      </dsp:txBody>
      <dsp:txXfrm>
        <a:off x="27908" y="696848"/>
        <a:ext cx="1532069" cy="896918"/>
      </dsp:txXfrm>
    </dsp:sp>
    <dsp:sp modelId="{C17198B0-1508-4501-854E-B218C2DC2066}">
      <dsp:nvSpPr>
        <dsp:cNvPr id="0" name=""/>
        <dsp:cNvSpPr/>
      </dsp:nvSpPr>
      <dsp:spPr>
        <a:xfrm rot="5400000">
          <a:off x="-265126" y="2616968"/>
          <a:ext cx="1181082"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241CC55B-8F6C-4C24-BE2B-B5D27C02D321}">
      <dsp:nvSpPr>
        <dsp:cNvPr id="0" name=""/>
        <dsp:cNvSpPr/>
      </dsp:nvSpPr>
      <dsp:spPr>
        <a:xfrm>
          <a:off x="2925" y="1857813"/>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2. The purchase price for 1.00 NZD is £2.00533.</a:t>
          </a:r>
          <a:endParaRPr lang="en-US" sz="1400" kern="1200" dirty="0">
            <a:effectLst>
              <a:outerShdw blurRad="50800" dist="38100" dir="18900000" algn="bl" rotWithShape="0">
                <a:prstClr val="black">
                  <a:alpha val="40000"/>
                </a:prstClr>
              </a:outerShdw>
            </a:effectLst>
          </a:endParaRPr>
        </a:p>
      </dsp:txBody>
      <dsp:txXfrm>
        <a:off x="30829" y="1885717"/>
        <a:ext cx="1532069" cy="896918"/>
      </dsp:txXfrm>
    </dsp:sp>
    <dsp:sp modelId="{11F9EAFD-79D1-4FF3-B4B2-F709C100A6E5}">
      <dsp:nvSpPr>
        <dsp:cNvPr id="0" name=""/>
        <dsp:cNvSpPr/>
      </dsp:nvSpPr>
      <dsp:spPr>
        <a:xfrm>
          <a:off x="330327" y="3212422"/>
          <a:ext cx="2102051"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036F00A8-1D46-4691-B454-954FDFB1D98C}">
      <dsp:nvSpPr>
        <dsp:cNvPr id="0" name=""/>
        <dsp:cNvSpPr/>
      </dsp:nvSpPr>
      <dsp:spPr>
        <a:xfrm>
          <a:off x="2925" y="3048721"/>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3. Bill deposits £20,053.30 to maintain 10k NZD</a:t>
          </a:r>
          <a:endParaRPr lang="en-US" sz="1400" kern="1200" dirty="0">
            <a:effectLst>
              <a:outerShdw blurRad="50800" dist="38100" dir="18900000" algn="bl" rotWithShape="0">
                <a:prstClr val="black">
                  <a:alpha val="40000"/>
                </a:prstClr>
              </a:outerShdw>
            </a:effectLst>
          </a:endParaRPr>
        </a:p>
      </dsp:txBody>
      <dsp:txXfrm>
        <a:off x="30829" y="3076625"/>
        <a:ext cx="1532069" cy="896918"/>
      </dsp:txXfrm>
    </dsp:sp>
    <dsp:sp modelId="{370A4562-0251-46A7-A291-9C20961AE5BE}">
      <dsp:nvSpPr>
        <dsp:cNvPr id="0" name=""/>
        <dsp:cNvSpPr/>
      </dsp:nvSpPr>
      <dsp:spPr>
        <a:xfrm rot="16200000">
          <a:off x="1846750" y="2616968"/>
          <a:ext cx="1181082"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FF11C736-B8B6-4276-922D-FBFD0BBD10E9}">
      <dsp:nvSpPr>
        <dsp:cNvPr id="0" name=""/>
        <dsp:cNvSpPr/>
      </dsp:nvSpPr>
      <dsp:spPr>
        <a:xfrm>
          <a:off x="2114803" y="3048721"/>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4. The value of the NZD rises 20 pips</a:t>
          </a:r>
          <a:endParaRPr lang="en-US" sz="1400" kern="1200" dirty="0">
            <a:effectLst>
              <a:outerShdw blurRad="50800" dist="38100" dir="18900000" algn="bl" rotWithShape="0">
                <a:prstClr val="black">
                  <a:alpha val="40000"/>
                </a:prstClr>
              </a:outerShdw>
            </a:effectLst>
          </a:endParaRPr>
        </a:p>
      </dsp:txBody>
      <dsp:txXfrm>
        <a:off x="2142707" y="3076625"/>
        <a:ext cx="1532069" cy="896918"/>
      </dsp:txXfrm>
    </dsp:sp>
    <dsp:sp modelId="{B78E364E-8B92-43AA-ACBA-DDCB8D905494}">
      <dsp:nvSpPr>
        <dsp:cNvPr id="0" name=""/>
        <dsp:cNvSpPr/>
      </dsp:nvSpPr>
      <dsp:spPr>
        <a:xfrm rot="16200000">
          <a:off x="1846750" y="1426060"/>
          <a:ext cx="1181082"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7C874B04-3129-426E-8E06-5A1E866733C8}">
      <dsp:nvSpPr>
        <dsp:cNvPr id="0" name=""/>
        <dsp:cNvSpPr/>
      </dsp:nvSpPr>
      <dsp:spPr>
        <a:xfrm>
          <a:off x="2114803" y="1857813"/>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5. Bill places an order to sell back 10k NZD</a:t>
          </a:r>
          <a:endParaRPr lang="en-US" sz="1400" kern="1200" dirty="0">
            <a:effectLst>
              <a:outerShdw blurRad="50800" dist="38100" dir="18900000" algn="bl" rotWithShape="0">
                <a:prstClr val="black">
                  <a:alpha val="40000"/>
                </a:prstClr>
              </a:outerShdw>
            </a:effectLst>
          </a:endParaRPr>
        </a:p>
      </dsp:txBody>
      <dsp:txXfrm>
        <a:off x="2142707" y="1885717"/>
        <a:ext cx="1532069" cy="896918"/>
      </dsp:txXfrm>
    </dsp:sp>
    <dsp:sp modelId="{F2510128-993B-4D38-9D75-BB8E7D7B1045}">
      <dsp:nvSpPr>
        <dsp:cNvPr id="0" name=""/>
        <dsp:cNvSpPr/>
      </dsp:nvSpPr>
      <dsp:spPr>
        <a:xfrm>
          <a:off x="2442204" y="830606"/>
          <a:ext cx="2102051"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791DC084-D7D1-4B2D-AC4B-7C41AE66B1C6}">
      <dsp:nvSpPr>
        <dsp:cNvPr id="0" name=""/>
        <dsp:cNvSpPr/>
      </dsp:nvSpPr>
      <dsp:spPr>
        <a:xfrm>
          <a:off x="2114803" y="666905"/>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6. The sell price for GBP/NZD is now 2.00733</a:t>
          </a:r>
          <a:endParaRPr lang="en-US" sz="1400" kern="1200" dirty="0">
            <a:effectLst>
              <a:outerShdw blurRad="50800" dist="38100" dir="18900000" algn="bl" rotWithShape="0">
                <a:prstClr val="black">
                  <a:alpha val="40000"/>
                </a:prstClr>
              </a:outerShdw>
            </a:effectLst>
          </a:endParaRPr>
        </a:p>
      </dsp:txBody>
      <dsp:txXfrm>
        <a:off x="2142707" y="694809"/>
        <a:ext cx="1532069" cy="896918"/>
      </dsp:txXfrm>
    </dsp:sp>
    <dsp:sp modelId="{2B85383A-436D-46A1-A747-F12397FAD125}">
      <dsp:nvSpPr>
        <dsp:cNvPr id="0" name=""/>
        <dsp:cNvSpPr/>
      </dsp:nvSpPr>
      <dsp:spPr>
        <a:xfrm rot="5400000">
          <a:off x="3958628" y="1426060"/>
          <a:ext cx="1181082"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27AE1B7F-D455-42DF-939B-F77A7EE8801F}">
      <dsp:nvSpPr>
        <dsp:cNvPr id="0" name=""/>
        <dsp:cNvSpPr/>
      </dsp:nvSpPr>
      <dsp:spPr>
        <a:xfrm>
          <a:off x="4226680" y="666905"/>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7. Bill receives £</a:t>
          </a:r>
          <a:r>
            <a:rPr lang="en-US" sz="1400" kern="1200" dirty="0" smtClean="0">
              <a:effectLst>
                <a:outerShdw blurRad="50800" dist="38100" dir="18900000" algn="bl" rotWithShape="0">
                  <a:prstClr val="black">
                    <a:alpha val="40000"/>
                  </a:prstClr>
                </a:outerShdw>
              </a:effectLst>
            </a:rPr>
            <a:t>20,073.30</a:t>
          </a:r>
          <a:endParaRPr lang="en-US" sz="1400" kern="1200" dirty="0">
            <a:effectLst>
              <a:outerShdw blurRad="50800" dist="38100" dir="18900000" algn="bl" rotWithShape="0">
                <a:prstClr val="black">
                  <a:alpha val="40000"/>
                </a:prstClr>
              </a:outerShdw>
            </a:effectLst>
          </a:endParaRPr>
        </a:p>
      </dsp:txBody>
      <dsp:txXfrm>
        <a:off x="4254584" y="694809"/>
        <a:ext cx="1532069" cy="896918"/>
      </dsp:txXfrm>
    </dsp:sp>
    <dsp:sp modelId="{0E8AA786-0F86-4948-A4E0-92BEB5780832}">
      <dsp:nvSpPr>
        <dsp:cNvPr id="0" name=""/>
        <dsp:cNvSpPr/>
      </dsp:nvSpPr>
      <dsp:spPr>
        <a:xfrm rot="5400000">
          <a:off x="3958628" y="2616968"/>
          <a:ext cx="1181082" cy="142908"/>
        </a:xfrm>
        <a:prstGeom prst="rect">
          <a:avLst/>
        </a:prstGeom>
        <a:solidFill>
          <a:schemeClr val="dk2">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2231AB53-5D37-4972-8A94-1AFDBC8CA039}">
      <dsp:nvSpPr>
        <dsp:cNvPr id="0" name=""/>
        <dsp:cNvSpPr/>
      </dsp:nvSpPr>
      <dsp:spPr>
        <a:xfrm>
          <a:off x="4226680" y="1857813"/>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8. Bill has made £20.00</a:t>
          </a:r>
          <a:endParaRPr lang="en-US" sz="1400" kern="1200" dirty="0">
            <a:effectLst>
              <a:outerShdw blurRad="50800" dist="38100" dir="18900000" algn="bl" rotWithShape="0">
                <a:prstClr val="black">
                  <a:alpha val="40000"/>
                </a:prstClr>
              </a:outerShdw>
            </a:effectLst>
          </a:endParaRPr>
        </a:p>
      </dsp:txBody>
      <dsp:txXfrm>
        <a:off x="4254584" y="1885717"/>
        <a:ext cx="1532069" cy="896918"/>
      </dsp:txXfrm>
    </dsp:sp>
    <dsp:sp modelId="{989CB6CF-53AD-4EBE-A9E9-CB967455C929}">
      <dsp:nvSpPr>
        <dsp:cNvPr id="0" name=""/>
        <dsp:cNvSpPr/>
      </dsp:nvSpPr>
      <dsp:spPr>
        <a:xfrm>
          <a:off x="4226680" y="3048721"/>
          <a:ext cx="1587877" cy="952726"/>
        </a:xfrm>
        <a:prstGeom prst="roundRect">
          <a:avLst>
            <a:gd name="adj" fmla="val 10000"/>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effectLst>
                <a:outerShdw blurRad="50800" dist="38100" dir="18900000" algn="bl" rotWithShape="0">
                  <a:prstClr val="black">
                    <a:alpha val="40000"/>
                  </a:prstClr>
                </a:outerShdw>
              </a:effectLst>
            </a:rPr>
            <a:t>9. FXCM pays you, based on your currency for the same value.</a:t>
          </a:r>
          <a:endParaRPr lang="en-US" sz="1400" kern="1200" dirty="0">
            <a:effectLst>
              <a:outerShdw blurRad="50800" dist="38100" dir="18900000" algn="bl" rotWithShape="0">
                <a:prstClr val="black">
                  <a:alpha val="40000"/>
                </a:prstClr>
              </a:outerShdw>
            </a:effectLst>
          </a:endParaRPr>
        </a:p>
      </dsp:txBody>
      <dsp:txXfrm>
        <a:off x="4254584" y="3076625"/>
        <a:ext cx="1532069" cy="896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20FC2-DBC6-45CA-85B8-190D80771318}">
      <dsp:nvSpPr>
        <dsp:cNvPr id="0" name=""/>
        <dsp:cNvSpPr/>
      </dsp:nvSpPr>
      <dsp:spPr>
        <a:xfrm>
          <a:off x="0" y="0"/>
          <a:ext cx="1767190" cy="1296000"/>
        </a:xfrm>
        <a:prstGeom prst="rightArrow">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83905D18-F91B-4AEA-B9FB-93D55832FE0E}">
      <dsp:nvSpPr>
        <dsp:cNvPr id="0" name=""/>
        <dsp:cNvSpPr/>
      </dsp:nvSpPr>
      <dsp:spPr>
        <a:xfrm>
          <a:off x="142548" y="347651"/>
          <a:ext cx="1447922"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t>Bill would…</a:t>
          </a:r>
          <a:endParaRPr lang="en-US" sz="1800" kern="1200" dirty="0"/>
        </a:p>
      </dsp:txBody>
      <dsp:txXfrm>
        <a:off x="142548" y="347651"/>
        <a:ext cx="1447922" cy="648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5AD7C-7B0D-4113-B412-08788E5B27E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7B232-A49B-412A-B050-D68138B9F6A8}" type="slidenum">
              <a:rPr lang="en-US" smtClean="0"/>
              <a:t>‹#›</a:t>
            </a:fld>
            <a:endParaRPr lang="en-US"/>
          </a:p>
        </p:txBody>
      </p:sp>
    </p:spTree>
    <p:extLst>
      <p:ext uri="{BB962C8B-B14F-4D97-AF65-F5344CB8AC3E}">
        <p14:creationId xmlns:p14="http://schemas.microsoft.com/office/powerpoint/2010/main" val="175935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7B232-A49B-412A-B050-D68138B9F6A8}" type="slidenum">
              <a:rPr lang="en-US" smtClean="0"/>
              <a:t>1</a:t>
            </a:fld>
            <a:endParaRPr lang="en-US"/>
          </a:p>
        </p:txBody>
      </p:sp>
    </p:spTree>
    <p:extLst>
      <p:ext uri="{BB962C8B-B14F-4D97-AF65-F5344CB8AC3E}">
        <p14:creationId xmlns:p14="http://schemas.microsoft.com/office/powerpoint/2010/main" val="2218689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9/18/2014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9/18/2014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vestopedia.com/terms/t/tape-reading.asp" TargetMode="External"/><Relationship Id="rId2" Type="http://schemas.openxmlformats.org/officeDocument/2006/relationships/hyperlink" Target="http://www.investopedia.com/terms/p/price-action.asp" TargetMode="External"/><Relationship Id="rId1" Type="http://schemas.openxmlformats.org/officeDocument/2006/relationships/slideLayout" Target="../slideLayouts/slideLayout2.xml"/><Relationship Id="rId4" Type="http://schemas.openxmlformats.org/officeDocument/2006/relationships/hyperlink" Target="http://www.investopedia.com/terms/d/depth-of-market.as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United_States" TargetMode="External"/><Relationship Id="rId2" Type="http://schemas.openxmlformats.org/officeDocument/2006/relationships/hyperlink" Target="http://en.wikipedia.org/wiki/Foreign_exchange_market"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hyperlink" Target="http://www.fxcm.com/forex-trading-dem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Liquidity" TargetMode="External"/><Relationship Id="rId7" Type="http://schemas.openxmlformats.org/officeDocument/2006/relationships/image" Target="../media/image7.jpeg"/><Relationship Id="rId2" Type="http://schemas.openxmlformats.org/officeDocument/2006/relationships/hyperlink" Target="http://en.wikipedia.org/wiki/Currency"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hyperlink" Target="http://en.wikipedia.org/wiki/Currency_conver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www.investopedia.com/terms/n/nzd.asp" TargetMode="External"/><Relationship Id="rId13" Type="http://schemas.openxmlformats.org/officeDocument/2006/relationships/hyperlink" Target="http://www.investopedia.com/terms/f/forex.asp" TargetMode="External"/><Relationship Id="rId3" Type="http://schemas.openxmlformats.org/officeDocument/2006/relationships/hyperlink" Target="http://www.investopedia.com/terms/u/usd.asp" TargetMode="External"/><Relationship Id="rId7" Type="http://schemas.openxmlformats.org/officeDocument/2006/relationships/hyperlink" Target="http://www.investopedia.com/terms/c/chf.asp" TargetMode="External"/><Relationship Id="rId12" Type="http://schemas.openxmlformats.org/officeDocument/2006/relationships/hyperlink" Target="http://www.investopedia.com/terms/c/currencypair.asp" TargetMode="External"/><Relationship Id="rId2" Type="http://schemas.openxmlformats.org/officeDocument/2006/relationships/hyperlink" Target="http://www.investopedia.com/terms/c/currency.asp" TargetMode="External"/><Relationship Id="rId1" Type="http://schemas.openxmlformats.org/officeDocument/2006/relationships/slideLayout" Target="../slideLayouts/slideLayout2.xml"/><Relationship Id="rId6" Type="http://schemas.openxmlformats.org/officeDocument/2006/relationships/hyperlink" Target="http://www.investopedia.com/terms/g/gbp.asp" TargetMode="External"/><Relationship Id="rId11" Type="http://schemas.openxmlformats.org/officeDocument/2006/relationships/hyperlink" Target="http://www.investopedia.com/terms/p/pip.asp" TargetMode="External"/><Relationship Id="rId5" Type="http://schemas.openxmlformats.org/officeDocument/2006/relationships/hyperlink" Target="http://www.investopedia.com/terms/e/euro.asp" TargetMode="External"/><Relationship Id="rId15" Type="http://schemas.openxmlformats.org/officeDocument/2006/relationships/hyperlink" Target="http://www.investopedia.com/terms/b/bid-askspread.asp" TargetMode="External"/><Relationship Id="rId10" Type="http://schemas.openxmlformats.org/officeDocument/2006/relationships/hyperlink" Target="http://www.investopedia.com/terms/j/jpy.asp" TargetMode="External"/><Relationship Id="rId4" Type="http://schemas.openxmlformats.org/officeDocument/2006/relationships/hyperlink" Target="http://www.investopedia.com/terms/c/cad.asp" TargetMode="External"/><Relationship Id="rId9" Type="http://schemas.openxmlformats.org/officeDocument/2006/relationships/hyperlink" Target="http://www.investopedia.com/terms/a/aud.asp" TargetMode="External"/><Relationship Id="rId14" Type="http://schemas.openxmlformats.org/officeDocument/2006/relationships/hyperlink" Target="http://www.investopedia.com/terms/b/basispoint.asp" TargetMode="Externa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8.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425" y="2455334"/>
            <a:ext cx="4143376" cy="859896"/>
          </a:xfrm>
        </p:spPr>
        <p:txBody>
          <a:bodyPr/>
          <a:lstStyle/>
          <a:p>
            <a:r>
              <a:rPr lang="en-US" dirty="0" smtClean="0"/>
              <a:t>BSFX</a:t>
            </a:r>
            <a:endParaRPr lang="en-US" dirty="0"/>
          </a:p>
        </p:txBody>
      </p:sp>
      <p:sp>
        <p:nvSpPr>
          <p:cNvPr id="3" name="Subtitle 2"/>
          <p:cNvSpPr>
            <a:spLocks noGrp="1"/>
          </p:cNvSpPr>
          <p:nvPr>
            <p:ph type="subTitle" idx="1"/>
          </p:nvPr>
        </p:nvSpPr>
        <p:spPr>
          <a:xfrm>
            <a:off x="4289424" y="3407305"/>
            <a:ext cx="5117043" cy="732895"/>
          </a:xfrm>
        </p:spPr>
        <p:txBody>
          <a:bodyPr/>
          <a:lstStyle/>
          <a:p>
            <a:r>
              <a:rPr lang="en-US" dirty="0" smtClean="0"/>
              <a:t>Forex Automated Trading Platform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590" y="1808751"/>
            <a:ext cx="2316288" cy="3005079"/>
          </a:xfrm>
          <a:prstGeom prst="rect">
            <a:avLst/>
          </a:prstGeom>
        </p:spPr>
      </p:pic>
    </p:spTree>
    <p:extLst>
      <p:ext uri="{BB962C8B-B14F-4D97-AF65-F5344CB8AC3E}">
        <p14:creationId xmlns:p14="http://schemas.microsoft.com/office/powerpoint/2010/main" val="283806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92215"/>
          </a:xfrm>
        </p:spPr>
        <p:txBody>
          <a:bodyPr/>
          <a:lstStyle/>
          <a:p>
            <a:r>
              <a:rPr lang="en-US" dirty="0" smtClean="0"/>
              <a:t>Why is price action so important?</a:t>
            </a:r>
            <a:endParaRPr lang="en-US" dirty="0"/>
          </a:p>
        </p:txBody>
      </p:sp>
      <p:sp>
        <p:nvSpPr>
          <p:cNvPr id="3" name="Content Placeholder 2"/>
          <p:cNvSpPr>
            <a:spLocks noGrp="1"/>
          </p:cNvSpPr>
          <p:nvPr>
            <p:ph idx="1"/>
          </p:nvPr>
        </p:nvSpPr>
        <p:spPr>
          <a:xfrm>
            <a:off x="1141413" y="1413933"/>
            <a:ext cx="9905999" cy="4961467"/>
          </a:xfrm>
        </p:spPr>
        <p:txBody>
          <a:bodyPr>
            <a:normAutofit fontScale="70000" lnSpcReduction="20000"/>
          </a:bodyPr>
          <a:lstStyle/>
          <a:p>
            <a:r>
              <a:rPr lang="en-US" dirty="0">
                <a:hlinkClick r:id="rId2"/>
              </a:rPr>
              <a:t>Price action traders</a:t>
            </a:r>
            <a:r>
              <a:rPr lang="en-US" dirty="0"/>
              <a:t> keep things simple, which can also be an effective methodology when it comes to trading</a:t>
            </a:r>
            <a:r>
              <a:rPr lang="en-US" dirty="0" smtClean="0"/>
              <a:t>.</a:t>
            </a:r>
          </a:p>
          <a:p>
            <a:r>
              <a:rPr lang="en-US" dirty="0"/>
              <a:t>These traders rely on a combination of price movement, chart patterns, volume, and other raw market data to </a:t>
            </a:r>
            <a:r>
              <a:rPr lang="en-US" dirty="0" smtClean="0"/>
              <a:t>gauge </a:t>
            </a:r>
            <a:r>
              <a:rPr lang="en-US" dirty="0"/>
              <a:t>whether or not they should make a trade</a:t>
            </a:r>
            <a:r>
              <a:rPr lang="en-US" dirty="0" smtClean="0"/>
              <a:t>.</a:t>
            </a:r>
          </a:p>
          <a:p>
            <a:r>
              <a:rPr lang="en-US" dirty="0"/>
              <a:t>This is seen as a "simplistic" and "minimalist" approach to trading but is not by any means easier than any other trading methodology</a:t>
            </a:r>
            <a:r>
              <a:rPr lang="en-US" dirty="0" smtClean="0"/>
              <a:t>.</a:t>
            </a:r>
          </a:p>
          <a:p>
            <a:r>
              <a:rPr lang="en-US" dirty="0"/>
              <a:t>The purest form of price action trader is a </a:t>
            </a:r>
            <a:r>
              <a:rPr lang="en-US" b="1" dirty="0"/>
              <a:t>“</a:t>
            </a:r>
            <a:r>
              <a:rPr lang="en-US" b="1" dirty="0">
                <a:hlinkClick r:id="rId3"/>
              </a:rPr>
              <a:t>tape reader</a:t>
            </a:r>
            <a:r>
              <a:rPr lang="en-US" b="1" dirty="0" smtClean="0"/>
              <a:t>”</a:t>
            </a:r>
            <a:r>
              <a:rPr lang="en-US" dirty="0" smtClean="0"/>
              <a:t>.</a:t>
            </a:r>
          </a:p>
          <a:p>
            <a:pPr lvl="1"/>
            <a:r>
              <a:rPr lang="en-US" dirty="0"/>
              <a:t>Good tape readers don't need charts, although some may glance at a chart occasionally, especially if they're in a position - they may be looking for support or resistance areas to take profits</a:t>
            </a:r>
            <a:r>
              <a:rPr lang="en-US" dirty="0" smtClean="0"/>
              <a:t>.</a:t>
            </a:r>
          </a:p>
          <a:p>
            <a:pPr lvl="1"/>
            <a:r>
              <a:rPr lang="en-US" dirty="0"/>
              <a:t>However, it is rare to find a tape reader using any indicators or oscillators</a:t>
            </a:r>
            <a:r>
              <a:rPr lang="en-US" dirty="0" smtClean="0"/>
              <a:t>.</a:t>
            </a:r>
          </a:p>
          <a:p>
            <a:pPr lvl="1"/>
            <a:r>
              <a:rPr lang="en-US" dirty="0"/>
              <a:t>Their primary tools will be the </a:t>
            </a:r>
            <a:r>
              <a:rPr lang="en-US" b="1" u="sng" dirty="0" smtClean="0"/>
              <a:t>TIME &amp; SALES WINDOW</a:t>
            </a:r>
            <a:r>
              <a:rPr lang="en-US" dirty="0" smtClean="0"/>
              <a:t> </a:t>
            </a:r>
            <a:r>
              <a:rPr lang="en-US" dirty="0"/>
              <a:t>and perhaps their </a:t>
            </a:r>
            <a:r>
              <a:rPr lang="en-US" dirty="0">
                <a:hlinkClick r:id="rId4"/>
              </a:rPr>
              <a:t>Depth of Market (DOM)</a:t>
            </a:r>
            <a:r>
              <a:rPr lang="en-US" dirty="0"/>
              <a:t> if they can multi-task</a:t>
            </a:r>
            <a:r>
              <a:rPr lang="en-US" dirty="0" smtClean="0"/>
              <a:t>.</a:t>
            </a:r>
          </a:p>
          <a:p>
            <a:r>
              <a:rPr lang="en-US" dirty="0"/>
              <a:t>It can be used on any market at any time under any circumstances (E-Mini S&amp;P, Forex, stocks, other commodities, futures and currencies</a:t>
            </a:r>
            <a:r>
              <a:rPr lang="en-US" dirty="0" smtClean="0"/>
              <a:t>).</a:t>
            </a:r>
          </a:p>
          <a:p>
            <a:r>
              <a:rPr lang="en-US" dirty="0"/>
              <a:t>It is fast - Price lag is irrelevant, old data will not obstruct trading</a:t>
            </a:r>
            <a:r>
              <a:rPr lang="en-US" dirty="0" smtClean="0"/>
              <a:t>.</a:t>
            </a:r>
          </a:p>
          <a:p>
            <a:r>
              <a:rPr lang="en-US" dirty="0"/>
              <a:t>It is versatile - Price action trading methods can be combined for a coherent trading system that is free of conflicting data.</a:t>
            </a:r>
          </a:p>
        </p:txBody>
      </p:sp>
    </p:spTree>
    <p:extLst>
      <p:ext uri="{BB962C8B-B14F-4D97-AF65-F5344CB8AC3E}">
        <p14:creationId xmlns:p14="http://schemas.microsoft.com/office/powerpoint/2010/main" val="1580737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2912532"/>
            <a:ext cx="4436533" cy="783696"/>
          </a:xfrm>
        </p:spPr>
        <p:txBody>
          <a:bodyPr/>
          <a:lstStyle/>
          <a:p>
            <a:r>
              <a:rPr lang="en-US" dirty="0" smtClean="0"/>
              <a:t>FXCM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912" y="1801840"/>
            <a:ext cx="2316288" cy="3005079"/>
          </a:xfrm>
          <a:prstGeom prst="rect">
            <a:avLst/>
          </a:prstGeom>
        </p:spPr>
      </p:pic>
    </p:spTree>
    <p:extLst>
      <p:ext uri="{BB962C8B-B14F-4D97-AF65-F5344CB8AC3E}">
        <p14:creationId xmlns:p14="http://schemas.microsoft.com/office/powerpoint/2010/main" val="143688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fxcm</a:t>
            </a:r>
            <a:r>
              <a:rPr lang="en-US" dirty="0" smtClean="0"/>
              <a:t>?</a:t>
            </a:r>
            <a:endParaRPr lang="en-US" dirty="0"/>
          </a:p>
        </p:txBody>
      </p:sp>
      <p:sp>
        <p:nvSpPr>
          <p:cNvPr id="4" name="Content Placeholder 3"/>
          <p:cNvSpPr>
            <a:spLocks noGrp="1"/>
          </p:cNvSpPr>
          <p:nvPr>
            <p:ph sz="half" idx="1"/>
          </p:nvPr>
        </p:nvSpPr>
        <p:spPr>
          <a:xfrm>
            <a:off x="1141410" y="2249486"/>
            <a:ext cx="7350657" cy="3541714"/>
          </a:xfrm>
        </p:spPr>
        <p:txBody>
          <a:bodyPr>
            <a:normAutofit fontScale="92500"/>
          </a:bodyPr>
          <a:lstStyle/>
          <a:p>
            <a:r>
              <a:rPr lang="en-US" dirty="0"/>
              <a:t>FXCM, is an online </a:t>
            </a:r>
            <a:r>
              <a:rPr lang="en-US" dirty="0">
                <a:hlinkClick r:id="rId2" tooltip="Foreign exchange market"/>
              </a:rPr>
              <a:t>Foreign exchange market</a:t>
            </a:r>
            <a:r>
              <a:rPr lang="en-US" dirty="0"/>
              <a:t> broker based in the </a:t>
            </a:r>
            <a:r>
              <a:rPr lang="en-US" dirty="0">
                <a:hlinkClick r:id="rId3" tooltip="United States"/>
              </a:rPr>
              <a:t>United States</a:t>
            </a:r>
            <a:r>
              <a:rPr lang="en-US" dirty="0" smtClean="0"/>
              <a:t>.</a:t>
            </a:r>
          </a:p>
          <a:p>
            <a:r>
              <a:rPr lang="en-US" dirty="0"/>
              <a:t>FXCM allows retail and institutional clients to speculate on global foreign exchange markets in what is known as "margin forex trading</a:t>
            </a:r>
            <a:r>
              <a:rPr lang="en-US" dirty="0" smtClean="0"/>
              <a:t>".</a:t>
            </a:r>
          </a:p>
          <a:p>
            <a:r>
              <a:rPr lang="en-US" dirty="0" smtClean="0"/>
              <a:t>FXCM is the chosen broker of BSFX, due to it’s dependability and accuracy of it’s API client: </a:t>
            </a:r>
            <a:r>
              <a:rPr lang="en-US" dirty="0" err="1" smtClean="0"/>
              <a:t>ForexConnect</a:t>
            </a:r>
            <a:r>
              <a:rPr lang="en-US" dirty="0" smtClean="0"/>
              <a:t> API.</a:t>
            </a:r>
          </a:p>
          <a:p>
            <a:endParaRPr lang="en-US"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197181" y="3439318"/>
            <a:ext cx="1162050" cy="1162050"/>
          </a:xfrm>
        </p:spPr>
      </p:pic>
    </p:spTree>
    <p:extLst>
      <p:ext uri="{BB962C8B-B14F-4D97-AF65-F5344CB8AC3E}">
        <p14:creationId xmlns:p14="http://schemas.microsoft.com/office/powerpoint/2010/main" val="503463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practice account</a:t>
            </a:r>
            <a:endParaRPr lang="en-US" dirty="0"/>
          </a:p>
        </p:txBody>
      </p:sp>
      <p:sp>
        <p:nvSpPr>
          <p:cNvPr id="3" name="Content Placeholder 2"/>
          <p:cNvSpPr>
            <a:spLocks noGrp="1"/>
          </p:cNvSpPr>
          <p:nvPr>
            <p:ph idx="1"/>
          </p:nvPr>
        </p:nvSpPr>
        <p:spPr/>
        <p:txBody>
          <a:bodyPr>
            <a:normAutofit lnSpcReduction="10000"/>
          </a:bodyPr>
          <a:lstStyle/>
          <a:p>
            <a:r>
              <a:rPr lang="en-US" dirty="0" smtClean="0"/>
              <a:t>A practice account utilizes virtual currency to test trading strategies. </a:t>
            </a:r>
            <a:endParaRPr lang="en-US" dirty="0"/>
          </a:p>
          <a:p>
            <a:r>
              <a:rPr lang="en-US" dirty="0" smtClean="0"/>
              <a:t>FXCM offers an unlimited amount of practice accounts. </a:t>
            </a:r>
          </a:p>
          <a:p>
            <a:r>
              <a:rPr lang="en-US" dirty="0" smtClean="0"/>
              <a:t>All practice accounts contain $50,000 of virtual funds.</a:t>
            </a:r>
          </a:p>
          <a:p>
            <a:r>
              <a:rPr lang="en-US" dirty="0" smtClean="0"/>
              <a:t>Trades executed through practice accounts, closely resemble live trading. </a:t>
            </a:r>
          </a:p>
          <a:p>
            <a:r>
              <a:rPr lang="en-US" dirty="0" smtClean="0"/>
              <a:t>If testing strategies, or learning BSFX, is your goal, open a practice account.</a:t>
            </a:r>
          </a:p>
          <a:p>
            <a:r>
              <a:rPr lang="en-US" dirty="0" smtClean="0"/>
              <a:t>Fill this form out, then save your user name and password.</a:t>
            </a:r>
          </a:p>
          <a:p>
            <a:pPr lvl="1"/>
            <a:r>
              <a:rPr lang="en-US" dirty="0">
                <a:hlinkClick r:id="rId2"/>
              </a:rPr>
              <a:t>http://www.fxcm.com/forex-trading-demo</a:t>
            </a:r>
            <a:r>
              <a:rPr lang="en-US" dirty="0" smtClean="0">
                <a:hlinkClick r:id="rId2"/>
              </a:rPr>
              <a:t>/</a:t>
            </a:r>
            <a:endParaRPr lang="en-US" dirty="0" smtClean="0"/>
          </a:p>
        </p:txBody>
      </p:sp>
    </p:spTree>
    <p:extLst>
      <p:ext uri="{BB962C8B-B14F-4D97-AF65-F5344CB8AC3E}">
        <p14:creationId xmlns:p14="http://schemas.microsoft.com/office/powerpoint/2010/main" val="379423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FXCM Trading Station</a:t>
            </a:r>
            <a:endParaRPr lang="en-US" dirty="0"/>
          </a:p>
        </p:txBody>
      </p:sp>
      <p:sp>
        <p:nvSpPr>
          <p:cNvPr id="4" name="Content Placeholder 3"/>
          <p:cNvSpPr>
            <a:spLocks noGrp="1"/>
          </p:cNvSpPr>
          <p:nvPr>
            <p:ph sz="half" idx="1"/>
          </p:nvPr>
        </p:nvSpPr>
        <p:spPr>
          <a:xfrm>
            <a:off x="1141410" y="1853076"/>
            <a:ext cx="4878389" cy="4563908"/>
          </a:xfrm>
        </p:spPr>
        <p:txBody>
          <a:bodyPr>
            <a:normAutofit fontScale="85000" lnSpcReduction="20000"/>
          </a:bodyPr>
          <a:lstStyle/>
          <a:p>
            <a:r>
              <a:rPr lang="en-US" dirty="0" smtClean="0"/>
              <a:t>Trading station is FXCM’s trading platform.</a:t>
            </a:r>
          </a:p>
          <a:p>
            <a:r>
              <a:rPr lang="en-US" dirty="0" smtClean="0"/>
              <a:t>Trades can be executed, and account information can be reviewed.</a:t>
            </a:r>
          </a:p>
          <a:p>
            <a:r>
              <a:rPr lang="en-US" dirty="0" smtClean="0"/>
              <a:t>Reports can be generated from Trading Station</a:t>
            </a:r>
          </a:p>
          <a:p>
            <a:r>
              <a:rPr lang="en-US" dirty="0" smtClean="0"/>
              <a:t>Since BSFX sends all orders to FXCM (live or not), you can check the accuracy of BSFX by comparing trades at the broker.</a:t>
            </a:r>
          </a:p>
          <a:p>
            <a:r>
              <a:rPr lang="en-US" dirty="0" smtClean="0"/>
              <a:t>Manual trades can be placed through trading station, minimizing the middle man.</a:t>
            </a:r>
          </a:p>
          <a:p>
            <a:r>
              <a:rPr lang="en-US" dirty="0" smtClean="0"/>
              <a:t>Trading station uses the same data that BSFX uses.</a:t>
            </a:r>
          </a:p>
        </p:txBody>
      </p:sp>
      <p:pic>
        <p:nvPicPr>
          <p:cNvPr id="6" name="Content Placeholder 5"/>
          <p:cNvPicPr>
            <a:picLocks noGrp="1" noChangeAspect="1"/>
          </p:cNvPicPr>
          <p:nvPr>
            <p:ph sz="half" idx="2"/>
          </p:nvPr>
        </p:nvPicPr>
        <p:blipFill>
          <a:blip r:embed="rId2"/>
          <a:stretch>
            <a:fillRect/>
          </a:stretch>
        </p:blipFill>
        <p:spPr>
          <a:xfrm>
            <a:off x="6220753" y="2249486"/>
            <a:ext cx="5366258" cy="2922219"/>
          </a:xfrm>
          <a:prstGeom prst="rect">
            <a:avLst/>
          </a:prstGeom>
        </p:spPr>
      </p:pic>
    </p:spTree>
    <p:extLst>
      <p:ext uri="{BB962C8B-B14F-4D97-AF65-F5344CB8AC3E}">
        <p14:creationId xmlns:p14="http://schemas.microsoft.com/office/powerpoint/2010/main" val="78992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desk/no dealing desk</a:t>
            </a:r>
            <a:endParaRPr lang="en-US" dirty="0"/>
          </a:p>
        </p:txBody>
      </p:sp>
      <p:sp>
        <p:nvSpPr>
          <p:cNvPr id="6" name="Text Placeholder 5"/>
          <p:cNvSpPr>
            <a:spLocks noGrp="1"/>
          </p:cNvSpPr>
          <p:nvPr>
            <p:ph type="body" idx="1"/>
          </p:nvPr>
        </p:nvSpPr>
        <p:spPr/>
        <p:txBody>
          <a:bodyPr/>
          <a:lstStyle/>
          <a:p>
            <a:r>
              <a:rPr lang="en-US" dirty="0" smtClean="0"/>
              <a:t>Dealing desk</a:t>
            </a:r>
            <a:endParaRPr lang="en-US" dirty="0"/>
          </a:p>
        </p:txBody>
      </p:sp>
      <p:sp>
        <p:nvSpPr>
          <p:cNvPr id="4" name="Content Placeholder 3"/>
          <p:cNvSpPr>
            <a:spLocks noGrp="1"/>
          </p:cNvSpPr>
          <p:nvPr>
            <p:ph sz="half" idx="2"/>
          </p:nvPr>
        </p:nvSpPr>
        <p:spPr>
          <a:xfrm>
            <a:off x="1141410" y="3073397"/>
            <a:ext cx="4878391" cy="2979445"/>
          </a:xfrm>
        </p:spPr>
        <p:txBody>
          <a:bodyPr>
            <a:normAutofit fontScale="62500" lnSpcReduction="20000"/>
          </a:bodyPr>
          <a:lstStyle/>
          <a:p>
            <a:r>
              <a:rPr lang="en-US" dirty="0"/>
              <a:t>FXCM can act as a dealer on some or all currency pairs</a:t>
            </a:r>
            <a:r>
              <a:rPr lang="en-US" dirty="0" smtClean="0"/>
              <a:t>.</a:t>
            </a:r>
          </a:p>
          <a:p>
            <a:r>
              <a:rPr lang="en-US" dirty="0"/>
              <a:t>FXCM is the counterparty to any trades that you undertake</a:t>
            </a:r>
            <a:r>
              <a:rPr lang="en-US" dirty="0" smtClean="0"/>
              <a:t>.</a:t>
            </a:r>
          </a:p>
          <a:p>
            <a:r>
              <a:rPr lang="en-US" dirty="0" smtClean="0"/>
              <a:t>FXCM will choose the BID/ASK price based on the lowest risk for them.</a:t>
            </a:r>
          </a:p>
          <a:p>
            <a:pPr lvl="1"/>
            <a:r>
              <a:rPr lang="en-US" dirty="0" smtClean="0"/>
              <a:t>These prices are chosen from over 1,000 different data providers.</a:t>
            </a:r>
          </a:p>
          <a:p>
            <a:pPr lvl="1"/>
            <a:r>
              <a:rPr lang="en-US" dirty="0" smtClean="0"/>
              <a:t>When you place an order, the BID/ASK prices can differ up to 20 pips, from the prices before you made the trade.</a:t>
            </a:r>
          </a:p>
          <a:p>
            <a:pPr lvl="1"/>
            <a:r>
              <a:rPr lang="en-US" dirty="0" smtClean="0"/>
              <a:t>This inheritably causes more risk for YOU.</a:t>
            </a:r>
            <a:endParaRPr lang="en-US" dirty="0"/>
          </a:p>
        </p:txBody>
      </p:sp>
      <p:sp>
        <p:nvSpPr>
          <p:cNvPr id="7" name="Text Placeholder 6"/>
          <p:cNvSpPr>
            <a:spLocks noGrp="1"/>
          </p:cNvSpPr>
          <p:nvPr>
            <p:ph type="body" sz="quarter" idx="3"/>
          </p:nvPr>
        </p:nvSpPr>
        <p:spPr/>
        <p:txBody>
          <a:bodyPr/>
          <a:lstStyle/>
          <a:p>
            <a:r>
              <a:rPr lang="en-US" dirty="0" smtClean="0"/>
              <a:t>No dealing desk</a:t>
            </a:r>
            <a:endParaRPr lang="en-US" dirty="0"/>
          </a:p>
        </p:txBody>
      </p:sp>
      <p:sp>
        <p:nvSpPr>
          <p:cNvPr id="8" name="Content Placeholder 7"/>
          <p:cNvSpPr>
            <a:spLocks noGrp="1"/>
          </p:cNvSpPr>
          <p:nvPr>
            <p:ph sz="quarter" idx="4"/>
          </p:nvPr>
        </p:nvSpPr>
        <p:spPr>
          <a:xfrm>
            <a:off x="6172200" y="3073397"/>
            <a:ext cx="4875210" cy="3230299"/>
          </a:xfrm>
        </p:spPr>
        <p:txBody>
          <a:bodyPr>
            <a:normAutofit fontScale="62500" lnSpcReduction="20000"/>
          </a:bodyPr>
          <a:lstStyle/>
          <a:p>
            <a:r>
              <a:rPr lang="en-US" dirty="0" smtClean="0"/>
              <a:t>FXCM </a:t>
            </a:r>
            <a:r>
              <a:rPr lang="en-US" dirty="0"/>
              <a:t>acts as a price </a:t>
            </a:r>
            <a:r>
              <a:rPr lang="en-US" dirty="0" smtClean="0"/>
              <a:t>aggregator.</a:t>
            </a:r>
          </a:p>
          <a:p>
            <a:r>
              <a:rPr lang="en-US" dirty="0"/>
              <a:t>No trading conflict of interest between broker and </a:t>
            </a:r>
            <a:r>
              <a:rPr lang="en-US" dirty="0" smtClean="0"/>
              <a:t>trader.</a:t>
            </a:r>
          </a:p>
          <a:p>
            <a:r>
              <a:rPr lang="en-US" dirty="0"/>
              <a:t>No </a:t>
            </a:r>
            <a:r>
              <a:rPr lang="en-US" dirty="0" smtClean="0"/>
              <a:t>re-quotes; </a:t>
            </a:r>
            <a:r>
              <a:rPr lang="en-US" dirty="0"/>
              <a:t>no dealer </a:t>
            </a:r>
            <a:r>
              <a:rPr lang="en-US" dirty="0" smtClean="0"/>
              <a:t>intervention.</a:t>
            </a:r>
          </a:p>
          <a:p>
            <a:r>
              <a:rPr lang="en-US" dirty="0" smtClean="0"/>
              <a:t>BID/ASK prices remain consistent.</a:t>
            </a:r>
          </a:p>
          <a:p>
            <a:pPr lvl="1"/>
            <a:r>
              <a:rPr lang="en-US" dirty="0" smtClean="0"/>
              <a:t>When you place an order, both BID and ASK prices remain the same, before the trade was executed.</a:t>
            </a:r>
          </a:p>
          <a:p>
            <a:r>
              <a:rPr lang="en-US" dirty="0" smtClean="0"/>
              <a:t>FXCM chooses the best price, based on over 1,000 different data providers.</a:t>
            </a:r>
          </a:p>
          <a:p>
            <a:r>
              <a:rPr lang="en-US" dirty="0" smtClean="0"/>
              <a:t>BSFX recommends going with NO DEALING DESK.</a:t>
            </a:r>
            <a:endParaRPr lang="en-US" dirty="0"/>
          </a:p>
        </p:txBody>
      </p:sp>
    </p:spTree>
    <p:extLst>
      <p:ext uri="{BB962C8B-B14F-4D97-AF65-F5344CB8AC3E}">
        <p14:creationId xmlns:p14="http://schemas.microsoft.com/office/powerpoint/2010/main" val="3617657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Forex connect </a:t>
            </a:r>
            <a:r>
              <a:rPr lang="en-US" dirty="0" err="1" smtClean="0"/>
              <a:t>api</a:t>
            </a:r>
            <a:endParaRPr lang="en-US" dirty="0"/>
          </a:p>
        </p:txBody>
      </p:sp>
      <p:sp>
        <p:nvSpPr>
          <p:cNvPr id="3" name="Content Placeholder 2"/>
          <p:cNvSpPr>
            <a:spLocks noGrp="1"/>
          </p:cNvSpPr>
          <p:nvPr>
            <p:ph idx="1"/>
          </p:nvPr>
        </p:nvSpPr>
        <p:spPr>
          <a:xfrm>
            <a:off x="1141412" y="2014917"/>
            <a:ext cx="9905999" cy="4207858"/>
          </a:xfrm>
        </p:spPr>
        <p:txBody>
          <a:bodyPr>
            <a:normAutofit fontScale="92500" lnSpcReduction="20000"/>
          </a:bodyPr>
          <a:lstStyle/>
          <a:p>
            <a:r>
              <a:rPr lang="en-US" dirty="0" smtClean="0"/>
              <a:t>Forex Connect is the name of the API (</a:t>
            </a:r>
            <a:r>
              <a:rPr lang="en-US" dirty="0"/>
              <a:t>Application Programming </a:t>
            </a:r>
            <a:r>
              <a:rPr lang="en-US" dirty="0" smtClean="0"/>
              <a:t>Interface), utilized by FXCM, to send data, and receive orders from their clients.</a:t>
            </a:r>
          </a:p>
          <a:p>
            <a:r>
              <a:rPr lang="en-US" dirty="0" smtClean="0"/>
              <a:t>The API is an event driven, table based, data interface.</a:t>
            </a:r>
          </a:p>
          <a:p>
            <a:pPr lvl="1"/>
            <a:r>
              <a:rPr lang="en-US" dirty="0"/>
              <a:t>Offers immediate data updates</a:t>
            </a:r>
            <a:r>
              <a:rPr lang="en-US" dirty="0" smtClean="0"/>
              <a:t>.</a:t>
            </a:r>
          </a:p>
          <a:p>
            <a:pPr lvl="2"/>
            <a:r>
              <a:rPr lang="en-US" dirty="0" smtClean="0"/>
              <a:t>Quick data exchange is crucial in Forex.</a:t>
            </a:r>
            <a:endParaRPr lang="en-US" dirty="0"/>
          </a:p>
          <a:p>
            <a:pPr lvl="1"/>
            <a:r>
              <a:rPr lang="en-US" dirty="0"/>
              <a:t>No need to request data</a:t>
            </a:r>
            <a:r>
              <a:rPr lang="en-US" dirty="0" smtClean="0"/>
              <a:t>.</a:t>
            </a:r>
          </a:p>
          <a:p>
            <a:pPr lvl="2"/>
            <a:r>
              <a:rPr lang="en-US" dirty="0" smtClean="0"/>
              <a:t>Up to the second data updates.</a:t>
            </a:r>
          </a:p>
          <a:p>
            <a:r>
              <a:rPr lang="en-US" dirty="0" smtClean="0"/>
              <a:t>All functionality in Trading Station is included within the API.</a:t>
            </a:r>
          </a:p>
          <a:p>
            <a:pPr lvl="1"/>
            <a:r>
              <a:rPr lang="en-US" dirty="0" smtClean="0"/>
              <a:t>BSFX can replicate what FXCM’s trading platform does.</a:t>
            </a:r>
          </a:p>
          <a:p>
            <a:pPr lvl="1"/>
            <a:r>
              <a:rPr lang="en-US" dirty="0" smtClean="0"/>
              <a:t>Helps create uniformity between BSFX and FXCM’s Trading Station.</a:t>
            </a:r>
          </a:p>
          <a:p>
            <a:pPr lvl="2"/>
            <a:r>
              <a:rPr lang="en-US" dirty="0" smtClean="0"/>
              <a:t>If BSFX shows a bid and ask price, that same bid/ask will mirror what is shown in Trading Station.</a:t>
            </a:r>
          </a:p>
          <a:p>
            <a:pPr lvl="1"/>
            <a:endParaRPr lang="en-US" dirty="0"/>
          </a:p>
          <a:p>
            <a:pPr lvl="1"/>
            <a:endParaRPr lang="en-US" dirty="0" smtClean="0"/>
          </a:p>
        </p:txBody>
      </p:sp>
    </p:spTree>
    <p:extLst>
      <p:ext uri="{BB962C8B-B14F-4D97-AF65-F5344CB8AC3E}">
        <p14:creationId xmlns:p14="http://schemas.microsoft.com/office/powerpoint/2010/main" val="1656580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2912532"/>
            <a:ext cx="4436533" cy="783696"/>
          </a:xfrm>
        </p:spPr>
        <p:txBody>
          <a:bodyPr/>
          <a:lstStyle/>
          <a:p>
            <a:r>
              <a:rPr lang="en-US" dirty="0" smtClean="0"/>
              <a:t>BSFX Explained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912" y="1801840"/>
            <a:ext cx="2316288" cy="3005079"/>
          </a:xfrm>
          <a:prstGeom prst="rect">
            <a:avLst/>
          </a:prstGeom>
        </p:spPr>
      </p:pic>
    </p:spTree>
    <p:extLst>
      <p:ext uri="{BB962C8B-B14F-4D97-AF65-F5344CB8AC3E}">
        <p14:creationId xmlns:p14="http://schemas.microsoft.com/office/powerpoint/2010/main" val="283934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50558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146" y="393890"/>
            <a:ext cx="3822599" cy="643015"/>
          </a:xfrm>
        </p:spPr>
        <p:txBody>
          <a:bodyPr>
            <a:normAutofit/>
          </a:bodyPr>
          <a:lstStyle/>
          <a:p>
            <a:pPr>
              <a:lnSpc>
                <a:spcPct val="100000"/>
              </a:lnSpc>
            </a:pPr>
            <a:r>
              <a:rPr lang="en-US" dirty="0" smtClean="0"/>
              <a:t>What’s covered</a:t>
            </a:r>
            <a:endParaRPr lang="en-US" dirty="0"/>
          </a:p>
        </p:txBody>
      </p:sp>
      <p:sp>
        <p:nvSpPr>
          <p:cNvPr id="3" name="Content Placeholder 2"/>
          <p:cNvSpPr>
            <a:spLocks noGrp="1"/>
          </p:cNvSpPr>
          <p:nvPr>
            <p:ph sz="half" idx="1"/>
          </p:nvPr>
        </p:nvSpPr>
        <p:spPr>
          <a:xfrm>
            <a:off x="704006" y="1788093"/>
            <a:ext cx="3163987" cy="3584772"/>
          </a:xfrm>
        </p:spPr>
        <p:txBody>
          <a:bodyPr numCol="1">
            <a:noAutofit/>
          </a:bodyPr>
          <a:lstStyle/>
          <a:p>
            <a:pPr marL="285750" indent="-285750">
              <a:lnSpc>
                <a:spcPct val="100000"/>
              </a:lnSpc>
              <a:buSzPct val="100000"/>
              <a:buFont typeface="+mj-lt"/>
              <a:buAutoNum type="romanUcPeriod"/>
            </a:pPr>
            <a:r>
              <a:rPr lang="en-US" sz="1400" dirty="0" smtClean="0"/>
              <a:t>What is Forex?</a:t>
            </a:r>
          </a:p>
          <a:p>
            <a:pPr marL="742950" lvl="1" indent="-285750">
              <a:lnSpc>
                <a:spcPct val="100000"/>
              </a:lnSpc>
              <a:buSzPct val="100000"/>
              <a:buFont typeface="+mj-lt"/>
              <a:buAutoNum type="romanUcPeriod"/>
            </a:pPr>
            <a:r>
              <a:rPr lang="en-US" sz="1400" dirty="0" smtClean="0"/>
              <a:t>Basics</a:t>
            </a:r>
          </a:p>
          <a:p>
            <a:pPr marL="742950" lvl="1" indent="-285750">
              <a:lnSpc>
                <a:spcPct val="100000"/>
              </a:lnSpc>
              <a:buSzPct val="100000"/>
              <a:buFont typeface="+mj-lt"/>
              <a:buAutoNum type="romanUcPeriod"/>
            </a:pPr>
            <a:r>
              <a:rPr lang="en-US" sz="1400" dirty="0" smtClean="0"/>
              <a:t>Making Money</a:t>
            </a:r>
          </a:p>
          <a:p>
            <a:pPr marL="285750" indent="-285750">
              <a:lnSpc>
                <a:spcPct val="100000"/>
              </a:lnSpc>
              <a:buSzPct val="100000"/>
              <a:buFont typeface="+mj-lt"/>
              <a:buAutoNum type="romanUcPeriod"/>
            </a:pPr>
            <a:r>
              <a:rPr lang="en-US" sz="1400" dirty="0" smtClean="0"/>
              <a:t>Price Action</a:t>
            </a:r>
          </a:p>
          <a:p>
            <a:pPr marL="742950" lvl="1" indent="-285750">
              <a:lnSpc>
                <a:spcPct val="100000"/>
              </a:lnSpc>
              <a:buSzPct val="100000"/>
              <a:buFont typeface="+mj-lt"/>
              <a:buAutoNum type="romanUcPeriod"/>
            </a:pPr>
            <a:r>
              <a:rPr lang="en-US" sz="1400" dirty="0" smtClean="0"/>
              <a:t>What is it?</a:t>
            </a:r>
          </a:p>
          <a:p>
            <a:pPr marL="742950" lvl="1" indent="-285750">
              <a:lnSpc>
                <a:spcPct val="100000"/>
              </a:lnSpc>
              <a:buSzPct val="100000"/>
              <a:buFont typeface="+mj-lt"/>
              <a:buAutoNum type="romanUcPeriod"/>
            </a:pPr>
            <a:r>
              <a:rPr lang="en-US" sz="1400" dirty="0" smtClean="0"/>
              <a:t>Why is it important?</a:t>
            </a:r>
          </a:p>
          <a:p>
            <a:pPr marL="285750" indent="-285750">
              <a:lnSpc>
                <a:spcPct val="100000"/>
              </a:lnSpc>
              <a:buSzPct val="100000"/>
              <a:buFont typeface="+mj-lt"/>
              <a:buAutoNum type="romanUcPeriod"/>
            </a:pPr>
            <a:r>
              <a:rPr lang="en-US" sz="1400" dirty="0" smtClean="0"/>
              <a:t> FXCM</a:t>
            </a:r>
          </a:p>
          <a:p>
            <a:pPr marL="742950" lvl="1" indent="-285750">
              <a:lnSpc>
                <a:spcPct val="100000"/>
              </a:lnSpc>
              <a:buSzPct val="100000"/>
              <a:buFont typeface="+mj-lt"/>
              <a:buAutoNum type="romanUcPeriod"/>
            </a:pPr>
            <a:r>
              <a:rPr lang="en-US" sz="1400" dirty="0" smtClean="0"/>
              <a:t>What is FXCM?</a:t>
            </a:r>
          </a:p>
          <a:p>
            <a:pPr marL="742950" lvl="1" indent="-285750">
              <a:lnSpc>
                <a:spcPct val="100000"/>
              </a:lnSpc>
              <a:buSzPct val="100000"/>
              <a:buFont typeface="+mj-lt"/>
              <a:buAutoNum type="romanUcPeriod"/>
            </a:pPr>
            <a:r>
              <a:rPr lang="en-US" sz="1400" dirty="0" smtClean="0"/>
              <a:t>Free Practice Account</a:t>
            </a:r>
          </a:p>
          <a:p>
            <a:pPr marL="742950" lvl="1" indent="-285750">
              <a:lnSpc>
                <a:spcPct val="100000"/>
              </a:lnSpc>
              <a:buSzPct val="100000"/>
              <a:buFont typeface="+mj-lt"/>
              <a:buAutoNum type="romanUcPeriod"/>
            </a:pPr>
            <a:r>
              <a:rPr lang="en-US" sz="1400" dirty="0" smtClean="0"/>
              <a:t>FXCM Trading Platform</a:t>
            </a:r>
          </a:p>
          <a:p>
            <a:pPr marL="742950" lvl="1" indent="-285750">
              <a:lnSpc>
                <a:spcPct val="100000"/>
              </a:lnSpc>
              <a:buSzPct val="100000"/>
              <a:buFont typeface="+mj-lt"/>
              <a:buAutoNum type="romanUcPeriod"/>
            </a:pPr>
            <a:r>
              <a:rPr lang="en-US" sz="1400" dirty="0"/>
              <a:t>Dealing </a:t>
            </a:r>
            <a:r>
              <a:rPr lang="en-US" sz="1400" dirty="0" smtClean="0"/>
              <a:t>Desk/No Dealing Desk</a:t>
            </a:r>
          </a:p>
          <a:p>
            <a:pPr marL="742950" lvl="1" indent="-285750">
              <a:lnSpc>
                <a:spcPct val="100000"/>
              </a:lnSpc>
              <a:buSzPct val="100000"/>
              <a:buFont typeface="+mj-lt"/>
              <a:buAutoNum type="romanUcPeriod"/>
            </a:pPr>
            <a:r>
              <a:rPr lang="en-US" sz="1400" dirty="0"/>
              <a:t>Forex Connect </a:t>
            </a:r>
            <a:r>
              <a:rPr lang="en-US" sz="1400" dirty="0" smtClean="0"/>
              <a:t>API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993" y="1404548"/>
            <a:ext cx="4168906" cy="4351867"/>
          </a:xfrm>
          <a:prstGeom prst="rect">
            <a:avLst/>
          </a:prstGeom>
        </p:spPr>
      </p:pic>
      <p:sp>
        <p:nvSpPr>
          <p:cNvPr id="4" name="Rectangle 3"/>
          <p:cNvSpPr/>
          <p:nvPr/>
        </p:nvSpPr>
        <p:spPr>
          <a:xfrm>
            <a:off x="8425316" y="2133412"/>
            <a:ext cx="3389055" cy="3108543"/>
          </a:xfrm>
          <a:prstGeom prst="rect">
            <a:avLst/>
          </a:prstGeom>
        </p:spPr>
        <p:txBody>
          <a:bodyPr wrap="square">
            <a:spAutoFit/>
          </a:bodyPr>
          <a:lstStyle/>
          <a:p>
            <a:pPr marL="400050" indent="-400050">
              <a:lnSpc>
                <a:spcPct val="100000"/>
              </a:lnSpc>
              <a:buSzPct val="100000"/>
              <a:buFont typeface="+mj-lt"/>
              <a:buAutoNum type="romanUcPeriod" startAt="4"/>
            </a:pPr>
            <a:r>
              <a:rPr lang="en-US" sz="1400" dirty="0"/>
              <a:t>BSFX</a:t>
            </a:r>
          </a:p>
          <a:p>
            <a:pPr marL="742950" lvl="1" indent="-285750">
              <a:lnSpc>
                <a:spcPct val="100000"/>
              </a:lnSpc>
              <a:buSzPct val="100000"/>
              <a:buFont typeface="+mj-lt"/>
              <a:buAutoNum type="romanUcPeriod"/>
            </a:pPr>
            <a:r>
              <a:rPr lang="en-US" sz="1400" dirty="0" smtClean="0"/>
              <a:t>Concept</a:t>
            </a:r>
          </a:p>
          <a:p>
            <a:pPr marL="742950" lvl="1" indent="-285750">
              <a:lnSpc>
                <a:spcPct val="100000"/>
              </a:lnSpc>
              <a:buSzPct val="100000"/>
              <a:buFont typeface="+mj-lt"/>
              <a:buAutoNum type="romanUcPeriod"/>
            </a:pPr>
            <a:r>
              <a:rPr lang="en-US" sz="1400" dirty="0" smtClean="0"/>
              <a:t>Used Pairs</a:t>
            </a:r>
            <a:endParaRPr lang="en-US" sz="1400" dirty="0"/>
          </a:p>
          <a:p>
            <a:pPr marL="742950" lvl="1" indent="-285750">
              <a:lnSpc>
                <a:spcPct val="100000"/>
              </a:lnSpc>
              <a:buSzPct val="100000"/>
              <a:buFont typeface="+mj-lt"/>
              <a:buAutoNum type="romanUcPeriod"/>
            </a:pPr>
            <a:r>
              <a:rPr lang="en-US" sz="1400" dirty="0" smtClean="0"/>
              <a:t>Data</a:t>
            </a:r>
          </a:p>
          <a:p>
            <a:pPr marL="742950" lvl="1" indent="-285750">
              <a:lnSpc>
                <a:spcPct val="100000"/>
              </a:lnSpc>
              <a:buSzPct val="100000"/>
              <a:buFont typeface="+mj-lt"/>
              <a:buAutoNum type="romanUcPeriod"/>
            </a:pPr>
            <a:r>
              <a:rPr lang="en-US" sz="1400" dirty="0" smtClean="0"/>
              <a:t>Demo vs Real</a:t>
            </a:r>
          </a:p>
          <a:p>
            <a:pPr marL="742950" lvl="1" indent="-285750">
              <a:lnSpc>
                <a:spcPct val="100000"/>
              </a:lnSpc>
              <a:buSzPct val="100000"/>
              <a:buFont typeface="+mj-lt"/>
              <a:buAutoNum type="romanUcPeriod"/>
            </a:pPr>
            <a:r>
              <a:rPr lang="en-US" sz="1400" dirty="0" smtClean="0"/>
              <a:t>The Grid</a:t>
            </a:r>
            <a:endParaRPr lang="en-US" sz="1400" dirty="0"/>
          </a:p>
          <a:p>
            <a:pPr marL="742950" lvl="1" indent="-285750">
              <a:lnSpc>
                <a:spcPct val="100000"/>
              </a:lnSpc>
              <a:buSzPct val="100000"/>
              <a:buFont typeface="+mj-lt"/>
              <a:buAutoNum type="romanUcPeriod"/>
            </a:pPr>
            <a:r>
              <a:rPr lang="en-US" sz="1400" dirty="0" smtClean="0"/>
              <a:t>Parameters</a:t>
            </a:r>
          </a:p>
          <a:p>
            <a:pPr marL="742950" lvl="1" indent="-285750">
              <a:buSzPct val="100000"/>
              <a:buFont typeface="+mj-lt"/>
              <a:buAutoNum type="romanUcPeriod"/>
            </a:pPr>
            <a:r>
              <a:rPr lang="en-US" sz="1400" dirty="0" smtClean="0"/>
              <a:t>Interval’s</a:t>
            </a:r>
            <a:endParaRPr lang="en-US" sz="1400" dirty="0"/>
          </a:p>
          <a:p>
            <a:pPr marL="742950" lvl="1" indent="-285750">
              <a:lnSpc>
                <a:spcPct val="100000"/>
              </a:lnSpc>
              <a:buSzPct val="100000"/>
              <a:buFont typeface="+mj-lt"/>
              <a:buAutoNum type="romanUcPeriod"/>
            </a:pPr>
            <a:r>
              <a:rPr lang="en-US" sz="1400" dirty="0"/>
              <a:t>Past Price</a:t>
            </a:r>
          </a:p>
          <a:p>
            <a:pPr marL="742950" lvl="1" indent="-285750">
              <a:lnSpc>
                <a:spcPct val="100000"/>
              </a:lnSpc>
              <a:buSzPct val="100000"/>
              <a:buFont typeface="+mj-lt"/>
              <a:buAutoNum type="romanUcPeriod"/>
            </a:pPr>
            <a:r>
              <a:rPr lang="en-US" sz="1400" dirty="0" smtClean="0"/>
              <a:t>Move</a:t>
            </a:r>
          </a:p>
          <a:p>
            <a:pPr marL="742950" lvl="1" indent="-285750">
              <a:lnSpc>
                <a:spcPct val="100000"/>
              </a:lnSpc>
              <a:buSzPct val="100000"/>
              <a:buFont typeface="+mj-lt"/>
              <a:buAutoNum type="romanUcPeriod"/>
            </a:pPr>
            <a:r>
              <a:rPr lang="en-US" sz="1400" dirty="0" smtClean="0"/>
              <a:t>100 Move, 50 Goal, 4 Hours</a:t>
            </a:r>
            <a:endParaRPr lang="en-US" sz="1400" dirty="0"/>
          </a:p>
          <a:p>
            <a:pPr marL="742950" lvl="1" indent="-285750">
              <a:lnSpc>
                <a:spcPct val="100000"/>
              </a:lnSpc>
              <a:buSzPct val="100000"/>
              <a:buFont typeface="+mj-lt"/>
              <a:buAutoNum type="romanUcPeriod"/>
            </a:pPr>
            <a:r>
              <a:rPr lang="en-US" sz="1400" dirty="0"/>
              <a:t>Order Placement</a:t>
            </a:r>
          </a:p>
          <a:p>
            <a:pPr marL="742950" lvl="1" indent="-285750">
              <a:lnSpc>
                <a:spcPct val="100000"/>
              </a:lnSpc>
              <a:buSzPct val="100000"/>
              <a:buFont typeface="+mj-lt"/>
              <a:buAutoNum type="romanUcPeriod"/>
            </a:pPr>
            <a:r>
              <a:rPr lang="en-US" sz="1400" dirty="0" smtClean="0"/>
              <a:t>Winning </a:t>
            </a:r>
            <a:r>
              <a:rPr lang="en-US" sz="1400" dirty="0"/>
              <a:t>Parameters</a:t>
            </a:r>
          </a:p>
          <a:p>
            <a:pPr marL="742950" lvl="1" indent="-285750">
              <a:lnSpc>
                <a:spcPct val="100000"/>
              </a:lnSpc>
              <a:buSzPct val="100000"/>
              <a:buFont typeface="+mj-lt"/>
              <a:buAutoNum type="romanUcPeriod"/>
            </a:pPr>
            <a:r>
              <a:rPr lang="en-US" sz="1400" dirty="0"/>
              <a:t>Reports</a:t>
            </a:r>
          </a:p>
        </p:txBody>
      </p:sp>
    </p:spTree>
    <p:extLst>
      <p:ext uri="{BB962C8B-B14F-4D97-AF65-F5344CB8AC3E}">
        <p14:creationId xmlns:p14="http://schemas.microsoft.com/office/powerpoint/2010/main" val="150618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912532"/>
            <a:ext cx="4698999" cy="783696"/>
          </a:xfrm>
        </p:spPr>
        <p:txBody>
          <a:bodyPr>
            <a:normAutofit/>
          </a:bodyPr>
          <a:lstStyle/>
          <a:p>
            <a:r>
              <a:rPr lang="en-US" dirty="0" smtClean="0"/>
              <a:t>WHAT IS FOREX?</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69" y="1801841"/>
            <a:ext cx="2316288" cy="3005079"/>
          </a:xfrm>
          <a:prstGeom prst="rect">
            <a:avLst/>
          </a:prstGeom>
        </p:spPr>
      </p:pic>
    </p:spTree>
    <p:extLst>
      <p:ext uri="{BB962C8B-B14F-4D97-AF65-F5344CB8AC3E}">
        <p14:creationId xmlns:p14="http://schemas.microsoft.com/office/powerpoint/2010/main" val="379748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9210" y="1455420"/>
            <a:ext cx="6974902" cy="4886091"/>
          </a:xfrm>
        </p:spPr>
        <p:txBody>
          <a:bodyPr>
            <a:normAutofit fontScale="62500" lnSpcReduction="20000"/>
          </a:bodyPr>
          <a:lstStyle/>
          <a:p>
            <a:pPr>
              <a:lnSpc>
                <a:spcPct val="160000"/>
              </a:lnSpc>
            </a:pPr>
            <a:r>
              <a:rPr lang="en-US" dirty="0" smtClean="0"/>
              <a:t>Forex, or Foreign Exchange Market, </a:t>
            </a:r>
            <a:r>
              <a:rPr lang="en-US" dirty="0"/>
              <a:t> is a global decentralized market for the trading of </a:t>
            </a:r>
            <a:r>
              <a:rPr lang="en-US" dirty="0">
                <a:hlinkClick r:id="rId2" tooltip="Currency"/>
              </a:rPr>
              <a:t>currencies</a:t>
            </a:r>
            <a:r>
              <a:rPr lang="en-US" dirty="0" smtClean="0"/>
              <a:t>.</a:t>
            </a:r>
          </a:p>
          <a:p>
            <a:pPr>
              <a:lnSpc>
                <a:spcPct val="160000"/>
              </a:lnSpc>
            </a:pPr>
            <a:r>
              <a:rPr lang="en-US" dirty="0" smtClean="0"/>
              <a:t>Forex is </a:t>
            </a:r>
            <a:r>
              <a:rPr lang="en-US" dirty="0"/>
              <a:t>the most </a:t>
            </a:r>
            <a:r>
              <a:rPr lang="en-US" dirty="0">
                <a:hlinkClick r:id="rId3" tooltip="Liquidity"/>
              </a:rPr>
              <a:t>liquid</a:t>
            </a:r>
            <a:r>
              <a:rPr lang="en-US" dirty="0"/>
              <a:t> financial market in the world.</a:t>
            </a:r>
            <a:endParaRPr lang="en-US" dirty="0" smtClean="0"/>
          </a:p>
          <a:p>
            <a:pPr>
              <a:lnSpc>
                <a:spcPct val="160000"/>
              </a:lnSpc>
            </a:pPr>
            <a:r>
              <a:rPr lang="en-US" dirty="0" smtClean="0"/>
              <a:t>Forex assists </a:t>
            </a:r>
            <a:r>
              <a:rPr lang="en-US" dirty="0"/>
              <a:t>international trade and investments by enabling </a:t>
            </a:r>
            <a:r>
              <a:rPr lang="en-US" dirty="0">
                <a:hlinkClick r:id="rId4" tooltip="Currency conversion"/>
              </a:rPr>
              <a:t>currency conversion</a:t>
            </a:r>
            <a:r>
              <a:rPr lang="en-US" dirty="0" smtClean="0"/>
              <a:t>.</a:t>
            </a:r>
          </a:p>
          <a:p>
            <a:pPr>
              <a:lnSpc>
                <a:spcPct val="160000"/>
              </a:lnSpc>
            </a:pPr>
            <a:r>
              <a:rPr lang="en-US" dirty="0"/>
              <a:t>In a typical </a:t>
            </a:r>
            <a:r>
              <a:rPr lang="en-US" dirty="0" smtClean="0"/>
              <a:t>Forex transaction</a:t>
            </a:r>
            <a:r>
              <a:rPr lang="en-US" dirty="0"/>
              <a:t>, a party purchases some quantity of one currency by paying for some quantity of another currency</a:t>
            </a:r>
            <a:r>
              <a:rPr lang="en-US" dirty="0" smtClean="0"/>
              <a:t>.</a:t>
            </a:r>
          </a:p>
          <a:p>
            <a:pPr lvl="1">
              <a:lnSpc>
                <a:spcPct val="160000"/>
              </a:lnSpc>
            </a:pPr>
            <a:r>
              <a:rPr lang="en-US" dirty="0" smtClean="0"/>
              <a:t>These currencies, are referred to as “Pairs”.</a:t>
            </a:r>
          </a:p>
          <a:p>
            <a:pPr lvl="1">
              <a:lnSpc>
                <a:spcPct val="160000"/>
              </a:lnSpc>
            </a:pPr>
            <a:r>
              <a:rPr lang="en-US" dirty="0" smtClean="0"/>
              <a:t>Example: GBP/USD (Great British Pound/United States Dollar)</a:t>
            </a:r>
          </a:p>
          <a:p>
            <a:pPr>
              <a:lnSpc>
                <a:spcPct val="160000"/>
              </a:lnSpc>
            </a:pPr>
            <a:r>
              <a:rPr lang="en-US" dirty="0"/>
              <a:t>F</a:t>
            </a:r>
            <a:r>
              <a:rPr lang="en-US" dirty="0" smtClean="0"/>
              <a:t>oreign </a:t>
            </a:r>
            <a:r>
              <a:rPr lang="en-US" dirty="0"/>
              <a:t>exchange markets averaged $5.3 trillion per day in April 2013</a:t>
            </a:r>
            <a:r>
              <a:rPr lang="en-US" dirty="0" smtClean="0"/>
              <a:t>.</a:t>
            </a:r>
          </a:p>
          <a:p>
            <a:pPr>
              <a:lnSpc>
                <a:spcPct val="160000"/>
              </a:lnSpc>
            </a:pPr>
            <a:r>
              <a:rPr lang="en-US" dirty="0"/>
              <a:t>About 70% to 90</a:t>
            </a:r>
            <a:r>
              <a:rPr lang="en-US" dirty="0" smtClean="0"/>
              <a:t>%</a:t>
            </a:r>
            <a:r>
              <a:rPr lang="en-US" dirty="0"/>
              <a:t> of the foreign exchange transactions conducted are speculative</a:t>
            </a:r>
            <a:r>
              <a:rPr lang="en-US" dirty="0" smtClean="0"/>
              <a:t>.</a:t>
            </a:r>
          </a:p>
          <a:p>
            <a:pPr lvl="1">
              <a:lnSpc>
                <a:spcPct val="160000"/>
              </a:lnSpc>
            </a:pPr>
            <a:r>
              <a:rPr lang="en-US" dirty="0"/>
              <a:t>This means the person or institution that bought or sold the currency has no plan to actually take delivery of the currency in the end; rather, they were solely speculating on the movement of that particular currency.</a:t>
            </a:r>
            <a:endParaRPr lang="en-US" dirty="0" smtClean="0"/>
          </a:p>
          <a:p>
            <a:pPr>
              <a:lnSpc>
                <a:spcPct val="160000"/>
              </a:lnSpc>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816" y="92172"/>
            <a:ext cx="2730845" cy="1092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http://www.forextrendicator.com/pictures/forex-0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5359" y="2224593"/>
            <a:ext cx="2174931" cy="1673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https://encrypted-tbn1.gstatic.com/images?q=tbn:ANd9GcRUQtliFtXpp26bdLOA1YEe1qmFbNNj1dYbO5wve_UDYDwXLmo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7961" y="3521576"/>
            <a:ext cx="767864" cy="1025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29758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264" y="2905040"/>
            <a:ext cx="9298677" cy="815315"/>
          </a:xfrm>
        </p:spPr>
        <p:txBody>
          <a:bodyPr/>
          <a:lstStyle/>
          <a:p>
            <a:r>
              <a:rPr lang="en-US" dirty="0" smtClean="0"/>
              <a:t>SO HOW DO YOU MAKE MONEY?</a:t>
            </a:r>
            <a:endParaRPr lang="en-US" dirty="0"/>
          </a:p>
        </p:txBody>
      </p:sp>
    </p:spTree>
    <p:extLst>
      <p:ext uri="{BB962C8B-B14F-4D97-AF65-F5344CB8AC3E}">
        <p14:creationId xmlns:p14="http://schemas.microsoft.com/office/powerpoint/2010/main" val="333636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4867" y="874873"/>
            <a:ext cx="9805988" cy="3784598"/>
          </a:xfrm>
        </p:spPr>
        <p:txBody>
          <a:bodyPr>
            <a:noAutofit/>
          </a:bodyPr>
          <a:lstStyle/>
          <a:p>
            <a:pPr>
              <a:lnSpc>
                <a:spcPct val="100000"/>
              </a:lnSpc>
            </a:pPr>
            <a:r>
              <a:rPr lang="en-US" sz="1400" dirty="0"/>
              <a:t>PAIRS </a:t>
            </a:r>
          </a:p>
          <a:p>
            <a:pPr lvl="1">
              <a:lnSpc>
                <a:spcPct val="100000"/>
              </a:lnSpc>
            </a:pPr>
            <a:r>
              <a:rPr lang="en-US" sz="1400" dirty="0" smtClean="0"/>
              <a:t>There </a:t>
            </a:r>
            <a:r>
              <a:rPr lang="en-US" sz="1400" dirty="0"/>
              <a:t>are many official </a:t>
            </a:r>
            <a:r>
              <a:rPr lang="en-US" sz="1400" dirty="0">
                <a:hlinkClick r:id="rId2"/>
              </a:rPr>
              <a:t>currencies</a:t>
            </a:r>
            <a:r>
              <a:rPr lang="en-US" sz="1400" dirty="0"/>
              <a:t> that are used all over the world, </a:t>
            </a:r>
            <a:r>
              <a:rPr lang="en-US" sz="1400" dirty="0" smtClean="0"/>
              <a:t>but </a:t>
            </a:r>
            <a:r>
              <a:rPr lang="en-US" sz="1400" dirty="0"/>
              <a:t>only a handful of currencies that are actively traded in the forex market.</a:t>
            </a:r>
          </a:p>
          <a:p>
            <a:pPr lvl="2">
              <a:lnSpc>
                <a:spcPct val="100000"/>
              </a:lnSpc>
            </a:pPr>
            <a:r>
              <a:rPr lang="en-US" sz="1400" dirty="0"/>
              <a:t>In general, the eight most traded currencies (in no specific order) are the U.S. dollar (</a:t>
            </a:r>
            <a:r>
              <a:rPr lang="en-US" sz="1400" dirty="0">
                <a:hlinkClick r:id="rId3"/>
              </a:rPr>
              <a:t>USD</a:t>
            </a:r>
            <a:r>
              <a:rPr lang="en-US" sz="1400" dirty="0"/>
              <a:t>), the Canadian dollar (</a:t>
            </a:r>
            <a:r>
              <a:rPr lang="en-US" sz="1400" dirty="0">
                <a:hlinkClick r:id="rId4"/>
              </a:rPr>
              <a:t>CAD</a:t>
            </a:r>
            <a:r>
              <a:rPr lang="en-US" sz="1400" dirty="0"/>
              <a:t>), the euro (</a:t>
            </a:r>
            <a:r>
              <a:rPr lang="en-US" sz="1400" dirty="0">
                <a:hlinkClick r:id="rId5"/>
              </a:rPr>
              <a:t>EUR</a:t>
            </a:r>
            <a:r>
              <a:rPr lang="en-US" sz="1400" dirty="0"/>
              <a:t>), the British pound (</a:t>
            </a:r>
            <a:r>
              <a:rPr lang="en-US" sz="1400" dirty="0">
                <a:hlinkClick r:id="rId6"/>
              </a:rPr>
              <a:t>GBP</a:t>
            </a:r>
            <a:r>
              <a:rPr lang="en-US" sz="1400" dirty="0"/>
              <a:t>), the Swiss franc (</a:t>
            </a:r>
            <a:r>
              <a:rPr lang="en-US" sz="1400" dirty="0">
                <a:hlinkClick r:id="rId7"/>
              </a:rPr>
              <a:t>CHF</a:t>
            </a:r>
            <a:r>
              <a:rPr lang="en-US" sz="1400" dirty="0"/>
              <a:t>), the New Zealand dollar (</a:t>
            </a:r>
            <a:r>
              <a:rPr lang="en-US" sz="1400" dirty="0">
                <a:hlinkClick r:id="rId8"/>
              </a:rPr>
              <a:t>NZD</a:t>
            </a:r>
            <a:r>
              <a:rPr lang="en-US" sz="1400" dirty="0"/>
              <a:t>), the Australian dollar (</a:t>
            </a:r>
            <a:r>
              <a:rPr lang="en-US" sz="1400" dirty="0">
                <a:hlinkClick r:id="rId9"/>
              </a:rPr>
              <a:t>AUD</a:t>
            </a:r>
            <a:r>
              <a:rPr lang="en-US" sz="1400" dirty="0"/>
              <a:t>) and the Japanese yen (</a:t>
            </a:r>
            <a:r>
              <a:rPr lang="en-US" sz="1400" dirty="0">
                <a:hlinkClick r:id="rId10"/>
              </a:rPr>
              <a:t>JPY</a:t>
            </a:r>
            <a:r>
              <a:rPr lang="en-US" sz="1400" dirty="0" smtClean="0"/>
              <a:t>).</a:t>
            </a:r>
          </a:p>
          <a:p>
            <a:pPr marL="285750" indent="-285750"/>
            <a:r>
              <a:rPr lang="en-US" sz="1400" dirty="0"/>
              <a:t>PIP (Percentage In Point)</a:t>
            </a:r>
          </a:p>
          <a:p>
            <a:pPr marL="742950" lvl="1" indent="-285750"/>
            <a:r>
              <a:rPr lang="en-US" sz="1400" dirty="0"/>
              <a:t>A </a:t>
            </a:r>
            <a:r>
              <a:rPr lang="en-US" sz="1400" dirty="0">
                <a:hlinkClick r:id="rId11"/>
              </a:rPr>
              <a:t>pip</a:t>
            </a:r>
            <a:r>
              <a:rPr lang="en-US" sz="1400" dirty="0"/>
              <a:t> is a very small measure of change in a </a:t>
            </a:r>
            <a:r>
              <a:rPr lang="en-US" sz="1400" dirty="0">
                <a:hlinkClick r:id="rId12"/>
              </a:rPr>
              <a:t>currency pair</a:t>
            </a:r>
            <a:r>
              <a:rPr lang="en-US" sz="1400" dirty="0"/>
              <a:t> in the </a:t>
            </a:r>
            <a:r>
              <a:rPr lang="en-US" sz="1400" dirty="0">
                <a:hlinkClick r:id="rId13"/>
              </a:rPr>
              <a:t>forex</a:t>
            </a:r>
            <a:r>
              <a:rPr lang="en-US" sz="1400" dirty="0"/>
              <a:t> market.</a:t>
            </a:r>
          </a:p>
          <a:p>
            <a:pPr marL="742950" lvl="1" indent="-285750"/>
            <a:r>
              <a:rPr lang="en-US" sz="1400" dirty="0"/>
              <a:t>A pip is a standardized unit and is the smallest amount by which a currency quote can change, which is usually $0.0001 for U.S.-dollar related currency pairs, which is more commonly referred to as 1/100th of 1%, or one </a:t>
            </a:r>
            <a:r>
              <a:rPr lang="en-US" sz="1400" dirty="0">
                <a:hlinkClick r:id="rId14"/>
              </a:rPr>
              <a:t>basis point</a:t>
            </a:r>
            <a:r>
              <a:rPr lang="en-US" sz="1400" dirty="0"/>
              <a:t>.</a:t>
            </a:r>
          </a:p>
          <a:p>
            <a:pPr marL="285750" indent="-285750"/>
            <a:r>
              <a:rPr lang="en-US" sz="1400" dirty="0"/>
              <a:t>SPREAD</a:t>
            </a:r>
          </a:p>
          <a:p>
            <a:pPr marL="742950" lvl="1" indent="-285750"/>
            <a:r>
              <a:rPr lang="en-US" sz="1400" dirty="0"/>
              <a:t>The </a:t>
            </a:r>
            <a:r>
              <a:rPr lang="en-US" sz="1400" dirty="0">
                <a:hlinkClick r:id="rId15"/>
              </a:rPr>
              <a:t>bid-ask spread</a:t>
            </a:r>
            <a:r>
              <a:rPr lang="en-US" sz="1400" dirty="0"/>
              <a:t> is simply the difference between the price at which a dealer will buy a currency and the price at which the dealer will sell a </a:t>
            </a:r>
            <a:r>
              <a:rPr lang="en-US" sz="1400" dirty="0" smtClean="0"/>
              <a:t>currency.</a:t>
            </a:r>
            <a:endParaRPr lang="en-US" dirty="0"/>
          </a:p>
        </p:txBody>
      </p:sp>
      <p:sp>
        <p:nvSpPr>
          <p:cNvPr id="6" name="TextBox 5"/>
          <p:cNvSpPr txBox="1"/>
          <p:nvPr/>
        </p:nvSpPr>
        <p:spPr>
          <a:xfrm>
            <a:off x="1399922" y="149678"/>
            <a:ext cx="9014528" cy="590718"/>
          </a:xfrm>
          <a:prstGeom prst="rect">
            <a:avLst/>
          </a:prstGeom>
          <a:noFill/>
        </p:spPr>
        <p:txBody>
          <a:bodyPr wrap="square" rtlCol="0">
            <a:spAutoFit/>
          </a:bodyPr>
          <a:lstStyle/>
          <a:p>
            <a:r>
              <a:rPr lang="en-US" sz="3200" dirty="0" smtClean="0"/>
              <a:t>FIRST, SOME BASICS…</a:t>
            </a:r>
            <a:endParaRPr lang="en-US" sz="3200" dirty="0"/>
          </a:p>
        </p:txBody>
      </p:sp>
      <p:sp>
        <p:nvSpPr>
          <p:cNvPr id="9" name="TextBox 8"/>
          <p:cNvSpPr txBox="1"/>
          <p:nvPr/>
        </p:nvSpPr>
        <p:spPr>
          <a:xfrm>
            <a:off x="1997739" y="5240807"/>
            <a:ext cx="1630694" cy="523220"/>
          </a:xfrm>
          <a:prstGeom prst="rect">
            <a:avLst/>
          </a:prstGeom>
          <a:noFill/>
        </p:spPr>
        <p:txBody>
          <a:bodyPr wrap="square" rtlCol="0">
            <a:spAutoFit/>
          </a:bodyPr>
          <a:lstStyle/>
          <a:p>
            <a:r>
              <a:rPr lang="en-US" sz="2800" dirty="0" smtClean="0"/>
              <a:t>USD/EUR</a:t>
            </a:r>
            <a:endParaRPr lang="en-US" sz="2800" dirty="0"/>
          </a:p>
        </p:txBody>
      </p:sp>
      <p:sp>
        <p:nvSpPr>
          <p:cNvPr id="10" name="Down Arrow 9"/>
          <p:cNvSpPr/>
          <p:nvPr/>
        </p:nvSpPr>
        <p:spPr>
          <a:xfrm>
            <a:off x="2316087" y="5089398"/>
            <a:ext cx="182880" cy="228600"/>
          </a:xfrm>
          <a:prstGeom prst="down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p:cNvSpPr txBox="1"/>
          <p:nvPr/>
        </p:nvSpPr>
        <p:spPr>
          <a:xfrm>
            <a:off x="2006191" y="4850204"/>
            <a:ext cx="1666241" cy="246221"/>
          </a:xfrm>
          <a:prstGeom prst="rect">
            <a:avLst/>
          </a:prstGeom>
          <a:noFill/>
        </p:spPr>
        <p:txBody>
          <a:bodyPr wrap="square" rtlCol="0">
            <a:spAutoFit/>
          </a:bodyPr>
          <a:lstStyle/>
          <a:p>
            <a:r>
              <a:rPr lang="en-US" sz="1000" b="1" dirty="0" smtClean="0"/>
              <a:t>BASE CURRENCY: </a:t>
            </a:r>
            <a:r>
              <a:rPr lang="en-US" sz="1000" dirty="0" smtClean="0"/>
              <a:t>US Dollar</a:t>
            </a:r>
            <a:endParaRPr lang="en-US" sz="1000" b="1" dirty="0"/>
          </a:p>
        </p:txBody>
      </p:sp>
      <p:sp>
        <p:nvSpPr>
          <p:cNvPr id="12" name="Up Arrow 11"/>
          <p:cNvSpPr/>
          <p:nvPr/>
        </p:nvSpPr>
        <p:spPr>
          <a:xfrm>
            <a:off x="3062637" y="5725126"/>
            <a:ext cx="182880" cy="228600"/>
          </a:xfrm>
          <a:prstGeom prst="up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TextBox 12"/>
          <p:cNvSpPr txBox="1"/>
          <p:nvPr/>
        </p:nvSpPr>
        <p:spPr>
          <a:xfrm>
            <a:off x="2202421" y="5970660"/>
            <a:ext cx="1422400" cy="246221"/>
          </a:xfrm>
          <a:prstGeom prst="rect">
            <a:avLst/>
          </a:prstGeom>
          <a:noFill/>
        </p:spPr>
        <p:txBody>
          <a:bodyPr wrap="square" rtlCol="0">
            <a:spAutoFit/>
          </a:bodyPr>
          <a:lstStyle/>
          <a:p>
            <a:r>
              <a:rPr lang="en-US" sz="1000" b="1" dirty="0" smtClean="0"/>
              <a:t>QUOTE CURENCY: </a:t>
            </a:r>
            <a:r>
              <a:rPr lang="en-US" sz="1000" dirty="0" smtClean="0"/>
              <a:t>Euro</a:t>
            </a:r>
            <a:endParaRPr lang="en-US" sz="1000" b="1" dirty="0"/>
          </a:p>
        </p:txBody>
      </p:sp>
      <p:sp>
        <p:nvSpPr>
          <p:cNvPr id="14" name="TextBox 13"/>
          <p:cNvSpPr txBox="1"/>
          <p:nvPr/>
        </p:nvSpPr>
        <p:spPr>
          <a:xfrm>
            <a:off x="8044169" y="5027756"/>
            <a:ext cx="2760133" cy="707886"/>
          </a:xfrm>
          <a:prstGeom prst="rect">
            <a:avLst/>
          </a:prstGeom>
          <a:noFill/>
        </p:spPr>
        <p:txBody>
          <a:bodyPr wrap="square" rtlCol="0">
            <a:spAutoFit/>
          </a:bodyPr>
          <a:lstStyle/>
          <a:p>
            <a:r>
              <a:rPr lang="en-US" dirty="0"/>
              <a:t>0.7743</a:t>
            </a:r>
            <a:r>
              <a:rPr lang="en-US" sz="4000" dirty="0"/>
              <a:t>/4.1/</a:t>
            </a:r>
            <a:r>
              <a:rPr lang="en-US" dirty="0"/>
              <a:t>0.7747</a:t>
            </a:r>
          </a:p>
        </p:txBody>
      </p:sp>
      <p:sp>
        <p:nvSpPr>
          <p:cNvPr id="15" name="Down Arrow 14"/>
          <p:cNvSpPr/>
          <p:nvPr/>
        </p:nvSpPr>
        <p:spPr>
          <a:xfrm>
            <a:off x="8386659" y="5096581"/>
            <a:ext cx="182880" cy="228600"/>
          </a:xfrm>
          <a:prstGeom prst="down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p:cNvSpPr txBox="1"/>
          <p:nvPr/>
        </p:nvSpPr>
        <p:spPr>
          <a:xfrm>
            <a:off x="8044169" y="4850204"/>
            <a:ext cx="2663505" cy="246221"/>
          </a:xfrm>
          <a:prstGeom prst="rect">
            <a:avLst/>
          </a:prstGeom>
          <a:noFill/>
        </p:spPr>
        <p:txBody>
          <a:bodyPr wrap="square" rtlCol="0">
            <a:spAutoFit/>
          </a:bodyPr>
          <a:lstStyle/>
          <a:p>
            <a:r>
              <a:rPr lang="en-US" sz="1000" b="1" dirty="0" smtClean="0"/>
              <a:t>BID PRICE: </a:t>
            </a:r>
            <a:r>
              <a:rPr lang="en-US" sz="1000" dirty="0" smtClean="0"/>
              <a:t>You can sell $1 for 0.7743 Euro’s</a:t>
            </a:r>
            <a:endParaRPr lang="en-US" sz="1000" b="1" dirty="0"/>
          </a:p>
        </p:txBody>
      </p:sp>
      <p:sp>
        <p:nvSpPr>
          <p:cNvPr id="17" name="Up Arrow 16"/>
          <p:cNvSpPr/>
          <p:nvPr/>
        </p:nvSpPr>
        <p:spPr>
          <a:xfrm>
            <a:off x="10216177" y="5621342"/>
            <a:ext cx="182880" cy="228600"/>
          </a:xfrm>
          <a:prstGeom prst="up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p:cNvSpPr txBox="1"/>
          <p:nvPr/>
        </p:nvSpPr>
        <p:spPr>
          <a:xfrm>
            <a:off x="8052798" y="5832257"/>
            <a:ext cx="2768601" cy="246221"/>
          </a:xfrm>
          <a:prstGeom prst="rect">
            <a:avLst/>
          </a:prstGeom>
          <a:noFill/>
        </p:spPr>
        <p:txBody>
          <a:bodyPr wrap="square" rtlCol="0">
            <a:spAutoFit/>
          </a:bodyPr>
          <a:lstStyle/>
          <a:p>
            <a:r>
              <a:rPr lang="en-US" sz="1000" b="1" dirty="0" smtClean="0"/>
              <a:t>ASK PRICE: </a:t>
            </a:r>
            <a:r>
              <a:rPr lang="en-US" sz="1000" dirty="0" smtClean="0"/>
              <a:t>You can buy $1 for 0.7747 Euro’s.</a:t>
            </a:r>
            <a:endParaRPr lang="en-US" sz="1000" b="1" dirty="0"/>
          </a:p>
        </p:txBody>
      </p:sp>
      <p:sp>
        <p:nvSpPr>
          <p:cNvPr id="20" name="TextBox 19"/>
          <p:cNvSpPr txBox="1"/>
          <p:nvPr/>
        </p:nvSpPr>
        <p:spPr>
          <a:xfrm>
            <a:off x="4773178" y="5342939"/>
            <a:ext cx="2407651" cy="523220"/>
          </a:xfrm>
          <a:prstGeom prst="rect">
            <a:avLst/>
          </a:prstGeom>
          <a:noFill/>
        </p:spPr>
        <p:txBody>
          <a:bodyPr wrap="square" rtlCol="0">
            <a:spAutoFit/>
          </a:bodyPr>
          <a:lstStyle/>
          <a:p>
            <a:r>
              <a:rPr lang="en-US" dirty="0" smtClean="0"/>
              <a:t>0.7743</a:t>
            </a:r>
            <a:r>
              <a:rPr lang="en-US" sz="2800" dirty="0" smtClean="0"/>
              <a:t>/4.1/</a:t>
            </a:r>
            <a:r>
              <a:rPr lang="en-US" dirty="0" smtClean="0"/>
              <a:t>0.7747</a:t>
            </a:r>
            <a:endParaRPr lang="en-US" dirty="0"/>
          </a:p>
        </p:txBody>
      </p:sp>
      <p:sp>
        <p:nvSpPr>
          <p:cNvPr id="21" name="Down Arrow 20"/>
          <p:cNvSpPr/>
          <p:nvPr/>
        </p:nvSpPr>
        <p:spPr>
          <a:xfrm>
            <a:off x="5872751" y="5126426"/>
            <a:ext cx="208504" cy="231395"/>
          </a:xfrm>
          <a:prstGeom prst="downArrow">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p:cNvSpPr txBox="1"/>
          <p:nvPr/>
        </p:nvSpPr>
        <p:spPr>
          <a:xfrm>
            <a:off x="4899675" y="4850204"/>
            <a:ext cx="2044921" cy="246221"/>
          </a:xfrm>
          <a:prstGeom prst="rect">
            <a:avLst/>
          </a:prstGeom>
          <a:noFill/>
        </p:spPr>
        <p:txBody>
          <a:bodyPr wrap="square" rtlCol="0">
            <a:spAutoFit/>
          </a:bodyPr>
          <a:lstStyle/>
          <a:p>
            <a:r>
              <a:rPr lang="en-US" sz="1000" b="1" dirty="0" smtClean="0"/>
              <a:t>SPREAD: </a:t>
            </a:r>
            <a:r>
              <a:rPr lang="en-US" sz="1000" dirty="0" smtClean="0"/>
              <a:t>0.7747 – 0.7743 = 4 pips</a:t>
            </a:r>
            <a:endParaRPr lang="en-US" sz="1000" b="1" dirty="0"/>
          </a:p>
        </p:txBody>
      </p:sp>
    </p:spTree>
    <p:extLst>
      <p:ext uri="{BB962C8B-B14F-4D97-AF65-F5344CB8AC3E}">
        <p14:creationId xmlns:p14="http://schemas.microsoft.com/office/powerpoint/2010/main" val="2117301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val="3682144156"/>
              </p:ext>
            </p:extLst>
          </p:nvPr>
        </p:nvGraphicFramePr>
        <p:xfrm>
          <a:off x="5229927" y="1585689"/>
          <a:ext cx="5817484" cy="4668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141413" y="585800"/>
            <a:ext cx="9905998" cy="587195"/>
          </a:xfrm>
        </p:spPr>
        <p:txBody>
          <a:bodyPr/>
          <a:lstStyle/>
          <a:p>
            <a:r>
              <a:rPr lang="en-US" dirty="0" smtClean="0"/>
              <a:t>So to make money…</a:t>
            </a:r>
            <a:endParaRPr lang="en-US" dirty="0"/>
          </a:p>
        </p:txBody>
      </p:sp>
      <p:sp>
        <p:nvSpPr>
          <p:cNvPr id="18" name="TextBox 17"/>
          <p:cNvSpPr txBox="1"/>
          <p:nvPr/>
        </p:nvSpPr>
        <p:spPr>
          <a:xfrm>
            <a:off x="1439249" y="1406046"/>
            <a:ext cx="3479139" cy="369332"/>
          </a:xfrm>
          <a:prstGeom prst="rect">
            <a:avLst/>
          </a:prstGeom>
          <a:noFill/>
        </p:spPr>
        <p:txBody>
          <a:bodyPr wrap="square" rtlCol="0">
            <a:spAutoFit/>
          </a:bodyPr>
          <a:lstStyle/>
          <a:p>
            <a:r>
              <a:rPr lang="en-US" dirty="0" smtClean="0"/>
              <a:t>Lets use GBP/NZD in an example…</a:t>
            </a:r>
            <a:endParaRPr lang="en-US" dirty="0"/>
          </a:p>
        </p:txBody>
      </p:sp>
      <p:sp>
        <p:nvSpPr>
          <p:cNvPr id="21" name="TextBox 20"/>
          <p:cNvSpPr txBox="1"/>
          <p:nvPr/>
        </p:nvSpPr>
        <p:spPr>
          <a:xfrm>
            <a:off x="5729597" y="791337"/>
            <a:ext cx="5461687" cy="307777"/>
          </a:xfrm>
          <a:prstGeom prst="rect">
            <a:avLst/>
          </a:prstGeom>
          <a:noFill/>
        </p:spPr>
        <p:txBody>
          <a:bodyPr wrap="square" rtlCol="0">
            <a:spAutoFit/>
          </a:bodyPr>
          <a:lstStyle/>
          <a:p>
            <a:r>
              <a:rPr lang="en-US" sz="1400" dirty="0"/>
              <a:t>W</a:t>
            </a:r>
            <a:r>
              <a:rPr lang="en-US" sz="1400" dirty="0" smtClean="0"/>
              <a:t>e first need to understand how prices are set for currency pairs.</a:t>
            </a:r>
            <a:endParaRPr lang="en-US" sz="1400" dirty="0"/>
          </a:p>
        </p:txBody>
      </p:sp>
      <p:pic>
        <p:nvPicPr>
          <p:cNvPr id="22" name="Picture 21"/>
          <p:cNvPicPr>
            <a:picLocks noChangeAspect="1"/>
          </p:cNvPicPr>
          <p:nvPr/>
        </p:nvPicPr>
        <p:blipFill>
          <a:blip r:embed="rId7"/>
          <a:stretch>
            <a:fillRect/>
          </a:stretch>
        </p:blipFill>
        <p:spPr>
          <a:xfrm>
            <a:off x="2212563" y="2471077"/>
            <a:ext cx="1829055" cy="1171739"/>
          </a:xfrm>
          <a:prstGeom prst="rect">
            <a:avLst/>
          </a:prstGeom>
        </p:spPr>
      </p:pic>
      <p:sp>
        <p:nvSpPr>
          <p:cNvPr id="23" name="TextBox 22"/>
          <p:cNvSpPr txBox="1"/>
          <p:nvPr/>
        </p:nvSpPr>
        <p:spPr>
          <a:xfrm>
            <a:off x="808011" y="3056946"/>
            <a:ext cx="1404552" cy="369332"/>
          </a:xfrm>
          <a:prstGeom prst="rect">
            <a:avLst/>
          </a:prstGeom>
          <a:noFill/>
        </p:spPr>
        <p:txBody>
          <a:bodyPr wrap="none" rtlCol="0">
            <a:spAutoFit/>
          </a:bodyPr>
          <a:lstStyle/>
          <a:p>
            <a:r>
              <a:rPr lang="en-US" dirty="0" smtClean="0"/>
              <a:t>Bid: 2.00</a:t>
            </a:r>
            <a:r>
              <a:rPr lang="en-US" b="1" dirty="0" smtClean="0"/>
              <a:t>48</a:t>
            </a:r>
            <a:r>
              <a:rPr lang="en-US" dirty="0" smtClean="0"/>
              <a:t>3</a:t>
            </a:r>
            <a:endParaRPr lang="en-US" dirty="0"/>
          </a:p>
        </p:txBody>
      </p:sp>
      <p:sp>
        <p:nvSpPr>
          <p:cNvPr id="24" name="TextBox 23"/>
          <p:cNvSpPr txBox="1"/>
          <p:nvPr/>
        </p:nvSpPr>
        <p:spPr>
          <a:xfrm>
            <a:off x="4041618" y="3056946"/>
            <a:ext cx="1428596" cy="369332"/>
          </a:xfrm>
          <a:prstGeom prst="rect">
            <a:avLst/>
          </a:prstGeom>
          <a:noFill/>
        </p:spPr>
        <p:txBody>
          <a:bodyPr wrap="none" rtlCol="0">
            <a:spAutoFit/>
          </a:bodyPr>
          <a:lstStyle/>
          <a:p>
            <a:r>
              <a:rPr lang="en-US" dirty="0" smtClean="0"/>
              <a:t>Ask: 2.00</a:t>
            </a:r>
            <a:r>
              <a:rPr lang="en-US" b="1" dirty="0" smtClean="0"/>
              <a:t>53</a:t>
            </a:r>
            <a:r>
              <a:rPr lang="en-US" dirty="0" smtClean="0"/>
              <a:t>3</a:t>
            </a:r>
            <a:endParaRPr lang="en-US" dirty="0"/>
          </a:p>
        </p:txBody>
      </p:sp>
      <p:sp>
        <p:nvSpPr>
          <p:cNvPr id="25" name="TextBox 24"/>
          <p:cNvSpPr txBox="1"/>
          <p:nvPr/>
        </p:nvSpPr>
        <p:spPr>
          <a:xfrm>
            <a:off x="2665264" y="2194078"/>
            <a:ext cx="923651" cy="276999"/>
          </a:xfrm>
          <a:prstGeom prst="rect">
            <a:avLst/>
          </a:prstGeom>
          <a:noFill/>
        </p:spPr>
        <p:txBody>
          <a:bodyPr wrap="none" rtlCol="0">
            <a:spAutoFit/>
          </a:bodyPr>
          <a:lstStyle/>
          <a:p>
            <a:r>
              <a:rPr lang="en-US" sz="1200" dirty="0" smtClean="0"/>
              <a:t>Spread: 5.0</a:t>
            </a:r>
            <a:endParaRPr lang="en-US" sz="1200" dirty="0"/>
          </a:p>
        </p:txBody>
      </p:sp>
      <p:sp>
        <p:nvSpPr>
          <p:cNvPr id="26" name="TextBox 25"/>
          <p:cNvSpPr txBox="1"/>
          <p:nvPr/>
        </p:nvSpPr>
        <p:spPr>
          <a:xfrm>
            <a:off x="990944" y="3853980"/>
            <a:ext cx="1221619" cy="307777"/>
          </a:xfrm>
          <a:prstGeom prst="rect">
            <a:avLst/>
          </a:prstGeom>
          <a:noFill/>
        </p:spPr>
        <p:txBody>
          <a:bodyPr wrap="square" rtlCol="0">
            <a:spAutoFit/>
          </a:bodyPr>
          <a:lstStyle/>
          <a:p>
            <a:r>
              <a:rPr lang="en-US" sz="1400" dirty="0" smtClean="0"/>
              <a:t>So if </a:t>
            </a:r>
            <a:r>
              <a:rPr lang="en-US" sz="1400" dirty="0"/>
              <a:t>a</a:t>
            </a:r>
            <a:r>
              <a:rPr lang="en-US" sz="1400" dirty="0" smtClean="0"/>
              <a:t> trader, </a:t>
            </a:r>
            <a:endParaRPr lang="en-US" sz="1400" dirty="0"/>
          </a:p>
        </p:txBody>
      </p:sp>
      <p:sp>
        <p:nvSpPr>
          <p:cNvPr id="4" name="Rectangle 3"/>
          <p:cNvSpPr/>
          <p:nvPr/>
        </p:nvSpPr>
        <p:spPr>
          <a:xfrm>
            <a:off x="2212563" y="4228685"/>
            <a:ext cx="1817805" cy="400110"/>
          </a:xfrm>
          <a:prstGeom prst="rect">
            <a:avLst/>
          </a:prstGeom>
        </p:spPr>
        <p:txBody>
          <a:bodyPr wrap="none">
            <a:spAutoFit/>
          </a:bodyPr>
          <a:lstStyle/>
          <a:p>
            <a:r>
              <a:rPr lang="en-US" sz="2000" dirty="0"/>
              <a:t>L</a:t>
            </a:r>
            <a:r>
              <a:rPr lang="en-US" sz="2000" dirty="0" smtClean="0"/>
              <a:t>et’s </a:t>
            </a:r>
            <a:r>
              <a:rPr lang="en-US" sz="2000" dirty="0"/>
              <a:t>call him Bill</a:t>
            </a:r>
          </a:p>
        </p:txBody>
      </p:sp>
      <p:sp>
        <p:nvSpPr>
          <p:cNvPr id="5" name="Rectangle 4"/>
          <p:cNvSpPr/>
          <p:nvPr/>
        </p:nvSpPr>
        <p:spPr>
          <a:xfrm>
            <a:off x="4041618" y="4634645"/>
            <a:ext cx="1428596" cy="307777"/>
          </a:xfrm>
          <a:prstGeom prst="rect">
            <a:avLst/>
          </a:prstGeom>
        </p:spPr>
        <p:txBody>
          <a:bodyPr wrap="square">
            <a:spAutoFit/>
          </a:bodyPr>
          <a:lstStyle/>
          <a:p>
            <a:r>
              <a:rPr lang="en-US" sz="1400" dirty="0" smtClean="0"/>
              <a:t>Wants to trade.</a:t>
            </a:r>
            <a:endParaRPr lang="en-US" sz="1400" dirty="0"/>
          </a:p>
        </p:txBody>
      </p:sp>
      <p:graphicFrame>
        <p:nvGraphicFramePr>
          <p:cNvPr id="7" name="Diagram 6"/>
          <p:cNvGraphicFramePr/>
          <p:nvPr>
            <p:extLst>
              <p:ext uri="{D42A27DB-BD31-4B8C-83A1-F6EECF244321}">
                <p14:modId xmlns:p14="http://schemas.microsoft.com/office/powerpoint/2010/main" val="3712426326"/>
              </p:ext>
            </p:extLst>
          </p:nvPr>
        </p:nvGraphicFramePr>
        <p:xfrm>
          <a:off x="4677194" y="5010824"/>
          <a:ext cx="1767190" cy="13433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585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1" y="2912532"/>
            <a:ext cx="3920066" cy="783696"/>
          </a:xfrm>
        </p:spPr>
        <p:txBody>
          <a:bodyPr/>
          <a:lstStyle/>
          <a:p>
            <a:r>
              <a:rPr lang="en-US" dirty="0" smtClean="0"/>
              <a:t>PRICE ACTION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69" y="1801841"/>
            <a:ext cx="2316288" cy="3005079"/>
          </a:xfrm>
          <a:prstGeom prst="rect">
            <a:avLst/>
          </a:prstGeom>
        </p:spPr>
      </p:pic>
    </p:spTree>
    <p:extLst>
      <p:ext uri="{BB962C8B-B14F-4D97-AF65-F5344CB8AC3E}">
        <p14:creationId xmlns:p14="http://schemas.microsoft.com/office/powerpoint/2010/main" val="1716850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1584"/>
            <a:ext cx="9905998" cy="795416"/>
          </a:xfrm>
        </p:spPr>
        <p:txBody>
          <a:bodyPr/>
          <a:lstStyle/>
          <a:p>
            <a:r>
              <a:rPr lang="en-US" dirty="0" smtClean="0"/>
              <a:t>What is price action?</a:t>
            </a:r>
            <a:endParaRPr lang="en-US" dirty="0"/>
          </a:p>
        </p:txBody>
      </p:sp>
      <p:sp>
        <p:nvSpPr>
          <p:cNvPr id="3" name="Content Placeholder 2"/>
          <p:cNvSpPr>
            <a:spLocks noGrp="1"/>
          </p:cNvSpPr>
          <p:nvPr>
            <p:ph idx="1"/>
          </p:nvPr>
        </p:nvSpPr>
        <p:spPr>
          <a:xfrm>
            <a:off x="1141411" y="1981200"/>
            <a:ext cx="9905999" cy="4030134"/>
          </a:xfrm>
        </p:spPr>
        <p:txBody>
          <a:bodyPr/>
          <a:lstStyle/>
          <a:p>
            <a:r>
              <a:rPr lang="en-US" dirty="0"/>
              <a:t>In simple terms, price action is a trading technique that allows a trader to read the market and make trading decisions based on the actual price movement on the chart, rather than relying on lagging indicators</a:t>
            </a:r>
            <a:r>
              <a:rPr lang="en-US" dirty="0" smtClean="0"/>
              <a:t>.</a:t>
            </a:r>
          </a:p>
          <a:p>
            <a:pPr lvl="1"/>
            <a:r>
              <a:rPr lang="en-US" dirty="0" smtClean="0"/>
              <a:t>Or a more technical explanation:</a:t>
            </a:r>
          </a:p>
          <a:p>
            <a:pPr lvl="2"/>
            <a:r>
              <a:rPr lang="en-US" b="1" i="1" dirty="0"/>
              <a:t>Price action</a:t>
            </a:r>
            <a:r>
              <a:rPr lang="en-US" i="1" dirty="0"/>
              <a:t> is the movement of a security's price. This action is encompassed in technical and chart pattern analysis, which attempts to find order in the sometimes seemingly random movement of price. Swings (high and low), tests of resistance and consolidation are some examples of price action.</a:t>
            </a:r>
            <a:endParaRPr lang="en-US" dirty="0"/>
          </a:p>
        </p:txBody>
      </p:sp>
    </p:spTree>
    <p:extLst>
      <p:ext uri="{BB962C8B-B14F-4D97-AF65-F5344CB8AC3E}">
        <p14:creationId xmlns:p14="http://schemas.microsoft.com/office/powerpoint/2010/main" val="1778767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1339</TotalTime>
  <Words>800</Words>
  <Application>Microsoft Office PowerPoint</Application>
  <PresentationFormat>Widescreen</PresentationFormat>
  <Paragraphs>141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BSFX</vt:lpstr>
      <vt:lpstr>What’s covered</vt:lpstr>
      <vt:lpstr>WHAT IS FOREX?</vt:lpstr>
      <vt:lpstr>PowerPoint Presentation</vt:lpstr>
      <vt:lpstr>SO HOW DO YOU MAKE MONEY?</vt:lpstr>
      <vt:lpstr>PowerPoint Presentation</vt:lpstr>
      <vt:lpstr>So to make money…</vt:lpstr>
      <vt:lpstr>PRICE ACTION</vt:lpstr>
      <vt:lpstr>What is price action?</vt:lpstr>
      <vt:lpstr>Why is price action so important?</vt:lpstr>
      <vt:lpstr>FXCM</vt:lpstr>
      <vt:lpstr>What is fxcm?</vt:lpstr>
      <vt:lpstr>Free practice account</vt:lpstr>
      <vt:lpstr>FXCM Trading Station</vt:lpstr>
      <vt:lpstr>Dealing desk/no dealing desk</vt:lpstr>
      <vt:lpstr>Forex connect api</vt:lpstr>
      <vt:lpstr>BSFX Explained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BSFX</dc:title>
  <dc:creator>Phil Kappe</dc:creator>
  <cp:lastModifiedBy>Phil Kappe</cp:lastModifiedBy>
  <cp:revision>49</cp:revision>
  <dcterms:created xsi:type="dcterms:W3CDTF">2014-09-16T20:37:47Z</dcterms:created>
  <dcterms:modified xsi:type="dcterms:W3CDTF">2014-09-18T23:50:05Z</dcterms:modified>
</cp:coreProperties>
</file>