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Economica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+m9pWWXFaho9zdJyE4sDN+MDJ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b6880305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b6880305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b6880305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b6880305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b6880305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b6880305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afb3fc60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afb3fc60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afb3fc6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afb3fc6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 DATA on the Next Slides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b6880305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b6880305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b6880305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b6880305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afb3fc6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afb3fc6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### Data Preparation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1 - Add age group to make it categorical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2 - Make features numerical to make it easy for analysis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3 - Replace nulls will appropriate values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b6880305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b6880305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afb3fc6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afb3fc6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b6880305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b6880305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b6880305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b6880305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afb3fc600_0_707"/>
          <p:cNvSpPr/>
          <p:nvPr/>
        </p:nvSpPr>
        <p:spPr>
          <a:xfrm>
            <a:off x="3658683" y="1008933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g2aafb3fc600_0_707"/>
          <p:cNvSpPr/>
          <p:nvPr/>
        </p:nvSpPr>
        <p:spPr>
          <a:xfrm rot="10800000">
            <a:off x="7091169" y="43556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g2aafb3fc600_0_707"/>
          <p:cNvSpPr txBox="1">
            <a:spLocks noGrp="1"/>
          </p:cNvSpPr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g2aafb3fc600_0_707"/>
          <p:cNvSpPr txBox="1">
            <a:spLocks noGrp="1"/>
          </p:cNvSpPr>
          <p:nvPr>
            <p:ph type="subTitle" idx="1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g2aafb3fc600_0_7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aafb3fc600_0_749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2aafb3fc600_0_749"/>
          <p:cNvSpPr txBox="1">
            <a:spLocks noGrp="1"/>
          </p:cNvSpPr>
          <p:nvPr>
            <p:ph type="title" hasCustomPrompt="1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2aafb3fc600_0_749"/>
          <p:cNvSpPr txBox="1">
            <a:spLocks noGrp="1"/>
          </p:cNvSpPr>
          <p:nvPr>
            <p:ph type="body" idx="1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2aafb3fc600_0_7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afb3fc600_0_75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afb3fc600_0_75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2aafb3fc600_0_75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2aafb3fc600_0_7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2aafb3fc600_0_7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2aafb3fc600_0_756"/>
          <p:cNvSpPr/>
          <p:nvPr/>
        </p:nvSpPr>
        <p:spPr>
          <a:xfrm rot="10800000" flipH="1">
            <a:off x="-4189" y="714372"/>
            <a:ext cx="1588529" cy="507300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2aafb3fc600_0_75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aafb3fc600_0_713"/>
          <p:cNvSpPr/>
          <p:nvPr/>
        </p:nvSpPr>
        <p:spPr>
          <a:xfrm flipH="1">
            <a:off x="10127953" y="613633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g2aafb3fc600_0_713"/>
          <p:cNvSpPr/>
          <p:nvPr/>
        </p:nvSpPr>
        <p:spPr>
          <a:xfrm rot="10800000" flipH="1">
            <a:off x="621900" y="47444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g2aafb3fc600_0_713"/>
          <p:cNvSpPr txBox="1">
            <a:spLocks noGrp="1"/>
          </p:cNvSpPr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2aafb3fc600_0_7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aafb3fc600_0_718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g2aafb3fc600_0_718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2aafb3fc600_0_718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2aafb3fc600_0_7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aafb3fc600_0_723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aafb3fc600_0_723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2aafb3fc600_0_723"/>
          <p:cNvSpPr txBox="1">
            <a:spLocks noGrp="1"/>
          </p:cNvSpPr>
          <p:nvPr>
            <p:ph type="body" idx="2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2aafb3fc600_0_7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aafb3fc600_0_728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2aafb3fc600_0_7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aafb3fc600_0_73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5" name="Google Shape;35;g2aafb3fc600_0_731"/>
          <p:cNvSpPr txBox="1">
            <a:spLocks noGrp="1"/>
          </p:cNvSpPr>
          <p:nvPr>
            <p:ph type="body" idx="1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2aafb3fc600_0_7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aafb3fc600_0_735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2aafb3fc600_0_73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0" name="Google Shape;40;g2aafb3fc600_0_7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aafb3fc600_0_73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g2aafb3fc600_0_73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g2aafb3fc600_0_739"/>
          <p:cNvSpPr txBox="1">
            <a:spLocks noGrp="1"/>
          </p:cNvSpPr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g2aafb3fc600_0_73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g2aafb3fc600_0_73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2aafb3fc600_0_7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afb3fc600_0_746"/>
          <p:cNvSpPr txBox="1">
            <a:spLocks noGrp="1"/>
          </p:cNvSpPr>
          <p:nvPr>
            <p:ph type="body" idx="1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g2aafb3fc600_0_7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aafb3fc600_0_703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2aafb3fc600_0_703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2aafb3fc600_0_7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logytoday.com/us/basics/emotion-regul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psychologytoday.com/us/basics/boredom" TargetMode="External"/><Relationship Id="rId4" Type="http://schemas.openxmlformats.org/officeDocument/2006/relationships/hyperlink" Target="https://www.psychologytoday.com/us/basics/motiv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IK4Cw7ihLcSOE5xT8Oco8hPIMx-_R0IPX927xokXtFk/edit#gid=33621683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1553925" y="1175625"/>
            <a:ext cx="10981200" cy="3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MUSIC INFLUENCES EMOTION</a:t>
            </a:r>
            <a:endParaRPr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1667875" y="4870600"/>
            <a:ext cx="9277200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en-US"/>
              <a:t>GW Data Analytics Bootcamp | Project 1 | 2024.2.January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en-US"/>
              <a:t>Patrick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en-US"/>
              <a:t>Derrick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en-US"/>
              <a:t>Jessica Snowden</a:t>
            </a:r>
            <a:endParaRPr/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 amt="55000"/>
          </a:blip>
          <a:srcRect t="31958" r="17129" b="-21652"/>
          <a:stretch/>
        </p:blipFill>
        <p:spPr>
          <a:xfrm>
            <a:off x="3443963" y="990913"/>
            <a:ext cx="5304074" cy="382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2ab6880305a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384" y="805830"/>
            <a:ext cx="9109910" cy="5246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2ab6880305a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512" y="530353"/>
            <a:ext cx="8963388" cy="529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b6880305a_0_49"/>
          <p:cNvSpPr txBox="1">
            <a:spLocks noGrp="1"/>
          </p:cNvSpPr>
          <p:nvPr>
            <p:ph type="title"/>
          </p:nvPr>
        </p:nvSpPr>
        <p:spPr>
          <a:xfrm>
            <a:off x="3128550" y="155375"/>
            <a:ext cx="10038300" cy="190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pic>
        <p:nvPicPr>
          <p:cNvPr id="134" name="Google Shape;134;g2ab6880305a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325" y="1097275"/>
            <a:ext cx="10374276" cy="52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afb3fc600_0_2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 </a:t>
            </a:r>
            <a:endParaRPr/>
          </a:p>
        </p:txBody>
      </p:sp>
      <p:sp>
        <p:nvSpPr>
          <p:cNvPr id="140" name="Google Shape;140;g2aafb3fc600_0_2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Davies, J.B. (1978). The psychology of music. London: Hutchinson.</a:t>
            </a:r>
            <a:endParaRPr sz="2100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Huron D., Margulis E. H. (2011). “Music expectancy and thrills,” in, </a:t>
            </a:r>
            <a:r>
              <a:rPr lang="en-US" sz="2100" i="1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Handbook of Music and Emotion: Theory, Research, Applications</a:t>
            </a: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eds Juslin P. N., Sloboda J. A., editors. (New York: Oxford University Press; ), 575–604</a:t>
            </a:r>
            <a:endParaRPr sz="2100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Juslin PN (2019), </a:t>
            </a:r>
            <a:r>
              <a:rPr lang="en-US" sz="2100" i="1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Musical Emotions Explained,</a:t>
            </a:r>
            <a:r>
              <a:rPr lang="en-US" sz="21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Oxford University Press.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afb3fc600_0_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Impact of Music</a:t>
            </a:r>
            <a:endParaRPr/>
          </a:p>
        </p:txBody>
      </p:sp>
      <p:sp>
        <p:nvSpPr>
          <p:cNvPr id="77" name="Google Shape;77;g2aafb3fc600_0_0"/>
          <p:cNvSpPr txBox="1">
            <a:spLocks noGrp="1"/>
          </p:cNvSpPr>
          <p:nvPr>
            <p:ph type="body" idx="1"/>
          </p:nvPr>
        </p:nvSpPr>
        <p:spPr>
          <a:xfrm>
            <a:off x="93225" y="1823275"/>
            <a:ext cx="12021600" cy="411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9160" algn="l" rtl="0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Times New Roman"/>
              <a:buChar char="●"/>
            </a:pP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offers a resource for </a:t>
            </a:r>
            <a:r>
              <a:rPr lang="en-US" sz="2043">
                <a:solidFill>
                  <a:srgbClr val="2C2D3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emotion regulation</a:t>
            </a: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People use music to achieve various </a:t>
            </a:r>
            <a:r>
              <a:rPr lang="en-US" sz="2043">
                <a:solidFill>
                  <a:srgbClr val="2C2D3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goals</a:t>
            </a: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such as to energize, maintain focus on a task, and reduce </a:t>
            </a:r>
            <a:r>
              <a:rPr lang="en-US" sz="2043">
                <a:solidFill>
                  <a:srgbClr val="2C2D3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boredom</a:t>
            </a: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For instance, sad music enables the listener to disengage from the distressing situations (breakup, death, etc.), and focus instead on the beauty of the music (Huron &amp; Margulis, 2011). </a:t>
            </a:r>
            <a:endParaRPr sz="2043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916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Times New Roman"/>
              <a:buChar char="●"/>
            </a:pPr>
            <a:r>
              <a:rPr lang="en-US" sz="2043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 Huron , Margulis E. H. provides research on how the frequency of specific genres of music does influence emotion and mental functioning just as music positive emotion it can also promotive a negative emotion.</a:t>
            </a:r>
            <a:endParaRPr sz="2043">
              <a:solidFill>
                <a:srgbClr val="2C2D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916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043">
                <a:latin typeface="Times New Roman"/>
                <a:ea typeface="Times New Roman"/>
                <a:cs typeface="Times New Roman"/>
                <a:sym typeface="Times New Roman"/>
              </a:rPr>
              <a:t>Our Data reflects popular genres within a specific age group and how music impacts emotions within a given age and how listening to a specific genre can cause a positive experience based on the given age group.  </a:t>
            </a:r>
            <a:endParaRPr sz="204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b6880305a_0_14"/>
          <p:cNvSpPr txBox="1">
            <a:spLocks noGrp="1"/>
          </p:cNvSpPr>
          <p:nvPr>
            <p:ph type="title"/>
          </p:nvPr>
        </p:nvSpPr>
        <p:spPr>
          <a:xfrm>
            <a:off x="2592925" y="517974"/>
            <a:ext cx="9496500" cy="138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MUSIC DATA </a:t>
            </a:r>
            <a:endParaRPr/>
          </a:p>
        </p:txBody>
      </p:sp>
      <p:sp>
        <p:nvSpPr>
          <p:cNvPr id="83" name="Google Shape;83;g2ab6880305a_0_14"/>
          <p:cNvSpPr txBox="1">
            <a:spLocks noGrp="1"/>
          </p:cNvSpPr>
          <p:nvPr>
            <p:ph type="body" idx="1"/>
          </p:nvPr>
        </p:nvSpPr>
        <p:spPr>
          <a:xfrm>
            <a:off x="1802550" y="2237650"/>
            <a:ext cx="11094900" cy="435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INCLUDES a SURVEY of over 700+ Participants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DATA COLUMNS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DATE, TIME, AGE, FREQUENCY, GENRE, MENTAL FUNCTION, EXPERIENCE (RESULT after listening)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MUSIC DATA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b6880305a_0_2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Continued</a:t>
            </a:r>
            <a:endParaRPr/>
          </a:p>
        </p:txBody>
      </p:sp>
      <p:pic>
        <p:nvPicPr>
          <p:cNvPr id="89" name="Google Shape;89;g2ab6880305a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25" y="1454800"/>
            <a:ext cx="10800324" cy="52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afb3fc600_0_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394"/>
              <a:buFont typeface="Arial"/>
              <a:buNone/>
            </a:pPr>
            <a:r>
              <a:rPr lang="en-US"/>
              <a:t>Popular Genre Across AGE</a:t>
            </a:r>
            <a:r>
              <a:rPr lang="en-US" sz="2477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477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2aafb3fc600_0_5"/>
          <p:cNvSpPr txBox="1">
            <a:spLocks noGrp="1"/>
          </p:cNvSpPr>
          <p:nvPr>
            <p:ph type="body" idx="1"/>
          </p:nvPr>
        </p:nvSpPr>
        <p:spPr>
          <a:xfrm>
            <a:off x="414375" y="2507000"/>
            <a:ext cx="2714100" cy="122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Categorizing AGE GROUP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g2aafb3fc60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814" y="1453276"/>
            <a:ext cx="7452025" cy="50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b6880305a_0_41"/>
          <p:cNvSpPr txBox="1">
            <a:spLocks noGrp="1"/>
          </p:cNvSpPr>
          <p:nvPr>
            <p:ph type="title"/>
          </p:nvPr>
        </p:nvSpPr>
        <p:spPr>
          <a:xfrm>
            <a:off x="1989025" y="624100"/>
            <a:ext cx="95157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Popular Streaming Service by Age Group</a:t>
            </a:r>
            <a:endParaRPr/>
          </a:p>
        </p:txBody>
      </p:sp>
      <p:pic>
        <p:nvPicPr>
          <p:cNvPr id="102" name="Google Shape;102;g2ab6880305a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50" y="1632775"/>
            <a:ext cx="9515700" cy="50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2aafb3fc60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925" y="113950"/>
            <a:ext cx="8794075" cy="6609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aafb3fc600_0_10"/>
          <p:cNvSpPr txBox="1"/>
          <p:nvPr/>
        </p:nvSpPr>
        <p:spPr>
          <a:xfrm>
            <a:off x="0" y="1605725"/>
            <a:ext cx="33564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Distribution of Genres of different ages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(by genre_counts to show how data is being calculated)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Gender Trend and what people like the most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ab6880305a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25" y="546075"/>
            <a:ext cx="8650333" cy="58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ab6880305a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800" y="602525"/>
            <a:ext cx="8777500" cy="56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Widescreen</PresentationFormat>
  <Paragraphs>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Century Gothic</vt:lpstr>
      <vt:lpstr>Open Sans</vt:lpstr>
      <vt:lpstr>Times New Roman</vt:lpstr>
      <vt:lpstr>Economica</vt:lpstr>
      <vt:lpstr>Arial</vt:lpstr>
      <vt:lpstr>Luxe</vt:lpstr>
      <vt:lpstr>MUSIC INFLUENCES EMOTION</vt:lpstr>
      <vt:lpstr>             Impact of Music</vt:lpstr>
      <vt:lpstr>MUSIC DATA </vt:lpstr>
      <vt:lpstr>DATA Continued</vt:lpstr>
      <vt:lpstr>Popular Genre Across AGE  </vt:lpstr>
      <vt:lpstr>Popular Streaming Service by Age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INFLUENCES EMOTION</dc:title>
  <dc:creator>JESSIDS3</dc:creator>
  <cp:lastModifiedBy>Patrick Karey</cp:lastModifiedBy>
  <cp:revision>1</cp:revision>
  <dcterms:created xsi:type="dcterms:W3CDTF">2023-12-27T17:07:39Z</dcterms:created>
  <dcterms:modified xsi:type="dcterms:W3CDTF">2024-01-02T21:56:25Z</dcterms:modified>
</cp:coreProperties>
</file>