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4"/>
  </p:notesMasterIdLst>
  <p:handoutMasterIdLst>
    <p:handoutMasterId r:id="rId15"/>
  </p:handoutMasterIdLst>
  <p:sldIdLst>
    <p:sldId id="531" r:id="rId2"/>
    <p:sldId id="289" r:id="rId3"/>
    <p:sldId id="292" r:id="rId4"/>
    <p:sldId id="536" r:id="rId5"/>
    <p:sldId id="298" r:id="rId6"/>
    <p:sldId id="535" r:id="rId7"/>
    <p:sldId id="294" r:id="rId8"/>
    <p:sldId id="534" r:id="rId9"/>
    <p:sldId id="533" r:id="rId10"/>
    <p:sldId id="532" r:id="rId11"/>
    <p:sldId id="307" r:id="rId12"/>
    <p:sldId id="301" r:id="rId13"/>
  </p:sldIdLst>
  <p:sldSz cx="12192000" cy="6858000"/>
  <p:notesSz cx="6858000" cy="9144000"/>
  <p:embeddedFontLst>
    <p:embeddedFont>
      <p:font typeface="Aharoni" panose="02010803020104030203" pitchFamily="2" charset="-79"/>
      <p:bold r:id="rId16"/>
    </p:embeddedFont>
    <p:embeddedFont>
      <p:font typeface="Montserrat" panose="00000500000000000000" pitchFamily="2" charset="0"/>
      <p:regular r:id="rId17"/>
      <p:bold r:id="rId18"/>
      <p:italic r:id="rId19"/>
      <p:boldItalic r:id="rId20"/>
    </p:embeddedFont>
    <p:embeddedFont>
      <p:font typeface="Montserrat Medium" panose="00000600000000000000" pitchFamily="2" charset="0"/>
      <p:regular r:id="rId21"/>
      <p:italic r:id="rId22"/>
    </p:embeddedFont>
    <p:embeddedFont>
      <p:font typeface="Open Sans" panose="020B0606030504020204" pitchFamily="34" charset="0"/>
      <p:regular r:id="rId23"/>
      <p:bold r:id="rId24"/>
      <p:italic r:id="rId25"/>
      <p:boldItalic r:id="rId26"/>
    </p:embeddedFont>
    <p:embeddedFont>
      <p:font typeface="Plus Jakarta Sans" panose="020B0604020202020204" charset="0"/>
      <p:regular r:id="rId27"/>
      <p:bold r:id="rId28"/>
      <p:italic r:id="rId29"/>
      <p:boldItalic r:id="rId30"/>
    </p:embeddedFont>
    <p:embeddedFont>
      <p:font typeface="Poppins SemiBold" panose="00000700000000000000" pitchFamily="2" charset="0"/>
      <p:regular r:id="rId31"/>
      <p:bold r:id="rId32"/>
      <p:italic r:id="rId33"/>
      <p:boldItalic r:id="rId34"/>
    </p:embeddedFont>
    <p:embeddedFont>
      <p:font typeface="Verdana" panose="020B0604030504040204" pitchFamily="34" charset="0"/>
      <p:regular r:id="rId35"/>
      <p:bold r:id="rId36"/>
      <p:italic r:id="rId37"/>
      <p:boldItalic r:id="rId38"/>
    </p:embeddedFont>
  </p:embeddedFontLst>
  <p:custDataLst>
    <p:tags r:id="rId39"/>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7" roundtripDataSignature="AMtx7miIyBGqFJiBIVMPSSJVJ08VgmQ4i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d_eceblr gitam" initials="" lastIdx="6"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E7AD339-51BE-4A38-A1C7-CCF28897F289}">
  <a:tblStyle styleId="{DE7AD339-51BE-4A38-A1C7-CCF28897F289}"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DA924C56-2605-4F23-9EB3-E9BB6EE8B9F5}"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51EE4F-AFDD-4CAF-9A68-E5F7998E488A}"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AE93928-965C-4434-93D3-DF2355B07969}" styleName="Table_3">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EF631A4-29D2-40AD-BCCE-37D0C2C57A83}" styleName="Table_4">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D26335F9-F63F-485A-8836-33AD16E12051}" styleName="Table_5">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FA376B42-5B4D-4A95-80B0-B5B1E67FD56F}" styleName="Table_6">
    <a:wholeTbl>
      <a:tcTxStyle b="off" i="off">
        <a:font>
          <a:latin typeface="Arial"/>
          <a:ea typeface="Arial"/>
          <a:cs typeface="Arial"/>
        </a:font>
        <a:srgbClr val="282828"/>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Arial"/>
          <a:ea typeface="Arial"/>
          <a:cs typeface="Arial"/>
        </a:font>
        <a:srgbClr val="FFFFFF"/>
      </a:tcTxStyle>
      <a:tcStyle>
        <a:tcBdr/>
        <a:fill>
          <a:solidFill>
            <a:srgbClr val="FFC639"/>
          </a:solidFill>
        </a:fill>
      </a:tcStyle>
    </a:lastCol>
    <a:firstCol>
      <a:tcTxStyle b="on" i="off">
        <a:font>
          <a:latin typeface="Arial"/>
          <a:ea typeface="Arial"/>
          <a:cs typeface="Arial"/>
        </a:font>
        <a:srgbClr val="FFFFFF"/>
      </a:tcTxStyle>
      <a:tcStyle>
        <a:tcBdr/>
        <a:fill>
          <a:solidFill>
            <a:srgbClr val="FFC639"/>
          </a:solidFill>
        </a:fill>
      </a:tcStyle>
    </a:firstCol>
    <a:lastRow>
      <a:tcTxStyle b="on" i="off">
        <a:font>
          <a:latin typeface="Arial"/>
          <a:ea typeface="Arial"/>
          <a:cs typeface="Arial"/>
        </a:font>
        <a:srgbClr val="FFFFFF"/>
      </a:tcTxStyle>
      <a:tcStyle>
        <a:tcBdr>
          <a:top>
            <a:ln w="38100" cap="flat" cmpd="sng">
              <a:solidFill>
                <a:srgbClr val="FFFFFF"/>
              </a:solidFill>
              <a:prstDash val="solid"/>
              <a:round/>
              <a:headEnd type="none" w="sm" len="sm"/>
              <a:tailEnd type="none" w="sm" len="sm"/>
            </a:ln>
          </a:top>
        </a:tcBdr>
        <a:fill>
          <a:solidFill>
            <a:srgbClr val="FFC639"/>
          </a:solidFill>
        </a:fill>
      </a:tcStyle>
    </a:lastRow>
    <a:seCell>
      <a:tcTxStyle/>
      <a:tcStyle>
        <a:tcBdr/>
      </a:tcStyle>
    </a:seCell>
    <a:swCell>
      <a:tcTxStyle/>
      <a:tcStyle>
        <a:tcBdr/>
      </a:tcStyle>
    </a:swCell>
    <a:firstRow>
      <a:tcTxStyle b="on" i="off">
        <a:font>
          <a:latin typeface="Arial"/>
          <a:ea typeface="Arial"/>
          <a:cs typeface="Arial"/>
        </a:font>
        <a:srgbClr val="FFFFFF"/>
      </a:tcTxStyle>
      <a:tcStyle>
        <a:tcBdr>
          <a:bottom>
            <a:ln w="38100" cap="flat" cmpd="sng">
              <a:solidFill>
                <a:srgbClr val="FFFFFF"/>
              </a:solidFill>
              <a:prstDash val="solid"/>
              <a:round/>
              <a:headEnd type="none" w="sm" len="sm"/>
              <a:tailEnd type="none" w="sm" len="sm"/>
            </a:ln>
          </a:bottom>
        </a:tcBdr>
        <a:fill>
          <a:solidFill>
            <a:srgbClr val="FFC639"/>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1" autoAdjust="0"/>
    <p:restoredTop sz="94660"/>
  </p:normalViewPr>
  <p:slideViewPr>
    <p:cSldViewPr snapToGrid="0">
      <p:cViewPr>
        <p:scale>
          <a:sx n="76" d="100"/>
          <a:sy n="76" d="100"/>
        </p:scale>
        <p:origin x="946" y="101"/>
      </p:cViewPr>
      <p:guideLst/>
    </p:cSldViewPr>
  </p:slideViewPr>
  <p:notesTextViewPr>
    <p:cViewPr>
      <p:scale>
        <a:sx n="1" d="1"/>
        <a:sy n="1" d="1"/>
      </p:scale>
      <p:origin x="0" y="0"/>
    </p:cViewPr>
  </p:notesTextViewPr>
  <p:notesViewPr>
    <p:cSldViewPr snapToGrid="0">
      <p:cViewPr varScale="1">
        <p:scale>
          <a:sx n="66" d="100"/>
          <a:sy n="66" d="100"/>
        </p:scale>
        <p:origin x="333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tags" Target="tags/tag1.xml"/><Relationship Id="rId21" Type="http://schemas.openxmlformats.org/officeDocument/2006/relationships/font" Target="fonts/font6.fntdata"/><Relationship Id="rId34" Type="http://schemas.openxmlformats.org/officeDocument/2006/relationships/font" Target="fonts/font19.fntdata"/><Relationship Id="rId89" Type="http://schemas.openxmlformats.org/officeDocument/2006/relationships/presProps" Target="presProps.xml"/><Relationship Id="rId7" Type="http://schemas.openxmlformats.org/officeDocument/2006/relationships/slide" Target="slides/slide6.xml"/><Relationship Id="rId92"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9"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87" Type="http://customschemas.google.com/relationships/presentationmetadata" Target="metadata"/><Relationship Id="rId5" Type="http://schemas.openxmlformats.org/officeDocument/2006/relationships/slide" Target="slides/slide4.xml"/><Relationship Id="rId15" Type="http://schemas.openxmlformats.org/officeDocument/2006/relationships/handoutMaster" Target="handoutMasters/handout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90"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font" Target="fonts/font23.fntdata"/><Relationship Id="rId20" Type="http://schemas.openxmlformats.org/officeDocument/2006/relationships/font" Target="fonts/font5.fntdata"/><Relationship Id="rId88" Type="http://schemas.openxmlformats.org/officeDocument/2006/relationships/commentAuthors" Target="commentAuthors.xml"/><Relationship Id="rId91"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55F02E-3C08-AE1E-8586-E8E7CD099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87E25FAD-57C3-48A0-8DDC-E6630F16213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014F2F-8EAD-49A7-A8EF-9A8E9DCC375B}" type="datetimeFigureOut">
              <a:rPr lang="en-IN" smtClean="0"/>
              <a:t>26-09-2025</a:t>
            </a:fld>
            <a:endParaRPr lang="en-IN"/>
          </a:p>
        </p:txBody>
      </p:sp>
      <p:sp>
        <p:nvSpPr>
          <p:cNvPr id="4" name="Footer Placeholder 3">
            <a:extLst>
              <a:ext uri="{FF2B5EF4-FFF2-40B4-BE49-F238E27FC236}">
                <a16:creationId xmlns:a16="http://schemas.microsoft.com/office/drawing/2014/main" id="{2965DB5B-4D1B-4F17-4428-BC3F4594214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B6874CE-76D5-C303-BA82-2A7E796E0B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454583-99CA-4BB1-8621-21CE87B92BEE}" type="slidenum">
              <a:rPr lang="en-IN" smtClean="0"/>
              <a:t>‹#›</a:t>
            </a:fld>
            <a:endParaRPr lang="en-IN"/>
          </a:p>
        </p:txBody>
      </p:sp>
    </p:spTree>
    <p:extLst>
      <p:ext uri="{BB962C8B-B14F-4D97-AF65-F5344CB8AC3E}">
        <p14:creationId xmlns:p14="http://schemas.microsoft.com/office/powerpoint/2010/main" val="132723353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Plus Jakarta Sans"/>
                <a:ea typeface="Plus Jakarta Sans"/>
                <a:cs typeface="Plus Jakarta Sans"/>
                <a:sym typeface="Plus Jakarta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Plus Jakarta Sans"/>
                <a:ea typeface="Plus Jakarta Sans"/>
                <a:cs typeface="Plus Jakarta Sans"/>
                <a:sym typeface="Plus Jakarta Sans"/>
              </a:rPr>
              <a:t>1</a:t>
            </a:fld>
            <a:endParaRPr lang="en-US" sz="1200" b="0" i="0" u="none" strike="noStrike" cap="none">
              <a:solidFill>
                <a:schemeClr val="dk1"/>
              </a:solidFill>
              <a:latin typeface="Plus Jakarta Sans"/>
              <a:ea typeface="Plus Jakarta Sans"/>
              <a:cs typeface="Plus Jakarta Sans"/>
              <a:sym typeface="Plus Jakarta Sans"/>
            </a:endParaRPr>
          </a:p>
        </p:txBody>
      </p:sp>
    </p:spTree>
    <p:extLst>
      <p:ext uri="{BB962C8B-B14F-4D97-AF65-F5344CB8AC3E}">
        <p14:creationId xmlns:p14="http://schemas.microsoft.com/office/powerpoint/2010/main" val="33810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4F5DA2E6-7F22-4241-BC20-FFB750256F3F}"/>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D982CAA8-A962-C840-8D2B-A34EF391996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9C1CB7E4-6815-AC32-2B8D-06EDAD164CF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Tree>
    <p:extLst>
      <p:ext uri="{BB962C8B-B14F-4D97-AF65-F5344CB8AC3E}">
        <p14:creationId xmlns:p14="http://schemas.microsoft.com/office/powerpoint/2010/main" val="42669549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E058B08-58E6-9F0F-DF87-5DED49A0DB0E}"/>
            </a:ext>
          </a:extLst>
        </p:cNvPr>
        <p:cNvGrpSpPr/>
        <p:nvPr/>
      </p:nvGrpSpPr>
      <p:grpSpPr>
        <a:xfrm>
          <a:off x="0" y="0"/>
          <a:ext cx="0" cy="0"/>
          <a:chOff x="0" y="0"/>
          <a:chExt cx="0" cy="0"/>
        </a:xfrm>
      </p:grpSpPr>
      <p:sp>
        <p:nvSpPr>
          <p:cNvPr id="108" name="Google Shape;108;p76:notes">
            <a:extLst>
              <a:ext uri="{FF2B5EF4-FFF2-40B4-BE49-F238E27FC236}">
                <a16:creationId xmlns:a16="http://schemas.microsoft.com/office/drawing/2014/main" id="{53096C82-8867-D00C-A568-BCD7CB58DAAC}"/>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9" name="Google Shape;109;p76:notes">
            <a:extLst>
              <a:ext uri="{FF2B5EF4-FFF2-40B4-BE49-F238E27FC236}">
                <a16:creationId xmlns:a16="http://schemas.microsoft.com/office/drawing/2014/main" id="{BAA3ED4A-F4DD-BC77-8BF5-0B54F9756B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Tree>
    <p:extLst>
      <p:ext uri="{BB962C8B-B14F-4D97-AF65-F5344CB8AC3E}">
        <p14:creationId xmlns:p14="http://schemas.microsoft.com/office/powerpoint/2010/main" val="37406798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9"/>
        <p:cNvGrpSpPr/>
        <p:nvPr/>
      </p:nvGrpSpPr>
      <p:grpSpPr>
        <a:xfrm>
          <a:off x="0" y="0"/>
          <a:ext cx="0" cy="0"/>
          <a:chOff x="0" y="0"/>
          <a:chExt cx="0" cy="0"/>
        </a:xfrm>
      </p:grpSpPr>
      <p:sp>
        <p:nvSpPr>
          <p:cNvPr id="740" name="Google Shape;740;g2fee63df26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41" name="Google Shape;741;g2fee63df26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23"/>
        <p:cNvGrpSpPr/>
        <p:nvPr/>
      </p:nvGrpSpPr>
      <p:grpSpPr>
        <a:xfrm>
          <a:off x="0" y="0"/>
          <a:ext cx="0" cy="0"/>
          <a:chOff x="0" y="0"/>
          <a:chExt cx="0" cy="0"/>
        </a:xfrm>
      </p:grpSpPr>
      <p:sp>
        <p:nvSpPr>
          <p:cNvPr id="24" name="Google Shape;24;p48"/>
          <p:cNvSpPr>
            <a:spLocks noGrp="1"/>
          </p:cNvSpPr>
          <p:nvPr>
            <p:ph type="pic" idx="2"/>
          </p:nvPr>
        </p:nvSpPr>
        <p:spPr>
          <a:xfrm>
            <a:off x="0" y="0"/>
            <a:ext cx="12192000" cy="6858000"/>
          </a:xfrm>
          <a:prstGeom prst="rect">
            <a:avLst/>
          </a:prstGeom>
          <a:solidFill>
            <a:srgbClr val="F2F2F2"/>
          </a:solidFill>
          <a:ln>
            <a:noFill/>
          </a:ln>
        </p:spPr>
        <p:txBody>
          <a:body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5"/>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eneral Content">
  <p:cSld name="General Content">
    <p:spTree>
      <p:nvGrpSpPr>
        <p:cNvPr id="1" name="Shape 26"/>
        <p:cNvGrpSpPr/>
        <p:nvPr/>
      </p:nvGrpSpPr>
      <p:grpSpPr>
        <a:xfrm>
          <a:off x="0" y="0"/>
          <a:ext cx="0" cy="0"/>
          <a:chOff x="0" y="0"/>
          <a:chExt cx="0" cy="0"/>
        </a:xfrm>
      </p:grpSpPr>
      <p:sp>
        <p:nvSpPr>
          <p:cNvPr id="27" name="Google Shape;27;g2f68141a545_0_445"/>
          <p:cNvSpPr/>
          <p:nvPr/>
        </p:nvSpPr>
        <p:spPr>
          <a:xfrm>
            <a:off x="0" y="2689"/>
            <a:ext cx="688500" cy="6858000"/>
          </a:xfrm>
          <a:prstGeom prst="rect">
            <a:avLst/>
          </a:prstGeom>
          <a:solidFill>
            <a:srgbClr val="059AB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28" name="Google Shape;28;g2f68141a545_0_445"/>
          <p:cNvSpPr txBox="1">
            <a:spLocks noGrp="1"/>
          </p:cNvSpPr>
          <p:nvPr>
            <p:ph type="title"/>
          </p:nvPr>
        </p:nvSpPr>
        <p:spPr>
          <a:xfrm>
            <a:off x="850492" y="245369"/>
            <a:ext cx="7572600" cy="5310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rgbClr val="037692"/>
              </a:buClr>
              <a:buSzPts val="2400"/>
              <a:buFont typeface="Poppins SemiBold"/>
              <a:buNone/>
              <a:defRPr sz="2400" b="0" i="0" u="none" strike="noStrike" cap="none">
                <a:solidFill>
                  <a:srgbClr val="037692"/>
                </a:solidFill>
                <a:latin typeface="Poppins SemiBold"/>
                <a:ea typeface="Poppins SemiBold"/>
                <a:cs typeface="Poppins SemiBold"/>
                <a:sym typeface="Poppins Semi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pic>
        <p:nvPicPr>
          <p:cNvPr id="29" name="Google Shape;29;g2f68141a545_0_445"/>
          <p:cNvPicPr preferRelativeResize="0"/>
          <p:nvPr/>
        </p:nvPicPr>
        <p:blipFill rotWithShape="1">
          <a:blip r:embed="rId2">
            <a:alphaModFix/>
          </a:blip>
          <a:srcRect/>
          <a:stretch/>
        </p:blipFill>
        <p:spPr>
          <a:xfrm flipH="1">
            <a:off x="850490" y="902171"/>
            <a:ext cx="790813" cy="48294"/>
          </a:xfrm>
          <a:prstGeom prst="rect">
            <a:avLst/>
          </a:prstGeom>
          <a:noFill/>
          <a:ln>
            <a:noFill/>
          </a:ln>
        </p:spPr>
      </p:pic>
      <p:pic>
        <p:nvPicPr>
          <p:cNvPr id="30" name="Google Shape;30;g2f68141a545_0_445"/>
          <p:cNvPicPr preferRelativeResize="0"/>
          <p:nvPr/>
        </p:nvPicPr>
        <p:blipFill rotWithShape="1">
          <a:blip r:embed="rId3">
            <a:alphaModFix/>
          </a:blip>
          <a:srcRect/>
          <a:stretch/>
        </p:blipFill>
        <p:spPr>
          <a:xfrm>
            <a:off x="1010470" y="5707756"/>
            <a:ext cx="805981" cy="9048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31"/>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2"/>
        <p:cNvGrpSpPr/>
        <p:nvPr/>
      </p:nvGrpSpPr>
      <p:grpSpPr>
        <a:xfrm>
          <a:off x="0" y="0"/>
          <a:ext cx="0" cy="0"/>
          <a:chOff x="0" y="0"/>
          <a:chExt cx="0" cy="0"/>
        </a:xfrm>
      </p:grpSpPr>
      <p:sp>
        <p:nvSpPr>
          <p:cNvPr id="33" name="Google Shape;33;g27884b107a2_2_166"/>
          <p:cNvSpPr txBox="1">
            <a:spLocks noGrp="1"/>
          </p:cNvSpPr>
          <p:nvPr>
            <p:ph type="title"/>
          </p:nvPr>
        </p:nvSpPr>
        <p:spPr>
          <a:xfrm>
            <a:off x="415600" y="593367"/>
            <a:ext cx="11360700" cy="763500"/>
          </a:xfrm>
          <a:prstGeom prst="rect">
            <a:avLst/>
          </a:prstGeom>
          <a:noFill/>
          <a:ln>
            <a:noFill/>
          </a:ln>
        </p:spPr>
        <p:txBody>
          <a:bodyPr spcFirstLastPara="1" wrap="square" lIns="91425" tIns="91425" rIns="91425" bIns="91425" anchor="t" anchorCtr="0">
            <a:normAutofit/>
          </a:bodyPr>
          <a:lstStyle>
            <a:lvl1pPr marR="0" lvl="0" algn="l" rtl="0">
              <a:lnSpc>
                <a:spcPct val="90000"/>
              </a:lnSpc>
              <a:spcBef>
                <a:spcPts val="0"/>
              </a:spcBef>
              <a:spcAft>
                <a:spcPts val="0"/>
              </a:spcAft>
              <a:buClr>
                <a:schemeClr val="dk1"/>
              </a:buClr>
              <a:buSzPts val="28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400" b="0" i="0" u="none" strike="noStrike" cap="none">
                <a:solidFill>
                  <a:srgbClr val="000000"/>
                </a:solidFill>
                <a:latin typeface="Arial"/>
                <a:ea typeface="Arial"/>
                <a:cs typeface="Arial"/>
                <a:sym typeface="Arial"/>
              </a:defRPr>
            </a:lvl9pPr>
          </a:lstStyle>
          <a:p>
            <a:endParaRPr/>
          </a:p>
        </p:txBody>
      </p:sp>
      <p:sp>
        <p:nvSpPr>
          <p:cNvPr id="34" name="Google Shape;34;g27884b107a2_2_166"/>
          <p:cNvSpPr txBox="1">
            <a:spLocks noGrp="1"/>
          </p:cNvSpPr>
          <p:nvPr>
            <p:ph type="body" idx="1"/>
          </p:nvPr>
        </p:nvSpPr>
        <p:spPr>
          <a:xfrm>
            <a:off x="415600" y="1536633"/>
            <a:ext cx="113607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20000"/>
              </a:lnSpc>
              <a:spcBef>
                <a:spcPts val="0"/>
              </a:spcBef>
              <a:spcAft>
                <a:spcPts val="0"/>
              </a:spcAft>
              <a:buClr>
                <a:schemeClr val="dk1"/>
              </a:buClr>
              <a:buSzPts val="1800"/>
              <a:buFont typeface="Arial"/>
              <a:buChar char="●"/>
              <a:defRPr sz="1400" b="0" i="0" u="none" strike="noStrike" cap="none">
                <a:solidFill>
                  <a:srgbClr val="000000"/>
                </a:solidFill>
                <a:latin typeface="Aharoni"/>
                <a:ea typeface="Aharoni"/>
                <a:cs typeface="Aharoni"/>
                <a:sym typeface="Aharoni"/>
              </a:defRPr>
            </a:lvl1pPr>
            <a:lvl2pPr marL="914400" marR="0" lvl="1"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2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9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5" name="Google Shape;35;g27884b107a2_2_166"/>
          <p:cNvSpPr txBox="1">
            <a:spLocks noGrp="1"/>
          </p:cNvSpPr>
          <p:nvPr>
            <p:ph type="sldNum" idx="12"/>
          </p:nvPr>
        </p:nvSpPr>
        <p:spPr>
          <a:xfrm>
            <a:off x="11296611" y="6217623"/>
            <a:ext cx="7317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1pPr>
            <a:lvl2pPr marL="0" marR="0" lvl="1"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2pPr>
            <a:lvl3pPr marL="0" marR="0" lvl="2"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3pPr>
            <a:lvl4pPr marL="0" marR="0" lvl="3"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4pPr>
            <a:lvl5pPr marL="0" marR="0" lvl="4"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5pPr>
            <a:lvl6pPr marL="0" marR="0" lvl="5"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6pPr>
            <a:lvl7pPr marL="0" marR="0" lvl="6"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7pPr>
            <a:lvl8pPr marL="0" marR="0" lvl="7"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8pPr>
            <a:lvl9pPr marL="0" marR="0" lvl="8" indent="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36"/>
        <p:cNvGrpSpPr/>
        <p:nvPr/>
      </p:nvGrpSpPr>
      <p:grpSpPr>
        <a:xfrm>
          <a:off x="0" y="0"/>
          <a:ext cx="0" cy="0"/>
          <a:chOff x="0" y="0"/>
          <a:chExt cx="0" cy="0"/>
        </a:xfrm>
      </p:grpSpPr>
      <p:sp>
        <p:nvSpPr>
          <p:cNvPr id="37" name="Google Shape;37;g27884b107a2_0_178"/>
          <p:cNvSpPr>
            <a:spLocks noGrp="1"/>
          </p:cNvSpPr>
          <p:nvPr>
            <p:ph type="pic" idx="2"/>
          </p:nvPr>
        </p:nvSpPr>
        <p:spPr>
          <a:xfrm>
            <a:off x="1055687" y="1268413"/>
            <a:ext cx="4319700" cy="5040300"/>
          </a:xfrm>
          <a:prstGeom prst="rect">
            <a:avLst/>
          </a:prstGeom>
          <a:solidFill>
            <a:srgbClr val="F2F2F2"/>
          </a:solidFill>
          <a:ln>
            <a:noFill/>
          </a:ln>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38"/>
        <p:cNvGrpSpPr/>
        <p:nvPr/>
      </p:nvGrpSpPr>
      <p:grpSpPr>
        <a:xfrm>
          <a:off x="0" y="0"/>
          <a:ext cx="0" cy="0"/>
          <a:chOff x="0" y="0"/>
          <a:chExt cx="0" cy="0"/>
        </a:xfrm>
      </p:grpSpPr>
      <p:sp>
        <p:nvSpPr>
          <p:cNvPr id="39" name="Google Shape;39;p85"/>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Plus Jakarta Sans"/>
              <a:ea typeface="Plus Jakarta Sans"/>
              <a:cs typeface="Plus Jakarta Sans"/>
              <a:sym typeface="Plus Jakarta Sans"/>
            </a:endParaRPr>
          </a:p>
        </p:txBody>
      </p:sp>
      <p:sp>
        <p:nvSpPr>
          <p:cNvPr id="40" name="Google Shape;40;p85"/>
          <p:cNvSpPr>
            <a:spLocks noGrp="1"/>
          </p:cNvSpPr>
          <p:nvPr>
            <p:ph type="pic" idx="2"/>
          </p:nvPr>
        </p:nvSpPr>
        <p:spPr>
          <a:xfrm>
            <a:off x="6816725" y="1268413"/>
            <a:ext cx="2381023" cy="2976935"/>
          </a:xfrm>
          <a:prstGeom prst="rect">
            <a:avLst/>
          </a:prstGeom>
          <a:solidFill>
            <a:srgbClr val="F2F2F2"/>
          </a:solidFill>
          <a:ln>
            <a:noFill/>
          </a:ln>
        </p:spPr>
        <p:txBody>
          <a:bodyPr/>
          <a:lstStyle/>
          <a:p>
            <a:endParaRPr lang="en-US"/>
          </a:p>
        </p:txBody>
      </p:sp>
      <p:sp>
        <p:nvSpPr>
          <p:cNvPr id="41" name="Google Shape;41;p85"/>
          <p:cNvSpPr>
            <a:spLocks noGrp="1"/>
          </p:cNvSpPr>
          <p:nvPr>
            <p:ph type="pic" idx="3"/>
          </p:nvPr>
        </p:nvSpPr>
        <p:spPr>
          <a:xfrm>
            <a:off x="9476015" y="1268413"/>
            <a:ext cx="2381023" cy="2976935"/>
          </a:xfrm>
          <a:prstGeom prst="rect">
            <a:avLst/>
          </a:prstGeom>
          <a:solidFill>
            <a:srgbClr val="F2F2F2"/>
          </a:solidFill>
          <a:ln>
            <a:noFill/>
          </a:ln>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g27884b107a2_0_115"/>
          <p:cNvSpPr txBox="1">
            <a:spLocks noGrp="1"/>
          </p:cNvSpPr>
          <p:nvPr>
            <p:ph type="ctrTitle"/>
          </p:nvPr>
        </p:nvSpPr>
        <p:spPr>
          <a:xfrm>
            <a:off x="1524000" y="1122363"/>
            <a:ext cx="9144000" cy="2387700"/>
          </a:xfrm>
          <a:prstGeom prst="rect">
            <a:avLst/>
          </a:prstGeom>
          <a:noFill/>
          <a:ln>
            <a:noFill/>
          </a:ln>
        </p:spPr>
        <p:txBody>
          <a:bodyPr spcFirstLastPara="1" wrap="square" lIns="91425" tIns="45700" rIns="91425" bIns="45700" anchor="b" anchorCtr="0">
            <a:normAutofit/>
          </a:bodyPr>
          <a:lstStyle>
            <a:lvl1pPr marR="0" lvl="0" algn="ctr" rtl="0">
              <a:lnSpc>
                <a:spcPct val="90000"/>
              </a:lnSpc>
              <a:spcBef>
                <a:spcPts val="0"/>
              </a:spcBef>
              <a:spcAft>
                <a:spcPts val="0"/>
              </a:spcAft>
              <a:buClr>
                <a:schemeClr val="dk1"/>
              </a:buClr>
              <a:buSzPts val="6000"/>
              <a:buFont typeface="Calibri"/>
              <a:buChar char="●"/>
              <a:defRPr sz="60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4" name="Google Shape;44;g27884b107a2_0_115"/>
          <p:cNvSpPr txBox="1">
            <a:spLocks noGrp="1"/>
          </p:cNvSpPr>
          <p:nvPr>
            <p:ph type="subTitle" idx="1"/>
          </p:nvPr>
        </p:nvSpPr>
        <p:spPr>
          <a:xfrm>
            <a:off x="1524000" y="3602038"/>
            <a:ext cx="9144000" cy="1655700"/>
          </a:xfrm>
          <a:prstGeom prst="rect">
            <a:avLst/>
          </a:prstGeom>
          <a:noFill/>
          <a:ln>
            <a:noFill/>
          </a:ln>
        </p:spPr>
        <p:txBody>
          <a:bodyPr spcFirstLastPara="1" wrap="square" lIns="91425" tIns="45700" rIns="91425" bIns="45700" anchor="t" anchorCtr="0">
            <a:normAutofit/>
          </a:bodyPr>
          <a:lstStyle>
            <a:lvl1pPr marR="0" lvl="0" algn="ctr" rtl="0">
              <a:lnSpc>
                <a:spcPct val="90000"/>
              </a:lnSpc>
              <a:spcBef>
                <a:spcPts val="1000"/>
              </a:spcBef>
              <a:spcAft>
                <a:spcPts val="0"/>
              </a:spcAft>
              <a:buClr>
                <a:schemeClr val="dk1"/>
              </a:buClr>
              <a:buSzPts val="2400"/>
              <a:buFont typeface="Arial"/>
              <a:buNone/>
              <a:defRPr sz="2400" b="0" i="0" u="none" strike="noStrike" cap="none">
                <a:solidFill>
                  <a:srgbClr val="000000"/>
                </a:solidFill>
                <a:latin typeface="Aharoni"/>
                <a:ea typeface="Aharoni"/>
                <a:cs typeface="Aharoni"/>
                <a:sym typeface="Aharoni"/>
              </a:defRPr>
            </a:lvl1pPr>
            <a:lvl2pPr marR="0" lvl="1" algn="ctr" rtl="0">
              <a:lnSpc>
                <a:spcPct val="90000"/>
              </a:lnSpc>
              <a:spcBef>
                <a:spcPts val="500"/>
              </a:spcBef>
              <a:spcAft>
                <a:spcPts val="0"/>
              </a:spcAft>
              <a:buClr>
                <a:schemeClr val="dk1"/>
              </a:buClr>
              <a:buSzPts val="2000"/>
              <a:buFont typeface="Arial"/>
              <a:buNone/>
              <a:defRPr sz="2000" b="0" i="0" u="none" strike="noStrike" cap="none">
                <a:solidFill>
                  <a:srgbClr val="000000"/>
                </a:solidFill>
                <a:latin typeface="Arial"/>
                <a:ea typeface="Arial"/>
                <a:cs typeface="Arial"/>
                <a:sym typeface="Arial"/>
              </a:defRPr>
            </a:lvl2pPr>
            <a:lvl3pPr marR="0" lvl="2" algn="ctr" rtl="0">
              <a:lnSpc>
                <a:spcPct val="90000"/>
              </a:lnSpc>
              <a:spcBef>
                <a:spcPts val="500"/>
              </a:spcBef>
              <a:spcAft>
                <a:spcPts val="0"/>
              </a:spcAft>
              <a:buClr>
                <a:schemeClr val="dk1"/>
              </a:buClr>
              <a:buSzPts val="1800"/>
              <a:buFont typeface="Arial"/>
              <a:buNone/>
              <a:defRPr sz="1800" b="0" i="0" u="none" strike="noStrike" cap="none">
                <a:solidFill>
                  <a:srgbClr val="000000"/>
                </a:solidFill>
                <a:latin typeface="Arial"/>
                <a:ea typeface="Arial"/>
                <a:cs typeface="Arial"/>
                <a:sym typeface="Arial"/>
              </a:defRPr>
            </a:lvl3pPr>
            <a:lvl4pPr marR="0" lvl="3"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4pPr>
            <a:lvl5pPr marR="0" lvl="4"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5pPr>
            <a:lvl6pPr marR="0" lvl="5"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6pPr>
            <a:lvl7pPr marR="0" lvl="6"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7pPr>
            <a:lvl8pPr marR="0" lvl="7"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8pPr>
            <a:lvl9pPr marR="0" lvl="8" algn="ctr" rtl="0">
              <a:lnSpc>
                <a:spcPct val="90000"/>
              </a:lnSpc>
              <a:spcBef>
                <a:spcPts val="500"/>
              </a:spcBef>
              <a:spcAft>
                <a:spcPts val="0"/>
              </a:spcAft>
              <a:buClr>
                <a:schemeClr val="dk1"/>
              </a:buClr>
              <a:buSzPts val="1600"/>
              <a:buFont typeface="Arial"/>
              <a:buNone/>
              <a:defRPr sz="1600" b="0" i="0" u="none" strike="noStrike" cap="none">
                <a:solidFill>
                  <a:srgbClr val="000000"/>
                </a:solidFill>
                <a:latin typeface="Arial"/>
                <a:ea typeface="Arial"/>
                <a:cs typeface="Arial"/>
                <a:sym typeface="Arial"/>
              </a:defRPr>
            </a:lvl9pPr>
          </a:lstStyle>
          <a:p>
            <a:endParaRPr/>
          </a:p>
        </p:txBody>
      </p:sp>
      <p:sp>
        <p:nvSpPr>
          <p:cNvPr id="45" name="Google Shape;45;g27884b107a2_0_1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6" name="Google Shape;46;g27884b107a2_0_1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7" name="Google Shape;47;g27884b107a2_0_1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1pPr>
            <a:lvl2pPr marL="0" marR="0" lvl="1"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2pPr>
            <a:lvl3pPr marL="0" marR="0" lvl="2"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3pPr>
            <a:lvl4pPr marL="0" marR="0" lvl="3"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4pPr>
            <a:lvl5pPr marL="0" marR="0" lvl="4"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5pPr>
            <a:lvl6pPr marL="0" marR="0" lvl="5"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6pPr>
            <a:lvl7pPr marL="0" marR="0" lvl="6"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7pPr>
            <a:lvl8pPr marL="0" marR="0" lvl="7"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8pPr>
            <a:lvl9pPr marL="0" marR="0" lvl="8" indent="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haroni"/>
                <a:ea typeface="Aharoni"/>
                <a:cs typeface="Aharoni"/>
                <a:sym typeface="Aharon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8"/>
        <p:cNvGrpSpPr/>
        <p:nvPr/>
      </p:nvGrpSpPr>
      <p:grpSpPr>
        <a:xfrm>
          <a:off x="0" y="0"/>
          <a:ext cx="0" cy="0"/>
          <a:chOff x="0" y="0"/>
          <a:chExt cx="0" cy="0"/>
        </a:xfrm>
      </p:grpSpPr>
      <p:sp>
        <p:nvSpPr>
          <p:cNvPr id="19" name="Google Shape;19;p41"/>
          <p:cNvSpPr>
            <a:spLocks noGrp="1"/>
          </p:cNvSpPr>
          <p:nvPr>
            <p:ph type="pic" idx="2"/>
          </p:nvPr>
        </p:nvSpPr>
        <p:spPr>
          <a:xfrm>
            <a:off x="1" y="0"/>
            <a:ext cx="12192000" cy="6858000"/>
          </a:xfrm>
          <a:prstGeom prst="rect">
            <a:avLst/>
          </a:prstGeom>
          <a:noFill/>
          <a:ln>
            <a:noFill/>
          </a:ln>
        </p:spPr>
        <p:txBody>
          <a:bodyPr/>
          <a:lstStyle/>
          <a:p>
            <a:endParaRPr lang="en-US"/>
          </a:p>
        </p:txBody>
      </p:sp>
      <p:sp>
        <p:nvSpPr>
          <p:cNvPr id="2" name="Google Shape;14;p38">
            <a:extLst>
              <a:ext uri="{FF2B5EF4-FFF2-40B4-BE49-F238E27FC236}">
                <a16:creationId xmlns:a16="http://schemas.microsoft.com/office/drawing/2014/main" id="{F1297DBC-90BB-B4E6-5D35-1E9745CE120C}"/>
              </a:ext>
            </a:extLst>
          </p:cNvPr>
          <p:cNvSpPr txBox="1">
            <a:spLocks noGrp="1"/>
          </p:cNvSpPr>
          <p:nvPr>
            <p:ph type="sldNum" idx="12"/>
          </p:nvPr>
        </p:nvSpPr>
        <p:spPr>
          <a:xfrm>
            <a:off x="9448799" y="6492875"/>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extLst>
      <p:ext uri="{BB962C8B-B14F-4D97-AF65-F5344CB8AC3E}">
        <p14:creationId xmlns:p14="http://schemas.microsoft.com/office/powerpoint/2010/main" val="2933733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0E0C1"/>
        </a:solidFill>
        <a:effectLst/>
      </p:bgPr>
    </p:bg>
    <p:spTree>
      <p:nvGrpSpPr>
        <p:cNvPr id="1" name="Shape 9"/>
        <p:cNvGrpSpPr/>
        <p:nvPr/>
      </p:nvGrpSpPr>
      <p:grpSpPr>
        <a:xfrm>
          <a:off x="0" y="0"/>
          <a:ext cx="0" cy="0"/>
          <a:chOff x="0" y="0"/>
          <a:chExt cx="0" cy="0"/>
        </a:xfrm>
      </p:grpSpPr>
      <p:sp>
        <p:nvSpPr>
          <p:cNvPr id="10" name="Google Shape;10;p64"/>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a:buNone/>
            </a:pPr>
            <a:r>
              <a:rPr lang="en-US" sz="1800" b="0" i="0" u="none" strike="noStrike" cap="none">
                <a:solidFill>
                  <a:srgbClr val="7F7F7F"/>
                </a:solidFill>
                <a:latin typeface="Open Sans"/>
                <a:ea typeface="Open Sans"/>
                <a:cs typeface="Open Sans"/>
                <a:sym typeface="Open Sans"/>
              </a:rPr>
              <a:t>Dept EECE, GST Bengaluru</a:t>
            </a:r>
            <a:endParaRPr sz="1800" b="0" i="0" u="none" strike="noStrike" cap="none">
              <a:solidFill>
                <a:srgbClr val="7F7F7F"/>
              </a:solidFill>
              <a:latin typeface="Open Sans"/>
              <a:ea typeface="Open Sans"/>
              <a:cs typeface="Open Sans"/>
              <a:sym typeface="Open Sans"/>
            </a:endParaRPr>
          </a:p>
        </p:txBody>
      </p:sp>
      <p:pic>
        <p:nvPicPr>
          <p:cNvPr id="11" name="Google Shape;11;p64"/>
          <p:cNvPicPr preferRelativeResize="0"/>
          <p:nvPr userDrawn="1"/>
        </p:nvPicPr>
        <p:blipFill rotWithShape="1">
          <a:blip r:embed="rId11">
            <a:alphaModFix/>
          </a:blip>
          <a:srcRect/>
          <a:stretch/>
        </p:blipFill>
        <p:spPr>
          <a:xfrm>
            <a:off x="10545066" y="6107763"/>
            <a:ext cx="1432859" cy="61408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62AE9A7-FBD8-C9FF-7958-4AF112522506}"/>
              </a:ext>
            </a:extLst>
          </p:cNvPr>
          <p:cNvSpPr>
            <a:spLocks noGrp="1"/>
          </p:cNvSpPr>
          <p:nvPr>
            <p:ph type="sldNum" idx="4294967295"/>
          </p:nvPr>
        </p:nvSpPr>
        <p:spPr>
          <a:xfrm>
            <a:off x="11460163" y="6218238"/>
            <a:ext cx="731837" cy="523875"/>
          </a:xfrm>
          <a:prstGeom prst="rect">
            <a:avLst/>
          </a:prstGeom>
        </p:spPr>
        <p:txBody>
          <a:bodyPr/>
          <a:lstStyle/>
          <a:p>
            <a:pPr marL="0" lvl="0" indent="0" algn="r" rtl="0">
              <a:spcBef>
                <a:spcPts val="0"/>
              </a:spcBef>
              <a:spcAft>
                <a:spcPts val="0"/>
              </a:spcAft>
              <a:buNone/>
            </a:pPr>
            <a:fld id="{00000000-1234-1234-1234-123412341234}" type="slidenum">
              <a:rPr lang="en-US" smtClean="0"/>
              <a:t>1</a:t>
            </a:fld>
            <a:endParaRPr lang="en-US"/>
          </a:p>
        </p:txBody>
      </p:sp>
      <p:pic>
        <p:nvPicPr>
          <p:cNvPr id="5" name="Google Shape;87;p1">
            <a:extLst>
              <a:ext uri="{FF2B5EF4-FFF2-40B4-BE49-F238E27FC236}">
                <a16:creationId xmlns:a16="http://schemas.microsoft.com/office/drawing/2014/main" id="{AD01CF2C-8332-E700-171E-F6425D2B2D23}"/>
              </a:ext>
            </a:extLst>
          </p:cNvPr>
          <p:cNvPicPr preferRelativeResize="0"/>
          <p:nvPr/>
        </p:nvPicPr>
        <p:blipFill rotWithShape="1">
          <a:blip r:embed="rId3">
            <a:alphaModFix amt="20000"/>
          </a:blip>
          <a:srcRect l="1514" r="2310" b="19493"/>
          <a:stretch/>
        </p:blipFill>
        <p:spPr>
          <a:xfrm>
            <a:off x="-1235" y="7409"/>
            <a:ext cx="12193235" cy="6734914"/>
          </a:xfrm>
          <a:prstGeom prst="rect">
            <a:avLst/>
          </a:prstGeom>
          <a:noFill/>
          <a:ln>
            <a:noFill/>
          </a:ln>
        </p:spPr>
      </p:pic>
      <p:sp>
        <p:nvSpPr>
          <p:cNvPr id="6" name="Google Shape;88;p1">
            <a:extLst>
              <a:ext uri="{FF2B5EF4-FFF2-40B4-BE49-F238E27FC236}">
                <a16:creationId xmlns:a16="http://schemas.microsoft.com/office/drawing/2014/main" id="{74F321D0-F3BA-5572-DBB4-C5E77739C8E5}"/>
              </a:ext>
            </a:extLst>
          </p:cNvPr>
          <p:cNvSpPr txBox="1"/>
          <p:nvPr/>
        </p:nvSpPr>
        <p:spPr>
          <a:xfrm>
            <a:off x="2904067" y="3157752"/>
            <a:ext cx="6383867"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i="0" u="none" strike="noStrike" cap="none" dirty="0">
                <a:solidFill>
                  <a:srgbClr val="007069"/>
                </a:solidFill>
                <a:latin typeface="Open Sans"/>
                <a:ea typeface="Open Sans"/>
                <a:cs typeface="Open Sans"/>
                <a:sym typeface="Open Sans"/>
              </a:rPr>
              <a:t>GITAM (Deemed-to-be) University</a:t>
            </a:r>
            <a:endParaRPr lang="en-US" sz="2800" dirty="0"/>
          </a:p>
        </p:txBody>
      </p:sp>
      <p:sp>
        <p:nvSpPr>
          <p:cNvPr id="11" name="Google Shape;93;p1">
            <a:extLst>
              <a:ext uri="{FF2B5EF4-FFF2-40B4-BE49-F238E27FC236}">
                <a16:creationId xmlns:a16="http://schemas.microsoft.com/office/drawing/2014/main" id="{5F318AA7-C96A-3AAD-7C94-E53133C5AD6C}"/>
              </a:ext>
            </a:extLst>
          </p:cNvPr>
          <p:cNvSpPr/>
          <p:nvPr/>
        </p:nvSpPr>
        <p:spPr>
          <a:xfrm>
            <a:off x="3060700" y="6148918"/>
            <a:ext cx="6096000" cy="2769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dirty="0">
                <a:solidFill>
                  <a:srgbClr val="7F7F7F"/>
                </a:solidFill>
                <a:latin typeface="Montserrat Medium"/>
                <a:ea typeface="Montserrat Medium"/>
                <a:cs typeface="Montserrat Medium"/>
                <a:sym typeface="Montserrat Medium"/>
              </a:rPr>
              <a:t>www.gitam.edu</a:t>
            </a:r>
            <a:endParaRPr sz="1200" b="0" i="0" u="none" strike="noStrike" cap="none" dirty="0">
              <a:solidFill>
                <a:srgbClr val="7F7F7F"/>
              </a:solidFill>
              <a:latin typeface="Montserrat Medium"/>
              <a:ea typeface="Montserrat Medium"/>
              <a:cs typeface="Montserrat Medium"/>
              <a:sym typeface="Montserrat Medium"/>
            </a:endParaRPr>
          </a:p>
        </p:txBody>
      </p:sp>
      <p:grpSp>
        <p:nvGrpSpPr>
          <p:cNvPr id="12" name="Google Shape;94;p1">
            <a:extLst>
              <a:ext uri="{FF2B5EF4-FFF2-40B4-BE49-F238E27FC236}">
                <a16:creationId xmlns:a16="http://schemas.microsoft.com/office/drawing/2014/main" id="{27E17DC4-EBA4-36D1-CC55-FFAF1FD93FF1}"/>
              </a:ext>
            </a:extLst>
          </p:cNvPr>
          <p:cNvGrpSpPr/>
          <p:nvPr/>
        </p:nvGrpSpPr>
        <p:grpSpPr>
          <a:xfrm rot="2700000">
            <a:off x="5984712" y="5183993"/>
            <a:ext cx="231043" cy="225933"/>
            <a:chOff x="11087593" y="13905"/>
            <a:chExt cx="1085533" cy="1061509"/>
          </a:xfrm>
        </p:grpSpPr>
        <p:sp>
          <p:nvSpPr>
            <p:cNvPr id="13" name="Google Shape;95;p1">
              <a:extLst>
                <a:ext uri="{FF2B5EF4-FFF2-40B4-BE49-F238E27FC236}">
                  <a16:creationId xmlns:a16="http://schemas.microsoft.com/office/drawing/2014/main" id="{AE7092A2-B102-1273-6C25-E1736799EF72}"/>
                </a:ext>
              </a:extLst>
            </p:cNvPr>
            <p:cNvSpPr/>
            <p:nvPr/>
          </p:nvSpPr>
          <p:spPr>
            <a:xfrm>
              <a:off x="11087593" y="548342"/>
              <a:ext cx="537028" cy="527072"/>
            </a:xfrm>
            <a:prstGeom prst="rect">
              <a:avLst/>
            </a:prstGeom>
            <a:solidFill>
              <a:srgbClr val="DF2A3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sp>
          <p:nvSpPr>
            <p:cNvPr id="14" name="Google Shape;96;p1">
              <a:extLst>
                <a:ext uri="{FF2B5EF4-FFF2-40B4-BE49-F238E27FC236}">
                  <a16:creationId xmlns:a16="http://schemas.microsoft.com/office/drawing/2014/main" id="{CD50D2DC-2455-5951-3C5D-BB02F217709E}"/>
                </a:ext>
              </a:extLst>
            </p:cNvPr>
            <p:cNvSpPr/>
            <p:nvPr/>
          </p:nvSpPr>
          <p:spPr>
            <a:xfrm>
              <a:off x="11636098" y="13905"/>
              <a:ext cx="537028" cy="527079"/>
            </a:xfrm>
            <a:prstGeom prst="rect">
              <a:avLst/>
            </a:prstGeom>
            <a:solidFill>
              <a:srgbClr val="3A3A7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1"/>
                <a:buFont typeface="Arial"/>
                <a:buNone/>
              </a:pPr>
              <a:endParaRPr sz="1351" b="0" i="0" u="none" strike="noStrike" cap="none">
                <a:solidFill>
                  <a:schemeClr val="lt1"/>
                </a:solidFill>
                <a:latin typeface="Calibri"/>
                <a:ea typeface="Calibri"/>
                <a:cs typeface="Calibri"/>
                <a:sym typeface="Calibri"/>
              </a:endParaRPr>
            </a:p>
          </p:txBody>
        </p:sp>
      </p:grpSp>
      <p:sp>
        <p:nvSpPr>
          <p:cNvPr id="16" name="Google Shape;104;p1">
            <a:extLst>
              <a:ext uri="{FF2B5EF4-FFF2-40B4-BE49-F238E27FC236}">
                <a16:creationId xmlns:a16="http://schemas.microsoft.com/office/drawing/2014/main" id="{C323D64D-BE3D-E115-33E9-192C329B4C2B}"/>
              </a:ext>
            </a:extLst>
          </p:cNvPr>
          <p:cNvSpPr/>
          <p:nvPr/>
        </p:nvSpPr>
        <p:spPr>
          <a:xfrm>
            <a:off x="2904067" y="3856219"/>
            <a:ext cx="60960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US" sz="1800" b="1" i="0" u="none" strike="noStrike" cap="none" dirty="0">
                <a:solidFill>
                  <a:schemeClr val="dk1"/>
                </a:solidFill>
                <a:latin typeface="Montserrat Medium"/>
                <a:ea typeface="Montserrat Medium"/>
                <a:cs typeface="Montserrat Medium"/>
                <a:sym typeface="Montserrat Medium"/>
              </a:rPr>
              <a:t>Department of Electrical Electronics and Communication Engineering</a:t>
            </a:r>
            <a:endParaRPr sz="1800" b="1" i="0" u="none" strike="noStrike" cap="none" dirty="0">
              <a:solidFill>
                <a:schemeClr val="dk1"/>
              </a:solidFill>
              <a:latin typeface="Arial"/>
              <a:ea typeface="Arial"/>
              <a:cs typeface="Arial"/>
              <a:sym typeface="Arial"/>
            </a:endParaRPr>
          </a:p>
        </p:txBody>
      </p:sp>
      <p:sp>
        <p:nvSpPr>
          <p:cNvPr id="17" name="Google Shape;105;p1">
            <a:extLst>
              <a:ext uri="{FF2B5EF4-FFF2-40B4-BE49-F238E27FC236}">
                <a16:creationId xmlns:a16="http://schemas.microsoft.com/office/drawing/2014/main" id="{C9CF77E4-28A7-270F-8F1A-AFD4E8DCECCF}"/>
              </a:ext>
            </a:extLst>
          </p:cNvPr>
          <p:cNvSpPr/>
          <p:nvPr/>
        </p:nvSpPr>
        <p:spPr>
          <a:xfrm>
            <a:off x="9156700" y="5791918"/>
            <a:ext cx="2926946"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p:txBody>
      </p:sp>
      <p:sp>
        <p:nvSpPr>
          <p:cNvPr id="19" name="Google Shape;111;p1">
            <a:extLst>
              <a:ext uri="{FF2B5EF4-FFF2-40B4-BE49-F238E27FC236}">
                <a16:creationId xmlns:a16="http://schemas.microsoft.com/office/drawing/2014/main" id="{037B6323-B919-404C-9A53-E2D1EEBBC29E}"/>
              </a:ext>
            </a:extLst>
          </p:cNvPr>
          <p:cNvSpPr/>
          <p:nvPr/>
        </p:nvSpPr>
        <p:spPr>
          <a:xfrm>
            <a:off x="133754" y="4504626"/>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Team: </a:t>
            </a:r>
          </a:p>
          <a:p>
            <a:pPr marL="285750" marR="0" lvl="0" indent="-285750" rtl="0">
              <a:lnSpc>
                <a:spcPct val="100000"/>
              </a:lnSpc>
              <a:spcBef>
                <a:spcPts val="0"/>
              </a:spcBef>
              <a:spcAft>
                <a:spcPts val="0"/>
              </a:spcAft>
              <a:buClr>
                <a:srgbClr val="000000"/>
              </a:buClr>
              <a:buSzPts val="1400"/>
              <a:buFont typeface="Arial" panose="020B0604020202020204" pitchFamily="34" charset="0"/>
              <a:buChar char="•"/>
            </a:pPr>
            <a:r>
              <a:rPr lang="en-US" b="1" dirty="0">
                <a:solidFill>
                  <a:schemeClr val="dk1"/>
                </a:solidFill>
                <a:latin typeface="Montserrat Medium"/>
                <a:sym typeface="Montserrat Medium"/>
              </a:rPr>
              <a:t>Polisetty Karthik</a:t>
            </a:r>
            <a:endParaRPr lang="en-US" sz="1400" b="1" i="0" u="none" strike="noStrike" cap="none" dirty="0">
              <a:solidFill>
                <a:schemeClr val="dk1"/>
              </a:solidFill>
              <a:latin typeface="Montserrat Medium"/>
              <a:ea typeface="Arial"/>
              <a:cs typeface="Arial"/>
              <a:sym typeface="Montserrat Medium"/>
            </a:endParaRPr>
          </a:p>
          <a:p>
            <a:pPr marL="285750" indent="-285750">
              <a:buSzPts val="1400"/>
              <a:buFont typeface="Arial" panose="020B0604020202020204" pitchFamily="34" charset="0"/>
              <a:buChar char="•"/>
            </a:pPr>
            <a:r>
              <a:rPr lang="en-US" b="1" dirty="0">
                <a:solidFill>
                  <a:schemeClr val="dk1"/>
                </a:solidFill>
                <a:latin typeface="Montserrat Medium"/>
                <a:sym typeface="Montserrat Medium"/>
              </a:rPr>
              <a:t>N Uday Mahesh Teja</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endParaRPr sz="1400" b="1" i="0" u="none" strike="noStrike" cap="none" dirty="0">
              <a:solidFill>
                <a:schemeClr val="dk1"/>
              </a:solidFill>
              <a:latin typeface="Arial"/>
              <a:ea typeface="Arial"/>
              <a:cs typeface="Arial"/>
              <a:sym typeface="Arial"/>
            </a:endParaRPr>
          </a:p>
        </p:txBody>
      </p:sp>
      <p:sp>
        <p:nvSpPr>
          <p:cNvPr id="20" name="Google Shape;111;p1">
            <a:extLst>
              <a:ext uri="{FF2B5EF4-FFF2-40B4-BE49-F238E27FC236}">
                <a16:creationId xmlns:a16="http://schemas.microsoft.com/office/drawing/2014/main" id="{663FF154-6303-06EF-099B-905F19C206B2}"/>
              </a:ext>
            </a:extLst>
          </p:cNvPr>
          <p:cNvSpPr/>
          <p:nvPr/>
        </p:nvSpPr>
        <p:spPr>
          <a:xfrm>
            <a:off x="9322056" y="5040405"/>
            <a:ext cx="2926946" cy="954067"/>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Mentor: </a:t>
            </a:r>
          </a:p>
          <a:p>
            <a:pPr marR="0" lvl="0" algn="ctr" rtl="0">
              <a:lnSpc>
                <a:spcPct val="100000"/>
              </a:lnSpc>
              <a:spcBef>
                <a:spcPts val="0"/>
              </a:spcBef>
              <a:spcAft>
                <a:spcPts val="0"/>
              </a:spcAft>
              <a:buClr>
                <a:srgbClr val="000000"/>
              </a:buClr>
              <a:buSzPts val="1400"/>
            </a:pPr>
            <a:r>
              <a:rPr lang="en-US" b="1" dirty="0">
                <a:solidFill>
                  <a:schemeClr val="dk1"/>
                </a:solidFill>
                <a:latin typeface="Montserrat Medium"/>
                <a:sym typeface="Montserrat Medium"/>
              </a:rPr>
              <a:t>Dr. Sunita Panda</a:t>
            </a:r>
            <a:endParaRPr lang="en-US" sz="1400" b="1" i="0" u="none" strike="noStrike" cap="none" dirty="0">
              <a:solidFill>
                <a:schemeClr val="dk1"/>
              </a:solidFill>
              <a:latin typeface="Montserrat Medium"/>
              <a:ea typeface="Arial"/>
              <a:cs typeface="Arial"/>
              <a:sym typeface="Montserrat Medium"/>
            </a:endParaRPr>
          </a:p>
          <a:p>
            <a:pPr marL="0" marR="0" lvl="0" indent="0" rtl="0">
              <a:lnSpc>
                <a:spcPct val="100000"/>
              </a:lnSpc>
              <a:spcBef>
                <a:spcPts val="0"/>
              </a:spcBef>
              <a:spcAft>
                <a:spcPts val="0"/>
              </a:spcAft>
              <a:buClr>
                <a:srgbClr val="000000"/>
              </a:buClr>
              <a:buSzPts val="1400"/>
              <a:buFont typeface="Arial"/>
              <a:buNone/>
            </a:pPr>
            <a:r>
              <a:rPr lang="en-US" sz="1400" b="1" i="0" u="none" strike="noStrike" cap="none" dirty="0">
                <a:solidFill>
                  <a:schemeClr val="dk1"/>
                </a:solidFill>
                <a:latin typeface="Montserrat Medium"/>
                <a:ea typeface="Montserrat Medium"/>
                <a:cs typeface="Montserrat Medium"/>
                <a:sym typeface="Montserrat Medium"/>
              </a:rPr>
              <a:t>Project In-charge: </a:t>
            </a:r>
          </a:p>
          <a:p>
            <a:pPr marL="285750" marR="0" lvl="0" indent="-285750" algn="ctr" rtl="0">
              <a:lnSpc>
                <a:spcPct val="100000"/>
              </a:lnSpc>
              <a:spcBef>
                <a:spcPts val="0"/>
              </a:spcBef>
              <a:spcAft>
                <a:spcPts val="0"/>
              </a:spcAft>
              <a:buClr>
                <a:srgbClr val="000000"/>
              </a:buClr>
              <a:buSzPts val="1400"/>
              <a:buFont typeface="Arial" panose="020B0604020202020204" pitchFamily="34" charset="0"/>
              <a:buChar char="•"/>
            </a:pPr>
            <a:r>
              <a:rPr lang="en-US" sz="1400" b="1" i="0" u="none" strike="noStrike" cap="none" dirty="0">
                <a:solidFill>
                  <a:schemeClr val="dk1"/>
                </a:solidFill>
                <a:latin typeface="Montserrat Medium"/>
                <a:ea typeface="Arial"/>
                <a:cs typeface="Arial"/>
                <a:sym typeface="Montserrat Medium"/>
              </a:rPr>
              <a:t>XXX </a:t>
            </a:r>
            <a:endParaRPr lang="en-US" sz="1400" b="1" i="0" u="none" strike="noStrike" cap="none" dirty="0">
              <a:solidFill>
                <a:schemeClr val="dk1"/>
              </a:solidFill>
              <a:latin typeface="Arial"/>
              <a:ea typeface="Arial"/>
              <a:cs typeface="Arial"/>
              <a:sym typeface="Arial"/>
            </a:endParaRPr>
          </a:p>
        </p:txBody>
      </p:sp>
      <p:pic>
        <p:nvPicPr>
          <p:cNvPr id="21" name="Google Shape;67;p1">
            <a:extLst>
              <a:ext uri="{FF2B5EF4-FFF2-40B4-BE49-F238E27FC236}">
                <a16:creationId xmlns:a16="http://schemas.microsoft.com/office/drawing/2014/main" id="{14559E83-6276-698C-A2DC-9D1D6C0E44CD}"/>
              </a:ext>
            </a:extLst>
          </p:cNvPr>
          <p:cNvPicPr preferRelativeResize="0"/>
          <p:nvPr/>
        </p:nvPicPr>
        <p:blipFill rotWithShape="1">
          <a:blip r:embed="rId4">
            <a:alphaModFix/>
          </a:blip>
          <a:srcRect/>
          <a:stretch/>
        </p:blipFill>
        <p:spPr>
          <a:xfrm>
            <a:off x="4601352" y="1778687"/>
            <a:ext cx="2674631" cy="1245671"/>
          </a:xfrm>
          <a:prstGeom prst="rect">
            <a:avLst/>
          </a:prstGeom>
          <a:noFill/>
          <a:ln>
            <a:noFill/>
          </a:ln>
        </p:spPr>
      </p:pic>
      <p:sp>
        <p:nvSpPr>
          <p:cNvPr id="22" name="Google Shape;88;p1">
            <a:extLst>
              <a:ext uri="{FF2B5EF4-FFF2-40B4-BE49-F238E27FC236}">
                <a16:creationId xmlns:a16="http://schemas.microsoft.com/office/drawing/2014/main" id="{8CF9D16E-FF17-2A50-8767-3A06BCEC2AD9}"/>
              </a:ext>
            </a:extLst>
          </p:cNvPr>
          <p:cNvSpPr txBox="1"/>
          <p:nvPr/>
        </p:nvSpPr>
        <p:spPr>
          <a:xfrm>
            <a:off x="222637" y="264014"/>
            <a:ext cx="10384403" cy="954067"/>
          </a:xfrm>
          <a:prstGeom prst="rect">
            <a:avLst/>
          </a:prstGeom>
          <a:noFill/>
          <a:ln>
            <a:noFill/>
          </a:ln>
        </p:spPr>
        <p:txBody>
          <a:bodyPr spcFirstLastPara="1" wrap="square" lIns="91425" tIns="45700" rIns="91425" bIns="45700" anchor="t" anchorCtr="0">
            <a:spAutoFit/>
          </a:bodyPr>
          <a:lstStyle/>
          <a:p>
            <a:r>
              <a:rPr lang="en-US" sz="2800" b="1" dirty="0"/>
              <a:t>         Autonomous underwater vehicle for sea water intake </a:t>
            </a:r>
          </a:p>
          <a:p>
            <a:r>
              <a:rPr lang="en-US" sz="2800" b="1" dirty="0"/>
              <a:t>            tunnel inspection and cleaning for nuclear plant</a:t>
            </a:r>
            <a:endParaRPr lang="en-IN" sz="2800" b="1" dirty="0"/>
          </a:p>
        </p:txBody>
      </p:sp>
      <p:sp>
        <p:nvSpPr>
          <p:cNvPr id="23" name="Google Shape;88;p1">
            <a:extLst>
              <a:ext uri="{FF2B5EF4-FFF2-40B4-BE49-F238E27FC236}">
                <a16:creationId xmlns:a16="http://schemas.microsoft.com/office/drawing/2014/main" id="{D8F66EB9-9CBE-8ACD-E616-93A5AE55CF5C}"/>
              </a:ext>
            </a:extLst>
          </p:cNvPr>
          <p:cNvSpPr txBox="1"/>
          <p:nvPr/>
        </p:nvSpPr>
        <p:spPr>
          <a:xfrm>
            <a:off x="9812887" y="141274"/>
            <a:ext cx="2245360" cy="4000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b="1" i="0" u="none" strike="noStrike" cap="none" dirty="0">
                <a:solidFill>
                  <a:srgbClr val="007069"/>
                </a:solidFill>
                <a:latin typeface="Open Sans"/>
                <a:ea typeface="Open Sans"/>
                <a:cs typeface="Open Sans"/>
                <a:sym typeface="Open Sans"/>
              </a:rPr>
              <a:t>Review-I</a:t>
            </a:r>
            <a:endParaRPr lang="en-US" sz="2000" i="1" dirty="0"/>
          </a:p>
        </p:txBody>
      </p:sp>
      <p:sp>
        <p:nvSpPr>
          <p:cNvPr id="25" name="Google Shape;120;p76">
            <a:extLst>
              <a:ext uri="{FF2B5EF4-FFF2-40B4-BE49-F238E27FC236}">
                <a16:creationId xmlns:a16="http://schemas.microsoft.com/office/drawing/2014/main" id="{38A183C7-510B-0906-FECD-64BA2B628A0E}"/>
              </a:ext>
            </a:extLst>
          </p:cNvPr>
          <p:cNvSpPr/>
          <p:nvPr/>
        </p:nvSpPr>
        <p:spPr>
          <a:xfrm>
            <a:off x="133753" y="2965411"/>
            <a:ext cx="2432050" cy="818907"/>
          </a:xfrm>
          <a:prstGeom prst="roundRect">
            <a:avLst>
              <a:gd name="adj" fmla="val 16667"/>
            </a:avLst>
          </a:prstGeom>
          <a:solidFill>
            <a:srgbClr val="FFC000"/>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1800" b="1" i="0" u="none" strike="noStrike" cap="none" dirty="0">
                <a:solidFill>
                  <a:schemeClr val="lt1"/>
                </a:solidFill>
                <a:latin typeface="Verdana"/>
                <a:ea typeface="Verdana"/>
                <a:cs typeface="Verdana"/>
                <a:sym typeface="Verdana"/>
              </a:rPr>
              <a:t>AY 2025-26 </a:t>
            </a:r>
            <a:endParaRPr sz="900" b="1" i="0" u="none" strike="noStrike" cap="none" dirty="0">
              <a:solidFill>
                <a:srgbClr val="000000"/>
              </a:solidFill>
              <a:latin typeface="Arial"/>
              <a:ea typeface="Arial"/>
              <a:cs typeface="Arial"/>
              <a:sym typeface="Arial"/>
            </a:endParaRPr>
          </a:p>
        </p:txBody>
      </p:sp>
      <p:sp>
        <p:nvSpPr>
          <p:cNvPr id="26" name="Google Shape;120;p76">
            <a:extLst>
              <a:ext uri="{FF2B5EF4-FFF2-40B4-BE49-F238E27FC236}">
                <a16:creationId xmlns:a16="http://schemas.microsoft.com/office/drawing/2014/main" id="{B3C9655A-2680-CBD4-341A-460C55A63157}"/>
              </a:ext>
            </a:extLst>
          </p:cNvPr>
          <p:cNvSpPr/>
          <p:nvPr/>
        </p:nvSpPr>
        <p:spPr>
          <a:xfrm>
            <a:off x="9287933" y="2965412"/>
            <a:ext cx="2770314" cy="818907"/>
          </a:xfrm>
          <a:prstGeom prst="roundRect">
            <a:avLst>
              <a:gd name="adj" fmla="val 16667"/>
            </a:avLst>
          </a:prstGeom>
          <a:solidFill>
            <a:schemeClr val="accent1">
              <a:lumMod val="75000"/>
            </a:schemeClr>
          </a:solidFill>
          <a:ln w="25400" cap="flat" cmpd="sng">
            <a:solidFill>
              <a:schemeClr val="accent2">
                <a:lumMod val="50000"/>
              </a:schemeClr>
            </a:solidFill>
            <a:prstDash val="solid"/>
            <a:round/>
            <a:headEnd type="none" w="sm" len="sm"/>
            <a:tailEnd type="none" w="sm" len="sm"/>
          </a:ln>
        </p:spPr>
        <p:txBody>
          <a:bodyPr spcFirstLastPara="1" wrap="square" lIns="91425" tIns="45700" rIns="91425" bIns="45700" anchor="ctr" anchorCtr="0">
            <a:noAutofit/>
          </a:bodyPr>
          <a:lstStyle/>
          <a:p>
            <a:pPr lvl="0" algn="ctr">
              <a:buSzPts val="3600"/>
            </a:pPr>
            <a:r>
              <a:rPr lang="en-US" sz="1800" b="1" i="0" u="none" strike="noStrike" cap="none" dirty="0">
                <a:solidFill>
                  <a:schemeClr val="lt1"/>
                </a:solidFill>
                <a:latin typeface="Verdana"/>
                <a:ea typeface="Verdana"/>
                <a:cs typeface="Verdana"/>
                <a:sym typeface="Verdana"/>
              </a:rPr>
              <a:t>Capstone Project – </a:t>
            </a:r>
            <a:r>
              <a:rPr lang="en-US" sz="1800" b="1" dirty="0">
                <a:solidFill>
                  <a:schemeClr val="lt1"/>
                </a:solidFill>
                <a:latin typeface="Verdana"/>
                <a:ea typeface="Verdana"/>
                <a:cs typeface="Verdana"/>
                <a:sym typeface="Verdana"/>
              </a:rPr>
              <a:t>Introduction (PROJ2999)</a:t>
            </a:r>
            <a:endParaRPr lang="en-US" sz="1800" b="1" i="0" u="none" strike="noStrike" cap="none" dirty="0">
              <a:solidFill>
                <a:schemeClr val="lt1"/>
              </a:solidFill>
              <a:latin typeface="Verdana"/>
              <a:ea typeface="Verdana"/>
              <a:cs typeface="Verdana"/>
              <a:sym typeface="Verdana"/>
            </a:endParaRPr>
          </a:p>
        </p:txBody>
      </p:sp>
    </p:spTree>
    <p:extLst>
      <p:ext uri="{BB962C8B-B14F-4D97-AF65-F5344CB8AC3E}">
        <p14:creationId xmlns:p14="http://schemas.microsoft.com/office/powerpoint/2010/main" val="2901330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15D3A-9A48-EF9A-EB65-EB10498FEC7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C7AF62C-2799-3920-609C-4BB1158D8DD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dirty="0"/>
          </a:p>
        </p:txBody>
      </p:sp>
      <p:sp>
        <p:nvSpPr>
          <p:cNvPr id="4" name="Google Shape;125;p3">
            <a:extLst>
              <a:ext uri="{FF2B5EF4-FFF2-40B4-BE49-F238E27FC236}">
                <a16:creationId xmlns:a16="http://schemas.microsoft.com/office/drawing/2014/main" id="{4B16CBD0-DE63-9577-B3D8-89D754C838DF}"/>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Use Cases &amp; Testing</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260EAF32-7213-2CCB-4658-501C4BEA8CF4}"/>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Use Cases</a:t>
            </a:r>
          </a:p>
          <a:p>
            <a:pPr lvl="0"/>
            <a:endParaRPr lang="en-US" b="1" dirty="0"/>
          </a:p>
          <a:p>
            <a:pPr lvl="0"/>
            <a:r>
              <a:rPr lang="en-US" b="1" dirty="0"/>
              <a:t>∙Biofouling / marine growth</a:t>
            </a:r>
            <a:r>
              <a:rPr lang="en-US" dirty="0"/>
              <a:t>: Seaweed, barnacles, </a:t>
            </a:r>
            <a:r>
              <a:rPr lang="en-US" dirty="0" err="1"/>
              <a:t>molluscs</a:t>
            </a:r>
            <a:r>
              <a:rPr lang="en-US" dirty="0"/>
              <a:t> etc. adhere to walls, screens or surfaces, increasing hydraulic resistance (head loss), reducing flow, increasing energy use or lowering cooling capacity.</a:t>
            </a:r>
          </a:p>
          <a:p>
            <a:pPr lvl="0"/>
            <a:endParaRPr lang="en-US" b="1" dirty="0"/>
          </a:p>
          <a:p>
            <a:pPr lvl="0"/>
            <a:r>
              <a:rPr lang="en-US" b="1" dirty="0"/>
              <a:t>∙Sedimentation &amp; debris</a:t>
            </a:r>
            <a:r>
              <a:rPr lang="en-US" dirty="0"/>
              <a:t>: Sediment buildup, debris or silt accumulation can block inlets, damage screens or filters, or restrict flow, leading to operational issues.</a:t>
            </a:r>
          </a:p>
          <a:p>
            <a:pPr lvl="0"/>
            <a:endParaRPr lang="en-US" b="1" dirty="0"/>
          </a:p>
          <a:p>
            <a:pPr lvl="0"/>
            <a:r>
              <a:rPr lang="en-US" b="1" dirty="0"/>
              <a:t>∙Corrosion, cracks, structural degradation</a:t>
            </a:r>
            <a:r>
              <a:rPr lang="en-US" dirty="0"/>
              <a:t>: Concrete or metal tunnels may degrade over time; early detection is crucial to avoid catastrophic failure.</a:t>
            </a:r>
          </a:p>
          <a:p>
            <a:pPr lvl="0"/>
            <a:endParaRPr lang="en-US" b="1" dirty="0">
              <a:latin typeface="Verdana" panose="020B0604030504040204" pitchFamily="34" charset="0"/>
              <a:ea typeface="Verdana" panose="020B0604030504040204" pitchFamily="34" charset="0"/>
            </a:endParaRPr>
          </a:p>
          <a:p>
            <a:pPr lvl="0"/>
            <a:r>
              <a:rPr lang="en-US" b="1" dirty="0">
                <a:latin typeface="Verdana" panose="020B0604030504040204" pitchFamily="34" charset="0"/>
                <a:ea typeface="Verdana" panose="020B0604030504040204" pitchFamily="34" charset="0"/>
              </a:rPr>
              <a:t>∙</a:t>
            </a:r>
            <a:r>
              <a:rPr lang="en-US" b="1" dirty="0"/>
              <a:t>Clogging of heat exchangers / condensers</a:t>
            </a:r>
            <a:r>
              <a:rPr lang="en-US" dirty="0"/>
              <a:t>: If organisms or debris pass through intake systems they can damage or clog cooling tubes</a:t>
            </a: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marL="285750" indent="-285750">
              <a:buFont typeface="Arial" panose="020B0604020202020204" pitchFamily="34" charset="0"/>
              <a:buChar char="•"/>
            </a:pPr>
            <a:endParaRPr lang="en-US" b="1" dirty="0"/>
          </a:p>
          <a:p>
            <a:pPr marL="285750" lvl="0" indent="-285750">
              <a:buFont typeface="Arial" panose="020B0604020202020204" pitchFamily="34" charset="0"/>
              <a:buChar char="•"/>
            </a:pPr>
            <a:endParaRPr lang="en-IN" b="1" dirty="0">
              <a:latin typeface="Verdana" panose="020B0604030504040204" pitchFamily="34" charset="0"/>
              <a:ea typeface="Verdana" panose="020B0604030504040204" pitchFamily="34" charset="0"/>
            </a:endParaRPr>
          </a:p>
          <a:p>
            <a:pPr marL="285750" marR="0" lvl="0" indent="-285750" rtl="0">
              <a:lnSpc>
                <a:spcPct val="100000"/>
              </a:lnSpc>
              <a:spcBef>
                <a:spcPts val="0"/>
              </a:spcBef>
              <a:spcAft>
                <a:spcPts val="0"/>
              </a:spcAft>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1DFC5A03-8723-D0D0-00E3-3B2AA3C32CD5}"/>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Test Cases</a:t>
            </a:r>
          </a:p>
          <a:p>
            <a:pPr marL="0" marR="0" lvl="0" indent="0" rtl="0">
              <a:lnSpc>
                <a:spcPct val="100000"/>
              </a:lnSpc>
              <a:spcBef>
                <a:spcPts val="0"/>
              </a:spcBef>
              <a:spcAft>
                <a:spcPts val="0"/>
              </a:spcAft>
              <a:buNone/>
            </a:pPr>
            <a:endParaRPr lang="en-IN" b="1" dirty="0">
              <a:latin typeface="Verdana" panose="020B0604030504040204" pitchFamily="34" charset="0"/>
              <a:ea typeface="Verdana" panose="020B0604030504040204" pitchFamily="34" charset="0"/>
            </a:endParaRPr>
          </a:p>
          <a:p>
            <a:pPr lvl="0"/>
            <a:r>
              <a:rPr lang="en-US" b="1" dirty="0"/>
              <a:t>∙Tunnel traversal &amp; mapping under typical flow: </a:t>
            </a:r>
            <a:r>
              <a:rPr lang="en-US" dirty="0"/>
              <a:t>verify that the AUV can traverse the full length of the intake tunnel while mapping geometry and surface condition during normal operational water flow.</a:t>
            </a:r>
          </a:p>
          <a:p>
            <a:pPr lvl="0"/>
            <a:endParaRPr lang="en-US" b="1" dirty="0">
              <a:latin typeface="Verdana" panose="020B0604030504040204" pitchFamily="34" charset="0"/>
              <a:ea typeface="Verdana" panose="020B0604030504040204" pitchFamily="34" charset="0"/>
            </a:endParaRPr>
          </a:p>
          <a:p>
            <a:pPr lvl="0"/>
            <a:r>
              <a:rPr lang="en-IN" b="1" dirty="0"/>
              <a:t>∙Cleaning performance: </a:t>
            </a:r>
            <a:r>
              <a:rPr lang="en-US" dirty="0"/>
              <a:t>To assess ability of the cleaning tools (brushes, jets, suction) to remove fouling, sediment buildup without damaging surfaces.</a:t>
            </a:r>
          </a:p>
          <a:p>
            <a:pPr lvl="0"/>
            <a:endParaRPr lang="en-US" b="1" dirty="0">
              <a:latin typeface="Verdana" panose="020B0604030504040204" pitchFamily="34" charset="0"/>
              <a:ea typeface="Verdana" panose="020B0604030504040204" pitchFamily="34" charset="0"/>
            </a:endParaRPr>
          </a:p>
          <a:p>
            <a:pPr lvl="0"/>
            <a:r>
              <a:rPr lang="en-IN" b="1" dirty="0"/>
              <a:t>∙Redundancy &amp; failure recovery: </a:t>
            </a:r>
            <a:r>
              <a:rPr lang="en-US" dirty="0"/>
              <a:t>Test behavior if key systems fail: CPU, sensors, communications, propulsion, etc. Ensure vehicle can self‑rescue or be recovered.</a:t>
            </a:r>
            <a:endParaRPr lang="en-IN" b="1"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9954280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A98FA-4F35-C93F-73A2-485950D05BB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4132046-4ACE-A1E3-4010-52881C9836A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dirty="0"/>
          </a:p>
        </p:txBody>
      </p:sp>
      <p:sp>
        <p:nvSpPr>
          <p:cNvPr id="4" name="Google Shape;125;p3">
            <a:extLst>
              <a:ext uri="{FF2B5EF4-FFF2-40B4-BE49-F238E27FC236}">
                <a16:creationId xmlns:a16="http://schemas.microsoft.com/office/drawing/2014/main" id="{9BB43107-1A1B-029D-C73C-2126600571B2}"/>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dirty="0">
                <a:solidFill>
                  <a:srgbClr val="000000"/>
                </a:solidFill>
                <a:latin typeface="Montserrat"/>
                <a:ea typeface="Montserrat"/>
                <a:cs typeface="Montserrat"/>
                <a:sym typeface="Montserrat"/>
              </a:rPr>
              <a:t>Conclusion &amp; Future Work</a:t>
            </a:r>
            <a:endParaRPr lang="en-US" sz="1400" b="0" i="0" u="none" strike="noStrike" cap="none" dirty="0">
              <a:solidFill>
                <a:srgbClr val="000000"/>
              </a:solidFill>
              <a:latin typeface="Arial"/>
              <a:ea typeface="Arial"/>
              <a:cs typeface="Arial"/>
              <a:sym typeface="Arial"/>
            </a:endParaRPr>
          </a:p>
        </p:txBody>
      </p:sp>
      <p:sp>
        <p:nvSpPr>
          <p:cNvPr id="5" name="Google Shape;125;p3">
            <a:extLst>
              <a:ext uri="{FF2B5EF4-FFF2-40B4-BE49-F238E27FC236}">
                <a16:creationId xmlns:a16="http://schemas.microsoft.com/office/drawing/2014/main" id="{8EB3901A-2C1A-A66B-C9AE-81E8FAFAB4FF}"/>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Summary and Conclusion </a:t>
            </a: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US" dirty="0"/>
              <a:t>Sea water intake tunnels in nuclear power plants are critical infrastructure. They must allow sufficient cooling water flow, resist marine growth and sediment clogging, and remain structurally sound (no cracks, corrosion or deformation). Maintenance and inspection are mandatory for safety, regulatory compliance, and operational efficiency.</a:t>
            </a:r>
          </a:p>
          <a:p>
            <a:endParaRPr lang="en-US" dirty="0">
              <a:latin typeface="Verdana" panose="020B0604030504040204" pitchFamily="34" charset="0"/>
              <a:ea typeface="Verdana" panose="020B0604030504040204" pitchFamily="34" charset="0"/>
            </a:endParaRPr>
          </a:p>
          <a:p>
            <a:r>
              <a:rPr lang="en-US" dirty="0"/>
              <a:t>It is feasible to design, prototype or simulate an AUV system that can perform inspection (mapping + defect detection, e.g. siltation or cracks) in a controlled or scaled test environment. Designing full‑scale cleaning capability under realistic nuclear plant conditions is more challenging but possible with careful trade‑offs.</a:t>
            </a: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r>
              <a:rPr lang="en-IN" b="1" dirty="0">
                <a:latin typeface="Verdana" panose="020B0604030504040204" pitchFamily="34" charset="0"/>
                <a:ea typeface="Verdana" panose="020B0604030504040204" pitchFamily="34" charset="0"/>
              </a:rPr>
              <a:t>Future Work</a:t>
            </a:r>
          </a:p>
          <a:p>
            <a:endParaRPr lang="en-IN" b="1" dirty="0">
              <a:latin typeface="Verdana" panose="020B0604030504040204" pitchFamily="34" charset="0"/>
              <a:ea typeface="Verdana" panose="020B0604030504040204" pitchFamily="34" charset="0"/>
            </a:endParaRPr>
          </a:p>
          <a:p>
            <a:pPr marL="342900" lvl="0" indent="-342900">
              <a:buAutoNum type="arabicPeriod"/>
            </a:pPr>
            <a:r>
              <a:rPr lang="en-US" dirty="0"/>
              <a:t>Advanced Sensor Fusion for Improved Localization</a:t>
            </a:r>
          </a:p>
          <a:p>
            <a:pPr marL="342900" lvl="0" indent="-342900">
              <a:buAutoNum type="arabicPeriod"/>
            </a:pPr>
            <a:r>
              <a:rPr lang="en-IN" dirty="0"/>
              <a:t>Autonomous/Adaptive Cleaning Mechanisms</a:t>
            </a:r>
          </a:p>
          <a:p>
            <a:pPr marL="342900" lvl="0" indent="-342900">
              <a:buAutoNum type="arabicPeriod"/>
            </a:pPr>
            <a:r>
              <a:rPr lang="en-IN" dirty="0"/>
              <a:t>Energy Efficiency &amp; Longer Mission Duration</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5678261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g2fee63df26b_0_0"/>
          <p:cNvSpPr txBox="1"/>
          <p:nvPr/>
        </p:nvSpPr>
        <p:spPr>
          <a:xfrm>
            <a:off x="1233714" y="2607717"/>
            <a:ext cx="9724500" cy="18624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1500"/>
              <a:buFont typeface="Arial"/>
              <a:buNone/>
            </a:pPr>
            <a:r>
              <a:rPr lang="en-US" sz="11500" b="1" i="0" u="none" strike="noStrike" cap="none">
                <a:solidFill>
                  <a:srgbClr val="007069"/>
                </a:solidFill>
                <a:latin typeface="Open Sans"/>
                <a:ea typeface="Open Sans"/>
                <a:cs typeface="Open Sans"/>
                <a:sym typeface="Open Sans"/>
              </a:rPr>
              <a:t>THANK </a:t>
            </a:r>
            <a:r>
              <a:rPr lang="en-US" sz="11500" b="1" i="0" u="none" strike="noStrike" cap="none">
                <a:solidFill>
                  <a:srgbClr val="A5A5A5"/>
                </a:solidFill>
                <a:latin typeface="Open Sans"/>
                <a:ea typeface="Open Sans"/>
                <a:cs typeface="Open Sans"/>
                <a:sym typeface="Open Sans"/>
              </a:rPr>
              <a:t>YOU</a:t>
            </a:r>
            <a:endParaRPr sz="1400" b="0" i="0" u="none" strike="noStrike" cap="none">
              <a:solidFill>
                <a:srgbClr val="000000"/>
              </a:solidFill>
              <a:latin typeface="Aharoni"/>
              <a:ea typeface="Aharoni"/>
              <a:cs typeface="Aharoni"/>
              <a:sym typeface="Aharoni"/>
            </a:endParaRPr>
          </a:p>
        </p:txBody>
      </p:sp>
      <p:sp>
        <p:nvSpPr>
          <p:cNvPr id="744" name="Google Shape;744;g2fee63df26b_0_0"/>
          <p:cNvSpPr txBox="1"/>
          <p:nvPr/>
        </p:nvSpPr>
        <p:spPr>
          <a:xfrm>
            <a:off x="1596571" y="4466045"/>
            <a:ext cx="8998800" cy="40006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en-US" sz="2000" b="1" dirty="0">
                <a:solidFill>
                  <a:srgbClr val="7F7F7F"/>
                </a:solidFill>
                <a:latin typeface="Open Sans"/>
                <a:ea typeface="Open Sans"/>
                <a:cs typeface="Open Sans"/>
                <a:sym typeface="Open Sans"/>
              </a:rPr>
              <a:t>Have a Great Day ! </a:t>
            </a:r>
            <a:endParaRPr sz="1400" b="0" i="0" u="none" strike="noStrike" cap="none" dirty="0">
              <a:solidFill>
                <a:srgbClr val="000000"/>
              </a:solidFill>
              <a:latin typeface="Aharoni"/>
              <a:ea typeface="Aharoni"/>
              <a:cs typeface="Aharoni"/>
              <a:sym typeface="Aharon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016D5E0D-E878-63B4-A1A9-208E58ED601E}"/>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1EF97A4B-E82E-712F-CA13-78D59E17A26B}"/>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Objective and Goals</a:t>
            </a:r>
            <a:endParaRPr dirty="0"/>
          </a:p>
        </p:txBody>
      </p:sp>
      <p:sp>
        <p:nvSpPr>
          <p:cNvPr id="3" name="Google Shape;120;p76">
            <a:extLst>
              <a:ext uri="{FF2B5EF4-FFF2-40B4-BE49-F238E27FC236}">
                <a16:creationId xmlns:a16="http://schemas.microsoft.com/office/drawing/2014/main" id="{CA08A1E2-29B3-F3D5-48A9-5D1EA6629717}"/>
              </a:ext>
            </a:extLst>
          </p:cNvPr>
          <p:cNvSpPr/>
          <p:nvPr/>
        </p:nvSpPr>
        <p:spPr>
          <a:xfrm>
            <a:off x="550606" y="765905"/>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Objective </a:t>
            </a:r>
            <a:endParaRPr sz="1000" b="1" i="0" u="none" strike="noStrike" cap="none" dirty="0">
              <a:solidFill>
                <a:srgbClr val="000000"/>
              </a:solidFill>
              <a:latin typeface="Arial"/>
              <a:ea typeface="Arial"/>
              <a:cs typeface="Arial"/>
              <a:sym typeface="Arial"/>
            </a:endParaRPr>
          </a:p>
        </p:txBody>
      </p:sp>
      <p:sp>
        <p:nvSpPr>
          <p:cNvPr id="5" name="Google Shape;120;p76">
            <a:extLst>
              <a:ext uri="{FF2B5EF4-FFF2-40B4-BE49-F238E27FC236}">
                <a16:creationId xmlns:a16="http://schemas.microsoft.com/office/drawing/2014/main" id="{17BF0AA4-CB04-F194-9E07-5F430F49129E}"/>
              </a:ext>
            </a:extLst>
          </p:cNvPr>
          <p:cNvSpPr/>
          <p:nvPr/>
        </p:nvSpPr>
        <p:spPr>
          <a:xfrm>
            <a:off x="550606" y="3429000"/>
            <a:ext cx="2114338" cy="302183"/>
          </a:xfrm>
          <a:prstGeom prst="roundRect">
            <a:avLst>
              <a:gd name="adj" fmla="val 16667"/>
            </a:avLst>
          </a:prstGeom>
          <a:solidFill>
            <a:schemeClr val="tx2">
              <a:lumMod val="10000"/>
            </a:schemeClr>
          </a:solidFill>
          <a:ln w="25400" cap="flat" cmpd="sng">
            <a:solidFill>
              <a:schemeClr val="tx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3600"/>
              <a:buFont typeface="Arial"/>
              <a:buNone/>
            </a:pPr>
            <a:r>
              <a:rPr lang="en-US" sz="2000" b="1" i="0" u="none" strike="noStrike" cap="none" dirty="0">
                <a:solidFill>
                  <a:schemeClr val="lt1"/>
                </a:solidFill>
                <a:latin typeface="Verdana"/>
                <a:ea typeface="Verdana"/>
                <a:cs typeface="Verdana"/>
                <a:sym typeface="Verdana"/>
              </a:rPr>
              <a:t>Goals</a:t>
            </a:r>
            <a:endParaRPr sz="1000" b="1" i="0" u="none" strike="noStrike" cap="none" dirty="0">
              <a:solidFill>
                <a:srgbClr val="000000"/>
              </a:solidFill>
              <a:latin typeface="Arial"/>
              <a:ea typeface="Arial"/>
              <a:cs typeface="Arial"/>
              <a:sym typeface="Arial"/>
            </a:endParaRPr>
          </a:p>
        </p:txBody>
      </p:sp>
      <p:sp>
        <p:nvSpPr>
          <p:cNvPr id="33" name="TextBox 32">
            <a:extLst>
              <a:ext uri="{FF2B5EF4-FFF2-40B4-BE49-F238E27FC236}">
                <a16:creationId xmlns:a16="http://schemas.microsoft.com/office/drawing/2014/main" id="{A1111477-E886-23E8-64BD-4CADAD76379A}"/>
              </a:ext>
            </a:extLst>
          </p:cNvPr>
          <p:cNvSpPr txBox="1"/>
          <p:nvPr/>
        </p:nvSpPr>
        <p:spPr>
          <a:xfrm>
            <a:off x="1000124" y="1104399"/>
            <a:ext cx="10457706" cy="2462213"/>
          </a:xfrm>
          <a:prstGeom prst="rect">
            <a:avLst/>
          </a:prstGeom>
          <a:noFill/>
        </p:spPr>
        <p:txBody>
          <a:bodyPr wrap="square" rtlCol="0">
            <a:spAutoFit/>
          </a:bodyPr>
          <a:lstStyle/>
          <a:p>
            <a:r>
              <a:rPr lang="en-US" dirty="0"/>
              <a:t>• Inspect seawater intake tunnels: Use sensors and cameras to detect debris,</a:t>
            </a:r>
          </a:p>
          <a:p>
            <a:r>
              <a:rPr lang="en-US" dirty="0"/>
              <a:t>   sedimentation, or other issues that may affect the tunnel's functionality.</a:t>
            </a:r>
          </a:p>
          <a:p>
            <a:r>
              <a:rPr lang="en-US" dirty="0"/>
              <a:t>• Clean seawater intake tunnels: Utilize cleaning mechanisms or tools to remove debris </a:t>
            </a:r>
          </a:p>
          <a:p>
            <a:r>
              <a:rPr lang="en-US" dirty="0"/>
              <a:t>   and sedimentation, ensuring optimal water flow.</a:t>
            </a:r>
          </a:p>
          <a:p>
            <a:r>
              <a:rPr lang="en-US" dirty="0"/>
              <a:t>• Navigate through tunnels: Develop navigation algorithms and control systems to</a:t>
            </a:r>
          </a:p>
          <a:p>
            <a:r>
              <a:rPr lang="en-US" dirty="0"/>
              <a:t>   enable the AUV to maneuver through the tunnels efficiently.</a:t>
            </a:r>
          </a:p>
          <a:p>
            <a:r>
              <a:rPr lang="en-US" dirty="0"/>
              <a:t>• Collect data: Gather data on water quality, flow rates, and tunnel conditions using</a:t>
            </a:r>
          </a:p>
          <a:p>
            <a:r>
              <a:rPr lang="en-US" dirty="0"/>
              <a:t>    various sensors, such as temperature, pH, and pressure sensors.</a:t>
            </a:r>
          </a:p>
          <a:p>
            <a:r>
              <a:rPr lang="en-US" dirty="0"/>
              <a:t>• Autonomous operation: Autonomous control and navigation, minimizing human</a:t>
            </a:r>
          </a:p>
          <a:p>
            <a:r>
              <a:rPr lang="en-US" dirty="0"/>
              <a:t>    intervention.</a:t>
            </a:r>
            <a:endParaRPr lang="en-IN" dirty="0"/>
          </a:p>
          <a:p>
            <a:pPr marL="285750" indent="-285750">
              <a:buFont typeface="Arial" panose="020B0604020202020204" pitchFamily="34" charset="0"/>
              <a:buChar char="•"/>
            </a:pPr>
            <a:endParaRPr lang="en-IN" dirty="0">
              <a:latin typeface="Verdana" panose="020B0604030504040204" pitchFamily="34" charset="0"/>
              <a:ea typeface="Verdana" panose="020B0604030504040204" pitchFamily="34" charset="0"/>
            </a:endParaRPr>
          </a:p>
        </p:txBody>
      </p:sp>
      <p:sp>
        <p:nvSpPr>
          <p:cNvPr id="34" name="TextBox 33">
            <a:extLst>
              <a:ext uri="{FF2B5EF4-FFF2-40B4-BE49-F238E27FC236}">
                <a16:creationId xmlns:a16="http://schemas.microsoft.com/office/drawing/2014/main" id="{4A9AEFFB-1A20-899A-F8E0-29DEDB267EF4}"/>
              </a:ext>
            </a:extLst>
          </p:cNvPr>
          <p:cNvSpPr txBox="1"/>
          <p:nvPr/>
        </p:nvSpPr>
        <p:spPr>
          <a:xfrm>
            <a:off x="1014942" y="3860497"/>
            <a:ext cx="9943179" cy="1384995"/>
          </a:xfrm>
          <a:prstGeom prst="rect">
            <a:avLst/>
          </a:prstGeom>
          <a:noFill/>
        </p:spPr>
        <p:txBody>
          <a:bodyPr wrap="square" rtlCol="0">
            <a:spAutoFit/>
          </a:bodyPr>
          <a:lstStyle/>
          <a:p>
            <a:r>
              <a:rPr lang="en-US"/>
              <a:t>• Robust Communication: Establish reliable communication systems to transmit</a:t>
            </a:r>
          </a:p>
          <a:p>
            <a:r>
              <a:rPr lang="en-US"/>
              <a:t>   data and control commands between the AUV and the surface.</a:t>
            </a:r>
          </a:p>
          <a:p>
            <a:r>
              <a:rPr lang="en-US"/>
              <a:t>• Reduced Downtime: Minimize downtime and maintenance costs by automating</a:t>
            </a:r>
          </a:p>
          <a:p>
            <a:r>
              <a:rPr lang="en-US"/>
              <a:t>   inspection and cleaning tasks.</a:t>
            </a:r>
          </a:p>
          <a:p>
            <a:r>
              <a:rPr lang="en-US"/>
              <a:t>• Reliable Inspection: Conduct thorough inspections of seawater intake tunnels to</a:t>
            </a:r>
          </a:p>
          <a:p>
            <a:r>
              <a:rPr lang="en-US"/>
              <a:t>   detect potential issues, such as debris, sedimentation, or damage</a:t>
            </a:r>
            <a:endParaRPr lang="en-US" dirty="0"/>
          </a:p>
        </p:txBody>
      </p:sp>
      <p:sp>
        <p:nvSpPr>
          <p:cNvPr id="35" name="Slide Number Placeholder 34">
            <a:extLst>
              <a:ext uri="{FF2B5EF4-FFF2-40B4-BE49-F238E27FC236}">
                <a16:creationId xmlns:a16="http://schemas.microsoft.com/office/drawing/2014/main" id="{FB294828-0F9E-F06A-05D5-7A5C37AB34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a:t>
            </a:fld>
            <a:endParaRPr lang="en-US" dirty="0"/>
          </a:p>
        </p:txBody>
      </p:sp>
    </p:spTree>
    <p:extLst>
      <p:ext uri="{BB962C8B-B14F-4D97-AF65-F5344CB8AC3E}">
        <p14:creationId xmlns:p14="http://schemas.microsoft.com/office/powerpoint/2010/main" val="14296414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5D277163-DDF4-8A7D-727E-9DC95265C51D}"/>
            </a:ext>
          </a:extLst>
        </p:cNvPr>
        <p:cNvGrpSpPr/>
        <p:nvPr/>
      </p:nvGrpSpPr>
      <p:grpSpPr>
        <a:xfrm>
          <a:off x="0" y="0"/>
          <a:ext cx="0" cy="0"/>
          <a:chOff x="0" y="0"/>
          <a:chExt cx="0" cy="0"/>
        </a:xfrm>
      </p:grpSpPr>
      <p:sp>
        <p:nvSpPr>
          <p:cNvPr id="8" name="Google Shape;125;p3">
            <a:extLst>
              <a:ext uri="{FF2B5EF4-FFF2-40B4-BE49-F238E27FC236}">
                <a16:creationId xmlns:a16="http://schemas.microsoft.com/office/drawing/2014/main" id="{C6ECFB60-4922-9557-3C5E-7FA842E8B16A}"/>
              </a:ext>
            </a:extLst>
          </p:cNvPr>
          <p:cNvSpPr txBox="1"/>
          <p:nvPr/>
        </p:nvSpPr>
        <p:spPr>
          <a:xfrm>
            <a:off x="452283" y="1558456"/>
            <a:ext cx="11326761" cy="504883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lang="en-IN" dirty="0">
              <a:latin typeface="Verdana" panose="020B0604030504040204" pitchFamily="34" charset="0"/>
              <a:ea typeface="Verdana" panose="020B0604030504040204" pitchFamily="34" charset="0"/>
            </a:endParaRPr>
          </a:p>
        </p:txBody>
      </p:sp>
      <p:sp>
        <p:nvSpPr>
          <p:cNvPr id="3" name="Slide Number Placeholder 2">
            <a:extLst>
              <a:ext uri="{FF2B5EF4-FFF2-40B4-BE49-F238E27FC236}">
                <a16:creationId xmlns:a16="http://schemas.microsoft.com/office/drawing/2014/main" id="{83241AC6-CE23-A38B-BD86-17E34844F78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dirty="0"/>
          </a:p>
        </p:txBody>
      </p:sp>
      <p:sp>
        <p:nvSpPr>
          <p:cNvPr id="5" name="Google Shape;125;p3">
            <a:extLst>
              <a:ext uri="{FF2B5EF4-FFF2-40B4-BE49-F238E27FC236}">
                <a16:creationId xmlns:a16="http://schemas.microsoft.com/office/drawing/2014/main" id="{12977A3E-566F-814B-0D9C-37C0E1141171}"/>
              </a:ext>
            </a:extLst>
          </p:cNvPr>
          <p:cNvSpPr txBox="1"/>
          <p:nvPr/>
        </p:nvSpPr>
        <p:spPr>
          <a:xfrm>
            <a:off x="753634" y="250707"/>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i="0" u="none" strike="noStrike" cap="none" dirty="0">
                <a:solidFill>
                  <a:srgbClr val="000000"/>
                </a:solidFill>
                <a:latin typeface="Montserrat"/>
                <a:ea typeface="Montserrat"/>
                <a:cs typeface="Montserrat"/>
                <a:sym typeface="Montserrat"/>
              </a:rPr>
              <a:t>Project Plan </a:t>
            </a:r>
            <a:endParaRPr dirty="0"/>
          </a:p>
        </p:txBody>
      </p:sp>
      <p:pic>
        <p:nvPicPr>
          <p:cNvPr id="4" name="Picture 3">
            <a:extLst>
              <a:ext uri="{FF2B5EF4-FFF2-40B4-BE49-F238E27FC236}">
                <a16:creationId xmlns:a16="http://schemas.microsoft.com/office/drawing/2014/main" id="{E77B24D4-E9C3-BCCC-023B-E378A12BCDC8}"/>
              </a:ext>
            </a:extLst>
          </p:cNvPr>
          <p:cNvPicPr/>
          <p:nvPr/>
        </p:nvPicPr>
        <p:blipFill rotWithShape="1">
          <a:blip r:embed="rId3"/>
          <a:srcRect t="17538" b="12157"/>
          <a:stretch>
            <a:fillRect/>
          </a:stretch>
        </p:blipFill>
        <p:spPr bwMode="auto">
          <a:xfrm>
            <a:off x="636950" y="1156417"/>
            <a:ext cx="11102767" cy="420984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6315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Schematic view of a cooling water system of a power station (Madras Atomic Power Station, Kalpakkam, located on the east coast of India). TWS travelling water screens, PSWHX process seawater heat exchangers, MSL mean sea level 468 m TUNNEL  ">
            <a:extLst>
              <a:ext uri="{FF2B5EF4-FFF2-40B4-BE49-F238E27FC236}">
                <a16:creationId xmlns:a16="http://schemas.microsoft.com/office/drawing/2014/main" id="{90B65642-E063-541E-5ECB-BE98ADAE9A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21" y="572757"/>
            <a:ext cx="11285242" cy="4815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231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F53F8-9556-4270-5B9D-9550237E944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CCA8DE1-C914-AC92-41A9-F53CE64505D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
        <p:nvSpPr>
          <p:cNvPr id="4" name="Google Shape;125;p3">
            <a:extLst>
              <a:ext uri="{FF2B5EF4-FFF2-40B4-BE49-F238E27FC236}">
                <a16:creationId xmlns:a16="http://schemas.microsoft.com/office/drawing/2014/main" id="{DB20A693-DAF6-90F8-E452-0AF12BA5AC45}"/>
              </a:ext>
            </a:extLst>
          </p:cNvPr>
          <p:cNvSpPr txBox="1"/>
          <p:nvPr/>
        </p:nvSpPr>
        <p:spPr>
          <a:xfrm>
            <a:off x="513734" y="230489"/>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Architecture  </a:t>
            </a:r>
            <a:endParaRPr dirty="0"/>
          </a:p>
        </p:txBody>
      </p:sp>
      <p:sp>
        <p:nvSpPr>
          <p:cNvPr id="5" name="Google Shape;125;p3">
            <a:extLst>
              <a:ext uri="{FF2B5EF4-FFF2-40B4-BE49-F238E27FC236}">
                <a16:creationId xmlns:a16="http://schemas.microsoft.com/office/drawing/2014/main" id="{11DCD2FE-F6D8-3416-49EA-CE0660F5B1E7}"/>
              </a:ext>
            </a:extLst>
          </p:cNvPr>
          <p:cNvSpPr txBox="1"/>
          <p:nvPr/>
        </p:nvSpPr>
        <p:spPr>
          <a:xfrm>
            <a:off x="452284" y="788096"/>
            <a:ext cx="5761704"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Structural Diagram</a:t>
            </a:r>
          </a:p>
          <a:p>
            <a:pPr marL="0" marR="0" lvl="0" indent="0" rtl="0">
              <a:lnSpc>
                <a:spcPct val="100000"/>
              </a:lnSpc>
              <a:spcBef>
                <a:spcPts val="0"/>
              </a:spcBef>
              <a:spcAft>
                <a:spcPts val="0"/>
              </a:spcAft>
              <a:buNone/>
            </a:pPr>
            <a:r>
              <a:rPr lang="en-IN" sz="1200" dirty="0">
                <a:latin typeface="Verdana" panose="020B0604030504040204" pitchFamily="34" charset="0"/>
                <a:ea typeface="Verdana" panose="020B0604030504040204" pitchFamily="34" charset="0"/>
              </a:rPr>
              <a:t>Block Diagram :</a:t>
            </a:r>
            <a:endParaRPr lang="en-IN" dirty="0">
              <a:latin typeface="Verdana" panose="020B0604030504040204" pitchFamily="34" charset="0"/>
              <a:ea typeface="Verdana" panose="020B0604030504040204" pitchFamily="34" charset="0"/>
            </a:endParaRPr>
          </a:p>
        </p:txBody>
      </p:sp>
      <p:sp>
        <p:nvSpPr>
          <p:cNvPr id="2" name="Google Shape;125;p3">
            <a:extLst>
              <a:ext uri="{FF2B5EF4-FFF2-40B4-BE49-F238E27FC236}">
                <a16:creationId xmlns:a16="http://schemas.microsoft.com/office/drawing/2014/main" id="{7B3FE64C-ED43-A052-11E8-812792B8FDDF}"/>
              </a:ext>
            </a:extLst>
          </p:cNvPr>
          <p:cNvSpPr txBox="1"/>
          <p:nvPr/>
        </p:nvSpPr>
        <p:spPr>
          <a:xfrm>
            <a:off x="6213988" y="757114"/>
            <a:ext cx="5761704"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p:txBody>
      </p:sp>
      <p:pic>
        <p:nvPicPr>
          <p:cNvPr id="10" name="Picture 9">
            <a:extLst>
              <a:ext uri="{FF2B5EF4-FFF2-40B4-BE49-F238E27FC236}">
                <a16:creationId xmlns:a16="http://schemas.microsoft.com/office/drawing/2014/main" id="{30AF49D7-98FF-A9AF-D195-D2A7AA6004F7}"/>
              </a:ext>
            </a:extLst>
          </p:cNvPr>
          <p:cNvPicPr>
            <a:picLocks noChangeAspect="1"/>
          </p:cNvPicPr>
          <p:nvPr/>
        </p:nvPicPr>
        <p:blipFill>
          <a:blip r:embed="rId2"/>
          <a:stretch>
            <a:fillRect/>
          </a:stretch>
        </p:blipFill>
        <p:spPr>
          <a:xfrm>
            <a:off x="-1" y="1381787"/>
            <a:ext cx="11739717" cy="4776945"/>
          </a:xfrm>
          <a:prstGeom prst="rect">
            <a:avLst/>
          </a:prstGeom>
        </p:spPr>
      </p:pic>
    </p:spTree>
    <p:extLst>
      <p:ext uri="{BB962C8B-B14F-4D97-AF65-F5344CB8AC3E}">
        <p14:creationId xmlns:p14="http://schemas.microsoft.com/office/powerpoint/2010/main" val="1869460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5834E08-0B4E-17E2-787A-969B4CCFD06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dirty="0"/>
          </a:p>
        </p:txBody>
      </p:sp>
      <p:sp>
        <p:nvSpPr>
          <p:cNvPr id="4" name="TextBox 3">
            <a:extLst>
              <a:ext uri="{FF2B5EF4-FFF2-40B4-BE49-F238E27FC236}">
                <a16:creationId xmlns:a16="http://schemas.microsoft.com/office/drawing/2014/main" id="{2B3E1B65-4970-ABF2-CAF1-A5BE34A07703}"/>
              </a:ext>
            </a:extLst>
          </p:cNvPr>
          <p:cNvSpPr txBox="1"/>
          <p:nvPr/>
        </p:nvSpPr>
        <p:spPr>
          <a:xfrm>
            <a:off x="4602145" y="562708"/>
            <a:ext cx="2733152" cy="523220"/>
          </a:xfrm>
          <a:prstGeom prst="rect">
            <a:avLst/>
          </a:prstGeom>
          <a:noFill/>
        </p:spPr>
        <p:txBody>
          <a:bodyPr wrap="square" rtlCol="0">
            <a:spAutoFit/>
          </a:bodyPr>
          <a:lstStyle/>
          <a:p>
            <a:r>
              <a:rPr lang="en-IN" b="1" dirty="0">
                <a:latin typeface="Verdana" panose="020B0604030504040204" pitchFamily="34" charset="0"/>
                <a:ea typeface="Verdana" panose="020B0604030504040204" pitchFamily="34" charset="0"/>
              </a:rPr>
              <a:t>FLOW CHART:</a:t>
            </a:r>
          </a:p>
          <a:p>
            <a:endParaRPr lang="en-IN" dirty="0"/>
          </a:p>
        </p:txBody>
      </p:sp>
      <p:pic>
        <p:nvPicPr>
          <p:cNvPr id="7" name="Picture 6">
            <a:extLst>
              <a:ext uri="{FF2B5EF4-FFF2-40B4-BE49-F238E27FC236}">
                <a16:creationId xmlns:a16="http://schemas.microsoft.com/office/drawing/2014/main" id="{5FC940D9-C6D1-B4F8-9B82-BE35749032F2}"/>
              </a:ext>
            </a:extLst>
          </p:cNvPr>
          <p:cNvPicPr>
            <a:picLocks noChangeAspect="1"/>
          </p:cNvPicPr>
          <p:nvPr/>
        </p:nvPicPr>
        <p:blipFill>
          <a:blip r:embed="rId2"/>
          <a:stretch>
            <a:fillRect/>
          </a:stretch>
        </p:blipFill>
        <p:spPr>
          <a:xfrm>
            <a:off x="411982" y="954593"/>
            <a:ext cx="11639340" cy="5106202"/>
          </a:xfrm>
          <a:prstGeom prst="rect">
            <a:avLst/>
          </a:prstGeom>
        </p:spPr>
      </p:pic>
    </p:spTree>
    <p:extLst>
      <p:ext uri="{BB962C8B-B14F-4D97-AF65-F5344CB8AC3E}">
        <p14:creationId xmlns:p14="http://schemas.microsoft.com/office/powerpoint/2010/main" val="17861600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EAB61C2-B595-6D36-CB78-3791DED7225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dirty="0"/>
          </a:p>
        </p:txBody>
      </p:sp>
      <p:sp>
        <p:nvSpPr>
          <p:cNvPr id="4" name="Google Shape;125;p3">
            <a:extLst>
              <a:ext uri="{FF2B5EF4-FFF2-40B4-BE49-F238E27FC236}">
                <a16:creationId xmlns:a16="http://schemas.microsoft.com/office/drawing/2014/main" id="{050F573B-21F3-B526-5212-5E481ED19CDC}"/>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189FAE14-3F2D-9B3A-FA7E-862D36BC1477}"/>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73E3102E-4131-94FA-902B-8808E0DCD36B}"/>
              </a:ext>
            </a:extLst>
          </p:cNvPr>
          <p:cNvPicPr>
            <a:picLocks noChangeAspect="1"/>
          </p:cNvPicPr>
          <p:nvPr/>
        </p:nvPicPr>
        <p:blipFill>
          <a:blip r:embed="rId2"/>
          <a:stretch>
            <a:fillRect/>
          </a:stretch>
        </p:blipFill>
        <p:spPr>
          <a:xfrm>
            <a:off x="1985962" y="1181100"/>
            <a:ext cx="8220075" cy="4495800"/>
          </a:xfrm>
          <a:prstGeom prst="rect">
            <a:avLst/>
          </a:prstGeom>
        </p:spPr>
      </p:pic>
    </p:spTree>
    <p:extLst>
      <p:ext uri="{BB962C8B-B14F-4D97-AF65-F5344CB8AC3E}">
        <p14:creationId xmlns:p14="http://schemas.microsoft.com/office/powerpoint/2010/main" val="2538241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C6776ED-2A9B-CE7C-C8B8-51DE760B0800}"/>
              </a:ext>
            </a:extLst>
          </p:cNvPr>
          <p:cNvPicPr>
            <a:picLocks noChangeAspect="1"/>
          </p:cNvPicPr>
          <p:nvPr/>
        </p:nvPicPr>
        <p:blipFill>
          <a:blip r:embed="rId2"/>
          <a:stretch>
            <a:fillRect/>
          </a:stretch>
        </p:blipFill>
        <p:spPr>
          <a:xfrm>
            <a:off x="2043112" y="1123950"/>
            <a:ext cx="8105775" cy="4610100"/>
          </a:xfrm>
          <a:prstGeom prst="rect">
            <a:avLst/>
          </a:prstGeom>
        </p:spPr>
      </p:pic>
    </p:spTree>
    <p:extLst>
      <p:ext uri="{BB962C8B-B14F-4D97-AF65-F5344CB8AC3E}">
        <p14:creationId xmlns:p14="http://schemas.microsoft.com/office/powerpoint/2010/main" val="289573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C4699F-2F32-6373-90A1-7654CD0CD99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EAD7A1D-5249-D763-88FC-F8C51F249F4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sp>
        <p:nvSpPr>
          <p:cNvPr id="4" name="Google Shape;125;p3">
            <a:extLst>
              <a:ext uri="{FF2B5EF4-FFF2-40B4-BE49-F238E27FC236}">
                <a16:creationId xmlns:a16="http://schemas.microsoft.com/office/drawing/2014/main" id="{C440BFE1-19BF-132D-F92A-C7FA9BDE0E70}"/>
              </a:ext>
            </a:extLst>
          </p:cNvPr>
          <p:cNvSpPr txBox="1"/>
          <p:nvPr/>
        </p:nvSpPr>
        <p:spPr>
          <a:xfrm>
            <a:off x="1000124" y="232275"/>
            <a:ext cx="10515600" cy="493857"/>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2400" b="1" dirty="0">
                <a:latin typeface="Montserrat"/>
                <a:sym typeface="Montserrat"/>
              </a:rPr>
              <a:t>Literature Survey</a:t>
            </a:r>
            <a:endParaRPr dirty="0"/>
          </a:p>
        </p:txBody>
      </p:sp>
      <p:sp>
        <p:nvSpPr>
          <p:cNvPr id="5" name="Google Shape;125;p3">
            <a:extLst>
              <a:ext uri="{FF2B5EF4-FFF2-40B4-BE49-F238E27FC236}">
                <a16:creationId xmlns:a16="http://schemas.microsoft.com/office/drawing/2014/main" id="{890043C5-15F6-81A6-997D-3671342A9EB4}"/>
              </a:ext>
            </a:extLst>
          </p:cNvPr>
          <p:cNvSpPr txBox="1"/>
          <p:nvPr/>
        </p:nvSpPr>
        <p:spPr>
          <a:xfrm>
            <a:off x="452283" y="871532"/>
            <a:ext cx="11326761" cy="5735761"/>
          </a:xfrm>
          <a:prstGeom prst="rect">
            <a:avLst/>
          </a:prstGeom>
          <a:noFill/>
          <a:ln>
            <a:noFill/>
          </a:ln>
        </p:spPr>
        <p:txBody>
          <a:bodyPr spcFirstLastPara="1" wrap="square" lIns="91425" tIns="45700" rIns="91425" bIns="45700" anchor="t" anchorCtr="0">
            <a:noAutofit/>
          </a:bodyPr>
          <a:lstStyle/>
          <a:p>
            <a:pPr marL="0" marR="0" lvl="0" indent="0" rtl="0">
              <a:lnSpc>
                <a:spcPct val="100000"/>
              </a:lnSpc>
              <a:spcBef>
                <a:spcPts val="0"/>
              </a:spcBef>
              <a:spcAft>
                <a:spcPts val="0"/>
              </a:spcAft>
              <a:buNone/>
            </a:pPr>
            <a:r>
              <a:rPr lang="en-IN" b="1" dirty="0">
                <a:latin typeface="Verdana" panose="020B0604030504040204" pitchFamily="34" charset="0"/>
                <a:ea typeface="Verdana" panose="020B0604030504040204" pitchFamily="34" charset="0"/>
              </a:rPr>
              <a:t> </a:t>
            </a:r>
          </a:p>
          <a:p>
            <a:pPr lvl="0"/>
            <a:endParaRPr lang="en-IN" b="1"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endParaRPr lang="en-IN" dirty="0">
              <a:latin typeface="Verdana" panose="020B0604030504040204" pitchFamily="34" charset="0"/>
              <a:ea typeface="Verdana" panose="020B0604030504040204" pitchFamily="34" charset="0"/>
            </a:endParaRPr>
          </a:p>
          <a:p>
            <a:pPr marR="0" lvl="0" rtl="0">
              <a:lnSpc>
                <a:spcPct val="100000"/>
              </a:lnSpc>
              <a:spcBef>
                <a:spcPts val="0"/>
              </a:spcBef>
              <a:spcAft>
                <a:spcPts val="0"/>
              </a:spcAft>
            </a:pPr>
            <a:r>
              <a:rPr lang="en-IN" dirty="0">
                <a:latin typeface="Verdana" panose="020B0604030504040204" pitchFamily="34" charset="0"/>
                <a:ea typeface="Verdana" panose="020B0604030504040204" pitchFamily="34" charset="0"/>
              </a:rPr>
              <a:t> </a:t>
            </a:r>
          </a:p>
        </p:txBody>
      </p:sp>
      <p:pic>
        <p:nvPicPr>
          <p:cNvPr id="6" name="Picture 5">
            <a:extLst>
              <a:ext uri="{FF2B5EF4-FFF2-40B4-BE49-F238E27FC236}">
                <a16:creationId xmlns:a16="http://schemas.microsoft.com/office/drawing/2014/main" id="{6DB70E9B-C5E7-FDD0-798A-0B010D46FF54}"/>
              </a:ext>
            </a:extLst>
          </p:cNvPr>
          <p:cNvPicPr>
            <a:picLocks noChangeAspect="1"/>
          </p:cNvPicPr>
          <p:nvPr/>
        </p:nvPicPr>
        <p:blipFill>
          <a:blip r:embed="rId2"/>
          <a:stretch>
            <a:fillRect/>
          </a:stretch>
        </p:blipFill>
        <p:spPr>
          <a:xfrm>
            <a:off x="1245996" y="867056"/>
            <a:ext cx="9686611" cy="4877955"/>
          </a:xfrm>
          <a:prstGeom prst="rect">
            <a:avLst/>
          </a:prstGeom>
        </p:spPr>
      </p:pic>
    </p:spTree>
    <p:extLst>
      <p:ext uri="{BB962C8B-B14F-4D97-AF65-F5344CB8AC3E}">
        <p14:creationId xmlns:p14="http://schemas.microsoft.com/office/powerpoint/2010/main" val="16753933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2b12e713-2dca-40f0-9e5e-b71e83d0a0b8"/>
</p:tagLst>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3511</TotalTime>
  <Words>646</Words>
  <Application>Microsoft Office PowerPoint</Application>
  <PresentationFormat>Widescreen</PresentationFormat>
  <Paragraphs>99</Paragraphs>
  <Slides>12</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Open Sans</vt:lpstr>
      <vt:lpstr>Montserrat</vt:lpstr>
      <vt:lpstr>Poppins SemiBold</vt:lpstr>
      <vt:lpstr>Verdana</vt:lpstr>
      <vt:lpstr>Aharoni</vt:lpstr>
      <vt:lpstr>Calibri</vt:lpstr>
      <vt:lpstr>Arial</vt:lpstr>
      <vt:lpstr>Montserrat Medium</vt:lpstr>
      <vt:lpstr>Plus Jakarta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Hari Pawar</cp:lastModifiedBy>
  <cp:revision>39</cp:revision>
  <dcterms:created xsi:type="dcterms:W3CDTF">2022-05-23T07:15:42Z</dcterms:created>
  <dcterms:modified xsi:type="dcterms:W3CDTF">2025-09-26T03:49:24Z</dcterms:modified>
</cp:coreProperties>
</file>