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67" r:id="rId3"/>
    <p:sldId id="258" r:id="rId4"/>
    <p:sldId id="268" r:id="rId5"/>
    <p:sldId id="260" r:id="rId6"/>
    <p:sldId id="266" r:id="rId7"/>
    <p:sldId id="263" r:id="rId8"/>
    <p:sldId id="262" r:id="rId9"/>
    <p:sldId id="269" r:id="rId10"/>
    <p:sldId id="264" r:id="rId11"/>
    <p:sldId id="265"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1698">
          <p15:clr>
            <a:srgbClr val="9AA0A6"/>
          </p15:clr>
        </p15:guide>
        <p15:guide id="2" orient="horz"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mxfcwTRkrfAq3tD59y8mqMJsn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17EABC-2F5C-471E-B24F-B2457F897CC8}">
  <a:tblStyle styleId="{E017EABC-2F5C-471E-B24F-B2457F897CC8}" styleName="Table_0">
    <a:wholeTbl>
      <a:tcTxStyle b="off" i="off">
        <a:font>
          <a:latin typeface="Avenir Next LT Pro"/>
          <a:ea typeface="Avenir Next LT Pro"/>
          <a:cs typeface="Avenir Next LT Pro"/>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Avenir Next LT Pro"/>
          <a:ea typeface="Avenir Next LT Pro"/>
          <a:cs typeface="Avenir Next LT Pro"/>
        </a:font>
        <a:schemeClr val="lt1"/>
      </a:tcTxStyle>
      <a:tcStyle>
        <a:tcBdr/>
        <a:fill>
          <a:solidFill>
            <a:schemeClr val="accent1"/>
          </a:solidFill>
        </a:fill>
      </a:tcStyle>
    </a:firstRow>
    <a:neCell>
      <a:tcTxStyle/>
      <a:tcStyle>
        <a:tcBdr/>
      </a:tcStyle>
    </a:neCell>
    <a:nwCell>
      <a:tcTxStyle/>
      <a:tcStyle>
        <a:tcBdr/>
      </a:tcStyle>
    </a:nwCell>
  </a:tblStyle>
  <a:tblStyle styleId="{87EA674B-127B-49B3-A377-C006E222CEB7}" styleName="Table_1">
    <a:wholeTbl>
      <a:tcTxStyle b="off" i="off">
        <a:font>
          <a:latin typeface="Avenir Next LT Pro"/>
          <a:ea typeface="Avenir Next LT Pro"/>
          <a:cs typeface="Avenir Next LT Pr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7E9"/>
          </a:solidFill>
        </a:fill>
      </a:tcStyle>
    </a:wholeTbl>
    <a:band1H>
      <a:tcTxStyle/>
      <a:tcStyle>
        <a:tcBdr/>
        <a:fill>
          <a:solidFill>
            <a:srgbClr val="E0CBCF"/>
          </a:solidFill>
        </a:fill>
      </a:tcStyle>
    </a:band1H>
    <a:band2H>
      <a:tcTxStyle/>
      <a:tcStyle>
        <a:tcBdr/>
      </a:tcStyle>
    </a:band2H>
    <a:band1V>
      <a:tcTxStyle/>
      <a:tcStyle>
        <a:tcBdr/>
        <a:fill>
          <a:solidFill>
            <a:srgbClr val="E0CBCF"/>
          </a:solidFill>
        </a:fill>
      </a:tcStyle>
    </a:band1V>
    <a:band2V>
      <a:tcTxStyle/>
      <a:tcStyle>
        <a:tcBdr/>
      </a:tcStyle>
    </a:band2V>
    <a:lastCol>
      <a:tcTxStyle b="on" i="off">
        <a:font>
          <a:latin typeface="Avenir Next LT Pro"/>
          <a:ea typeface="Avenir Next LT Pro"/>
          <a:cs typeface="Avenir Next LT Pro"/>
        </a:font>
        <a:schemeClr val="lt1"/>
      </a:tcTxStyle>
      <a:tcStyle>
        <a:tcBdr/>
        <a:fill>
          <a:solidFill>
            <a:schemeClr val="accent1"/>
          </a:solidFill>
        </a:fill>
      </a:tcStyle>
    </a:lastCol>
    <a:firstCol>
      <a:tcTxStyle b="on" i="off">
        <a:font>
          <a:latin typeface="Avenir Next LT Pro"/>
          <a:ea typeface="Avenir Next LT Pro"/>
          <a:cs typeface="Avenir Next LT Pro"/>
        </a:font>
        <a:schemeClr val="lt1"/>
      </a:tcTxStyle>
      <a:tcStyle>
        <a:tcBdr/>
        <a:fill>
          <a:solidFill>
            <a:schemeClr val="accent1"/>
          </a:solidFill>
        </a:fill>
      </a:tcStyle>
    </a:firstCol>
    <a:lastRow>
      <a:tcTxStyle b="on" i="off">
        <a:font>
          <a:latin typeface="Avenir Next LT Pro"/>
          <a:ea typeface="Avenir Next LT Pro"/>
          <a:cs typeface="Avenir Next LT Pr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venir Next LT Pro"/>
          <a:ea typeface="Avenir Next LT Pro"/>
          <a:cs typeface="Avenir Next LT Pr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guide pos="1698"/>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lt1"/>
              </a:buClr>
              <a:buSzPts val="4400"/>
              <a:buFont typeface="Avenir"/>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1000"/>
              </a:spcBef>
              <a:spcAft>
                <a:spcPts val="0"/>
              </a:spcAft>
              <a:buSzPts val="2000"/>
              <a:buNone/>
              <a:defRPr sz="2000">
                <a:latin typeface="Avenir"/>
                <a:ea typeface="Avenir"/>
                <a:cs typeface="Avenir"/>
                <a:sym typeface="Avenir"/>
              </a:defRPr>
            </a:lvl1pPr>
            <a:lvl2pPr lvl="1" algn="ctr">
              <a:lnSpc>
                <a:spcPct val="110000"/>
              </a:lnSpc>
              <a:spcBef>
                <a:spcPts val="500"/>
              </a:spcBef>
              <a:spcAft>
                <a:spcPts val="0"/>
              </a:spcAft>
              <a:buSzPts val="2000"/>
              <a:buNone/>
              <a:defRPr sz="2000"/>
            </a:lvl2pPr>
            <a:lvl3pPr lvl="2" algn="ctr">
              <a:lnSpc>
                <a:spcPct val="110000"/>
              </a:lnSpc>
              <a:spcBef>
                <a:spcPts val="500"/>
              </a:spcBef>
              <a:spcAft>
                <a:spcPts val="0"/>
              </a:spcAft>
              <a:buSzPts val="1800"/>
              <a:buNone/>
              <a:defRPr sz="1800"/>
            </a:lvl3pPr>
            <a:lvl4pPr lvl="3" algn="ctr">
              <a:lnSpc>
                <a:spcPct val="110000"/>
              </a:lnSpc>
              <a:spcBef>
                <a:spcPts val="500"/>
              </a:spcBef>
              <a:spcAft>
                <a:spcPts val="0"/>
              </a:spcAft>
              <a:buSzPts val="1600"/>
              <a:buNone/>
              <a:defRPr sz="1600"/>
            </a:lvl4pPr>
            <a:lvl5pPr lvl="4" algn="ctr">
              <a:lnSpc>
                <a:spcPct val="11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12"/>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2"/>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chemeClr val="lt1"/>
                </a:solidFill>
                <a:latin typeface="Avenir"/>
                <a:ea typeface="Avenir"/>
                <a:cs typeface="Avenir"/>
                <a:sym typeface="Avenir"/>
              </a:defRPr>
            </a:lvl1pPr>
            <a:lvl2pPr marL="0" lvl="1" indent="0" algn="r">
              <a:spcBef>
                <a:spcPts val="0"/>
              </a:spcBef>
              <a:buNone/>
              <a:defRPr sz="900" b="0" i="0" u="none" strike="noStrike" cap="none">
                <a:solidFill>
                  <a:schemeClr val="lt1"/>
                </a:solidFill>
                <a:latin typeface="Avenir"/>
                <a:ea typeface="Avenir"/>
                <a:cs typeface="Avenir"/>
                <a:sym typeface="Avenir"/>
              </a:defRPr>
            </a:lvl2pPr>
            <a:lvl3pPr marL="0" lvl="2" indent="0" algn="r">
              <a:spcBef>
                <a:spcPts val="0"/>
              </a:spcBef>
              <a:buNone/>
              <a:defRPr sz="900" b="0" i="0" u="none" strike="noStrike" cap="none">
                <a:solidFill>
                  <a:schemeClr val="lt1"/>
                </a:solidFill>
                <a:latin typeface="Avenir"/>
                <a:ea typeface="Avenir"/>
                <a:cs typeface="Avenir"/>
                <a:sym typeface="Avenir"/>
              </a:defRPr>
            </a:lvl3pPr>
            <a:lvl4pPr marL="0" lvl="3" indent="0" algn="r">
              <a:spcBef>
                <a:spcPts val="0"/>
              </a:spcBef>
              <a:buNone/>
              <a:defRPr sz="900" b="0" i="0" u="none" strike="noStrike" cap="none">
                <a:solidFill>
                  <a:schemeClr val="lt1"/>
                </a:solidFill>
                <a:latin typeface="Avenir"/>
                <a:ea typeface="Avenir"/>
                <a:cs typeface="Avenir"/>
                <a:sym typeface="Avenir"/>
              </a:defRPr>
            </a:lvl4pPr>
            <a:lvl5pPr marL="0" lvl="4" indent="0" algn="r">
              <a:spcBef>
                <a:spcPts val="0"/>
              </a:spcBef>
              <a:buNone/>
              <a:defRPr sz="900" b="0" i="0" u="none" strike="noStrike" cap="none">
                <a:solidFill>
                  <a:schemeClr val="lt1"/>
                </a:solidFill>
                <a:latin typeface="Avenir"/>
                <a:ea typeface="Avenir"/>
                <a:cs typeface="Avenir"/>
                <a:sym typeface="Avenir"/>
              </a:defRPr>
            </a:lvl5pPr>
            <a:lvl6pPr marL="0" lvl="5" indent="0" algn="r">
              <a:spcBef>
                <a:spcPts val="0"/>
              </a:spcBef>
              <a:buNone/>
              <a:defRPr sz="900" b="0" i="0" u="none" strike="noStrike" cap="none">
                <a:solidFill>
                  <a:schemeClr val="lt1"/>
                </a:solidFill>
                <a:latin typeface="Avenir"/>
                <a:ea typeface="Avenir"/>
                <a:cs typeface="Avenir"/>
                <a:sym typeface="Avenir"/>
              </a:defRPr>
            </a:lvl6pPr>
            <a:lvl7pPr marL="0" lvl="6" indent="0" algn="r">
              <a:spcBef>
                <a:spcPts val="0"/>
              </a:spcBef>
              <a:buNone/>
              <a:defRPr sz="900" b="0" i="0" u="none" strike="noStrike" cap="none">
                <a:solidFill>
                  <a:schemeClr val="lt1"/>
                </a:solidFill>
                <a:latin typeface="Avenir"/>
                <a:ea typeface="Avenir"/>
                <a:cs typeface="Avenir"/>
                <a:sym typeface="Avenir"/>
              </a:defRPr>
            </a:lvl7pPr>
            <a:lvl8pPr marL="0" lvl="7" indent="0" algn="r">
              <a:spcBef>
                <a:spcPts val="0"/>
              </a:spcBef>
              <a:buNone/>
              <a:defRPr sz="900" b="0" i="0" u="none" strike="noStrike" cap="none">
                <a:solidFill>
                  <a:schemeClr val="lt1"/>
                </a:solidFill>
                <a:latin typeface="Avenir"/>
                <a:ea typeface="Avenir"/>
                <a:cs typeface="Avenir"/>
                <a:sym typeface="Avenir"/>
              </a:defRPr>
            </a:lvl8pPr>
            <a:lvl9pPr marL="0" lvl="8" indent="0" algn="r">
              <a:spcBef>
                <a:spcPts val="0"/>
              </a:spcBef>
              <a:buNone/>
              <a:defRPr sz="9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838200" y="425450"/>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1"/>
          <p:cNvSpPr txBox="1">
            <a:spLocks noGrp="1"/>
          </p:cNvSpPr>
          <p:nvPr>
            <p:ph type="body" idx="1"/>
          </p:nvPr>
        </p:nvSpPr>
        <p:spPr>
          <a:xfrm rot="5400000">
            <a:off x="3998119" y="-1210468"/>
            <a:ext cx="4195763"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1"/>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2"/>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838200" y="365760"/>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3"/>
          <p:cNvSpPr txBox="1">
            <a:spLocks noGrp="1"/>
          </p:cNvSpPr>
          <p:nvPr>
            <p:ph type="body" idx="1"/>
          </p:nvPr>
        </p:nvSpPr>
        <p:spPr>
          <a:xfrm>
            <a:off x="838200" y="1949450"/>
            <a:ext cx="10515600" cy="4195763"/>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13"/>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838200" y="365760"/>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4"/>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10000"/>
              </a:lnSpc>
              <a:spcBef>
                <a:spcPts val="1000"/>
              </a:spcBef>
              <a:spcAft>
                <a:spcPts val="0"/>
              </a:spcAft>
              <a:buSzPts val="3200"/>
              <a:buChar char="•"/>
              <a:defRPr sz="3200"/>
            </a:lvl1pPr>
            <a:lvl2pPr marL="914400" lvl="1" indent="-406400" algn="l">
              <a:lnSpc>
                <a:spcPct val="110000"/>
              </a:lnSpc>
              <a:spcBef>
                <a:spcPts val="500"/>
              </a:spcBef>
              <a:spcAft>
                <a:spcPts val="0"/>
              </a:spcAft>
              <a:buSzPts val="2800"/>
              <a:buChar char="•"/>
              <a:defRPr sz="2800"/>
            </a:lvl2pPr>
            <a:lvl3pPr marL="1371600" lvl="2" indent="-381000" algn="l">
              <a:lnSpc>
                <a:spcPct val="110000"/>
              </a:lnSpc>
              <a:spcBef>
                <a:spcPts val="500"/>
              </a:spcBef>
              <a:spcAft>
                <a:spcPts val="0"/>
              </a:spcAft>
              <a:buSzPts val="2400"/>
              <a:buChar char="•"/>
              <a:defRPr sz="2400"/>
            </a:lvl3pPr>
            <a:lvl4pPr marL="1828800" lvl="3" indent="-355600" algn="l">
              <a:lnSpc>
                <a:spcPct val="110000"/>
              </a:lnSpc>
              <a:spcBef>
                <a:spcPts val="500"/>
              </a:spcBef>
              <a:spcAft>
                <a:spcPts val="0"/>
              </a:spcAft>
              <a:buSzPts val="2000"/>
              <a:buChar char="•"/>
              <a:defRPr sz="2000"/>
            </a:lvl4pPr>
            <a:lvl5pPr marL="2286000" lvl="4" indent="-355600" algn="l">
              <a:lnSpc>
                <a:spcPct val="110000"/>
              </a:lnSpc>
              <a:spcBef>
                <a:spcPts val="5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5" name="Google Shape;35;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1600"/>
              <a:buNone/>
              <a:defRPr sz="1600"/>
            </a:lvl1pPr>
            <a:lvl2pPr marL="914400" lvl="1" indent="-228600" algn="l">
              <a:lnSpc>
                <a:spcPct val="110000"/>
              </a:lnSpc>
              <a:spcBef>
                <a:spcPts val="500"/>
              </a:spcBef>
              <a:spcAft>
                <a:spcPts val="0"/>
              </a:spcAft>
              <a:buSzPts val="1400"/>
              <a:buNone/>
              <a:defRPr sz="1400"/>
            </a:lvl2pPr>
            <a:lvl3pPr marL="1371600" lvl="2" indent="-228600" algn="l">
              <a:lnSpc>
                <a:spcPct val="110000"/>
              </a:lnSpc>
              <a:spcBef>
                <a:spcPts val="500"/>
              </a:spcBef>
              <a:spcAft>
                <a:spcPts val="0"/>
              </a:spcAft>
              <a:buSzPts val="1200"/>
              <a:buNone/>
              <a:defRPr sz="1200"/>
            </a:lvl3pPr>
            <a:lvl4pPr marL="1828800" lvl="3" indent="-228600" algn="l">
              <a:lnSpc>
                <a:spcPct val="110000"/>
              </a:lnSpc>
              <a:spcBef>
                <a:spcPts val="500"/>
              </a:spcBef>
              <a:spcAft>
                <a:spcPts val="0"/>
              </a:spcAft>
              <a:buSzPts val="1000"/>
              <a:buNone/>
              <a:defRPr sz="1000"/>
            </a:lvl4pPr>
            <a:lvl5pPr marL="2286000" lvl="4" indent="-228600" algn="l">
              <a:lnSpc>
                <a:spcPct val="11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6" name="Google Shape;36;p15"/>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5"/>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16"/>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400"/>
              <a:buFont typeface="Avenir"/>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2400"/>
              <a:buNone/>
              <a:defRPr sz="2400">
                <a:solidFill>
                  <a:schemeClr val="lt1"/>
                </a:solidFill>
              </a:defRPr>
            </a:lvl1pPr>
            <a:lvl2pPr marL="914400" lvl="1" indent="-228600" algn="l">
              <a:lnSpc>
                <a:spcPct val="110000"/>
              </a:lnSpc>
              <a:spcBef>
                <a:spcPts val="500"/>
              </a:spcBef>
              <a:spcAft>
                <a:spcPts val="0"/>
              </a:spcAft>
              <a:buSzPts val="2000"/>
              <a:buNone/>
              <a:defRPr sz="2000">
                <a:solidFill>
                  <a:srgbClr val="888888"/>
                </a:solidFill>
              </a:defRPr>
            </a:lvl2pPr>
            <a:lvl3pPr marL="1371600" lvl="2" indent="-228600" algn="l">
              <a:lnSpc>
                <a:spcPct val="110000"/>
              </a:lnSpc>
              <a:spcBef>
                <a:spcPts val="500"/>
              </a:spcBef>
              <a:spcAft>
                <a:spcPts val="0"/>
              </a:spcAft>
              <a:buSzPts val="1800"/>
              <a:buNone/>
              <a:defRPr sz="1800">
                <a:solidFill>
                  <a:srgbClr val="888888"/>
                </a:solidFill>
              </a:defRPr>
            </a:lvl3pPr>
            <a:lvl4pPr marL="1828800" lvl="3" indent="-228600" algn="l">
              <a:lnSpc>
                <a:spcPct val="110000"/>
              </a:lnSpc>
              <a:spcBef>
                <a:spcPts val="500"/>
              </a:spcBef>
              <a:spcAft>
                <a:spcPts val="0"/>
              </a:spcAft>
              <a:buSzPts val="1600"/>
              <a:buNone/>
              <a:defRPr sz="1600">
                <a:solidFill>
                  <a:srgbClr val="888888"/>
                </a:solidFill>
              </a:defRPr>
            </a:lvl4pPr>
            <a:lvl5pPr marL="2286000" lvl="4" indent="-228600" algn="l">
              <a:lnSpc>
                <a:spcPct val="11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6" name="Google Shape;46;p17"/>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body" idx="1"/>
          </p:nvPr>
        </p:nvSpPr>
        <p:spPr>
          <a:xfrm>
            <a:off x="839788" y="1752600"/>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2400"/>
              <a:buNone/>
              <a:defRPr sz="2400" b="1"/>
            </a:lvl1pPr>
            <a:lvl2pPr marL="914400" lvl="1" indent="-228600" algn="l">
              <a:lnSpc>
                <a:spcPct val="110000"/>
              </a:lnSpc>
              <a:spcBef>
                <a:spcPts val="500"/>
              </a:spcBef>
              <a:spcAft>
                <a:spcPts val="0"/>
              </a:spcAft>
              <a:buSzPts val="2000"/>
              <a:buNone/>
              <a:defRPr sz="2000" b="1"/>
            </a:lvl2pPr>
            <a:lvl3pPr marL="1371600" lvl="2" indent="-228600" algn="l">
              <a:lnSpc>
                <a:spcPct val="110000"/>
              </a:lnSpc>
              <a:spcBef>
                <a:spcPts val="500"/>
              </a:spcBef>
              <a:spcAft>
                <a:spcPts val="0"/>
              </a:spcAft>
              <a:buSzPts val="1800"/>
              <a:buNone/>
              <a:defRPr sz="1800" b="1"/>
            </a:lvl3pPr>
            <a:lvl4pPr marL="1828800" lvl="3" indent="-228600" algn="l">
              <a:lnSpc>
                <a:spcPct val="110000"/>
              </a:lnSpc>
              <a:spcBef>
                <a:spcPts val="500"/>
              </a:spcBef>
              <a:spcAft>
                <a:spcPts val="0"/>
              </a:spcAft>
              <a:buSzPts val="1600"/>
              <a:buNone/>
              <a:defRPr sz="1600" b="1"/>
            </a:lvl4pPr>
            <a:lvl5pPr marL="2286000" lvl="4" indent="-228600" algn="l">
              <a:lnSpc>
                <a:spcPct val="11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18"/>
          <p:cNvSpPr txBox="1">
            <a:spLocks noGrp="1"/>
          </p:cNvSpPr>
          <p:nvPr>
            <p:ph type="body" idx="2"/>
          </p:nvPr>
        </p:nvSpPr>
        <p:spPr>
          <a:xfrm>
            <a:off x="839788" y="2666999"/>
            <a:ext cx="5157787" cy="3522663"/>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8"/>
          <p:cNvSpPr txBox="1">
            <a:spLocks noGrp="1"/>
          </p:cNvSpPr>
          <p:nvPr>
            <p:ph type="body" idx="3"/>
          </p:nvPr>
        </p:nvSpPr>
        <p:spPr>
          <a:xfrm>
            <a:off x="6172200" y="1752600"/>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2400"/>
              <a:buNone/>
              <a:defRPr sz="2400" b="1"/>
            </a:lvl1pPr>
            <a:lvl2pPr marL="914400" lvl="1" indent="-228600" algn="l">
              <a:lnSpc>
                <a:spcPct val="110000"/>
              </a:lnSpc>
              <a:spcBef>
                <a:spcPts val="500"/>
              </a:spcBef>
              <a:spcAft>
                <a:spcPts val="0"/>
              </a:spcAft>
              <a:buSzPts val="2000"/>
              <a:buNone/>
              <a:defRPr sz="2000" b="1"/>
            </a:lvl2pPr>
            <a:lvl3pPr marL="1371600" lvl="2" indent="-228600" algn="l">
              <a:lnSpc>
                <a:spcPct val="110000"/>
              </a:lnSpc>
              <a:spcBef>
                <a:spcPts val="500"/>
              </a:spcBef>
              <a:spcAft>
                <a:spcPts val="0"/>
              </a:spcAft>
              <a:buSzPts val="1800"/>
              <a:buNone/>
              <a:defRPr sz="1800" b="1"/>
            </a:lvl3pPr>
            <a:lvl4pPr marL="1828800" lvl="3" indent="-228600" algn="l">
              <a:lnSpc>
                <a:spcPct val="110000"/>
              </a:lnSpc>
              <a:spcBef>
                <a:spcPts val="500"/>
              </a:spcBef>
              <a:spcAft>
                <a:spcPts val="0"/>
              </a:spcAft>
              <a:buSzPts val="1600"/>
              <a:buNone/>
              <a:defRPr sz="1600" b="1"/>
            </a:lvl4pPr>
            <a:lvl5pPr marL="2286000" lvl="4" indent="-228600" algn="l">
              <a:lnSpc>
                <a:spcPct val="11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18"/>
          <p:cNvSpPr txBox="1">
            <a:spLocks noGrp="1"/>
          </p:cNvSpPr>
          <p:nvPr>
            <p:ph type="body" idx="4"/>
          </p:nvPr>
        </p:nvSpPr>
        <p:spPr>
          <a:xfrm>
            <a:off x="6172200" y="2666999"/>
            <a:ext cx="5183188" cy="3522663"/>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8"/>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8200" y="365760"/>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0"/>
          <p:cNvSpPr>
            <a:spLocks noGrp="1"/>
          </p:cNvSpPr>
          <p:nvPr>
            <p:ph type="pic" idx="2"/>
          </p:nvPr>
        </p:nvSpPr>
        <p:spPr>
          <a:xfrm>
            <a:off x="5183188" y="987425"/>
            <a:ext cx="6172200" cy="4873625"/>
          </a:xfrm>
          <a:prstGeom prst="rect">
            <a:avLst/>
          </a:prstGeom>
          <a:noFill/>
          <a:ln>
            <a:noFill/>
          </a:ln>
        </p:spPr>
      </p:sp>
      <p:sp>
        <p:nvSpPr>
          <p:cNvPr id="66" name="Google Shape;66;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1600"/>
              <a:buNone/>
              <a:defRPr sz="1600"/>
            </a:lvl1pPr>
            <a:lvl2pPr marL="914400" lvl="1" indent="-228600" algn="l">
              <a:lnSpc>
                <a:spcPct val="110000"/>
              </a:lnSpc>
              <a:spcBef>
                <a:spcPts val="500"/>
              </a:spcBef>
              <a:spcAft>
                <a:spcPts val="0"/>
              </a:spcAft>
              <a:buSzPts val="1400"/>
              <a:buNone/>
              <a:defRPr sz="1400"/>
            </a:lvl2pPr>
            <a:lvl3pPr marL="1371600" lvl="2" indent="-228600" algn="l">
              <a:lnSpc>
                <a:spcPct val="110000"/>
              </a:lnSpc>
              <a:spcBef>
                <a:spcPts val="500"/>
              </a:spcBef>
              <a:spcAft>
                <a:spcPts val="0"/>
              </a:spcAft>
              <a:buSzPts val="1200"/>
              <a:buNone/>
              <a:defRPr sz="1200"/>
            </a:lvl3pPr>
            <a:lvl4pPr marL="1828800" lvl="3" indent="-228600" algn="l">
              <a:lnSpc>
                <a:spcPct val="110000"/>
              </a:lnSpc>
              <a:spcBef>
                <a:spcPts val="500"/>
              </a:spcBef>
              <a:spcAft>
                <a:spcPts val="0"/>
              </a:spcAft>
              <a:buSzPts val="1000"/>
              <a:buNone/>
              <a:defRPr sz="1000"/>
            </a:lvl4pPr>
            <a:lvl5pPr marL="2286000" lvl="4" indent="-228600" algn="l">
              <a:lnSpc>
                <a:spcPct val="11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20"/>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0" y="1"/>
            <a:ext cx="12192000" cy="6858004"/>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pic>
        <p:nvPicPr>
          <p:cNvPr id="7" name="Google Shape;7;p11"/>
          <p:cNvPicPr preferRelativeResize="0"/>
          <p:nvPr/>
        </p:nvPicPr>
        <p:blipFill rotWithShape="1">
          <a:blip r:embed="rId13">
            <a:alphaModFix amt="35000"/>
          </a:blip>
          <a:srcRect/>
          <a:stretch/>
        </p:blipFill>
        <p:spPr>
          <a:xfrm>
            <a:off x="0" y="1"/>
            <a:ext cx="12192000" cy="1392401"/>
          </a:xfrm>
          <a:prstGeom prst="rect">
            <a:avLst/>
          </a:prstGeom>
          <a:noFill/>
          <a:ln>
            <a:noFill/>
          </a:ln>
        </p:spPr>
      </p:pic>
      <p:sp>
        <p:nvSpPr>
          <p:cNvPr id="8" name="Google Shape;8;p11"/>
          <p:cNvSpPr txBox="1">
            <a:spLocks noGrp="1"/>
          </p:cNvSpPr>
          <p:nvPr>
            <p:ph type="title"/>
          </p:nvPr>
        </p:nvSpPr>
        <p:spPr>
          <a:xfrm>
            <a:off x="838200" y="425450"/>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lt1"/>
              </a:buClr>
              <a:buSzPts val="4400"/>
              <a:buFont typeface="Avenir"/>
              <a:buNone/>
              <a:defRPr sz="4400" b="1" i="0" u="none" strike="noStrike" cap="non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1"/>
          <p:cNvSpPr txBox="1">
            <a:spLocks noGrp="1"/>
          </p:cNvSpPr>
          <p:nvPr>
            <p:ph type="body" idx="1"/>
          </p:nvPr>
        </p:nvSpPr>
        <p:spPr>
          <a:xfrm>
            <a:off x="838200" y="1949450"/>
            <a:ext cx="10515600" cy="419576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10000"/>
              </a:lnSpc>
              <a:spcBef>
                <a:spcPts val="1000"/>
              </a:spcBef>
              <a:spcAft>
                <a:spcPts val="0"/>
              </a:spcAft>
              <a:buClr>
                <a:schemeClr val="accent1"/>
              </a:buClr>
              <a:buSzPts val="2800"/>
              <a:buFont typeface="Arial"/>
              <a:buChar char="•"/>
              <a:defRPr sz="2800" b="0" i="0" u="none" strike="noStrike" cap="none">
                <a:solidFill>
                  <a:schemeClr val="lt1"/>
                </a:solidFill>
                <a:latin typeface="Avenir"/>
                <a:ea typeface="Avenir"/>
                <a:cs typeface="Avenir"/>
                <a:sym typeface="Avenir"/>
              </a:defRPr>
            </a:lvl1pPr>
            <a:lvl2pPr marL="914400" marR="0" lvl="1" indent="-381000" algn="l" rtl="0">
              <a:lnSpc>
                <a:spcPct val="110000"/>
              </a:lnSpc>
              <a:spcBef>
                <a:spcPts val="500"/>
              </a:spcBef>
              <a:spcAft>
                <a:spcPts val="0"/>
              </a:spcAft>
              <a:buClr>
                <a:schemeClr val="accent1"/>
              </a:buClr>
              <a:buSzPts val="2400"/>
              <a:buFont typeface="Arial"/>
              <a:buChar char="•"/>
              <a:defRPr sz="2400" b="0" i="0" u="none" strike="noStrike" cap="none">
                <a:solidFill>
                  <a:schemeClr val="lt1"/>
                </a:solidFill>
                <a:latin typeface="Avenir"/>
                <a:ea typeface="Avenir"/>
                <a:cs typeface="Avenir"/>
                <a:sym typeface="Avenir"/>
              </a:defRPr>
            </a:lvl2pPr>
            <a:lvl3pPr marL="1371600" marR="0" lvl="2" indent="-355600" algn="l" rtl="0">
              <a:lnSpc>
                <a:spcPct val="110000"/>
              </a:lnSpc>
              <a:spcBef>
                <a:spcPts val="500"/>
              </a:spcBef>
              <a:spcAft>
                <a:spcPts val="0"/>
              </a:spcAft>
              <a:buClr>
                <a:schemeClr val="accent1"/>
              </a:buClr>
              <a:buSzPts val="2000"/>
              <a:buFont typeface="Arial"/>
              <a:buChar char="•"/>
              <a:defRPr sz="2000" b="0" i="0" u="none" strike="noStrike" cap="none">
                <a:solidFill>
                  <a:schemeClr val="lt1"/>
                </a:solidFill>
                <a:latin typeface="Avenir"/>
                <a:ea typeface="Avenir"/>
                <a:cs typeface="Avenir"/>
                <a:sym typeface="Avenir"/>
              </a:defRPr>
            </a:lvl3pPr>
            <a:lvl4pPr marL="1828800" marR="0" lvl="3" indent="-342900" algn="l" rtl="0">
              <a:lnSpc>
                <a:spcPct val="110000"/>
              </a:lnSpc>
              <a:spcBef>
                <a:spcPts val="500"/>
              </a:spcBef>
              <a:spcAft>
                <a:spcPts val="0"/>
              </a:spcAft>
              <a:buClr>
                <a:schemeClr val="accent1"/>
              </a:buClr>
              <a:buSzPts val="1800"/>
              <a:buFont typeface="Arial"/>
              <a:buChar char="•"/>
              <a:defRPr sz="1800" b="0" i="0" u="none" strike="noStrike" cap="none">
                <a:solidFill>
                  <a:schemeClr val="lt1"/>
                </a:solidFill>
                <a:latin typeface="Avenir"/>
                <a:ea typeface="Avenir"/>
                <a:cs typeface="Avenir"/>
                <a:sym typeface="Avenir"/>
              </a:defRPr>
            </a:lvl4pPr>
            <a:lvl5pPr marL="2286000" marR="0" lvl="4" indent="-342900" algn="l" rtl="0">
              <a:lnSpc>
                <a:spcPct val="110000"/>
              </a:lnSpc>
              <a:spcBef>
                <a:spcPts val="500"/>
              </a:spcBef>
              <a:spcAft>
                <a:spcPts val="0"/>
              </a:spcAft>
              <a:buClr>
                <a:schemeClr val="accent1"/>
              </a:buClr>
              <a:buSzPts val="1800"/>
              <a:buFont typeface="Arial"/>
              <a:buChar char="•"/>
              <a:defRPr sz="1800" b="0" i="0" u="none" strike="noStrike" cap="none">
                <a:solidFill>
                  <a:schemeClr val="lt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10" name="Google Shape;10;p11"/>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1" name="Google Shape;11;p11"/>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2" name="Google Shape;12;p11"/>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lt1"/>
                </a:solidFill>
                <a:latin typeface="Avenir"/>
                <a:ea typeface="Avenir"/>
                <a:cs typeface="Avenir"/>
                <a:sym typeface="Avenir"/>
              </a:defRPr>
            </a:lvl1pPr>
            <a:lvl2pPr marL="0" marR="0" lvl="1" indent="0" algn="r" rtl="0">
              <a:spcBef>
                <a:spcPts val="0"/>
              </a:spcBef>
              <a:buNone/>
              <a:defRPr sz="900" b="0" i="0" u="none" strike="noStrike" cap="none">
                <a:solidFill>
                  <a:schemeClr val="lt1"/>
                </a:solidFill>
                <a:latin typeface="Avenir"/>
                <a:ea typeface="Avenir"/>
                <a:cs typeface="Avenir"/>
                <a:sym typeface="Avenir"/>
              </a:defRPr>
            </a:lvl2pPr>
            <a:lvl3pPr marL="0" marR="0" lvl="2" indent="0" algn="r" rtl="0">
              <a:spcBef>
                <a:spcPts val="0"/>
              </a:spcBef>
              <a:buNone/>
              <a:defRPr sz="900" b="0" i="0" u="none" strike="noStrike" cap="none">
                <a:solidFill>
                  <a:schemeClr val="lt1"/>
                </a:solidFill>
                <a:latin typeface="Avenir"/>
                <a:ea typeface="Avenir"/>
                <a:cs typeface="Avenir"/>
                <a:sym typeface="Avenir"/>
              </a:defRPr>
            </a:lvl3pPr>
            <a:lvl4pPr marL="0" marR="0" lvl="3" indent="0" algn="r" rtl="0">
              <a:spcBef>
                <a:spcPts val="0"/>
              </a:spcBef>
              <a:buNone/>
              <a:defRPr sz="900" b="0" i="0" u="none" strike="noStrike" cap="none">
                <a:solidFill>
                  <a:schemeClr val="lt1"/>
                </a:solidFill>
                <a:latin typeface="Avenir"/>
                <a:ea typeface="Avenir"/>
                <a:cs typeface="Avenir"/>
                <a:sym typeface="Avenir"/>
              </a:defRPr>
            </a:lvl4pPr>
            <a:lvl5pPr marL="0" marR="0" lvl="4" indent="0" algn="r" rtl="0">
              <a:spcBef>
                <a:spcPts val="0"/>
              </a:spcBef>
              <a:buNone/>
              <a:defRPr sz="900" b="0" i="0" u="none" strike="noStrike" cap="none">
                <a:solidFill>
                  <a:schemeClr val="lt1"/>
                </a:solidFill>
                <a:latin typeface="Avenir"/>
                <a:ea typeface="Avenir"/>
                <a:cs typeface="Avenir"/>
                <a:sym typeface="Avenir"/>
              </a:defRPr>
            </a:lvl5pPr>
            <a:lvl6pPr marL="0" marR="0" lvl="5" indent="0" algn="r" rtl="0">
              <a:spcBef>
                <a:spcPts val="0"/>
              </a:spcBef>
              <a:buNone/>
              <a:defRPr sz="900" b="0" i="0" u="none" strike="noStrike" cap="none">
                <a:solidFill>
                  <a:schemeClr val="lt1"/>
                </a:solidFill>
                <a:latin typeface="Avenir"/>
                <a:ea typeface="Avenir"/>
                <a:cs typeface="Avenir"/>
                <a:sym typeface="Avenir"/>
              </a:defRPr>
            </a:lvl6pPr>
            <a:lvl7pPr marL="0" marR="0" lvl="6" indent="0" algn="r" rtl="0">
              <a:spcBef>
                <a:spcPts val="0"/>
              </a:spcBef>
              <a:buNone/>
              <a:defRPr sz="900" b="0" i="0" u="none" strike="noStrike" cap="none">
                <a:solidFill>
                  <a:schemeClr val="lt1"/>
                </a:solidFill>
                <a:latin typeface="Avenir"/>
                <a:ea typeface="Avenir"/>
                <a:cs typeface="Avenir"/>
                <a:sym typeface="Avenir"/>
              </a:defRPr>
            </a:lvl7pPr>
            <a:lvl8pPr marL="0" marR="0" lvl="7" indent="0" algn="r" rtl="0">
              <a:spcBef>
                <a:spcPts val="0"/>
              </a:spcBef>
              <a:buNone/>
              <a:defRPr sz="900" b="0" i="0" u="none" strike="noStrike" cap="none">
                <a:solidFill>
                  <a:schemeClr val="lt1"/>
                </a:solidFill>
                <a:latin typeface="Avenir"/>
                <a:ea typeface="Avenir"/>
                <a:cs typeface="Avenir"/>
                <a:sym typeface="Avenir"/>
              </a:defRPr>
            </a:lvl8pPr>
            <a:lvl9pPr marL="0" marR="0" lvl="8" indent="0" algn="r" rtl="0">
              <a:spcBef>
                <a:spcPts val="0"/>
              </a:spcBef>
              <a:buNone/>
              <a:defRPr sz="9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s.nyu.edu/~kcho/DMQA/"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87" name="Google Shape;87;p1"/>
          <p:cNvSpPr/>
          <p:nvPr/>
        </p:nvSpPr>
        <p:spPr>
          <a:xfrm>
            <a:off x="0" y="0"/>
            <a:ext cx="12192000" cy="6858000"/>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88" name="Google Shape;88;p1"/>
          <p:cNvSpPr/>
          <p:nvPr/>
        </p:nvSpPr>
        <p:spPr>
          <a:xfrm rot="10800000">
            <a:off x="1" y="0"/>
            <a:ext cx="12191999" cy="6858000"/>
          </a:xfrm>
          <a:prstGeom prst="rect">
            <a:avLst/>
          </a:prstGeom>
          <a:blipFill rotWithShape="1">
            <a:blip r:embed="rId3">
              <a:alphaModFix amt="20000"/>
            </a:blip>
            <a:tile tx="88900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89" name="Google Shape;89;p1"/>
          <p:cNvSpPr/>
          <p:nvPr/>
        </p:nvSpPr>
        <p:spPr>
          <a:xfrm>
            <a:off x="713457" y="739600"/>
            <a:ext cx="10768226" cy="539095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90" name="Google Shape;90;p1"/>
          <p:cNvSpPr txBox="1">
            <a:spLocks noGrp="1"/>
          </p:cNvSpPr>
          <p:nvPr>
            <p:ph type="ctrTitle"/>
          </p:nvPr>
        </p:nvSpPr>
        <p:spPr>
          <a:xfrm>
            <a:off x="1600201" y="1219200"/>
            <a:ext cx="9067799" cy="2681128"/>
          </a:xfrm>
          <a:prstGeom prst="rect">
            <a:avLst/>
          </a:prstGeom>
          <a:noFill/>
          <a:ln>
            <a:noFill/>
          </a:ln>
        </p:spPr>
        <p:txBody>
          <a:bodyPr spcFirstLastPara="1" wrap="square" lIns="91425" tIns="45700" rIns="91425" bIns="45700" anchor="b" anchorCtr="0">
            <a:normAutofit/>
          </a:bodyPr>
          <a:lstStyle/>
          <a:p>
            <a:pPr marL="0" lvl="0" indent="0" algn="ctr" rtl="0">
              <a:lnSpc>
                <a:spcPct val="150000"/>
              </a:lnSpc>
              <a:spcBef>
                <a:spcPts val="0"/>
              </a:spcBef>
              <a:spcAft>
                <a:spcPts val="0"/>
              </a:spcAft>
              <a:buClr>
                <a:schemeClr val="dk2"/>
              </a:buClr>
              <a:buSzPct val="100000"/>
              <a:buFont typeface="Avenir"/>
              <a:buNone/>
            </a:pPr>
            <a:r>
              <a:rPr lang="en-US" sz="4000" dirty="0">
                <a:solidFill>
                  <a:schemeClr val="dk2"/>
                </a:solidFill>
              </a:rPr>
              <a:t>Project Title – CNN NEWS TEXT SUMMARIZATION</a:t>
            </a:r>
            <a:endParaRPr lang="en-US" sz="4800" dirty="0">
              <a:solidFill>
                <a:schemeClr val="dk2"/>
              </a:solidFill>
            </a:endParaRPr>
          </a:p>
        </p:txBody>
      </p:sp>
      <p:sp>
        <p:nvSpPr>
          <p:cNvPr id="91" name="Google Shape;91;p1"/>
          <p:cNvSpPr txBox="1">
            <a:spLocks noGrp="1"/>
          </p:cNvSpPr>
          <p:nvPr>
            <p:ph type="subTitle" idx="1"/>
          </p:nvPr>
        </p:nvSpPr>
        <p:spPr>
          <a:xfrm>
            <a:off x="1600202" y="4074784"/>
            <a:ext cx="9067798" cy="1716416"/>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200"/>
              <a:buNone/>
            </a:pPr>
            <a:r>
              <a:rPr lang="en-US" sz="2200" u="sng" dirty="0">
                <a:solidFill>
                  <a:schemeClr val="dk2"/>
                </a:solidFill>
              </a:rPr>
              <a:t>By </a:t>
            </a:r>
            <a:r>
              <a:rPr lang="en-US" sz="2200" dirty="0">
                <a:solidFill>
                  <a:schemeClr val="dk2"/>
                </a:solidFill>
              </a:rPr>
              <a:t>Pramodini Karwande (Non Degree Student)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9"/>
          <p:cNvSpPr txBox="1">
            <a:spLocks noGrp="1"/>
          </p:cNvSpPr>
          <p:nvPr>
            <p:ph type="title"/>
          </p:nvPr>
        </p:nvSpPr>
        <p:spPr>
          <a:xfrm>
            <a:off x="838200" y="36576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4400"/>
              <a:buFont typeface="Avenir"/>
              <a:buNone/>
            </a:pPr>
            <a:r>
              <a:rPr lang="en-US" dirty="0"/>
              <a:t>Scope of Improvements</a:t>
            </a:r>
            <a:endParaRPr dirty="0"/>
          </a:p>
        </p:txBody>
      </p:sp>
      <p:sp>
        <p:nvSpPr>
          <p:cNvPr id="184" name="Google Shape;184;p9"/>
          <p:cNvSpPr txBox="1">
            <a:spLocks noGrp="1"/>
          </p:cNvSpPr>
          <p:nvPr>
            <p:ph type="body" idx="1"/>
          </p:nvPr>
        </p:nvSpPr>
        <p:spPr>
          <a:xfrm>
            <a:off x="838200" y="1949450"/>
            <a:ext cx="10515600" cy="4195763"/>
          </a:xfrm>
          <a:prstGeom prst="rect">
            <a:avLst/>
          </a:prstGeom>
          <a:noFill/>
          <a:ln>
            <a:noFill/>
          </a:ln>
        </p:spPr>
        <p:txBody>
          <a:bodyPr spcFirstLastPara="1" wrap="square" lIns="91425" tIns="45700" rIns="91425" bIns="45700" anchor="t" anchorCtr="0">
            <a:norm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learning doesn’t stop here. We have many aspects that can implement to improve our implementation to get desired results.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Experiment implementation using Bi-Directional LSTM which is capable of capturing the context from both the directions and results in a better context vector.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 beam search strategy for decoding the sequence to see if that produces better results.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Evaluate performance on different metrics like ROUGH or BLEU score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Implementing pointer-generator networks or pretrained BART model </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different regularizations or optimizers at varying rates.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8"/>
        <p:cNvGrpSpPr/>
        <p:nvPr/>
      </p:nvGrpSpPr>
      <p:grpSpPr>
        <a:xfrm>
          <a:off x="0" y="0"/>
          <a:ext cx="0" cy="0"/>
          <a:chOff x="0" y="0"/>
          <a:chExt cx="0" cy="0"/>
        </a:xfrm>
      </p:grpSpPr>
      <p:sp>
        <p:nvSpPr>
          <p:cNvPr id="189" name="Google Shape;189;p10"/>
          <p:cNvSpPr txBox="1">
            <a:spLocks noGrp="1"/>
          </p:cNvSpPr>
          <p:nvPr>
            <p:ph type="title" idx="4294967295"/>
          </p:nvPr>
        </p:nvSpPr>
        <p:spPr>
          <a:xfrm>
            <a:off x="8415338" y="744538"/>
            <a:ext cx="3776662" cy="291306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Avenir"/>
              <a:buNone/>
            </a:pPr>
            <a:r>
              <a:rPr lang="en-US"/>
              <a:t>End</a:t>
            </a:r>
            <a:endParaRPr/>
          </a:p>
        </p:txBody>
      </p:sp>
      <p:pic>
        <p:nvPicPr>
          <p:cNvPr id="190" name="Google Shape;190;p10"/>
          <p:cNvPicPr preferRelativeResize="0"/>
          <p:nvPr/>
        </p:nvPicPr>
        <p:blipFill rotWithShape="1">
          <a:blip r:embed="rId3">
            <a:alphaModFix/>
          </a:blip>
          <a:srcRect/>
          <a:stretch/>
        </p:blipFill>
        <p:spPr>
          <a:xfrm>
            <a:off x="945905" y="1818506"/>
            <a:ext cx="5716862" cy="32157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8F63-87B0-082B-E342-588E6477DF2C}"/>
              </a:ext>
            </a:extLst>
          </p:cNvPr>
          <p:cNvSpPr>
            <a:spLocks noGrp="1"/>
          </p:cNvSpPr>
          <p:nvPr>
            <p:ph type="title"/>
          </p:nvPr>
        </p:nvSpPr>
        <p:spPr/>
        <p:txBody>
          <a:bodyPr/>
          <a:lstStyle/>
          <a:p>
            <a:r>
              <a:rPr lang="en-US" dirty="0"/>
              <a:t>Motivation</a:t>
            </a:r>
          </a:p>
        </p:txBody>
      </p:sp>
      <p:sp>
        <p:nvSpPr>
          <p:cNvPr id="4" name="Google Shape;101;p2">
            <a:extLst>
              <a:ext uri="{FF2B5EF4-FFF2-40B4-BE49-F238E27FC236}">
                <a16:creationId xmlns:a16="http://schemas.microsoft.com/office/drawing/2014/main" id="{4312792D-059E-0C24-8D9D-5537C247D0D8}"/>
              </a:ext>
            </a:extLst>
          </p:cNvPr>
          <p:cNvSpPr txBox="1">
            <a:spLocks noGrp="1"/>
          </p:cNvSpPr>
          <p:nvPr>
            <p:ph type="body" idx="1"/>
          </p:nvPr>
        </p:nvSpPr>
        <p:spPr>
          <a:xfrm>
            <a:off x="838200" y="1949450"/>
            <a:ext cx="6599464" cy="4300311"/>
          </a:xfrm>
          <a:prstGeom prst="rect">
            <a:avLst/>
          </a:prstGeom>
          <a:noFill/>
          <a:ln>
            <a:noFill/>
          </a:ln>
        </p:spPr>
        <p:txBody>
          <a:bodyPr spcFirstLastPara="1" wrap="square" lIns="91425" tIns="45700" rIns="91425" bIns="45700" anchor="ctr" anchorCtr="0">
            <a:normAutofit/>
          </a:bodyPr>
          <a:lstStyle/>
          <a:p>
            <a:pPr marL="228600" lvl="0" indent="-228600" algn="l" rtl="0">
              <a:lnSpc>
                <a:spcPct val="110000"/>
              </a:lnSpc>
              <a:spcBef>
                <a:spcPts val="0"/>
              </a:spcBef>
              <a:spcAft>
                <a:spcPts val="0"/>
              </a:spcAft>
              <a:buSzPts val="1800"/>
              <a:buChar char="•"/>
            </a:pPr>
            <a:r>
              <a:rPr lang="en-US" sz="1600" dirty="0">
                <a:solidFill>
                  <a:schemeClr val="bg1"/>
                </a:solidFill>
                <a:latin typeface="Calibri" panose="020F0502020204030204" pitchFamily="34" charset="0"/>
                <a:cs typeface="Calibri" panose="020F0502020204030204" pitchFamily="34" charset="0"/>
              </a:rPr>
              <a:t>News are the day to day part of our lives to get updated and know outside world affairs, events going on.</a:t>
            </a:r>
          </a:p>
          <a:p>
            <a:pPr marL="228600" lvl="0" indent="-228600" algn="l" rtl="0">
              <a:lnSpc>
                <a:spcPct val="110000"/>
              </a:lnSpc>
              <a:spcBef>
                <a:spcPts val="0"/>
              </a:spcBef>
              <a:spcAft>
                <a:spcPts val="0"/>
              </a:spcAft>
              <a:buSzPts val="1800"/>
              <a:buChar char="•"/>
            </a:pPr>
            <a:endParaRPr sz="1600" dirty="0">
              <a:solidFill>
                <a:schemeClr val="bg1"/>
              </a:solidFill>
              <a:latin typeface="Calibri" panose="020F0502020204030204" pitchFamily="34" charset="0"/>
              <a:cs typeface="Calibri" panose="020F0502020204030204" pitchFamily="34" charset="0"/>
            </a:endParaRPr>
          </a:p>
          <a:p>
            <a:pPr marL="228600" lvl="0" indent="-228600" algn="l" rtl="0">
              <a:lnSpc>
                <a:spcPct val="110000"/>
              </a:lnSpc>
              <a:spcBef>
                <a:spcPts val="1000"/>
              </a:spcBef>
              <a:spcAft>
                <a:spcPts val="0"/>
              </a:spcAft>
              <a:buSzPts val="1800"/>
              <a:buChar char="•"/>
            </a:pPr>
            <a:r>
              <a:rPr lang="en-US" sz="1600" dirty="0">
                <a:solidFill>
                  <a:schemeClr val="bg1"/>
                </a:solidFill>
                <a:latin typeface="Calibri" panose="020F0502020204030204" pitchFamily="34" charset="0"/>
                <a:cs typeface="Calibri" panose="020F0502020204030204" pitchFamily="34" charset="0"/>
              </a:rPr>
              <a:t>In the busy schedule in day-to-day life, it is required to have only highlights of the news instead of reading/listening longer news.</a:t>
            </a:r>
            <a:endParaRPr sz="1600" dirty="0">
              <a:solidFill>
                <a:schemeClr val="bg1"/>
              </a:solidFill>
              <a:latin typeface="Calibri" panose="020F0502020204030204" pitchFamily="34" charset="0"/>
              <a:cs typeface="Calibri" panose="020F0502020204030204" pitchFamily="34" charset="0"/>
            </a:endParaRPr>
          </a:p>
        </p:txBody>
      </p:sp>
      <p:pic>
        <p:nvPicPr>
          <p:cNvPr id="5" name="Picture 4" descr="Logo, company name">
            <a:extLst>
              <a:ext uri="{FF2B5EF4-FFF2-40B4-BE49-F238E27FC236}">
                <a16:creationId xmlns:a16="http://schemas.microsoft.com/office/drawing/2014/main" id="{DD5BF44D-2A1E-7D49-5E45-146ABFF05BDA}"/>
              </a:ext>
            </a:extLst>
          </p:cNvPr>
          <p:cNvPicPr>
            <a:picLocks noChangeAspect="1"/>
          </p:cNvPicPr>
          <p:nvPr/>
        </p:nvPicPr>
        <p:blipFill>
          <a:blip r:embed="rId2"/>
          <a:stretch>
            <a:fillRect/>
          </a:stretch>
        </p:blipFill>
        <p:spPr>
          <a:xfrm>
            <a:off x="8646341" y="2998177"/>
            <a:ext cx="2343150" cy="2343150"/>
          </a:xfrm>
          <a:prstGeom prst="rect">
            <a:avLst/>
          </a:prstGeom>
        </p:spPr>
      </p:pic>
    </p:spTree>
    <p:extLst>
      <p:ext uri="{BB962C8B-B14F-4D97-AF65-F5344CB8AC3E}">
        <p14:creationId xmlns:p14="http://schemas.microsoft.com/office/powerpoint/2010/main" val="340882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838200" y="36576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4400"/>
              <a:buFont typeface="Avenir"/>
              <a:buNone/>
            </a:pPr>
            <a:r>
              <a:rPr lang="en-US"/>
              <a:t>Problem Statement</a:t>
            </a:r>
            <a:endParaRPr/>
          </a:p>
        </p:txBody>
      </p:sp>
      <p:sp>
        <p:nvSpPr>
          <p:cNvPr id="108" name="Google Shape;108;p3"/>
          <p:cNvSpPr txBox="1">
            <a:spLocks noGrp="1"/>
          </p:cNvSpPr>
          <p:nvPr>
            <p:ph type="body" idx="1"/>
          </p:nvPr>
        </p:nvSpPr>
        <p:spPr>
          <a:xfrm>
            <a:off x="865480" y="3396341"/>
            <a:ext cx="6316500" cy="1894116"/>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2800"/>
              <a:buNone/>
            </a:pPr>
            <a:r>
              <a:rPr lang="en-US" sz="1200" dirty="0">
                <a:latin typeface="Calibri" panose="020F0502020204030204" pitchFamily="34" charset="0"/>
                <a:cs typeface="Calibri" panose="020F0502020204030204" pitchFamily="34" charset="0"/>
              </a:rPr>
              <a:t>Many people face similar problem with the News Articles.</a:t>
            </a:r>
          </a:p>
          <a:p>
            <a:pPr marL="0" lvl="0" indent="0" algn="l" rtl="0">
              <a:lnSpc>
                <a:spcPct val="110000"/>
              </a:lnSpc>
              <a:spcBef>
                <a:spcPts val="0"/>
              </a:spcBef>
              <a:spcAft>
                <a:spcPts val="0"/>
              </a:spcAft>
              <a:buSzPts val="2800"/>
              <a:buNone/>
            </a:pPr>
            <a:endParaRPr lang="en-US" sz="1200" dirty="0">
              <a:latin typeface="Calibri" panose="020F0502020204030204" pitchFamily="34" charset="0"/>
              <a:cs typeface="Calibri" panose="020F0502020204030204" pitchFamily="34" charset="0"/>
            </a:endParaRPr>
          </a:p>
          <a:p>
            <a:pPr marL="0" lvl="0" indent="0" algn="l" rtl="0">
              <a:lnSpc>
                <a:spcPct val="110000"/>
              </a:lnSpc>
              <a:spcBef>
                <a:spcPts val="0"/>
              </a:spcBef>
              <a:spcAft>
                <a:spcPts val="0"/>
              </a:spcAft>
              <a:buSzPts val="2800"/>
              <a:buNone/>
            </a:pPr>
            <a:r>
              <a:rPr lang="en-US" sz="1200" dirty="0">
                <a:latin typeface="Calibri" panose="020F0502020204030204" pitchFamily="34" charset="0"/>
                <a:cs typeface="Calibri" panose="020F0502020204030204" pitchFamily="34" charset="0"/>
              </a:rPr>
              <a:t>Here comes Text Summarizer into picture…</a:t>
            </a:r>
          </a:p>
          <a:p>
            <a:pPr marL="0" lvl="0" indent="0" algn="l" rtl="0">
              <a:lnSpc>
                <a:spcPct val="110000"/>
              </a:lnSpc>
              <a:spcBef>
                <a:spcPts val="0"/>
              </a:spcBef>
              <a:spcAft>
                <a:spcPts val="0"/>
              </a:spcAft>
              <a:buSzPts val="2800"/>
              <a:buNone/>
            </a:pP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10000"/>
              </a:lnSpc>
              <a:spcBef>
                <a:spcPts val="0"/>
              </a:spcBef>
              <a:spcAft>
                <a:spcPts val="0"/>
              </a:spcAft>
              <a:buSzPts val="2800"/>
              <a:buNone/>
            </a:pPr>
            <a:r>
              <a:rPr lang="en-US" sz="1200" dirty="0">
                <a:effectLst/>
                <a:latin typeface="Calibri" panose="020F0502020204030204" pitchFamily="34" charset="0"/>
                <a:ea typeface="Calibri" panose="020F0502020204030204" pitchFamily="34" charset="0"/>
                <a:cs typeface="Calibri" panose="020F0502020204030204" pitchFamily="34" charset="0"/>
              </a:rPr>
              <a:t>Text summarization is a process of producing brief and concise summary by capturing the vital information and the comprehensive meaning. </a:t>
            </a:r>
            <a:endParaRPr lang="en-US" sz="1200" dirty="0">
              <a:latin typeface="Calibri" panose="020F0502020204030204" pitchFamily="34" charset="0"/>
              <a:cs typeface="Calibri" panose="020F0502020204030204" pitchFamily="34" charset="0"/>
            </a:endParaRPr>
          </a:p>
          <a:p>
            <a:pPr marL="0" lvl="0" indent="0" algn="l" rtl="0">
              <a:lnSpc>
                <a:spcPct val="110000"/>
              </a:lnSpc>
              <a:spcBef>
                <a:spcPts val="0"/>
              </a:spcBef>
              <a:spcAft>
                <a:spcPts val="0"/>
              </a:spcAft>
              <a:buSzPts val="2800"/>
              <a:buNone/>
            </a:pPr>
            <a:endParaRPr lang="en-US" sz="1200" dirty="0">
              <a:latin typeface="Calibri" panose="020F0502020204030204" pitchFamily="34" charset="0"/>
              <a:cs typeface="Calibri" panose="020F0502020204030204" pitchFamily="34" charset="0"/>
            </a:endParaRPr>
          </a:p>
          <a:p>
            <a:pPr marL="0" lvl="0" indent="0" algn="l" rtl="0">
              <a:lnSpc>
                <a:spcPct val="110000"/>
              </a:lnSpc>
              <a:spcBef>
                <a:spcPts val="0"/>
              </a:spcBef>
              <a:spcAft>
                <a:spcPts val="0"/>
              </a:spcAft>
              <a:buSzPts val="2800"/>
              <a:buNone/>
            </a:pPr>
            <a:r>
              <a:rPr lang="en-US" sz="1200" dirty="0">
                <a:latin typeface="Calibri" panose="020F0502020204030204" pitchFamily="34" charset="0"/>
                <a:cs typeface="Calibri" panose="020F0502020204030204" pitchFamily="34" charset="0"/>
              </a:rPr>
              <a:t>To model Text Summarizer that can predict the summary out of long news article,  We propose a </a:t>
            </a:r>
            <a:r>
              <a:rPr lang="en-US" sz="1200" dirty="0">
                <a:solidFill>
                  <a:srgbClr val="92D050"/>
                </a:solidFill>
                <a:latin typeface="Calibri" panose="020F0502020204030204" pitchFamily="34" charset="0"/>
                <a:cs typeface="Calibri" panose="020F0502020204030204" pitchFamily="34" charset="0"/>
              </a:rPr>
              <a:t>neural network-based LSTM with Attention Model with better performance</a:t>
            </a:r>
            <a:endParaRPr sz="1200" dirty="0">
              <a:latin typeface="Calibri" panose="020F0502020204030204" pitchFamily="34" charset="0"/>
              <a:cs typeface="Calibri" panose="020F0502020204030204" pitchFamily="34" charset="0"/>
            </a:endParaRPr>
          </a:p>
        </p:txBody>
      </p:sp>
      <p:pic>
        <p:nvPicPr>
          <p:cNvPr id="3" name="Picture 2" descr="Diagram&#10;&#10;Description automatically generated">
            <a:extLst>
              <a:ext uri="{FF2B5EF4-FFF2-40B4-BE49-F238E27FC236}">
                <a16:creationId xmlns:a16="http://schemas.microsoft.com/office/drawing/2014/main" id="{9C5FB717-8E3A-82BF-A9AB-724A4407568C}"/>
              </a:ext>
            </a:extLst>
          </p:cNvPr>
          <p:cNvPicPr>
            <a:picLocks noChangeAspect="1"/>
          </p:cNvPicPr>
          <p:nvPr/>
        </p:nvPicPr>
        <p:blipFill>
          <a:blip r:embed="rId3"/>
          <a:stretch>
            <a:fillRect/>
          </a:stretch>
        </p:blipFill>
        <p:spPr>
          <a:xfrm>
            <a:off x="7565605" y="1922543"/>
            <a:ext cx="4107856" cy="2854112"/>
          </a:xfrm>
          <a:prstGeom prst="rect">
            <a:avLst/>
          </a:prstGeom>
        </p:spPr>
      </p:pic>
      <p:sp>
        <p:nvSpPr>
          <p:cNvPr id="5" name="TextBox 4">
            <a:extLst>
              <a:ext uri="{FF2B5EF4-FFF2-40B4-BE49-F238E27FC236}">
                <a16:creationId xmlns:a16="http://schemas.microsoft.com/office/drawing/2014/main" id="{4FF6FC6F-3960-E9D3-5B44-71E4A44947F4}"/>
              </a:ext>
            </a:extLst>
          </p:cNvPr>
          <p:cNvSpPr txBox="1"/>
          <p:nvPr/>
        </p:nvSpPr>
        <p:spPr>
          <a:xfrm>
            <a:off x="838200" y="1830943"/>
            <a:ext cx="6240236" cy="1384995"/>
          </a:xfrm>
          <a:prstGeom prst="rect">
            <a:avLst/>
          </a:prstGeom>
          <a:noFill/>
        </p:spPr>
        <p:txBody>
          <a:bodyPr wrap="square">
            <a:spAutoFit/>
          </a:bodyPr>
          <a:lstStyle/>
          <a:p>
            <a:r>
              <a:rPr lang="en-US" sz="1800" dirty="0">
                <a:solidFill>
                  <a:schemeClr val="bg1"/>
                </a:solidFill>
                <a:effectLst/>
                <a:latin typeface="Calibri" panose="020F0502020204030204" pitchFamily="34" charset="0"/>
                <a:ea typeface="Calibri" panose="020F0502020204030204" pitchFamily="34" charset="0"/>
              </a:rPr>
              <a:t>“I don’t want to read lengthy report, just give me a summary of the results”. </a:t>
            </a:r>
            <a:r>
              <a:rPr lang="en-US" sz="1200" dirty="0">
                <a:solidFill>
                  <a:schemeClr val="bg1"/>
                </a:solidFill>
                <a:effectLst/>
                <a:latin typeface="Calibri" panose="020F0502020204030204" pitchFamily="34" charset="0"/>
                <a:ea typeface="Calibri" panose="020F0502020204030204" pitchFamily="34" charset="0"/>
              </a:rPr>
              <a:t>I have often found myself in this situation – both in college as well as my professional life. . </a:t>
            </a:r>
          </a:p>
          <a:p>
            <a:endParaRPr lang="en-US" sz="1200" dirty="0">
              <a:solidFill>
                <a:schemeClr val="bg1"/>
              </a:solidFill>
              <a:latin typeface="Calibri" panose="020F0502020204030204" pitchFamily="34" charset="0"/>
              <a:ea typeface="Calibri" panose="020F0502020204030204" pitchFamily="34" charset="0"/>
            </a:endParaRPr>
          </a:p>
          <a:p>
            <a:r>
              <a:rPr lang="en-US" sz="1200" dirty="0">
                <a:solidFill>
                  <a:schemeClr val="bg1"/>
                </a:solidFill>
                <a:effectLst/>
                <a:latin typeface="Calibri" panose="020F0502020204030204" pitchFamily="34" charset="0"/>
                <a:ea typeface="Calibri" panose="020F0502020204030204" pitchFamily="34" charset="0"/>
              </a:rPr>
              <a:t>We prepare a comprehensive report, and the teacher/senior professionals only has time to read the summary. Sound Familiar? </a:t>
            </a:r>
            <a:endParaRPr lang="en-US" sz="12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48992-7C69-C4A6-8FF8-227F23611651}"/>
              </a:ext>
            </a:extLst>
          </p:cNvPr>
          <p:cNvSpPr>
            <a:spLocks noGrp="1"/>
          </p:cNvSpPr>
          <p:nvPr>
            <p:ph type="title"/>
          </p:nvPr>
        </p:nvSpPr>
        <p:spPr/>
        <p:txBody>
          <a:bodyPr/>
          <a:lstStyle/>
          <a:p>
            <a:r>
              <a:rPr lang="en-US" dirty="0"/>
              <a:t>Data</a:t>
            </a:r>
          </a:p>
        </p:txBody>
      </p:sp>
      <p:sp>
        <p:nvSpPr>
          <p:cNvPr id="4" name="Text Placeholder 3">
            <a:extLst>
              <a:ext uri="{FF2B5EF4-FFF2-40B4-BE49-F238E27FC236}">
                <a16:creationId xmlns:a16="http://schemas.microsoft.com/office/drawing/2014/main" id="{CBB0AEAE-7CF4-6BF5-DEBE-33DAC17E151A}"/>
              </a:ext>
            </a:extLst>
          </p:cNvPr>
          <p:cNvSpPr>
            <a:spLocks noGrp="1"/>
          </p:cNvSpPr>
          <p:nvPr>
            <p:ph type="body" idx="2"/>
          </p:nvPr>
        </p:nvSpPr>
        <p:spPr>
          <a:xfrm>
            <a:off x="6172200" y="696577"/>
            <a:ext cx="5181600" cy="4351338"/>
          </a:xfrm>
        </p:spPr>
        <p:txBody>
          <a:bodyPr/>
          <a:lstStyle/>
          <a:p>
            <a:pPr marL="114300" indent="0" algn="ctr">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ctr">
              <a:buNone/>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14300" indent="0" algn="ctr">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ctr">
              <a:buNone/>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14300" indent="0" algn="ctr">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Distribution of word counts of story i.e. article and highlight</a:t>
            </a:r>
          </a:p>
        </p:txBody>
      </p:sp>
      <p:sp>
        <p:nvSpPr>
          <p:cNvPr id="5" name="Google Shape;137;p4">
            <a:extLst>
              <a:ext uri="{FF2B5EF4-FFF2-40B4-BE49-F238E27FC236}">
                <a16:creationId xmlns:a16="http://schemas.microsoft.com/office/drawing/2014/main" id="{ABE8C924-AE7B-7A71-0BD5-F570BCBA7A23}"/>
              </a:ext>
            </a:extLst>
          </p:cNvPr>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700"/>
              <a:buNone/>
            </a:pPr>
            <a:endParaRPr lang="en-US" sz="1700" dirty="0">
              <a:solidFill>
                <a:schemeClr val="dk1"/>
              </a:solidFill>
            </a:endParaRPr>
          </a:p>
          <a:p>
            <a:pPr marL="228600" lvl="0" indent="-228600" algn="l" rtl="0">
              <a:lnSpc>
                <a:spcPct val="110000"/>
              </a:lnSpc>
              <a:spcBef>
                <a:spcPts val="0"/>
              </a:spcBef>
              <a:spcAft>
                <a:spcPts val="0"/>
              </a:spcAft>
              <a:buSzPts val="1700"/>
              <a:buChar char="•"/>
            </a:pPr>
            <a:r>
              <a:rPr lang="en-US" sz="1200" dirty="0">
                <a:solidFill>
                  <a:schemeClr val="bg1"/>
                </a:solidFill>
                <a:latin typeface="Calibri" panose="020F0502020204030204" pitchFamily="34" charset="0"/>
                <a:cs typeface="Calibri" panose="020F0502020204030204" pitchFamily="34" charset="0"/>
              </a:rPr>
              <a:t>Dataset is available on - </a:t>
            </a:r>
            <a:r>
              <a:rPr lang="en-US" sz="1200" u="sng" dirty="0">
                <a:solidFill>
                  <a:srgbClr val="D13D6E"/>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https://cs.nyu.edu/~kcho/DMQA</a:t>
            </a:r>
            <a:r>
              <a:rPr lang="en-US" sz="1200" u="sng" dirty="0">
                <a:solidFill>
                  <a:schemeClr val="bg1"/>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t>
            </a:r>
            <a:endParaRPr lang="en-US" sz="1200" u="sng" dirty="0">
              <a:solidFill>
                <a:schemeClr val="bg1"/>
              </a:solidFill>
              <a:latin typeface="Calibri" panose="020F0502020204030204" pitchFamily="34" charset="0"/>
              <a:cs typeface="Calibri" panose="020F0502020204030204" pitchFamily="34" charset="0"/>
            </a:endParaRPr>
          </a:p>
          <a:p>
            <a:pPr marL="228600" lvl="0" indent="-228600" algn="l" rtl="0">
              <a:lnSpc>
                <a:spcPct val="110000"/>
              </a:lnSpc>
              <a:spcBef>
                <a:spcPts val="0"/>
              </a:spcBef>
              <a:spcAft>
                <a:spcPts val="0"/>
              </a:spcAft>
              <a:buSzPts val="1700"/>
              <a:buChar char="•"/>
            </a:pPr>
            <a:r>
              <a:rPr lang="en-US" sz="1200" dirty="0">
                <a:solidFill>
                  <a:schemeClr val="bg1"/>
                </a:solidFill>
                <a:latin typeface="Calibri" panose="020F0502020204030204" pitchFamily="34" charset="0"/>
                <a:cs typeface="Calibri" panose="020F0502020204030204" pitchFamily="34" charset="0"/>
              </a:rPr>
              <a:t>Total CNN Articles – 92580 </a:t>
            </a:r>
          </a:p>
          <a:p>
            <a:pPr marL="228600" lvl="0" indent="-228600" algn="l" rtl="0">
              <a:lnSpc>
                <a:spcPct val="110000"/>
              </a:lnSpc>
              <a:spcBef>
                <a:spcPts val="0"/>
              </a:spcBef>
              <a:spcAft>
                <a:spcPts val="0"/>
              </a:spcAft>
              <a:buSzPts val="1700"/>
              <a:buChar char="•"/>
            </a:pPr>
            <a:r>
              <a:rPr lang="en-US" sz="1200" dirty="0">
                <a:solidFill>
                  <a:schemeClr val="bg1"/>
                </a:solidFill>
                <a:latin typeface="Calibri" panose="020F0502020204030204" pitchFamily="34" charset="0"/>
                <a:cs typeface="Calibri" panose="020F0502020204030204" pitchFamily="34" charset="0"/>
              </a:rPr>
              <a:t>Article contains Story and Highlights</a:t>
            </a:r>
          </a:p>
          <a:p>
            <a:pPr marL="228600" lvl="0" indent="-228600" algn="l" rtl="0">
              <a:lnSpc>
                <a:spcPct val="110000"/>
              </a:lnSpc>
              <a:spcBef>
                <a:spcPts val="0"/>
              </a:spcBef>
              <a:spcAft>
                <a:spcPts val="0"/>
              </a:spcAft>
              <a:buSzPts val="1700"/>
              <a:buChar char="•"/>
            </a:pPr>
            <a:r>
              <a:rPr lang="en-US" sz="1200" dirty="0">
                <a:solidFill>
                  <a:schemeClr val="bg1"/>
                </a:solidFill>
                <a:latin typeface="Calibri" panose="020F0502020204030204" pitchFamily="34" charset="0"/>
                <a:cs typeface="Calibri" panose="020F0502020204030204" pitchFamily="34" charset="0"/>
              </a:rPr>
              <a:t>Distribution of word counts on right denotes that stories use approx. 250 words and highlight use approx. 25 words </a:t>
            </a:r>
          </a:p>
          <a:p>
            <a:pPr marL="228600" lvl="0" indent="-228600" algn="l" rtl="0">
              <a:lnSpc>
                <a:spcPct val="110000"/>
              </a:lnSpc>
              <a:spcBef>
                <a:spcPts val="0"/>
              </a:spcBef>
              <a:spcAft>
                <a:spcPts val="0"/>
              </a:spcAft>
              <a:buSzPts val="1700"/>
              <a:buChar char="•"/>
            </a:pPr>
            <a:endParaRPr dirty="0"/>
          </a:p>
          <a:p>
            <a:pPr marL="0" lvl="0" indent="0" algn="l" rtl="0">
              <a:lnSpc>
                <a:spcPct val="110000"/>
              </a:lnSpc>
              <a:spcBef>
                <a:spcPts val="1000"/>
              </a:spcBef>
              <a:spcAft>
                <a:spcPts val="0"/>
              </a:spcAft>
              <a:buSzPts val="1700"/>
              <a:buNone/>
            </a:pPr>
            <a:endParaRPr lang="en-US" sz="1700" dirty="0">
              <a:solidFill>
                <a:schemeClr val="dk1"/>
              </a:solidFill>
            </a:endParaRPr>
          </a:p>
        </p:txBody>
      </p:sp>
      <p:pic>
        <p:nvPicPr>
          <p:cNvPr id="6" name="Picture 5" descr="Chart, histogram&#10;&#10;Description automatically generated">
            <a:extLst>
              <a:ext uri="{FF2B5EF4-FFF2-40B4-BE49-F238E27FC236}">
                <a16:creationId xmlns:a16="http://schemas.microsoft.com/office/drawing/2014/main" id="{1A3310EA-8C5D-EBD1-F537-10D37951ACFC}"/>
              </a:ext>
            </a:extLst>
          </p:cNvPr>
          <p:cNvPicPr>
            <a:picLocks noChangeAspect="1"/>
          </p:cNvPicPr>
          <p:nvPr/>
        </p:nvPicPr>
        <p:blipFill>
          <a:blip r:embed="rId3"/>
          <a:stretch>
            <a:fillRect/>
          </a:stretch>
        </p:blipFill>
        <p:spPr>
          <a:xfrm>
            <a:off x="7515648" y="2798735"/>
            <a:ext cx="2561590" cy="1727200"/>
          </a:xfrm>
          <a:prstGeom prst="rect">
            <a:avLst/>
          </a:prstGeom>
        </p:spPr>
      </p:pic>
    </p:spTree>
    <p:extLst>
      <p:ext uri="{BB962C8B-B14F-4D97-AF65-F5344CB8AC3E}">
        <p14:creationId xmlns:p14="http://schemas.microsoft.com/office/powerpoint/2010/main" val="4080960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pic>
        <p:nvPicPr>
          <p:cNvPr id="5" name="Picture 4">
            <a:extLst>
              <a:ext uri="{FF2B5EF4-FFF2-40B4-BE49-F238E27FC236}">
                <a16:creationId xmlns:a16="http://schemas.microsoft.com/office/drawing/2014/main" id="{3FBA7256-6288-6C78-4722-09400AF5E295}"/>
              </a:ext>
            </a:extLst>
          </p:cNvPr>
          <p:cNvPicPr>
            <a:picLocks noChangeAspect="1"/>
          </p:cNvPicPr>
          <p:nvPr/>
        </p:nvPicPr>
        <p:blipFill>
          <a:blip r:embed="rId3"/>
          <a:stretch>
            <a:fillRect/>
          </a:stretch>
        </p:blipFill>
        <p:spPr>
          <a:xfrm>
            <a:off x="5866040" y="2559502"/>
            <a:ext cx="5960808" cy="2566459"/>
          </a:xfrm>
          <a:prstGeom prst="rect">
            <a:avLst/>
          </a:prstGeom>
        </p:spPr>
      </p:pic>
      <p:sp>
        <p:nvSpPr>
          <p:cNvPr id="2" name="Title 1">
            <a:extLst>
              <a:ext uri="{FF2B5EF4-FFF2-40B4-BE49-F238E27FC236}">
                <a16:creationId xmlns:a16="http://schemas.microsoft.com/office/drawing/2014/main" id="{18736C15-44BD-2B3B-FC88-784279153BCA}"/>
              </a:ext>
            </a:extLst>
          </p:cNvPr>
          <p:cNvSpPr>
            <a:spLocks noGrp="1"/>
          </p:cNvSpPr>
          <p:nvPr>
            <p:ph type="title"/>
          </p:nvPr>
        </p:nvSpPr>
        <p:spPr/>
        <p:txBody>
          <a:bodyPr/>
          <a:lstStyle/>
          <a:p>
            <a:r>
              <a:rPr lang="en-US" dirty="0"/>
              <a:t>Data Preprocessing</a:t>
            </a:r>
          </a:p>
        </p:txBody>
      </p:sp>
      <p:sp>
        <p:nvSpPr>
          <p:cNvPr id="6" name="TextBox 5">
            <a:extLst>
              <a:ext uri="{FF2B5EF4-FFF2-40B4-BE49-F238E27FC236}">
                <a16:creationId xmlns:a16="http://schemas.microsoft.com/office/drawing/2014/main" id="{CC9ADF8E-4208-419F-B73E-36ADA70AEC49}"/>
              </a:ext>
            </a:extLst>
          </p:cNvPr>
          <p:cNvSpPr txBox="1"/>
          <p:nvPr/>
        </p:nvSpPr>
        <p:spPr>
          <a:xfrm>
            <a:off x="684779" y="3166113"/>
            <a:ext cx="3666785" cy="874085"/>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Convert everything to lowercase </a:t>
            </a:r>
          </a:p>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Eliminate punctuations and special characters </a:t>
            </a:r>
          </a:p>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Remove </a:t>
            </a:r>
            <a:r>
              <a:rPr lang="en-US" sz="12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stopwords</a:t>
            </a: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Symbol" panose="05050102010706020507" pitchFamily="18" charset="2"/>
              <a:buChar char=""/>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Apply lemmatization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FD03-41CA-40B9-1647-E5EF3E090136}"/>
              </a:ext>
            </a:extLst>
          </p:cNvPr>
          <p:cNvSpPr>
            <a:spLocks noGrp="1"/>
          </p:cNvSpPr>
          <p:nvPr>
            <p:ph type="title"/>
          </p:nvPr>
        </p:nvSpPr>
        <p:spPr/>
        <p:txBody>
          <a:bodyPr/>
          <a:lstStyle/>
          <a:p>
            <a:r>
              <a:rPr lang="en-US" dirty="0"/>
              <a:t>System Architecture</a:t>
            </a:r>
          </a:p>
        </p:txBody>
      </p:sp>
      <p:pic>
        <p:nvPicPr>
          <p:cNvPr id="4" name="Picture 3">
            <a:extLst>
              <a:ext uri="{FF2B5EF4-FFF2-40B4-BE49-F238E27FC236}">
                <a16:creationId xmlns:a16="http://schemas.microsoft.com/office/drawing/2014/main" id="{46E2DFD4-B70B-3273-B3C9-4F4FBC5F9FFC}"/>
              </a:ext>
            </a:extLst>
          </p:cNvPr>
          <p:cNvPicPr>
            <a:picLocks noChangeAspect="1"/>
          </p:cNvPicPr>
          <p:nvPr/>
        </p:nvPicPr>
        <p:blipFill>
          <a:blip r:embed="rId2"/>
          <a:stretch>
            <a:fillRect/>
          </a:stretch>
        </p:blipFill>
        <p:spPr>
          <a:xfrm>
            <a:off x="6576332" y="1754120"/>
            <a:ext cx="4374060" cy="3895566"/>
          </a:xfrm>
          <a:prstGeom prst="rect">
            <a:avLst/>
          </a:prstGeom>
        </p:spPr>
      </p:pic>
      <p:sp>
        <p:nvSpPr>
          <p:cNvPr id="5" name="TextBox 4">
            <a:extLst>
              <a:ext uri="{FF2B5EF4-FFF2-40B4-BE49-F238E27FC236}">
                <a16:creationId xmlns:a16="http://schemas.microsoft.com/office/drawing/2014/main" id="{66E51DA7-70E0-9C86-9E96-5E2A1CB5E5CD}"/>
              </a:ext>
            </a:extLst>
          </p:cNvPr>
          <p:cNvSpPr txBox="1"/>
          <p:nvPr/>
        </p:nvSpPr>
        <p:spPr>
          <a:xfrm>
            <a:off x="838200" y="2147207"/>
            <a:ext cx="4690383" cy="3231654"/>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bg1"/>
                </a:solidFill>
                <a:latin typeface="Calibri" panose="020F0502020204030204" pitchFamily="34" charset="0"/>
                <a:cs typeface="Calibri" panose="020F0502020204030204" pitchFamily="34" charset="0"/>
              </a:rPr>
              <a:t>Model : </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Sequence-to-sequence learning is a training model that can convert sequences of one input domain into the sequences of another output domain. </a:t>
            </a:r>
          </a:p>
          <a:p>
            <a:pPr marL="171450" indent="-171450">
              <a:buFont typeface="Arial" panose="020B0604020202020204" pitchFamily="34" charset="0"/>
              <a:buChar char="•"/>
            </a:pPr>
            <a:endPar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Encoder : </a:t>
            </a: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 encoder is an LSTM network which reads the entire input sequence. At each time step, one word from the input sequence is fed into the encoder. It then processes the input at each time step and captures the context and the key information related to the input sequence. </a:t>
            </a:r>
          </a:p>
          <a:p>
            <a:pPr marL="171450" indent="-171450">
              <a:buFont typeface="Arial" panose="020B0604020202020204" pitchFamily="34" charset="0"/>
              <a:buChar char="•"/>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Decoder : The decoder is trained to predict the next word in the output sequence given the previous word based on the contextual memory stored by the LSTM architecture. </a:t>
            </a:r>
          </a:p>
          <a:p>
            <a:pPr marL="171450" indent="-171450">
              <a:buFont typeface="Arial" panose="020B0604020202020204" pitchFamily="34" charset="0"/>
              <a:buChar char="•"/>
            </a:pP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Attention Layer : Attention mechanism is used to secure individual parts of the input which are more important at that particular time. </a:t>
            </a:r>
            <a:endPar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endParaRPr lang="en-US" sz="1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0235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8"/>
          <p:cNvSpPr txBox="1">
            <a:spLocks noGrp="1"/>
          </p:cNvSpPr>
          <p:nvPr>
            <p:ph type="title"/>
          </p:nvPr>
        </p:nvSpPr>
        <p:spPr>
          <a:xfrm>
            <a:off x="838200" y="36576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4400"/>
              <a:buFont typeface="Avenir"/>
              <a:buNone/>
            </a:pPr>
            <a:r>
              <a:rPr lang="en-US"/>
              <a:t>Results Comparison</a:t>
            </a:r>
            <a:endParaRPr/>
          </a:p>
        </p:txBody>
      </p:sp>
      <p:pic>
        <p:nvPicPr>
          <p:cNvPr id="4" name="Picture 3">
            <a:extLst>
              <a:ext uri="{FF2B5EF4-FFF2-40B4-BE49-F238E27FC236}">
                <a16:creationId xmlns:a16="http://schemas.microsoft.com/office/drawing/2014/main" id="{4CB1F4FC-A8D1-0FFE-FCB9-488D3AEEF4CA}"/>
              </a:ext>
            </a:extLst>
          </p:cNvPr>
          <p:cNvPicPr>
            <a:picLocks noChangeAspect="1"/>
          </p:cNvPicPr>
          <p:nvPr/>
        </p:nvPicPr>
        <p:blipFill>
          <a:blip r:embed="rId3"/>
          <a:stretch>
            <a:fillRect/>
          </a:stretch>
        </p:blipFill>
        <p:spPr>
          <a:xfrm>
            <a:off x="6272011" y="1885466"/>
            <a:ext cx="4755121" cy="4288210"/>
          </a:xfrm>
          <a:prstGeom prst="rect">
            <a:avLst/>
          </a:prstGeom>
        </p:spPr>
      </p:pic>
      <p:graphicFrame>
        <p:nvGraphicFramePr>
          <p:cNvPr id="8" name="Table 8">
            <a:extLst>
              <a:ext uri="{FF2B5EF4-FFF2-40B4-BE49-F238E27FC236}">
                <a16:creationId xmlns:a16="http://schemas.microsoft.com/office/drawing/2014/main" id="{F6B3D0FF-68A3-E0E4-A496-64C4B2DB689A}"/>
              </a:ext>
            </a:extLst>
          </p:cNvPr>
          <p:cNvGraphicFramePr>
            <a:graphicFrameLocks noGrp="1"/>
          </p:cNvGraphicFramePr>
          <p:nvPr>
            <p:extLst>
              <p:ext uri="{D42A27DB-BD31-4B8C-83A1-F6EECF244321}">
                <p14:modId xmlns:p14="http://schemas.microsoft.com/office/powerpoint/2010/main" val="2267378292"/>
              </p:ext>
            </p:extLst>
          </p:nvPr>
        </p:nvGraphicFramePr>
        <p:xfrm>
          <a:off x="100169" y="2827672"/>
          <a:ext cx="5995831" cy="2133600"/>
        </p:xfrm>
        <a:graphic>
          <a:graphicData uri="http://schemas.openxmlformats.org/drawingml/2006/table">
            <a:tbl>
              <a:tblPr firstRow="1" bandRow="1">
                <a:tableStyleId>{E017EABC-2F5C-471E-B24F-B2457F897CC8}</a:tableStyleId>
              </a:tblPr>
              <a:tblGrid>
                <a:gridCol w="3062310">
                  <a:extLst>
                    <a:ext uri="{9D8B030D-6E8A-4147-A177-3AD203B41FA5}">
                      <a16:colId xmlns:a16="http://schemas.microsoft.com/office/drawing/2014/main" val="2533413335"/>
                    </a:ext>
                  </a:extLst>
                </a:gridCol>
                <a:gridCol w="2933521">
                  <a:extLst>
                    <a:ext uri="{9D8B030D-6E8A-4147-A177-3AD203B41FA5}">
                      <a16:colId xmlns:a16="http://schemas.microsoft.com/office/drawing/2014/main" val="3054749931"/>
                    </a:ext>
                  </a:extLst>
                </a:gridCol>
              </a:tblGrid>
              <a:tr h="13724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80339971"/>
                  </a:ext>
                </a:extLst>
              </a:tr>
              <a:tr h="293308">
                <a:tc>
                  <a:txBody>
                    <a:bodyPr/>
                    <a:lstStyle/>
                    <a:p>
                      <a:pPr algn="l"/>
                      <a:r>
                        <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Minimum validation loss </a:t>
                      </a:r>
                      <a:endParaRPr lang="en-US" dirty="0"/>
                    </a:p>
                  </a:txBody>
                  <a:tcPr/>
                </a:tc>
                <a:tc>
                  <a:txBody>
                    <a:bodyPr/>
                    <a:lstStyle/>
                    <a:p>
                      <a:pPr algn="l"/>
                      <a:r>
                        <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0.6211</a:t>
                      </a:r>
                      <a:endParaRPr lang="en-US" dirty="0"/>
                    </a:p>
                  </a:txBody>
                  <a:tcPr/>
                </a:tc>
                <a:extLst>
                  <a:ext uri="{0D108BD9-81ED-4DB2-BD59-A6C34878D82A}">
                    <a16:rowId xmlns:a16="http://schemas.microsoft.com/office/drawing/2014/main" val="164998813"/>
                  </a:ext>
                </a:extLst>
              </a:tr>
              <a:tr h="293308">
                <a:tc>
                  <a:txBody>
                    <a:bodyPr/>
                    <a:lstStyle/>
                    <a:p>
                      <a:pPr algn="l"/>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O</a:t>
                      </a:r>
                      <a:r>
                        <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ptimizers</a:t>
                      </a:r>
                      <a:endParaRPr lang="en-US" dirty="0"/>
                    </a:p>
                  </a:txBody>
                  <a:tcPr/>
                </a:tc>
                <a:tc>
                  <a:txBody>
                    <a:bodyPr/>
                    <a:lstStyle/>
                    <a:p>
                      <a:pPr algn="l"/>
                      <a:r>
                        <a:rPr lang="en-US" sz="1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rmsprop</a:t>
                      </a:r>
                      <a:r>
                        <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and </a:t>
                      </a:r>
                      <a:r>
                        <a:rPr lang="en-US" sz="1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adam</a:t>
                      </a:r>
                      <a:r>
                        <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optimizer</a:t>
                      </a:r>
                      <a:endParaRPr lang="en-US" dirty="0"/>
                    </a:p>
                  </a:txBody>
                  <a:tcPr/>
                </a:tc>
                <a:extLst>
                  <a:ext uri="{0D108BD9-81ED-4DB2-BD59-A6C34878D82A}">
                    <a16:rowId xmlns:a16="http://schemas.microsoft.com/office/drawing/2014/main" val="845380537"/>
                  </a:ext>
                </a:extLst>
              </a:tr>
              <a:tr h="293308">
                <a:tc>
                  <a:txBody>
                    <a:bodyPr/>
                    <a:lstStyle/>
                    <a:p>
                      <a:pPr algn="l"/>
                      <a:r>
                        <a:rPr lang="en-US" sz="1400" dirty="0">
                          <a:solidFill>
                            <a:schemeClr val="bg1"/>
                          </a:solidFill>
                          <a:latin typeface="Calibri" panose="020F0502020204030204" pitchFamily="34" charset="0"/>
                          <a:cs typeface="Calibri" panose="020F0502020204030204" pitchFamily="34" charset="0"/>
                        </a:rPr>
                        <a:t>Metric</a:t>
                      </a:r>
                      <a:endParaRPr lang="en-US" dirty="0"/>
                    </a:p>
                  </a:txBody>
                  <a:tcPr/>
                </a:tc>
                <a:tc>
                  <a:txBody>
                    <a:bodyPr/>
                    <a:lstStyle/>
                    <a:p>
                      <a:pPr algn="l"/>
                      <a:r>
                        <a:rPr lang="en-US" sz="1400" dirty="0">
                          <a:solidFill>
                            <a:schemeClr val="bg1"/>
                          </a:solidFill>
                          <a:latin typeface="Calibri" panose="020F0502020204030204" pitchFamily="34" charset="0"/>
                          <a:cs typeface="Calibri" panose="020F0502020204030204" pitchFamily="34" charset="0"/>
                        </a:rPr>
                        <a:t>Sparse Categorical </a:t>
                      </a:r>
                      <a:r>
                        <a:rPr lang="en-US" sz="1400" dirty="0" err="1">
                          <a:solidFill>
                            <a:schemeClr val="bg1"/>
                          </a:solidFill>
                          <a:latin typeface="Calibri" panose="020F0502020204030204" pitchFamily="34" charset="0"/>
                          <a:cs typeface="Calibri" panose="020F0502020204030204" pitchFamily="34" charset="0"/>
                        </a:rPr>
                        <a:t>CrossEntropy</a:t>
                      </a:r>
                      <a:endParaRPr lang="en-US" dirty="0"/>
                    </a:p>
                  </a:txBody>
                  <a:tcPr/>
                </a:tc>
                <a:extLst>
                  <a:ext uri="{0D108BD9-81ED-4DB2-BD59-A6C34878D82A}">
                    <a16:rowId xmlns:a16="http://schemas.microsoft.com/office/drawing/2014/main" val="1812454522"/>
                  </a:ext>
                </a:extLst>
              </a:tr>
              <a:tr h="293308">
                <a:tc>
                  <a:txBody>
                    <a:bodyPr/>
                    <a:lstStyle/>
                    <a:p>
                      <a:pPr algn="l"/>
                      <a:r>
                        <a:rPr lang="en-US" sz="1400" dirty="0">
                          <a:solidFill>
                            <a:schemeClr val="bg1"/>
                          </a:solidFill>
                          <a:latin typeface="Calibri" panose="020F0502020204030204" pitchFamily="34" charset="0"/>
                          <a:cs typeface="Calibri" panose="020F0502020204030204" pitchFamily="34" charset="0"/>
                        </a:rPr>
                        <a:t>Regularization</a:t>
                      </a:r>
                      <a:endParaRPr lang="en-US" dirty="0"/>
                    </a:p>
                  </a:txBody>
                  <a:tcPr/>
                </a:tc>
                <a:tc>
                  <a:txBody>
                    <a:bodyPr/>
                    <a:lstStyle/>
                    <a:p>
                      <a:pPr algn="l"/>
                      <a:r>
                        <a:rPr lang="en-US" sz="1400" dirty="0">
                          <a:solidFill>
                            <a:schemeClr val="bg1"/>
                          </a:solidFill>
                          <a:latin typeface="Calibri" panose="020F0502020204030204" pitchFamily="34" charset="0"/>
                          <a:cs typeface="Calibri" panose="020F0502020204030204" pitchFamily="34" charset="0"/>
                        </a:rPr>
                        <a:t>Dropout</a:t>
                      </a:r>
                      <a:endParaRPr lang="en-US" dirty="0"/>
                    </a:p>
                  </a:txBody>
                  <a:tcPr/>
                </a:tc>
                <a:extLst>
                  <a:ext uri="{0D108BD9-81ED-4DB2-BD59-A6C34878D82A}">
                    <a16:rowId xmlns:a16="http://schemas.microsoft.com/office/drawing/2014/main" val="3354535688"/>
                  </a:ext>
                </a:extLst>
              </a:tr>
              <a:tr h="293308">
                <a:tc>
                  <a:txBody>
                    <a:bodyPr/>
                    <a:lstStyle/>
                    <a:p>
                      <a:pPr algn="l"/>
                      <a:r>
                        <a:rPr lang="en-US" sz="1400" dirty="0">
                          <a:solidFill>
                            <a:schemeClr val="bg1"/>
                          </a:solidFill>
                          <a:latin typeface="Calibri" panose="020F0502020204030204" pitchFamily="34" charset="0"/>
                          <a:cs typeface="Calibri" panose="020F0502020204030204" pitchFamily="34" charset="0"/>
                        </a:rPr>
                        <a:t>Epoch</a:t>
                      </a:r>
                      <a:endParaRPr lang="en-US" dirty="0"/>
                    </a:p>
                  </a:txBody>
                  <a:tcPr/>
                </a:tc>
                <a:tc>
                  <a:txBody>
                    <a:bodyPr/>
                    <a:lstStyle/>
                    <a:p>
                      <a:pPr algn="l"/>
                      <a:r>
                        <a:rPr lang="en-US" sz="1400" dirty="0">
                          <a:solidFill>
                            <a:schemeClr val="bg1"/>
                          </a:solidFill>
                          <a:latin typeface="Calibri" panose="020F0502020204030204" pitchFamily="34" charset="0"/>
                          <a:cs typeface="Calibri" panose="020F0502020204030204" pitchFamily="34" charset="0"/>
                        </a:rPr>
                        <a:t>20</a:t>
                      </a:r>
                      <a:endParaRPr lang="en-US" dirty="0"/>
                    </a:p>
                  </a:txBody>
                  <a:tcPr/>
                </a:tc>
                <a:extLst>
                  <a:ext uri="{0D108BD9-81ED-4DB2-BD59-A6C34878D82A}">
                    <a16:rowId xmlns:a16="http://schemas.microsoft.com/office/drawing/2014/main" val="2360852792"/>
                  </a:ext>
                </a:extLst>
              </a:tr>
              <a:tr h="293308">
                <a:tc>
                  <a:txBody>
                    <a:bodyPr/>
                    <a:lstStyle/>
                    <a:p>
                      <a:pPr algn="l"/>
                      <a:r>
                        <a:rPr lang="en-US" sz="1400" dirty="0">
                          <a:solidFill>
                            <a:schemeClr val="bg1"/>
                          </a:solidFill>
                          <a:latin typeface="Calibri" panose="020F0502020204030204" pitchFamily="34" charset="0"/>
                          <a:cs typeface="Calibri" panose="020F0502020204030204" pitchFamily="34" charset="0"/>
                        </a:rPr>
                        <a:t>Batch Size </a:t>
                      </a:r>
                      <a:endParaRPr lang="en-US" dirty="0"/>
                    </a:p>
                  </a:txBody>
                  <a:tcPr/>
                </a:tc>
                <a:tc>
                  <a:txBody>
                    <a:bodyPr/>
                    <a:lstStyle/>
                    <a:p>
                      <a:pPr algn="l"/>
                      <a:r>
                        <a:rPr lang="en-US" sz="1400" dirty="0">
                          <a:solidFill>
                            <a:schemeClr val="bg1"/>
                          </a:solidFill>
                          <a:latin typeface="Calibri" panose="020F0502020204030204" pitchFamily="34" charset="0"/>
                          <a:cs typeface="Calibri" panose="020F0502020204030204" pitchFamily="34" charset="0"/>
                        </a:rPr>
                        <a:t>50</a:t>
                      </a:r>
                      <a:endParaRPr lang="en-US" dirty="0"/>
                    </a:p>
                  </a:txBody>
                  <a:tcPr/>
                </a:tc>
                <a:extLst>
                  <a:ext uri="{0D108BD9-81ED-4DB2-BD59-A6C34878D82A}">
                    <a16:rowId xmlns:a16="http://schemas.microsoft.com/office/drawing/2014/main" val="137579358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839788" y="457200"/>
            <a:ext cx="3932237" cy="83006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200"/>
              <a:buFont typeface="Avenir"/>
              <a:buNone/>
            </a:pPr>
            <a:r>
              <a:rPr lang="en-US"/>
              <a:t>Result Summary</a:t>
            </a:r>
            <a:endParaRPr/>
          </a:p>
        </p:txBody>
      </p:sp>
      <p:sp>
        <p:nvSpPr>
          <p:cNvPr id="167" name="Google Shape;167;p7"/>
          <p:cNvSpPr txBox="1">
            <a:spLocks noGrp="1"/>
          </p:cNvSpPr>
          <p:nvPr>
            <p:ph type="body" idx="4294967295"/>
          </p:nvPr>
        </p:nvSpPr>
        <p:spPr>
          <a:xfrm>
            <a:off x="6377783" y="1569093"/>
            <a:ext cx="5183187" cy="823913"/>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2800"/>
              <a:buNone/>
            </a:pPr>
            <a:r>
              <a:rPr lang="en-US"/>
              <a:t>Training and Validation Loss</a:t>
            </a:r>
            <a:endParaRPr/>
          </a:p>
        </p:txBody>
      </p:sp>
      <p:pic>
        <p:nvPicPr>
          <p:cNvPr id="3" name="Picture 2">
            <a:extLst>
              <a:ext uri="{FF2B5EF4-FFF2-40B4-BE49-F238E27FC236}">
                <a16:creationId xmlns:a16="http://schemas.microsoft.com/office/drawing/2014/main" id="{54E4C9C7-FE61-37BE-A339-E46DD7646051}"/>
              </a:ext>
            </a:extLst>
          </p:cNvPr>
          <p:cNvPicPr>
            <a:picLocks noChangeAspect="1"/>
          </p:cNvPicPr>
          <p:nvPr/>
        </p:nvPicPr>
        <p:blipFill>
          <a:blip r:embed="rId3"/>
          <a:stretch>
            <a:fillRect/>
          </a:stretch>
        </p:blipFill>
        <p:spPr>
          <a:xfrm>
            <a:off x="6510136" y="2526456"/>
            <a:ext cx="4400550" cy="2933700"/>
          </a:xfrm>
          <a:prstGeom prst="rect">
            <a:avLst/>
          </a:prstGeom>
        </p:spPr>
      </p:pic>
      <p:graphicFrame>
        <p:nvGraphicFramePr>
          <p:cNvPr id="4" name="Table 8">
            <a:extLst>
              <a:ext uri="{FF2B5EF4-FFF2-40B4-BE49-F238E27FC236}">
                <a16:creationId xmlns:a16="http://schemas.microsoft.com/office/drawing/2014/main" id="{3AEC9B7A-8C27-5D2C-F1B7-62AAA5CC6B95}"/>
              </a:ext>
            </a:extLst>
          </p:cNvPr>
          <p:cNvGraphicFramePr>
            <a:graphicFrameLocks noGrp="1"/>
          </p:cNvGraphicFramePr>
          <p:nvPr>
            <p:extLst>
              <p:ext uri="{D42A27DB-BD31-4B8C-83A1-F6EECF244321}">
                <p14:modId xmlns:p14="http://schemas.microsoft.com/office/powerpoint/2010/main" val="2911546742"/>
              </p:ext>
            </p:extLst>
          </p:nvPr>
        </p:nvGraphicFramePr>
        <p:xfrm>
          <a:off x="100169" y="2827672"/>
          <a:ext cx="5995831" cy="2133600"/>
        </p:xfrm>
        <a:graphic>
          <a:graphicData uri="http://schemas.openxmlformats.org/drawingml/2006/table">
            <a:tbl>
              <a:tblPr firstRow="1" bandRow="1">
                <a:tableStyleId>{E017EABC-2F5C-471E-B24F-B2457F897CC8}</a:tableStyleId>
              </a:tblPr>
              <a:tblGrid>
                <a:gridCol w="3062310">
                  <a:extLst>
                    <a:ext uri="{9D8B030D-6E8A-4147-A177-3AD203B41FA5}">
                      <a16:colId xmlns:a16="http://schemas.microsoft.com/office/drawing/2014/main" val="2533413335"/>
                    </a:ext>
                  </a:extLst>
                </a:gridCol>
                <a:gridCol w="2933521">
                  <a:extLst>
                    <a:ext uri="{9D8B030D-6E8A-4147-A177-3AD203B41FA5}">
                      <a16:colId xmlns:a16="http://schemas.microsoft.com/office/drawing/2014/main" val="3054749931"/>
                    </a:ext>
                  </a:extLst>
                </a:gridCol>
              </a:tblGrid>
              <a:tr h="13724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80339971"/>
                  </a:ext>
                </a:extLst>
              </a:tr>
              <a:tr h="293308">
                <a:tc>
                  <a:txBody>
                    <a:bodyPr/>
                    <a:lstStyle/>
                    <a:p>
                      <a:pPr algn="l"/>
                      <a:r>
                        <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Validation loss </a:t>
                      </a:r>
                      <a:endParaRPr lang="en-US" dirty="0"/>
                    </a:p>
                  </a:txBody>
                  <a:tcPr/>
                </a:tc>
                <a:tc>
                  <a:txBody>
                    <a:bodyPr/>
                    <a:lstStyle/>
                    <a:p>
                      <a:pPr algn="l"/>
                      <a:r>
                        <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0.6211</a:t>
                      </a:r>
                      <a:endParaRPr lang="en-US" dirty="0"/>
                    </a:p>
                  </a:txBody>
                  <a:tcPr/>
                </a:tc>
                <a:extLst>
                  <a:ext uri="{0D108BD9-81ED-4DB2-BD59-A6C34878D82A}">
                    <a16:rowId xmlns:a16="http://schemas.microsoft.com/office/drawing/2014/main" val="164998813"/>
                  </a:ext>
                </a:extLst>
              </a:tr>
              <a:tr h="293308">
                <a:tc>
                  <a:txBody>
                    <a:bodyPr/>
                    <a:lstStyle/>
                    <a:p>
                      <a:pPr algn="l"/>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O</a:t>
                      </a:r>
                      <a:r>
                        <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ptimizers</a:t>
                      </a:r>
                      <a:endParaRPr lang="en-US" dirty="0"/>
                    </a:p>
                  </a:txBody>
                  <a:tcPr/>
                </a:tc>
                <a:tc>
                  <a:txBody>
                    <a:bodyPr/>
                    <a:lstStyle/>
                    <a:p>
                      <a:pPr algn="l"/>
                      <a:r>
                        <a:rPr lang="en-US" sz="1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rmsprop</a:t>
                      </a:r>
                      <a:r>
                        <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optimizer</a:t>
                      </a:r>
                      <a:endParaRPr lang="en-US" dirty="0"/>
                    </a:p>
                  </a:txBody>
                  <a:tcPr/>
                </a:tc>
                <a:extLst>
                  <a:ext uri="{0D108BD9-81ED-4DB2-BD59-A6C34878D82A}">
                    <a16:rowId xmlns:a16="http://schemas.microsoft.com/office/drawing/2014/main" val="845380537"/>
                  </a:ext>
                </a:extLst>
              </a:tr>
              <a:tr h="293308">
                <a:tc>
                  <a:txBody>
                    <a:bodyPr/>
                    <a:lstStyle/>
                    <a:p>
                      <a:pPr algn="l"/>
                      <a:r>
                        <a:rPr lang="en-US" sz="1400" dirty="0">
                          <a:solidFill>
                            <a:schemeClr val="bg1"/>
                          </a:solidFill>
                          <a:latin typeface="Calibri" panose="020F0502020204030204" pitchFamily="34" charset="0"/>
                          <a:cs typeface="Calibri" panose="020F0502020204030204" pitchFamily="34" charset="0"/>
                        </a:rPr>
                        <a:t>Metric</a:t>
                      </a:r>
                      <a:endParaRPr lang="en-US" dirty="0"/>
                    </a:p>
                  </a:txBody>
                  <a:tcPr/>
                </a:tc>
                <a:tc>
                  <a:txBody>
                    <a:bodyPr/>
                    <a:lstStyle/>
                    <a:p>
                      <a:pPr algn="l"/>
                      <a:r>
                        <a:rPr lang="en-US" sz="1400" dirty="0">
                          <a:solidFill>
                            <a:schemeClr val="bg1"/>
                          </a:solidFill>
                          <a:latin typeface="Calibri" panose="020F0502020204030204" pitchFamily="34" charset="0"/>
                          <a:cs typeface="Calibri" panose="020F0502020204030204" pitchFamily="34" charset="0"/>
                        </a:rPr>
                        <a:t>Sparse Categorical </a:t>
                      </a:r>
                      <a:r>
                        <a:rPr lang="en-US" sz="1400" dirty="0" err="1">
                          <a:solidFill>
                            <a:schemeClr val="bg1"/>
                          </a:solidFill>
                          <a:latin typeface="Calibri" panose="020F0502020204030204" pitchFamily="34" charset="0"/>
                          <a:cs typeface="Calibri" panose="020F0502020204030204" pitchFamily="34" charset="0"/>
                        </a:rPr>
                        <a:t>CrossEntropy</a:t>
                      </a:r>
                      <a:endParaRPr lang="en-US" dirty="0"/>
                    </a:p>
                  </a:txBody>
                  <a:tcPr/>
                </a:tc>
                <a:extLst>
                  <a:ext uri="{0D108BD9-81ED-4DB2-BD59-A6C34878D82A}">
                    <a16:rowId xmlns:a16="http://schemas.microsoft.com/office/drawing/2014/main" val="1812454522"/>
                  </a:ext>
                </a:extLst>
              </a:tr>
              <a:tr h="293308">
                <a:tc>
                  <a:txBody>
                    <a:bodyPr/>
                    <a:lstStyle/>
                    <a:p>
                      <a:pPr algn="l"/>
                      <a:r>
                        <a:rPr lang="en-US" sz="1400" dirty="0">
                          <a:solidFill>
                            <a:schemeClr val="bg1"/>
                          </a:solidFill>
                          <a:latin typeface="Calibri" panose="020F0502020204030204" pitchFamily="34" charset="0"/>
                          <a:cs typeface="Calibri" panose="020F0502020204030204" pitchFamily="34" charset="0"/>
                        </a:rPr>
                        <a:t>Regularization</a:t>
                      </a:r>
                      <a:endParaRPr lang="en-US" dirty="0"/>
                    </a:p>
                  </a:txBody>
                  <a:tcPr/>
                </a:tc>
                <a:tc>
                  <a:txBody>
                    <a:bodyPr/>
                    <a:lstStyle/>
                    <a:p>
                      <a:pPr algn="l"/>
                      <a:r>
                        <a:rPr lang="en-US" sz="1400" dirty="0">
                          <a:solidFill>
                            <a:schemeClr val="bg1"/>
                          </a:solidFill>
                          <a:latin typeface="Calibri" panose="020F0502020204030204" pitchFamily="34" charset="0"/>
                          <a:cs typeface="Calibri" panose="020F0502020204030204" pitchFamily="34" charset="0"/>
                        </a:rPr>
                        <a:t>Dropout Rate .04</a:t>
                      </a:r>
                      <a:endParaRPr lang="en-US" dirty="0"/>
                    </a:p>
                  </a:txBody>
                  <a:tcPr/>
                </a:tc>
                <a:extLst>
                  <a:ext uri="{0D108BD9-81ED-4DB2-BD59-A6C34878D82A}">
                    <a16:rowId xmlns:a16="http://schemas.microsoft.com/office/drawing/2014/main" val="3354535688"/>
                  </a:ext>
                </a:extLst>
              </a:tr>
              <a:tr h="293308">
                <a:tc>
                  <a:txBody>
                    <a:bodyPr/>
                    <a:lstStyle/>
                    <a:p>
                      <a:pPr algn="l"/>
                      <a:r>
                        <a:rPr lang="en-US" sz="1400" dirty="0">
                          <a:solidFill>
                            <a:schemeClr val="bg1"/>
                          </a:solidFill>
                          <a:latin typeface="Calibri" panose="020F0502020204030204" pitchFamily="34" charset="0"/>
                          <a:cs typeface="Calibri" panose="020F0502020204030204" pitchFamily="34" charset="0"/>
                        </a:rPr>
                        <a:t>Epoch</a:t>
                      </a:r>
                      <a:endParaRPr lang="en-US" dirty="0"/>
                    </a:p>
                  </a:txBody>
                  <a:tcPr/>
                </a:tc>
                <a:tc>
                  <a:txBody>
                    <a:bodyPr/>
                    <a:lstStyle/>
                    <a:p>
                      <a:pPr algn="l"/>
                      <a:r>
                        <a:rPr lang="en-US" sz="1400" dirty="0">
                          <a:solidFill>
                            <a:schemeClr val="bg1"/>
                          </a:solidFill>
                          <a:latin typeface="Calibri" panose="020F0502020204030204" pitchFamily="34" charset="0"/>
                          <a:cs typeface="Calibri" panose="020F0502020204030204" pitchFamily="34" charset="0"/>
                        </a:rPr>
                        <a:t>20</a:t>
                      </a:r>
                      <a:endParaRPr lang="en-US" dirty="0"/>
                    </a:p>
                  </a:txBody>
                  <a:tcPr/>
                </a:tc>
                <a:extLst>
                  <a:ext uri="{0D108BD9-81ED-4DB2-BD59-A6C34878D82A}">
                    <a16:rowId xmlns:a16="http://schemas.microsoft.com/office/drawing/2014/main" val="2360852792"/>
                  </a:ext>
                </a:extLst>
              </a:tr>
              <a:tr h="293308">
                <a:tc>
                  <a:txBody>
                    <a:bodyPr/>
                    <a:lstStyle/>
                    <a:p>
                      <a:pPr algn="l"/>
                      <a:r>
                        <a:rPr lang="en-US" sz="1400" dirty="0">
                          <a:solidFill>
                            <a:schemeClr val="bg1"/>
                          </a:solidFill>
                          <a:latin typeface="Calibri" panose="020F0502020204030204" pitchFamily="34" charset="0"/>
                          <a:cs typeface="Calibri" panose="020F0502020204030204" pitchFamily="34" charset="0"/>
                        </a:rPr>
                        <a:t>Batch Size </a:t>
                      </a:r>
                      <a:endParaRPr lang="en-US" dirty="0"/>
                    </a:p>
                  </a:txBody>
                  <a:tcPr/>
                </a:tc>
                <a:tc>
                  <a:txBody>
                    <a:bodyPr/>
                    <a:lstStyle/>
                    <a:p>
                      <a:pPr algn="l"/>
                      <a:r>
                        <a:rPr lang="en-US" sz="1400" dirty="0">
                          <a:solidFill>
                            <a:schemeClr val="bg1"/>
                          </a:solidFill>
                          <a:latin typeface="Calibri" panose="020F0502020204030204" pitchFamily="34" charset="0"/>
                          <a:cs typeface="Calibri" panose="020F0502020204030204" pitchFamily="34" charset="0"/>
                        </a:rPr>
                        <a:t>50</a:t>
                      </a:r>
                      <a:endParaRPr lang="en-US" dirty="0"/>
                    </a:p>
                  </a:txBody>
                  <a:tcPr/>
                </a:tc>
                <a:extLst>
                  <a:ext uri="{0D108BD9-81ED-4DB2-BD59-A6C34878D82A}">
                    <a16:rowId xmlns:a16="http://schemas.microsoft.com/office/drawing/2014/main" val="137579358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FD66-430D-F3D9-9DE1-8D976155C8A3}"/>
              </a:ext>
            </a:extLst>
          </p:cNvPr>
          <p:cNvSpPr>
            <a:spLocks noGrp="1"/>
          </p:cNvSpPr>
          <p:nvPr>
            <p:ph type="title"/>
          </p:nvPr>
        </p:nvSpPr>
        <p:spPr/>
        <p:txBody>
          <a:bodyPr/>
          <a:lstStyle/>
          <a:p>
            <a:r>
              <a:rPr lang="en-US" dirty="0"/>
              <a:t>Final Prediction</a:t>
            </a:r>
          </a:p>
        </p:txBody>
      </p:sp>
      <p:pic>
        <p:nvPicPr>
          <p:cNvPr id="4" name="Picture 3">
            <a:extLst>
              <a:ext uri="{FF2B5EF4-FFF2-40B4-BE49-F238E27FC236}">
                <a16:creationId xmlns:a16="http://schemas.microsoft.com/office/drawing/2014/main" id="{3E355DFB-FBD2-BBF4-B394-32D87F176F96}"/>
              </a:ext>
            </a:extLst>
          </p:cNvPr>
          <p:cNvPicPr>
            <a:picLocks noChangeAspect="1"/>
          </p:cNvPicPr>
          <p:nvPr/>
        </p:nvPicPr>
        <p:blipFill>
          <a:blip r:embed="rId2"/>
          <a:stretch>
            <a:fillRect/>
          </a:stretch>
        </p:blipFill>
        <p:spPr>
          <a:xfrm>
            <a:off x="744329" y="1691323"/>
            <a:ext cx="10515600" cy="4671766"/>
          </a:xfrm>
          <a:prstGeom prst="rect">
            <a:avLst/>
          </a:prstGeom>
        </p:spPr>
      </p:pic>
    </p:spTree>
    <p:extLst>
      <p:ext uri="{BB962C8B-B14F-4D97-AF65-F5344CB8AC3E}">
        <p14:creationId xmlns:p14="http://schemas.microsoft.com/office/powerpoint/2010/main" val="3697519341"/>
      </p:ext>
    </p:extLst>
  </p:cSld>
  <p:clrMapOvr>
    <a:masterClrMapping/>
  </p:clrMapOvr>
</p:sld>
</file>

<file path=ppt/theme/theme1.xml><?xml version="1.0" encoding="utf-8"?>
<a:theme xmlns:a="http://schemas.openxmlformats.org/drawingml/2006/main" name="BlockprintVTI">
  <a:themeElements>
    <a:clrScheme name="Custom 69">
      <a:dk1>
        <a:srgbClr val="000000"/>
      </a:dk1>
      <a:lt1>
        <a:srgbClr val="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546</Words>
  <Application>Microsoft Office PowerPoint</Application>
  <PresentationFormat>Widescreen</PresentationFormat>
  <Paragraphs>77</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vt:lpstr>
      <vt:lpstr>Calibri</vt:lpstr>
      <vt:lpstr>Symbol</vt:lpstr>
      <vt:lpstr>BlockprintVTI</vt:lpstr>
      <vt:lpstr>Project Title – CNN NEWS TEXT SUMMARIZATION</vt:lpstr>
      <vt:lpstr>Motivation</vt:lpstr>
      <vt:lpstr>Problem Statement</vt:lpstr>
      <vt:lpstr>Data</vt:lpstr>
      <vt:lpstr>Data Preprocessing</vt:lpstr>
      <vt:lpstr>System Architecture</vt:lpstr>
      <vt:lpstr>Results Comparison</vt:lpstr>
      <vt:lpstr>Result Summary</vt:lpstr>
      <vt:lpstr>Final Prediction</vt:lpstr>
      <vt:lpstr>Scope of Improvements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Final Video  Project Title - Eye Cataract Glaucoma Retina-Disease Classifier</dc:title>
  <dc:creator>Rageeni Sah</dc:creator>
  <cp:lastModifiedBy>Pramodini Karwande</cp:lastModifiedBy>
  <cp:revision>16</cp:revision>
  <dcterms:created xsi:type="dcterms:W3CDTF">2021-11-03T02:37:05Z</dcterms:created>
  <dcterms:modified xsi:type="dcterms:W3CDTF">2022-12-06T19:34:08Z</dcterms:modified>
</cp:coreProperties>
</file>