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56" r:id="rId1"/>
  </p:sldMasterIdLst>
  <p:notesMasterIdLst>
    <p:notesMasterId r:id="rId27"/>
  </p:notesMasterIdLst>
  <p:sldIdLst>
    <p:sldId id="256" r:id="rId2"/>
    <p:sldId id="257" r:id="rId3"/>
    <p:sldId id="258" r:id="rId4"/>
    <p:sldId id="280" r:id="rId5"/>
    <p:sldId id="260" r:id="rId6"/>
    <p:sldId id="276" r:id="rId7"/>
    <p:sldId id="286" r:id="rId8"/>
    <p:sldId id="277" r:id="rId9"/>
    <p:sldId id="261" r:id="rId10"/>
    <p:sldId id="262" r:id="rId11"/>
    <p:sldId id="263" r:id="rId12"/>
    <p:sldId id="279" r:id="rId13"/>
    <p:sldId id="287" r:id="rId14"/>
    <p:sldId id="264" r:id="rId15"/>
    <p:sldId id="266" r:id="rId16"/>
    <p:sldId id="265" r:id="rId17"/>
    <p:sldId id="281" r:id="rId18"/>
    <p:sldId id="285" r:id="rId19"/>
    <p:sldId id="282" r:id="rId20"/>
    <p:sldId id="283" r:id="rId21"/>
    <p:sldId id="284" r:id="rId22"/>
    <p:sldId id="268" r:id="rId23"/>
    <p:sldId id="269" r:id="rId24"/>
    <p:sldId id="272" r:id="rId25"/>
    <p:sldId id="271" r:id="rId26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28"/>
    </p:embeddedFont>
    <p:embeddedFont>
      <p:font typeface="CMU Serif" panose="02000603000000000000" pitchFamily="2" charset="0"/>
      <p:regular r:id="rId29"/>
      <p:bold r:id="rId30"/>
      <p:italic r:id="rId31"/>
      <p:boldItalic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Garamond" panose="02020404030301010803" pitchFamily="18" charset="0"/>
      <p:regular r:id="rId37"/>
      <p:bold r:id="rId38"/>
      <p:italic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91" d="100"/>
          <a:sy n="91" d="100"/>
        </p:scale>
        <p:origin x="7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9CAEBC-1C41-4DB4-B928-5D7F509FC3A1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5382A4D5-E770-4AD1-9150-932C3C1AA6A5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6">
            <a:alpha val="50000"/>
          </a:schemeClr>
        </a:solidFill>
        <a:ln>
          <a:noFill/>
        </a:ln>
      </dgm:spPr>
      <dgm:t>
        <a:bodyPr/>
        <a:lstStyle/>
        <a:p>
          <a:r>
            <a:rPr lang="en-SG" sz="2800" dirty="0" smtClean="0">
              <a:latin typeface="Garamond" panose="02020404030301010803" pitchFamily="18" charset="0"/>
            </a:rPr>
            <a:t>Paper Review</a:t>
          </a:r>
          <a:endParaRPr lang="en-US" sz="2800" dirty="0">
            <a:latin typeface="Garamond" panose="02020404030301010803" pitchFamily="18" charset="0"/>
          </a:endParaRPr>
        </a:p>
      </dgm:t>
    </dgm:pt>
    <dgm:pt modelId="{877FB3BA-A4B1-4C1F-8A2C-45B54C0915D5}" type="parTrans" cxnId="{E6DB10EC-3F10-4F16-8783-75FCA0E86206}">
      <dgm:prSet/>
      <dgm:spPr/>
      <dgm:t>
        <a:bodyPr/>
        <a:lstStyle/>
        <a:p>
          <a:endParaRPr lang="en-US"/>
        </a:p>
      </dgm:t>
    </dgm:pt>
    <dgm:pt modelId="{9DA73E4D-F562-4369-8BE8-202911EB2184}" type="sibTrans" cxnId="{E6DB10EC-3F10-4F16-8783-75FCA0E86206}">
      <dgm:prSet/>
      <dgm:spPr/>
      <dgm:t>
        <a:bodyPr/>
        <a:lstStyle/>
        <a:p>
          <a:endParaRPr lang="en-US"/>
        </a:p>
      </dgm:t>
    </dgm:pt>
    <dgm:pt modelId="{52FCF0DA-756E-45A0-9414-C2DBC2D7A579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4">
            <a:alpha val="50000"/>
          </a:schemeClr>
        </a:solidFill>
        <a:ln>
          <a:noFill/>
        </a:ln>
      </dgm:spPr>
      <dgm:t>
        <a:bodyPr/>
        <a:lstStyle/>
        <a:p>
          <a:r>
            <a:rPr lang="en-US" sz="2800" dirty="0" smtClean="0">
              <a:latin typeface="Garamond" panose="02020404030301010803" pitchFamily="18" charset="0"/>
            </a:rPr>
            <a:t>Matrix Completion</a:t>
          </a:r>
          <a:endParaRPr lang="en-US" sz="2800" dirty="0">
            <a:latin typeface="Garamond" panose="02020404030301010803" pitchFamily="18" charset="0"/>
          </a:endParaRPr>
        </a:p>
      </dgm:t>
    </dgm:pt>
    <dgm:pt modelId="{F8FEF16C-4C1F-42CC-9BBE-DB6AECB45870}" type="parTrans" cxnId="{7671FB09-444C-4328-BD85-55DB9CF36A35}">
      <dgm:prSet/>
      <dgm:spPr/>
      <dgm:t>
        <a:bodyPr/>
        <a:lstStyle/>
        <a:p>
          <a:endParaRPr lang="en-US"/>
        </a:p>
      </dgm:t>
    </dgm:pt>
    <dgm:pt modelId="{1EF40E50-6F71-44DC-B829-AD6BC8F173C2}" type="sibTrans" cxnId="{7671FB09-444C-4328-BD85-55DB9CF36A35}">
      <dgm:prSet/>
      <dgm:spPr/>
      <dgm:t>
        <a:bodyPr/>
        <a:lstStyle/>
        <a:p>
          <a:endParaRPr lang="en-US"/>
        </a:p>
      </dgm:t>
    </dgm:pt>
    <dgm:pt modelId="{7EF8AE8B-A892-4D7C-8FC9-1ACFE02F9B14}">
      <dgm:prSet phldrT="[Text]" custT="1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US" sz="2800" dirty="0" smtClean="0">
              <a:latin typeface="Garamond" panose="02020404030301010803" pitchFamily="18" charset="0"/>
            </a:rPr>
            <a:t>Evaluation</a:t>
          </a:r>
          <a:endParaRPr lang="en-US" sz="2800" dirty="0">
            <a:latin typeface="Garamond" panose="02020404030301010803" pitchFamily="18" charset="0"/>
          </a:endParaRPr>
        </a:p>
      </dgm:t>
    </dgm:pt>
    <dgm:pt modelId="{98A63A13-BE80-45B4-85D8-AFAEEAF80FE2}" type="parTrans" cxnId="{C37BA503-26D3-4078-8949-289E3C0C7A8A}">
      <dgm:prSet/>
      <dgm:spPr/>
      <dgm:t>
        <a:bodyPr/>
        <a:lstStyle/>
        <a:p>
          <a:endParaRPr lang="en-US"/>
        </a:p>
      </dgm:t>
    </dgm:pt>
    <dgm:pt modelId="{EF15A400-1BF1-489F-81F2-57F7EE82C7BB}" type="sibTrans" cxnId="{C37BA503-26D3-4078-8949-289E3C0C7A8A}">
      <dgm:prSet/>
      <dgm:spPr/>
      <dgm:t>
        <a:bodyPr/>
        <a:lstStyle/>
        <a:p>
          <a:endParaRPr lang="en-US"/>
        </a:p>
      </dgm:t>
    </dgm:pt>
    <dgm:pt modelId="{5160B8BB-57C2-4490-A742-20E2A307ADBB}" type="pres">
      <dgm:prSet presAssocID="{689CAEBC-1C41-4DB4-B928-5D7F509FC3A1}" presName="Name0" presStyleCnt="0">
        <dgm:presLayoutVars>
          <dgm:resizeHandles/>
        </dgm:presLayoutVars>
      </dgm:prSet>
      <dgm:spPr/>
    </dgm:pt>
    <dgm:pt modelId="{DE234359-6F4B-4809-9BDD-ECA7A1FEFBD5}" type="pres">
      <dgm:prSet presAssocID="{5382A4D5-E770-4AD1-9150-932C3C1AA6A5}" presName="text" presStyleLbl="node1" presStyleIdx="0" presStyleCnt="3" custScaleX="366074" custScaleY="631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87CF6-1126-43CB-8137-9F54C63DE0D8}" type="pres">
      <dgm:prSet presAssocID="{9DA73E4D-F562-4369-8BE8-202911EB2184}" presName="space" presStyleCnt="0"/>
      <dgm:spPr/>
    </dgm:pt>
    <dgm:pt modelId="{2E8FA5B8-60BE-46A8-9B54-25E2BD098A8A}" type="pres">
      <dgm:prSet presAssocID="{52FCF0DA-756E-45A0-9414-C2DBC2D7A579}" presName="text" presStyleLbl="node1" presStyleIdx="1" presStyleCnt="3" custScaleX="233372" custScaleY="597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5DD714-023D-42F6-BA15-A4E40CDE7B6D}" type="pres">
      <dgm:prSet presAssocID="{1EF40E50-6F71-44DC-B829-AD6BC8F173C2}" presName="space" presStyleCnt="0"/>
      <dgm:spPr/>
    </dgm:pt>
    <dgm:pt modelId="{F8A2432D-7A3D-4DA1-877D-1A17909F9300}" type="pres">
      <dgm:prSet presAssocID="{7EF8AE8B-A892-4D7C-8FC9-1ACFE02F9B14}" presName="text" presStyleLbl="node1" presStyleIdx="2" presStyleCnt="3" custScaleX="255231" custScaleY="655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33359A-0AB8-468D-8A6F-4434498E0CF4}" type="presOf" srcId="{5382A4D5-E770-4AD1-9150-932C3C1AA6A5}" destId="{DE234359-6F4B-4809-9BDD-ECA7A1FEFBD5}" srcOrd="0" destOrd="0" presId="urn:diagrams.loki3.com/VaryingWidthList"/>
    <dgm:cxn modelId="{C37BA503-26D3-4078-8949-289E3C0C7A8A}" srcId="{689CAEBC-1C41-4DB4-B928-5D7F509FC3A1}" destId="{7EF8AE8B-A892-4D7C-8FC9-1ACFE02F9B14}" srcOrd="2" destOrd="0" parTransId="{98A63A13-BE80-45B4-85D8-AFAEEAF80FE2}" sibTransId="{EF15A400-1BF1-489F-81F2-57F7EE82C7BB}"/>
    <dgm:cxn modelId="{A86CEEB5-80B3-46CC-9449-3F5C92901FCB}" type="presOf" srcId="{689CAEBC-1C41-4DB4-B928-5D7F509FC3A1}" destId="{5160B8BB-57C2-4490-A742-20E2A307ADBB}" srcOrd="0" destOrd="0" presId="urn:diagrams.loki3.com/VaryingWidthList"/>
    <dgm:cxn modelId="{22A08314-BE52-4F17-8DF3-B617274A7E45}" type="presOf" srcId="{7EF8AE8B-A892-4D7C-8FC9-1ACFE02F9B14}" destId="{F8A2432D-7A3D-4DA1-877D-1A17909F9300}" srcOrd="0" destOrd="0" presId="urn:diagrams.loki3.com/VaryingWidthList"/>
    <dgm:cxn modelId="{C5F305B6-B50C-43B5-9D30-8D91A2DF3A1A}" type="presOf" srcId="{52FCF0DA-756E-45A0-9414-C2DBC2D7A579}" destId="{2E8FA5B8-60BE-46A8-9B54-25E2BD098A8A}" srcOrd="0" destOrd="0" presId="urn:diagrams.loki3.com/VaryingWidthList"/>
    <dgm:cxn modelId="{E6DB10EC-3F10-4F16-8783-75FCA0E86206}" srcId="{689CAEBC-1C41-4DB4-B928-5D7F509FC3A1}" destId="{5382A4D5-E770-4AD1-9150-932C3C1AA6A5}" srcOrd="0" destOrd="0" parTransId="{877FB3BA-A4B1-4C1F-8A2C-45B54C0915D5}" sibTransId="{9DA73E4D-F562-4369-8BE8-202911EB2184}"/>
    <dgm:cxn modelId="{7671FB09-444C-4328-BD85-55DB9CF36A35}" srcId="{689CAEBC-1C41-4DB4-B928-5D7F509FC3A1}" destId="{52FCF0DA-756E-45A0-9414-C2DBC2D7A579}" srcOrd="1" destOrd="0" parTransId="{F8FEF16C-4C1F-42CC-9BBE-DB6AECB45870}" sibTransId="{1EF40E50-6F71-44DC-B829-AD6BC8F173C2}"/>
    <dgm:cxn modelId="{B20F7833-D966-46BD-AFC2-18D001E838D0}" type="presParOf" srcId="{5160B8BB-57C2-4490-A742-20E2A307ADBB}" destId="{DE234359-6F4B-4809-9BDD-ECA7A1FEFBD5}" srcOrd="0" destOrd="0" presId="urn:diagrams.loki3.com/VaryingWidthList"/>
    <dgm:cxn modelId="{1217EC81-0669-4E5E-9C65-DE89FC97D4FA}" type="presParOf" srcId="{5160B8BB-57C2-4490-A742-20E2A307ADBB}" destId="{BCC87CF6-1126-43CB-8137-9F54C63DE0D8}" srcOrd="1" destOrd="0" presId="urn:diagrams.loki3.com/VaryingWidthList"/>
    <dgm:cxn modelId="{47ABEBAE-0361-4131-9E6F-A85D977B7295}" type="presParOf" srcId="{5160B8BB-57C2-4490-A742-20E2A307ADBB}" destId="{2E8FA5B8-60BE-46A8-9B54-25E2BD098A8A}" srcOrd="2" destOrd="0" presId="urn:diagrams.loki3.com/VaryingWidthList"/>
    <dgm:cxn modelId="{486CEC78-B261-42C1-8439-0E3A371EF684}" type="presParOf" srcId="{5160B8BB-57C2-4490-A742-20E2A307ADBB}" destId="{115DD714-023D-42F6-BA15-A4E40CDE7B6D}" srcOrd="3" destOrd="0" presId="urn:diagrams.loki3.com/VaryingWidthList"/>
    <dgm:cxn modelId="{F2A48E19-6A2A-4457-8C72-FD609DC6CF66}" type="presParOf" srcId="{5160B8BB-57C2-4490-A742-20E2A307ADBB}" destId="{F8A2432D-7A3D-4DA1-877D-1A17909F9300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234359-6F4B-4809-9BDD-ECA7A1FEFBD5}">
      <dsp:nvSpPr>
        <dsp:cNvPr id="0" name=""/>
        <dsp:cNvSpPr/>
      </dsp:nvSpPr>
      <dsp:spPr>
        <a:xfrm>
          <a:off x="980901" y="434"/>
          <a:ext cx="4200699" cy="1104838"/>
        </a:xfrm>
        <a:prstGeom prst="rect">
          <a:avLst/>
        </a:prstGeom>
        <a:solidFill>
          <a:schemeClr val="accent6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800" kern="1200" dirty="0" smtClean="0">
              <a:latin typeface="Garamond" panose="02020404030301010803" pitchFamily="18" charset="0"/>
            </a:rPr>
            <a:t>Paper Review</a:t>
          </a:r>
          <a:endParaRPr lang="en-US" sz="2800" kern="1200" dirty="0">
            <a:latin typeface="Garamond" panose="02020404030301010803" pitchFamily="18" charset="0"/>
          </a:endParaRPr>
        </a:p>
      </dsp:txBody>
      <dsp:txXfrm>
        <a:off x="980901" y="434"/>
        <a:ext cx="4200699" cy="1104838"/>
      </dsp:txXfrm>
    </dsp:sp>
    <dsp:sp modelId="{2E8FA5B8-60BE-46A8-9B54-25E2BD098A8A}">
      <dsp:nvSpPr>
        <dsp:cNvPr id="0" name=""/>
        <dsp:cNvSpPr/>
      </dsp:nvSpPr>
      <dsp:spPr>
        <a:xfrm>
          <a:off x="980903" y="1192819"/>
          <a:ext cx="4200696" cy="1045464"/>
        </a:xfrm>
        <a:prstGeom prst="rect">
          <a:avLst/>
        </a:prstGeom>
        <a:solidFill>
          <a:schemeClr val="accent4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Garamond" panose="02020404030301010803" pitchFamily="18" charset="0"/>
            </a:rPr>
            <a:t>Matrix Completion</a:t>
          </a:r>
          <a:endParaRPr lang="en-US" sz="2800" kern="1200" dirty="0">
            <a:latin typeface="Garamond" panose="02020404030301010803" pitchFamily="18" charset="0"/>
          </a:endParaRPr>
        </a:p>
      </dsp:txBody>
      <dsp:txXfrm>
        <a:off x="980903" y="1192819"/>
        <a:ext cx="4200696" cy="1045464"/>
      </dsp:txXfrm>
    </dsp:sp>
    <dsp:sp modelId="{F8A2432D-7A3D-4DA1-877D-1A17909F9300}">
      <dsp:nvSpPr>
        <dsp:cNvPr id="0" name=""/>
        <dsp:cNvSpPr/>
      </dsp:nvSpPr>
      <dsp:spPr>
        <a:xfrm>
          <a:off x="956452" y="2325830"/>
          <a:ext cx="4249596" cy="1148454"/>
        </a:xfrm>
        <a:prstGeom prst="rect">
          <a:avLst/>
        </a:prstGeom>
        <a:solidFill>
          <a:schemeClr val="bg2">
            <a:lumMod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Garamond" panose="02020404030301010803" pitchFamily="18" charset="0"/>
            </a:rPr>
            <a:t>Evaluation</a:t>
          </a:r>
          <a:endParaRPr lang="en-US" sz="2800" kern="1200" dirty="0">
            <a:latin typeface="Garamond" panose="02020404030301010803" pitchFamily="18" charset="0"/>
          </a:endParaRPr>
        </a:p>
      </dsp:txBody>
      <dsp:txXfrm>
        <a:off x="956452" y="2325830"/>
        <a:ext cx="4249596" cy="11484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2642-C149-4F61-96CB-4694466FDB6D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36406-A677-4EAD-8CC6-69697244E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27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36406-A677-4EAD-8CC6-69697244E4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92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Local Packing Number + Theorem 4.2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36406-A677-4EAD-8CC6-69697244E4C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5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Local Packing Number + Theorem 4.2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36406-A677-4EAD-8CC6-69697244E4C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805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Local Packing Number + Theorem 4.2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36406-A677-4EAD-8CC6-69697244E4C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426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Nonlinear</a:t>
            </a:r>
            <a:r>
              <a:rPr lang="en-US" baseline="0" dirty="0" smtClean="0"/>
              <a:t> Optimality: Theorem 4.8 Corollary 4.11 – Conditions on f and K in Theorem 4.8 ( + Famous Ks)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36406-A677-4EAD-8CC6-69697244E4C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022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Colored:</a:t>
            </a:r>
            <a:r>
              <a:rPr lang="en-US" baseline="0" dirty="0" smtClean="0"/>
              <a:t> Exploration and Simulation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36406-A677-4EAD-8CC6-69697244E4C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462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Expand</a:t>
            </a:r>
            <a:r>
              <a:rPr lang="en-US" baseline="0" dirty="0" smtClean="0"/>
              <a:t> on M* Estimation from </a:t>
            </a:r>
            <a:r>
              <a:rPr lang="en-US" baseline="0" dirty="0" err="1" smtClean="0"/>
              <a:t>Vershynin’s</a:t>
            </a:r>
            <a:r>
              <a:rPr lang="en-US" baseline="0" dirty="0" smtClean="0"/>
              <a:t> paper Maybe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36406-A677-4EAD-8CC6-69697244E4C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432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36406-A677-4EAD-8CC6-69697244E4C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471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36406-A677-4EAD-8CC6-69697244E4C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6523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36406-A677-4EAD-8CC6-69697244E4C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071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36406-A677-4EAD-8CC6-69697244E4C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96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Colored, Beginning</a:t>
            </a:r>
            <a:r>
              <a:rPr lang="en-US" baseline="0" dirty="0" smtClean="0"/>
              <a:t> of Part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36406-A677-4EAD-8CC6-69697244E4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383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36406-A677-4EAD-8CC6-69697244E4C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034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Colored:</a:t>
            </a:r>
            <a:r>
              <a:rPr lang="en-US" baseline="0" dirty="0" smtClean="0"/>
              <a:t> Discussion and Comparisons and Such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36406-A677-4EAD-8CC6-69697244E4C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653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Comparisons &amp; Connections</a:t>
            </a:r>
            <a:r>
              <a:rPr lang="en-US" baseline="0" dirty="0" smtClean="0"/>
              <a:t> (Probably Section 6)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36406-A677-4EAD-8CC6-69697244E4C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38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Bilbiography</a:t>
            </a:r>
            <a:r>
              <a:rPr lang="en-US" dirty="0" smtClean="0"/>
              <a:t>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36406-A677-4EAD-8CC6-69697244E4C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015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r>
              <a:rPr lang="en-US" baseline="0" dirty="0" smtClean="0"/>
              <a:t>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36406-A677-4EAD-8CC6-69697244E4C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91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r>
              <a:rPr lang="en-US" baseline="0" dirty="0" smtClean="0"/>
              <a:t>+ Linear Estimation with Projection (until 1.3)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36406-A677-4EAD-8CC6-69697244E4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73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36406-A677-4EAD-8CC6-69697244E4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73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Mean width + Couple of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36406-A677-4EAD-8CC6-69697244E4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96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Mean width + Couple of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36406-A677-4EAD-8CC6-69697244E4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39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Theorem 1.3 + Compare</a:t>
            </a:r>
            <a:r>
              <a:rPr lang="en-US" baseline="0" dirty="0" smtClean="0"/>
              <a:t> with linear estimation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36406-A677-4EAD-8CC6-69697244E4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86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Examples of Feasible sets -&gt; Section</a:t>
            </a:r>
            <a:r>
              <a:rPr lang="en-US" baseline="0" dirty="0" smtClean="0"/>
              <a:t> 2: 2.2, 2.4, 2.6 ( + Maybe 2.1 and 2.5)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36406-A677-4EAD-8CC6-69697244E4C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98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r>
              <a:rPr lang="en-US" baseline="0" dirty="0" smtClean="0"/>
              <a:t> of models: 3.1, 3.2, 3.3, 3.4 + only 1-bit compressed sensing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36406-A677-4EAD-8CC6-69697244E4C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73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4F4E-300A-4A84-A1A1-31CB47BD194B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34B3-25F0-49BD-B993-0F900253B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23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4F4E-300A-4A84-A1A1-31CB47BD194B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34B3-25F0-49BD-B993-0F900253B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350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4F4E-300A-4A84-A1A1-31CB47BD194B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34B3-25F0-49BD-B993-0F900253B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17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3658"/>
            <a:ext cx="7886700" cy="49633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4F4E-300A-4A84-A1A1-31CB47BD194B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99536" y="6458936"/>
            <a:ext cx="2057400" cy="365125"/>
          </a:xfrm>
        </p:spPr>
        <p:txBody>
          <a:bodyPr/>
          <a:lstStyle/>
          <a:p>
            <a:fld id="{01DB34B3-25F0-49BD-B993-0F900253B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06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4F4E-300A-4A84-A1A1-31CB47BD194B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34B3-25F0-49BD-B993-0F900253B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38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4F4E-300A-4A84-A1A1-31CB47BD194B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34B3-25F0-49BD-B993-0F900253B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42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4F4E-300A-4A84-A1A1-31CB47BD194B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34B3-25F0-49BD-B993-0F900253B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5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4F4E-300A-4A84-A1A1-31CB47BD194B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34B3-25F0-49BD-B993-0F900253B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4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4F4E-300A-4A84-A1A1-31CB47BD194B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34B3-25F0-49BD-B993-0F900253B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56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4F4E-300A-4A84-A1A1-31CB47BD194B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34B3-25F0-49BD-B993-0F900253B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33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4F4E-300A-4A84-A1A1-31CB47BD194B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34B3-25F0-49BD-B993-0F900253B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02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B4F4E-300A-4A84-A1A1-31CB47BD194B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B34B3-25F0-49BD-B993-0F900253B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2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8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4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8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5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1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9" Type="http://schemas.openxmlformats.org/officeDocument/2006/relationships/image" Target="../media/image19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6761" y="6030119"/>
            <a:ext cx="84704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SG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Parnian Kassraie</a:t>
            </a:r>
            <a:r>
              <a:rPr lang="en-SG" dirty="0">
                <a:latin typeface="Garamond" panose="02020404030301010803" pitchFamily="18" charset="0"/>
                <a:cs typeface="Times New Roman" panose="02020603050405020304" pitchFamily="18" charset="0"/>
              </a:rPr>
              <a:t/>
            </a:r>
            <a:br>
              <a:rPr lang="en-SG" dirty="0">
                <a:latin typeface="Garamond" panose="02020404030301010803" pitchFamily="18" charset="0"/>
                <a:cs typeface="Times New Roman" panose="02020603050405020304" pitchFamily="18" charset="0"/>
              </a:rPr>
            </a:br>
            <a:r>
              <a:rPr lang="en-SG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Compressed Sensing, Sharif University of Technology, </a:t>
            </a:r>
            <a:r>
              <a:rPr lang="en-SG" dirty="0">
                <a:latin typeface="Garamond" panose="02020404030301010803" pitchFamily="18" charset="0"/>
                <a:cs typeface="Times New Roman" panose="02020603050405020304" pitchFamily="18" charset="0"/>
              </a:rPr>
              <a:t>Spring 2018</a:t>
            </a:r>
            <a:endParaRPr lang="en-US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33" y="1347076"/>
            <a:ext cx="8805949" cy="2387600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Garamond" panose="02020404030301010803" pitchFamily="18" charset="0"/>
              </a:rPr>
              <a:t>High-dimensional </a:t>
            </a:r>
            <a:r>
              <a:rPr lang="en-US" sz="3000" dirty="0">
                <a:latin typeface="Garamond" panose="02020404030301010803" pitchFamily="18" charset="0"/>
              </a:rPr>
              <a:t>E</a:t>
            </a:r>
            <a:r>
              <a:rPr lang="en-US" sz="3000" dirty="0" smtClean="0">
                <a:latin typeface="Garamond" panose="02020404030301010803" pitchFamily="18" charset="0"/>
              </a:rPr>
              <a:t>stimation with Geometric </a:t>
            </a:r>
            <a:r>
              <a:rPr lang="en-US" sz="3000" dirty="0">
                <a:latin typeface="Garamond" panose="02020404030301010803" pitchFamily="18" charset="0"/>
              </a:rPr>
              <a:t>C</a:t>
            </a:r>
            <a:r>
              <a:rPr lang="en-US" sz="3000" dirty="0" smtClean="0">
                <a:latin typeface="Garamond" panose="02020404030301010803" pitchFamily="18" charset="0"/>
              </a:rPr>
              <a:t>onstraints</a:t>
            </a:r>
            <a:endParaRPr lang="en-US" sz="3000" dirty="0">
              <a:latin typeface="Garamond" panose="020204040303010108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5671" y="3734676"/>
            <a:ext cx="7308273" cy="1655762"/>
          </a:xfrm>
        </p:spPr>
        <p:txBody>
          <a:bodyPr>
            <a:normAutofit/>
          </a:bodyPr>
          <a:lstStyle/>
          <a:p>
            <a:r>
              <a:rPr lang="en-SG" sz="16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Plan</a:t>
            </a:r>
            <a:r>
              <a:rPr lang="en-SG" sz="1600" dirty="0">
                <a:latin typeface="Garamond" panose="02020404030301010803" pitchFamily="18" charset="0"/>
                <a:cs typeface="Times New Roman" panose="02020603050405020304" pitchFamily="18" charset="0"/>
              </a:rPr>
              <a:t>, Y., </a:t>
            </a:r>
            <a:r>
              <a:rPr lang="en-SG" sz="1600" dirty="0" err="1">
                <a:latin typeface="Garamond" panose="02020404030301010803" pitchFamily="18" charset="0"/>
                <a:cs typeface="Times New Roman" panose="02020603050405020304" pitchFamily="18" charset="0"/>
              </a:rPr>
              <a:t>Vershynin</a:t>
            </a:r>
            <a:r>
              <a:rPr lang="en-SG" sz="1600" dirty="0">
                <a:latin typeface="Garamond" panose="02020404030301010803" pitchFamily="18" charset="0"/>
                <a:cs typeface="Times New Roman" panose="02020603050405020304" pitchFamily="18" charset="0"/>
              </a:rPr>
              <a:t>, R. and </a:t>
            </a:r>
            <a:r>
              <a:rPr lang="en-SG" sz="1600" dirty="0" err="1">
                <a:latin typeface="Garamond" panose="02020404030301010803" pitchFamily="18" charset="0"/>
                <a:cs typeface="Times New Roman" panose="02020603050405020304" pitchFamily="18" charset="0"/>
              </a:rPr>
              <a:t>Yudovina</a:t>
            </a:r>
            <a:r>
              <a:rPr lang="en-SG" sz="1600" dirty="0">
                <a:latin typeface="Garamond" panose="02020404030301010803" pitchFamily="18" charset="0"/>
                <a:cs typeface="Times New Roman" panose="02020603050405020304" pitchFamily="18" charset="0"/>
              </a:rPr>
              <a:t>, </a:t>
            </a:r>
            <a:r>
              <a:rPr lang="en-SG" sz="16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E.</a:t>
            </a:r>
            <a:br>
              <a:rPr lang="en-SG" sz="1600" dirty="0" smtClean="0">
                <a:latin typeface="Garamond" panose="02020404030301010803" pitchFamily="18" charset="0"/>
                <a:cs typeface="Times New Roman" panose="02020603050405020304" pitchFamily="18" charset="0"/>
              </a:rPr>
            </a:br>
            <a:r>
              <a:rPr lang="en-SG" sz="16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2017</a:t>
            </a:r>
            <a:r>
              <a:rPr lang="en-SG" sz="1600" dirty="0">
                <a:latin typeface="Garamond" panose="02020404030301010803" pitchFamily="18" charset="0"/>
                <a:cs typeface="Times New Roman" panose="02020603050405020304" pitchFamily="18" charset="0"/>
              </a:rPr>
              <a:t>. </a:t>
            </a:r>
            <a:r>
              <a:rPr lang="en-SG" sz="1600" i="1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Information </a:t>
            </a:r>
            <a:r>
              <a:rPr lang="en-SG" sz="1600" i="1" dirty="0">
                <a:latin typeface="Garamond" panose="02020404030301010803" pitchFamily="18" charset="0"/>
                <a:cs typeface="Times New Roman" panose="02020603050405020304" pitchFamily="18" charset="0"/>
              </a:rPr>
              <a:t>and Inference: A Journal of the IMA</a:t>
            </a:r>
            <a:r>
              <a:rPr lang="en-SG" sz="1600" dirty="0">
                <a:latin typeface="Garamond" panose="02020404030301010803" pitchFamily="18" charset="0"/>
                <a:cs typeface="Times New Roman" panose="02020603050405020304" pitchFamily="18" charset="0"/>
              </a:rPr>
              <a:t>, </a:t>
            </a:r>
            <a:r>
              <a:rPr lang="en-SG" sz="1600" i="1" dirty="0">
                <a:latin typeface="Garamond" panose="02020404030301010803" pitchFamily="18" charset="0"/>
                <a:cs typeface="Times New Roman" panose="02020603050405020304" pitchFamily="18" charset="0"/>
              </a:rPr>
              <a:t>6</a:t>
            </a:r>
            <a:r>
              <a:rPr lang="en-SG" sz="1600" dirty="0">
                <a:latin typeface="Garamond" panose="02020404030301010803" pitchFamily="18" charset="0"/>
                <a:cs typeface="Times New Roman" panose="02020603050405020304" pitchFamily="18" charset="0"/>
              </a:rPr>
              <a:t>(1), pp.1-40</a:t>
            </a:r>
            <a:r>
              <a:rPr lang="en-SG" sz="16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SG" sz="16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38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972207"/>
                <a:ext cx="7886700" cy="520475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00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en-SG" sz="200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‖"/>
                          <m:endChr m:val="‖"/>
                          <m:ctrlPr>
                            <a:rPr lang="en-SG" sz="2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sz="20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SG" sz="2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SG" sz="20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SG" sz="20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SG" sz="20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SG" sz="2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SG" sz="20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SG" sz="20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SG" sz="2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SG" sz="2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SG" sz="2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en-SG" sz="2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SG" sz="20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SG" sz="20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0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SG" sz="20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SG" sz="20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sz="20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SG" sz="20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r>
                  <a:rPr lang="en-US" sz="2000" dirty="0" smtClean="0"/>
                  <a:t>Noisy Linear Model: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‖"/>
                          <m:endChr m:val="‖"/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SG" sz="20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SG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SG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200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SG" sz="2000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sz="2000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b>
                              <m:r>
                                <a:rPr lang="en-SG" sz="2000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r>
                  <a:rPr lang="en-US" sz="2000" dirty="0" smtClean="0"/>
                  <a:t>Non-linear Model: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b="0" dirty="0" smtClean="0"/>
              </a:p>
              <a:p>
                <a:pPr marL="0" indent="0">
                  <a:buNone/>
                </a:pPr>
                <a:r>
                  <a:rPr lang="en-US" sz="2000" b="0" dirty="0" smtClean="0"/>
                  <a:t/>
                </a:r>
                <a:br>
                  <a:rPr lang="en-US" sz="2000" b="0" dirty="0" smtClean="0"/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en-US" sz="2000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sSub>
                            <m:sSubPr>
                              <m:ctrlPr>
                                <a:rPr lang="en-SG" sz="2000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SG" sz="2000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sz="2000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b>
                              <m:r>
                                <a:rPr lang="en-SG" sz="2000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sSub>
                                <m:sSubPr>
                                  <m:ctrlPr>
                                    <a:rPr lang="en-SG" sz="2000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SG" sz="2000" i="1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SG" sz="2000" i="1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SG" sz="2000" i="1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sSub>
                                <m:sSubPr>
                                  <m:ctrlP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SG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SG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Generalized </a:t>
                </a:r>
                <a:r>
                  <a:rPr lang="en-US" sz="2000" dirty="0" smtClean="0"/>
                  <a:t>Model</a:t>
                </a: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972207"/>
                <a:ext cx="7886700" cy="5204757"/>
              </a:xfrm>
              <a:blipFill>
                <a:blip r:embed="rId3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6500648"/>
            <a:ext cx="9144000" cy="3573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Geometric Upper Error Bound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5214467" y="2921431"/>
            <a:ext cx="69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i.i.d.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 rot="1261565">
                <a:off x="5805055" y="411708"/>
                <a:ext cx="4572000" cy="160390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60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SG" sz="160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160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en-SG" sz="160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SG" sz="16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6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SG" sz="16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en-SG" sz="16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SG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SG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SG" sz="16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SG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SG" sz="16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SG" sz="16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SG" sz="16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SG" sz="16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en-SG" sz="16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16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SG" sz="16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16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16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SG" sz="16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SG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SG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⟨"/>
                              <m:endChr m:val="⟩"/>
                              <m:ctrlPr>
                                <a:rPr lang="en-SG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SG" sz="16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16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SG" sz="16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SG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SG" sz="16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sz="16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SG" sz="16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SG" sz="1600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SG" sz="1600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SG" sz="16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en-SG" sz="16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16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SG" sz="16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16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16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en-SG" sz="16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SG" sz="16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sz="16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SG" sz="16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SG" sz="16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261565">
                <a:off x="5805055" y="411708"/>
                <a:ext cx="4572000" cy="16039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urved Connector 23"/>
          <p:cNvCxnSpPr/>
          <p:nvPr/>
        </p:nvCxnSpPr>
        <p:spPr>
          <a:xfrm rot="10800000" flipV="1">
            <a:off x="4788799" y="3016471"/>
            <a:ext cx="503161" cy="495211"/>
          </a:xfrm>
          <a:prstGeom prst="curvedConnector3">
            <a:avLst>
              <a:gd name="adj1" fmla="val 107444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821213" y="3384334"/>
                <a:ext cx="13085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1213" y="3384334"/>
                <a:ext cx="1308538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itle 1"/>
              <p:cNvSpPr txBox="1">
                <a:spLocks/>
              </p:cNvSpPr>
              <p:nvPr/>
            </p:nvSpPr>
            <p:spPr>
              <a:xfrm>
                <a:off x="628650" y="365127"/>
                <a:ext cx="7886700" cy="102744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7500"/>
              </a:bodyPr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3600" dirty="0" smtClean="0"/>
                  <a:t>Common 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600" dirty="0" smtClean="0"/>
                  <a:t>-Models</a:t>
                </a:r>
                <a14:m>
                  <m:oMath xmlns:m="http://schemas.openxmlformats.org/officeDocument/2006/math">
                    <m:r>
                      <a:rPr lang="en-SG" sz="3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 smtClean="0"/>
                  <a:t/>
                </a:r>
                <a:br>
                  <a:rPr lang="en-US" sz="3600" dirty="0" smtClean="0"/>
                </a:br>
                <a:endParaRPr lang="en-US" dirty="0"/>
              </a:p>
            </p:txBody>
          </p:sp>
        </mc:Choice>
        <mc:Fallback>
          <p:sp>
            <p:nvSpPr>
              <p:cNvPr id="9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65127"/>
                <a:ext cx="7886700" cy="1027446"/>
              </a:xfrm>
              <a:prstGeom prst="rect">
                <a:avLst/>
              </a:prstGeom>
              <a:blipFill>
                <a:blip r:embed="rId6"/>
                <a:stretch>
                  <a:fillRect l="-2241" t="-13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100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28650" y="365127"/>
            <a:ext cx="7886700" cy="1027446"/>
          </a:xfrm>
        </p:spPr>
        <p:txBody>
          <a:bodyPr/>
          <a:lstStyle/>
          <a:p>
            <a:r>
              <a:rPr lang="en-US" dirty="0" smtClean="0"/>
              <a:t>Packing Number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r>
                  <a:rPr lang="en-US" dirty="0" smtClean="0"/>
                  <a:t>Packing Number of K with balls of radius t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⊂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 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𝜒</m:t>
                      </m:r>
                    </m:oMath>
                  </m:oMathPara>
                </a14:m>
                <a:endParaRPr lang="en-US" sz="20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lim>
                          </m:limLow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  <a:p>
                <a:r>
                  <a:rPr lang="en-US" dirty="0"/>
                  <a:t>Local Packing </a:t>
                </a:r>
                <a:r>
                  <a:rPr lang="en-US" dirty="0" smtClean="0"/>
                  <a:t>Number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ℙ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sub>
                      </m:sSub>
                    </m:oMath>
                  </m:oMathPara>
                </a14:m>
                <a:endParaRPr lang="en-US" sz="22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Packing to Local Mean width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unc>
                                    <m:funcPr>
                                      <m:ctrlPr>
                                        <a:rPr lang="en-US" b="0" i="1" smtClean="0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accent4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accent4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accent4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rad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6500648"/>
            <a:ext cx="9144000" cy="3573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Optimality</a:t>
            </a:r>
            <a:endParaRPr lang="en-US" sz="1600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234" y="878850"/>
            <a:ext cx="1626524" cy="16265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49158" y="3392613"/>
                <a:ext cx="28640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With balls of radius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158" y="3392613"/>
                <a:ext cx="2864069" cy="369332"/>
              </a:xfrm>
              <a:prstGeom prst="rect">
                <a:avLst/>
              </a:prstGeom>
              <a:blipFill>
                <a:blip r:embed="rId5"/>
                <a:stretch>
                  <a:fillRect l="-170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030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 idx="4294967295"/>
              </p:nvPr>
            </p:nvSpPr>
            <p:spPr>
              <a:xfrm>
                <a:off x="628650" y="365127"/>
                <a:ext cx="7886700" cy="1027446"/>
              </a:xfrm>
            </p:spPr>
            <p:txBody>
              <a:bodyPr/>
              <a:lstStyle/>
              <a:p>
                <a:r>
                  <a:rPr lang="en-US" dirty="0" smtClean="0"/>
                  <a:t>Lower Error Bound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 idx="4294967295"/>
              </p:nvPr>
            </p:nvSpPr>
            <p:spPr>
              <a:xfrm>
                <a:off x="628650" y="365127"/>
                <a:ext cx="7886700" cy="1027446"/>
              </a:xfrm>
              <a:blipFill>
                <a:blip r:embed="rId3"/>
                <a:stretch>
                  <a:fillRect l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Noisy Linear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6500648"/>
            <a:ext cx="9144000" cy="3573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Optimality</a:t>
            </a:r>
            <a:endParaRPr lang="en-US" sz="16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28650" y="2669627"/>
                <a:ext cx="7886699" cy="2929328"/>
              </a:xfrm>
              <a:prstGeom prst="rect">
                <a:avLst/>
              </a:prstGeom>
              <a:noFill/>
              <a:ln w="38100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Theorem 4.2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1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sz="21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US" sz="21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1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inf</m:t>
                              </m:r>
                            </m:e>
                            <m:lim>
                              <m:r>
                                <a:rPr lang="en-US" sz="21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1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1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1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1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1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2100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100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rad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1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2100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func>
                                        <m:funcPr>
                                          <m:ctrlPr>
                                            <a:rPr lang="en-US" sz="2100" i="1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100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100" i="1">
                                                  <a:solidFill>
                                                    <a:schemeClr val="tx1">
                                                      <a:lumMod val="95000"/>
                                                      <a:lumOff val="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100" i="1">
                                                  <a:solidFill>
                                                    <a:schemeClr val="tx1">
                                                      <a:lumMod val="95000"/>
                                                      <a:lumOff val="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100" i="1">
                                                  <a:solidFill>
                                                    <a:schemeClr val="tx1">
                                                      <a:lumMod val="95000"/>
                                                      <a:lumOff val="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</m:func>
                                    </m:e>
                                  </m:rad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1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1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sz="21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1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&gt;0:</m:t>
                    </m:r>
                  </m:oMath>
                </a14:m>
                <a:r>
                  <a:rPr lang="en-US" sz="2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1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1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10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r>
                                <a:rPr lang="en-US" sz="21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1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1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lim>
                          </m:limLow>
                        </m:fName>
                        <m:e>
                          <m:r>
                            <a:rPr lang="en-US" sz="21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</m:func>
                      <m:sSub>
                        <m:sSubPr>
                          <m:ctrlPr>
                            <a:rPr lang="en-US" sz="21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SG" sz="21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1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SG" sz="21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SG" sz="21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1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21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1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1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func>
                        <m:funcPr>
                          <m:ctrlPr>
                            <a:rPr lang="en-US" sz="21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10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21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1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en-US" sz="21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1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𝑑𝑖𝑎𝑚</m:t>
                              </m:r>
                              <m:d>
                                <m:dPr>
                                  <m:ctrlPr>
                                    <a:rPr lang="en-US" sz="21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1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lang="en-US" sz="21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r>
                  <a:rPr lang="en-US" sz="2100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Any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1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which depends only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1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1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1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1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1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lang="en-US" sz="21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669627"/>
                <a:ext cx="7886699" cy="2929328"/>
              </a:xfrm>
              <a:prstGeom prst="rect">
                <a:avLst/>
              </a:prstGeom>
              <a:blipFill>
                <a:blip r:embed="rId5"/>
                <a:stretch>
                  <a:fillRect l="-692" t="-617"/>
                </a:stretch>
              </a:blipFill>
              <a:ln w="38100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755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28650" y="365127"/>
            <a:ext cx="7886700" cy="1027446"/>
          </a:xfrm>
        </p:spPr>
        <p:txBody>
          <a:bodyPr/>
          <a:lstStyle/>
          <a:p>
            <a:r>
              <a:rPr lang="en-US" dirty="0" smtClean="0"/>
              <a:t>Optimality (Linear Model)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81958"/>
                <a:ext cx="7886700" cy="46950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Theorem 1.3: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i="1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‖"/>
                          <m:endChr m:val="‖"/>
                          <m:ctrlPr>
                            <a:rPr lang="en-SG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SG" sz="19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𝑝𝑟𝑜𝑗</m:t>
                              </m:r>
                            </m:sub>
                          </m:sSub>
                          <m:r>
                            <a:rPr lang="en-SG" sz="19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SG" sz="19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𝐶</m:t>
                      </m:r>
                      <m:func>
                        <m:func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inf</m:t>
                              </m:r>
                            </m:e>
                            <m:lim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19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SG" sz="19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SG" sz="19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SG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SG" sz="1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SG" sz="19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SG" sz="19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SG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SG" sz="19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rad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SG" sz="1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SG" sz="19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SG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SG" sz="1900" i="1" smtClean="0">
                                              <a:solidFill>
                                                <a:schemeClr val="accent4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sz="1900" i="1">
                                              <a:solidFill>
                                                <a:schemeClr val="accent4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SG" sz="1900" i="1">
                                              <a:solidFill>
                                                <a:schemeClr val="accent4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SG" sz="1900" i="1">
                                              <a:solidFill>
                                                <a:schemeClr val="accent4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SG" sz="1900" i="1">
                                              <a:solidFill>
                                                <a:schemeClr val="accent4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SG" sz="19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sSup>
                            <m:sSup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sz="19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</m:func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SG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SG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𝑝𝑟𝑜𝑗</m:t>
                                  </m:r>
                                </m:sub>
                              </m:sSub>
                              <m:r>
                                <a:rPr lang="en-SG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𝑑𝑖𝑎𝑚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Theorem 4.2: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9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sz="19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US" sz="19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9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inf</m:t>
                              </m:r>
                            </m:e>
                            <m:lim>
                              <m:r>
                                <a:rPr lang="en-US" sz="19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9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sz="19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9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9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9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9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1900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1900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rad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9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9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1900" i="1" smtClean="0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func>
                                        <m:funcPr>
                                          <m:ctrlPr>
                                            <a:rPr lang="en-US" sz="1900" i="1">
                                              <a:solidFill>
                                                <a:schemeClr val="accent4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900">
                                              <a:solidFill>
                                                <a:schemeClr val="accent4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900" i="1">
                                                  <a:solidFill>
                                                    <a:schemeClr val="accent4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900" i="1">
                                                  <a:solidFill>
                                                    <a:schemeClr val="accent4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900" i="1">
                                                  <a:solidFill>
                                                    <a:schemeClr val="accent4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</m:func>
                                    </m:e>
                                  </m:rad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19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</m:func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SG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SG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SG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𝑑𝑖𝑎𝑚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Optimal if: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81958"/>
                <a:ext cx="7886700" cy="4695005"/>
              </a:xfrm>
              <a:blipFill>
                <a:blip r:embed="rId3"/>
                <a:stretch>
                  <a:fillRect l="-927" t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6500648"/>
            <a:ext cx="9144000" cy="3573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Optimality</a:t>
            </a:r>
            <a:endParaRPr lang="en-US" sz="16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670733" y="4653490"/>
                <a:ext cx="2700355" cy="7461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r>
                                <a:rPr lang="en-US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unc>
                                    <m:funcPr>
                                      <m:ctrlPr>
                                        <a:rPr lang="en-US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rad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733" y="4653490"/>
                <a:ext cx="2700355" cy="7461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urved Connector 6"/>
          <p:cNvCxnSpPr>
            <a:stCxn id="4" idx="3"/>
          </p:cNvCxnSpPr>
          <p:nvPr/>
        </p:nvCxnSpPr>
        <p:spPr>
          <a:xfrm flipH="1">
            <a:off x="5276193" y="5026573"/>
            <a:ext cx="3094895" cy="254875"/>
          </a:xfrm>
          <a:prstGeom prst="curvedConnector5">
            <a:avLst>
              <a:gd name="adj1" fmla="val -7386"/>
              <a:gd name="adj2" fmla="val 236070"/>
              <a:gd name="adj3" fmla="val 93626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66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3395" y="1392573"/>
                <a:ext cx="7886700" cy="478439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/>
                  <a:t>Noise: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(∙)</m:t>
                    </m:r>
                  </m:oMath>
                </a14:m>
                <a:r>
                  <a:rPr lang="en-US" dirty="0" smtClean="0"/>
                  <a:t>: Odd, Non-decreasing,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r>
                  <a:rPr lang="en-US" dirty="0" smtClean="0"/>
                  <a:t>K: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Then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𝑜𝑝𝑡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𝑑𝑖𝑎𝑚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ra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𝑑𝑖𝑎𝑚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3395" y="1392573"/>
                <a:ext cx="7886700" cy="4784390"/>
              </a:xfrm>
              <a:blipFill>
                <a:blip r:embed="rId3"/>
                <a:stretch>
                  <a:fillRect l="-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0" y="6500648"/>
            <a:ext cx="9144000" cy="3573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Optimality</a:t>
            </a:r>
            <a:endParaRPr lang="en-US" sz="16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4523574" y="5518254"/>
                <a:ext cx="4346703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inf</m:t>
                              </m:r>
                            </m:e>
                            <m:lim>
                              <m:r>
                                <a:rPr lang="en-US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rad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574" y="5518254"/>
                <a:ext cx="4346703" cy="710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046903" y="3181624"/>
                <a:ext cx="2833635" cy="790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unc>
                              <m:funcPr>
                                <m:ctrlPr>
                                  <a:rPr lang="en-US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sub>
                                </m:sSub>
                              </m:e>
                            </m:func>
                          </m:e>
                        </m:rad>
                      </m:den>
                    </m:f>
                  </m:oMath>
                </a14:m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 Such as:</a:t>
                </a:r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903" y="3181624"/>
                <a:ext cx="2833635" cy="7907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880538" y="3049023"/>
            <a:ext cx="2914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Sparse Vectors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Low-rank Matrices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Approx. Sparse Vectors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" name="Curved Connector 3"/>
          <p:cNvCxnSpPr>
            <a:stCxn id="6" idx="1"/>
          </p:cNvCxnSpPr>
          <p:nvPr/>
        </p:nvCxnSpPr>
        <p:spPr>
          <a:xfrm rot="10800000">
            <a:off x="2454165" y="3224311"/>
            <a:ext cx="592738" cy="3526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628650" y="365127"/>
            <a:ext cx="7886700" cy="1027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Near Optimal (Non-Linear Model)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54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258" y="2690336"/>
            <a:ext cx="88447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</a:rPr>
              <a:t>Matrix Completion</a:t>
            </a:r>
          </a:p>
          <a:p>
            <a:r>
              <a:rPr lang="en-US" sz="3000" dirty="0" smtClean="0">
                <a:solidFill>
                  <a:schemeClr val="bg1"/>
                </a:solidFill>
              </a:rPr>
              <a:t>Consistency of the Estimator in Convex Setting</a:t>
            </a:r>
          </a:p>
          <a:p>
            <a:r>
              <a:rPr lang="en-US" sz="3000" dirty="0" smtClean="0">
                <a:solidFill>
                  <a:schemeClr val="bg1"/>
                </a:solidFill>
              </a:rPr>
              <a:t>Results &amp; Comparisons</a:t>
            </a:r>
          </a:p>
        </p:txBody>
      </p:sp>
    </p:spTree>
    <p:extLst>
      <p:ext uri="{BB962C8B-B14F-4D97-AF65-F5344CB8AC3E}">
        <p14:creationId xmlns:p14="http://schemas.microsoft.com/office/powerpoint/2010/main" val="98093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28650" y="365127"/>
            <a:ext cx="7886700" cy="1027446"/>
          </a:xfrm>
        </p:spPr>
        <p:txBody>
          <a:bodyPr/>
          <a:lstStyle/>
          <a:p>
            <a:r>
              <a:rPr lang="en-US" dirty="0" smtClean="0"/>
              <a:t>Matrix Completion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13658"/>
                <a:ext cx="7886700" cy="289837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0" dirty="0" smtClean="0"/>
                  <a:t>Problem Formulation: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𝑟𝑎𝑛𝑘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⊂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1,⋯,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effectLst/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𝑜𝑏𝑠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13658"/>
                <a:ext cx="7886700" cy="2898371"/>
              </a:xfrm>
              <a:blipFill>
                <a:blip r:embed="rId3"/>
                <a:stretch>
                  <a:fillRect l="-927" t="-2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6500648"/>
            <a:ext cx="9144000" cy="3573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Definition &amp; Assumptions</a:t>
            </a:r>
            <a:endParaRPr lang="en-US" sz="16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28650" y="3854764"/>
                <a:ext cx="7886700" cy="2436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 smtClean="0"/>
                  <a:t>Introduced Estimator:</a:t>
                </a:r>
              </a:p>
              <a:p>
                <a:endParaRPr lang="en-US" sz="21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𝑙𝑖𝑛</m:t>
                              </m:r>
                            </m:sub>
                          </m:s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𝑜𝑏𝑠</m:t>
                          </m:r>
                        </m:sub>
                      </m:sSub>
                      <m:r>
                        <a:rPr lang="en-US" sz="2100" i="1">
                          <a:latin typeface="Cambria Math" panose="02040503050406030204" pitchFamily="18" charset="0"/>
                        </a:rPr>
                        <m:t>,   </m:t>
                      </m:r>
                      <m:acc>
                        <m:accPr>
                          <m:chr m:val="̂"/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21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𝑙𝑖𝑛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100" dirty="0"/>
              </a:p>
              <a:p>
                <a:endParaRPr lang="en-US" sz="21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𝑟𝑎𝑛𝑘</m:t>
                          </m:r>
                          <m:d>
                            <m:dPr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US" sz="2100" dirty="0"/>
              </a:p>
              <a:p>
                <a:endParaRPr lang="en-US" sz="2100" dirty="0"/>
              </a:p>
              <a:p>
                <a:endParaRPr lang="en-US" sz="21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854764"/>
                <a:ext cx="7886700" cy="2436116"/>
              </a:xfrm>
              <a:prstGeom prst="rect">
                <a:avLst/>
              </a:prstGeom>
              <a:blipFill>
                <a:blip r:embed="rId4"/>
                <a:stretch>
                  <a:fillRect l="-927" t="-1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 rot="538631">
                <a:off x="5806966" y="4963834"/>
                <a:ext cx="3505200" cy="427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38631">
                <a:off x="5806966" y="4963834"/>
                <a:ext cx="3505200" cy="4277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295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28650" y="365127"/>
            <a:ext cx="7886700" cy="1027446"/>
          </a:xfrm>
        </p:spPr>
        <p:txBody>
          <a:bodyPr/>
          <a:lstStyle/>
          <a:p>
            <a:r>
              <a:rPr lang="en-US" dirty="0" smtClean="0"/>
              <a:t>Alternative Solution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Project Iteratively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6500648"/>
            <a:ext cx="9144000" cy="3573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Consistency in Convex Setting</a:t>
            </a:r>
            <a:endParaRPr lang="en-US" sz="1600" dirty="0">
              <a:latin typeface="+mj-lt"/>
            </a:endParaRPr>
          </a:p>
        </p:txBody>
      </p:sp>
      <p:sp>
        <p:nvSpPr>
          <p:cNvPr id="7" name="Double Wave 6"/>
          <p:cNvSpPr/>
          <p:nvPr/>
        </p:nvSpPr>
        <p:spPr>
          <a:xfrm>
            <a:off x="5347855" y="2444945"/>
            <a:ext cx="3014749" cy="768625"/>
          </a:xfrm>
          <a:prstGeom prst="doubleWave">
            <a:avLst>
              <a:gd name="adj1" fmla="val 3942"/>
              <a:gd name="adj2" fmla="val -10000"/>
            </a:avLst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xplosion 1 4"/>
          <p:cNvSpPr/>
          <p:nvPr/>
        </p:nvSpPr>
        <p:spPr>
          <a:xfrm>
            <a:off x="6522720" y="1471935"/>
            <a:ext cx="1318953" cy="1357745"/>
          </a:xfrm>
          <a:prstGeom prst="irregularSeal1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580611" y="4265942"/>
                <a:ext cx="853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611" y="4265942"/>
                <a:ext cx="85344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724699" y="1581257"/>
                <a:ext cx="1241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699" y="1581257"/>
                <a:ext cx="124136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urved Connector 14"/>
          <p:cNvCxnSpPr>
            <a:stCxn id="12" idx="0"/>
          </p:cNvCxnSpPr>
          <p:nvPr/>
        </p:nvCxnSpPr>
        <p:spPr>
          <a:xfrm rot="5400000" flipH="1" flipV="1">
            <a:off x="5960940" y="3393821"/>
            <a:ext cx="918512" cy="82573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942110" y="2971099"/>
            <a:ext cx="5065221" cy="2481653"/>
            <a:chOff x="942110" y="2971099"/>
            <a:chExt cx="5065221" cy="2481653"/>
          </a:xfrm>
        </p:grpSpPr>
        <p:sp>
          <p:nvSpPr>
            <p:cNvPr id="9" name="Diamond 8"/>
            <p:cNvSpPr/>
            <p:nvPr/>
          </p:nvSpPr>
          <p:spPr>
            <a:xfrm>
              <a:off x="1130532" y="3695311"/>
              <a:ext cx="1945178" cy="1757441"/>
            </a:xfrm>
            <a:prstGeom prst="diamond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942110" y="2971099"/>
                  <a:ext cx="38848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a14:m>
                  <a:r>
                    <a:rPr lang="en-US" dirty="0" smtClean="0"/>
                    <a:t> Relaxation</a:t>
                  </a:r>
                  <a:endParaRPr lang="en-US" dirty="0"/>
                </a:p>
              </p:txBody>
            </p:sp>
          </mc:Choice>
          <mc:Fallback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110" y="2971099"/>
                  <a:ext cx="3884814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6557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Double Wave 7"/>
            <p:cNvSpPr/>
            <p:nvPr/>
          </p:nvSpPr>
          <p:spPr>
            <a:xfrm>
              <a:off x="1083426" y="4265942"/>
              <a:ext cx="3014749" cy="768625"/>
            </a:xfrm>
            <a:prstGeom prst="doubleWave">
              <a:avLst>
                <a:gd name="adj1" fmla="val 3942"/>
                <a:gd name="adj2" fmla="val -10000"/>
              </a:avLst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Curved Connector 18"/>
            <p:cNvCxnSpPr>
              <a:stCxn id="12" idx="2"/>
            </p:cNvCxnSpPr>
            <p:nvPr/>
          </p:nvCxnSpPr>
          <p:spPr>
            <a:xfrm rot="5400000" flipH="1">
              <a:off x="4939895" y="3567838"/>
              <a:ext cx="214980" cy="1919893"/>
            </a:xfrm>
            <a:prstGeom prst="curvedConnector4">
              <a:avLst>
                <a:gd name="adj1" fmla="val -106335"/>
                <a:gd name="adj2" fmla="val 61113"/>
              </a:avLst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924587" y="5297724"/>
                <a:ext cx="3110082" cy="3745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i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</m:sSub>
                      <m:r>
                        <a:rPr lang="en-US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</m:sSub>
                      <m:r>
                        <a:rPr lang="en-US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587" y="5297724"/>
                <a:ext cx="3110082" cy="374590"/>
              </a:xfrm>
              <a:prstGeom prst="rect">
                <a:avLst/>
              </a:prstGeom>
              <a:blipFill>
                <a:blip r:embed="rId9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752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500648"/>
            <a:ext cx="9144000" cy="3573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 smtClean="0">
                <a:latin typeface="+mj-lt"/>
              </a:rPr>
              <a:t>Simulations</a:t>
            </a:r>
            <a:endParaRPr lang="en-US" sz="1600" dirty="0">
              <a:latin typeface="+mj-lt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28650" y="532015"/>
            <a:ext cx="7886700" cy="5644949"/>
          </a:xfrm>
        </p:spPr>
        <p:txBody>
          <a:bodyPr/>
          <a:lstStyle/>
          <a:p>
            <a:r>
              <a:rPr lang="en-US" dirty="0" smtClean="0"/>
              <a:t>Original Image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96354"/>
            <a:ext cx="7315200" cy="488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15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500648"/>
            <a:ext cx="9144000" cy="3573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Simulations</a:t>
            </a:r>
            <a:endParaRPr lang="en-US" sz="160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28650" y="532015"/>
            <a:ext cx="7886700" cy="5644949"/>
          </a:xfrm>
        </p:spPr>
        <p:txBody>
          <a:bodyPr/>
          <a:lstStyle/>
          <a:p>
            <a:r>
              <a:rPr lang="en-US" dirty="0" smtClean="0"/>
              <a:t>Single Iteration</a:t>
            </a:r>
          </a:p>
          <a:p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863479" y="1158598"/>
            <a:ext cx="7417043" cy="4803595"/>
            <a:chOff x="812557" y="1058750"/>
            <a:chExt cx="7417043" cy="480359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557" y="1058750"/>
              <a:ext cx="3657600" cy="2320877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1058751"/>
              <a:ext cx="3657600" cy="2320876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557" y="3541469"/>
              <a:ext cx="3657600" cy="2320876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3541469"/>
              <a:ext cx="3657600" cy="23208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327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28650" y="365127"/>
            <a:ext cx="7886700" cy="1027446"/>
          </a:xfrm>
        </p:spPr>
        <p:txBody>
          <a:bodyPr/>
          <a:lstStyle/>
          <a:p>
            <a:r>
              <a:rPr lang="en-SG" dirty="0" smtClean="0"/>
              <a:t>Outline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61491281"/>
              </p:ext>
            </p:extLst>
          </p:nvPr>
        </p:nvGraphicFramePr>
        <p:xfrm>
          <a:off x="1524000" y="2028305"/>
          <a:ext cx="6162502" cy="3474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34B3-25F0-49BD-B993-0F900253BF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8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500648"/>
            <a:ext cx="9144000" cy="3573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Simulations</a:t>
            </a:r>
            <a:endParaRPr lang="en-US" sz="160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28650" y="532015"/>
            <a:ext cx="7886700" cy="5644949"/>
          </a:xfrm>
        </p:spPr>
        <p:txBody>
          <a:bodyPr/>
          <a:lstStyle/>
          <a:p>
            <a:r>
              <a:rPr lang="en-US" dirty="0" smtClean="0"/>
              <a:t>20 Iterations</a:t>
            </a:r>
          </a:p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914400" y="1117271"/>
            <a:ext cx="7473921" cy="4850723"/>
            <a:chOff x="784254" y="1117271"/>
            <a:chExt cx="7473921" cy="4850723"/>
          </a:xfrm>
        </p:grpSpPr>
        <p:grpSp>
          <p:nvGrpSpPr>
            <p:cNvPr id="5" name="Group 4"/>
            <p:cNvGrpSpPr/>
            <p:nvPr/>
          </p:nvGrpSpPr>
          <p:grpSpPr>
            <a:xfrm>
              <a:off x="784254" y="1117271"/>
              <a:ext cx="7473921" cy="2320877"/>
              <a:chOff x="755679" y="1320386"/>
              <a:chExt cx="7473921" cy="2320877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5679" y="1320386"/>
                <a:ext cx="3657600" cy="2320876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2000" y="1320386"/>
                <a:ext cx="3657600" cy="2320877"/>
              </a:xfrm>
              <a:prstGeom prst="rect">
                <a:avLst/>
              </a:prstGeom>
            </p:spPr>
          </p:pic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254" y="3647117"/>
              <a:ext cx="3657600" cy="232087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0575" y="3647118"/>
              <a:ext cx="3657600" cy="23208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289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500648"/>
            <a:ext cx="9144000" cy="3573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 smtClean="0">
                <a:latin typeface="+mj-lt"/>
              </a:rPr>
              <a:t>Results</a:t>
            </a:r>
            <a:endParaRPr lang="en-US" sz="1600" dirty="0">
              <a:latin typeface="+mj-lt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28650" y="532015"/>
            <a:ext cx="7886700" cy="5644949"/>
          </a:xfrm>
        </p:spPr>
        <p:txBody>
          <a:bodyPr/>
          <a:lstStyle/>
          <a:p>
            <a:r>
              <a:rPr lang="en-US" dirty="0" smtClean="0"/>
              <a:t>Average SNR Comparison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Order of Observations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262184"/>
              </p:ext>
            </p:extLst>
          </p:nvPr>
        </p:nvGraphicFramePr>
        <p:xfrm>
          <a:off x="1524000" y="1397000"/>
          <a:ext cx="6096000" cy="18542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350169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4817088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74817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Single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Iter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 </a:t>
                      </a:r>
                      <a:r>
                        <a:rPr lang="en-US" dirty="0" err="1" smtClean="0"/>
                        <a:t>Iters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1657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-40.5565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-41.6303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263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1.0223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1.1253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1823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0.9369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0.9292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7899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2.9225 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2.9389  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75640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5425793"/>
                  </p:ext>
                </p:extLst>
              </p:nvPr>
            </p:nvGraphicFramePr>
            <p:xfrm>
              <a:off x="1524000" y="4266324"/>
              <a:ext cx="6096000" cy="1483360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2686423402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27615179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Avg. SNR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174902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Const</a:t>
                          </a:r>
                          <a:r>
                            <a:rPr lang="en-US" dirty="0" smtClean="0"/>
                            <a:t>. rate</a:t>
                          </a:r>
                          <a:endParaRPr lang="en-US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  -50.2226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562858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0.9369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317906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  0.9409 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3808196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5425793"/>
                  </p:ext>
                </p:extLst>
              </p:nvPr>
            </p:nvGraphicFramePr>
            <p:xfrm>
              <a:off x="1524000" y="4266324"/>
              <a:ext cx="6096000" cy="1483360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2686423402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27615179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Avg. SNR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174902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Const</a:t>
                          </a:r>
                          <a:r>
                            <a:rPr lang="en-US" dirty="0" smtClean="0"/>
                            <a:t>. rate</a:t>
                          </a:r>
                          <a:endParaRPr lang="en-US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  -50.2226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562858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203279" r="-1004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0.9369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317906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303279" r="-1004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  0.9409 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3808196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1499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7309" y="2921169"/>
            <a:ext cx="34026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</a:rPr>
              <a:t>Final Remarks</a:t>
            </a:r>
          </a:p>
          <a:p>
            <a:r>
              <a:rPr lang="en-US" sz="3000" dirty="0" smtClean="0">
                <a:solidFill>
                  <a:schemeClr val="bg1"/>
                </a:solidFill>
              </a:rPr>
              <a:t>Bibliography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28650" y="365127"/>
            <a:ext cx="7886700" cy="1027446"/>
          </a:xfrm>
        </p:spPr>
        <p:txBody>
          <a:bodyPr/>
          <a:lstStyle/>
          <a:p>
            <a:r>
              <a:rPr lang="en-US" dirty="0" smtClean="0"/>
              <a:t>Connections and Comparisons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smtClean="0"/>
                  <a:t>Estimation </a:t>
                </a:r>
                <a:r>
                  <a:rPr lang="en-US" dirty="0" smtClean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 dirty="0" smtClean="0"/>
                  <a:t> at the parametric rate</a:t>
                </a:r>
              </a:p>
              <a:p>
                <a:pPr lvl="1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d>
                      <m:dPr>
                        <m:ctrlP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b="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 is tight</a:t>
                </a:r>
              </a:p>
              <a:p>
                <a:r>
                  <a:rPr lang="en-US" dirty="0" smtClean="0"/>
                  <a:t>Estimation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b="0" dirty="0" smtClean="0"/>
                  <a:t> at the same rate as if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b="0" dirty="0" smtClean="0"/>
                  <a:t> were known.</a:t>
                </a:r>
              </a:p>
              <a:p>
                <a:pPr lvl="1"/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Estimation of unknown functions in high-dimensions is notoriously difficult!</a:t>
                </a:r>
              </a:p>
              <a:p>
                <a:r>
                  <a:rPr lang="en-US" b="0" dirty="0" smtClean="0"/>
                  <a:t>Simple and often easily computed estimator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Not a wise choice in practice</a:t>
                </a:r>
                <a:endParaRPr lang="en-US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r>
                  <a:rPr lang="en-US" b="0" dirty="0" smtClean="0"/>
                  <a:t>(Apparently) </a:t>
                </a:r>
                <a:r>
                  <a:rPr lang="en-US" dirty="0" smtClean="0"/>
                  <a:t>W</a:t>
                </a:r>
                <a:r>
                  <a:rPr lang="en-US" b="0" dirty="0" smtClean="0"/>
                  <a:t>ell-Connected to Econometrics and Statistical Learning Theory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6500648"/>
            <a:ext cx="9144000" cy="35735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6119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28650" y="365127"/>
            <a:ext cx="7886700" cy="1027446"/>
          </a:xfrm>
        </p:spPr>
        <p:txBody>
          <a:bodyPr/>
          <a:lstStyle/>
          <a:p>
            <a:r>
              <a:rPr lang="en-SG" dirty="0" smtClean="0"/>
              <a:t>Additional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SG" sz="1900" dirty="0"/>
              <a:t>Giannopoulos, A. A., and V. D. </a:t>
            </a:r>
            <a:r>
              <a:rPr lang="en-SG" sz="1900" dirty="0" err="1"/>
              <a:t>Milman</a:t>
            </a:r>
            <a:r>
              <a:rPr lang="en-SG" sz="1900" dirty="0"/>
              <a:t>. "Asymptotic Convex Geometry Short Overview." </a:t>
            </a:r>
            <a:r>
              <a:rPr lang="en-SG" sz="1900" i="1" dirty="0"/>
              <a:t>Different faces of geometry</a:t>
            </a:r>
            <a:r>
              <a:rPr lang="en-SG" sz="1900" dirty="0"/>
              <a:t>. Springer, Boston, MA, 2004. 87-162</a:t>
            </a:r>
            <a:r>
              <a:rPr lang="en-SG" sz="1900" dirty="0" smtClean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900" dirty="0" err="1"/>
              <a:t>Vershynin</a:t>
            </a:r>
            <a:r>
              <a:rPr lang="en-US" sz="1900" dirty="0"/>
              <a:t>, Roman. "Estimation in high dimensions: a geometric perspective." </a:t>
            </a:r>
            <a:r>
              <a:rPr lang="en-US" sz="1900" i="1" dirty="0"/>
              <a:t>Sampling theory, a renaissance</a:t>
            </a:r>
            <a:r>
              <a:rPr lang="en-US" sz="1900" dirty="0"/>
              <a:t>. </a:t>
            </a:r>
            <a:r>
              <a:rPr lang="en-US" sz="1900" dirty="0" err="1"/>
              <a:t>Birkhäuser</a:t>
            </a:r>
            <a:r>
              <a:rPr lang="en-US" sz="1900" dirty="0"/>
              <a:t>, Cham, 2015. 3-66</a:t>
            </a:r>
            <a:r>
              <a:rPr lang="en-US" sz="1900" dirty="0" smtClean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900" dirty="0"/>
              <a:t>Plan, </a:t>
            </a:r>
            <a:r>
              <a:rPr lang="en-US" sz="1900" dirty="0" err="1"/>
              <a:t>Yaniv</a:t>
            </a:r>
            <a:r>
              <a:rPr lang="en-US" sz="1900" dirty="0"/>
              <a:t>, and Roman </a:t>
            </a:r>
            <a:r>
              <a:rPr lang="en-US" sz="1900" dirty="0" err="1"/>
              <a:t>Vershynin</a:t>
            </a:r>
            <a:r>
              <a:rPr lang="en-US" sz="1900" dirty="0"/>
              <a:t>. "Robust 1-bit compressed sensing and sparse logistic regression: A convex programming approach." </a:t>
            </a:r>
            <a:r>
              <a:rPr lang="en-US" sz="1900" i="1" dirty="0"/>
              <a:t>IEEE Transactions on Information Theory</a:t>
            </a:r>
            <a:r>
              <a:rPr lang="en-US" sz="1900" dirty="0"/>
              <a:t> 59.1 (2013): 482-494</a:t>
            </a:r>
            <a:r>
              <a:rPr lang="en-US" sz="1900" dirty="0" smtClean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SG" sz="1900" dirty="0" smtClean="0"/>
              <a:t>K. </a:t>
            </a:r>
            <a:r>
              <a:rPr lang="en-SG" sz="1900" dirty="0" err="1" smtClean="0"/>
              <a:t>Alishahi</a:t>
            </a:r>
            <a:r>
              <a:rPr lang="en-SG" sz="1900" dirty="0" smtClean="0"/>
              <a:t>, and H. </a:t>
            </a:r>
            <a:r>
              <a:rPr lang="en-SG" sz="1900" dirty="0" err="1" smtClean="0"/>
              <a:t>Foroughmand</a:t>
            </a:r>
            <a:r>
              <a:rPr lang="en-SG" sz="1900" dirty="0" smtClean="0"/>
              <a:t>, “Convex Optimization”, Sharif University of Technology, Spring 2018</a:t>
            </a:r>
            <a:endParaRPr lang="en-US" sz="1900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1900" dirty="0" smtClean="0"/>
              <a:t>K. </a:t>
            </a:r>
            <a:r>
              <a:rPr lang="en-US" sz="1900" dirty="0" err="1" smtClean="0"/>
              <a:t>Alishahi</a:t>
            </a:r>
            <a:r>
              <a:rPr lang="en-US" sz="1900" dirty="0" smtClean="0"/>
              <a:t>. “High-dimensional Data analysis”, Sharif University of Technology, Fall 2017.</a:t>
            </a:r>
            <a:endParaRPr lang="en-SG" sz="19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6500648"/>
            <a:ext cx="9144000" cy="35735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327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1147" y="5632782"/>
            <a:ext cx="6530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800" dirty="0" smtClean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Thank you for your time.</a:t>
            </a:r>
          </a:p>
        </p:txBody>
      </p:sp>
    </p:spTree>
    <p:extLst>
      <p:ext uri="{BB962C8B-B14F-4D97-AF65-F5344CB8AC3E}">
        <p14:creationId xmlns:p14="http://schemas.microsoft.com/office/powerpoint/2010/main" val="150166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4430" y="2690336"/>
            <a:ext cx="83681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</a:rPr>
              <a:t>The Model</a:t>
            </a:r>
          </a:p>
          <a:p>
            <a:r>
              <a:rPr lang="en-US" sz="3000" dirty="0" smtClean="0">
                <a:solidFill>
                  <a:schemeClr val="bg1"/>
                </a:solidFill>
              </a:rPr>
              <a:t>The Estimator</a:t>
            </a:r>
          </a:p>
          <a:p>
            <a:r>
              <a:rPr lang="en-US" sz="3000" dirty="0" smtClean="0">
                <a:solidFill>
                  <a:schemeClr val="bg1"/>
                </a:solidFill>
              </a:rPr>
              <a:t>Upper and Lower Bounds on Estimation Error</a:t>
            </a:r>
          </a:p>
        </p:txBody>
      </p:sp>
    </p:spTree>
    <p:extLst>
      <p:ext uri="{BB962C8B-B14F-4D97-AF65-F5344CB8AC3E}">
        <p14:creationId xmlns:p14="http://schemas.microsoft.com/office/powerpoint/2010/main" val="28110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500648"/>
            <a:ext cx="9144000" cy="3573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Model &amp; Assumptions</a:t>
            </a:r>
            <a:endParaRPr lang="en-US" sz="16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45449"/>
                <a:ext cx="7886700" cy="569578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400" b="0" dirty="0" smtClean="0"/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Unknown function</a:t>
                </a:r>
                <a:r>
                  <a:rPr lang="en-US" dirty="0"/>
                  <a:t>	</a:t>
                </a:r>
                <a:r>
                  <a:rPr lang="en-US" dirty="0" smtClean="0"/>
                  <a:t>	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Fixed unknown signal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i.i.d random variables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45449"/>
                <a:ext cx="7886700" cy="5695782"/>
              </a:xfrm>
              <a:blipFill>
                <a:blip r:embed="rId5"/>
                <a:stretch>
                  <a:fillRect l="-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569036" y="4270006"/>
                <a:ext cx="4522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</a:t>
                </a:r>
                <a:r>
                  <a:rPr lang="en-US" dirty="0" smtClean="0"/>
                  <a:t>tar-Shaped: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036" y="4270006"/>
                <a:ext cx="4522439" cy="369332"/>
              </a:xfrm>
              <a:prstGeom prst="rect">
                <a:avLst/>
              </a:prstGeom>
              <a:blipFill>
                <a:blip r:embed="rId6"/>
                <a:stretch>
                  <a:fillRect l="-121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itle 1"/>
          <p:cNvSpPr txBox="1">
            <a:spLocks/>
          </p:cNvSpPr>
          <p:nvPr/>
        </p:nvSpPr>
        <p:spPr>
          <a:xfrm>
            <a:off x="628650" y="365127"/>
            <a:ext cx="7886700" cy="1027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Semiparametric Single Index Model</a:t>
            </a:r>
            <a:br>
              <a:rPr lang="en-US" sz="3600" dirty="0" smtClean="0"/>
            </a:br>
            <a:endParaRPr lang="en-US" dirty="0"/>
          </a:p>
        </p:txBody>
      </p:sp>
      <p:cxnSp>
        <p:nvCxnSpPr>
          <p:cNvPr id="3" name="Curved Connector 2"/>
          <p:cNvCxnSpPr>
            <a:stCxn id="9" idx="0"/>
          </p:cNvCxnSpPr>
          <p:nvPr/>
        </p:nvCxnSpPr>
        <p:spPr>
          <a:xfrm rot="16200000" flipV="1">
            <a:off x="6772539" y="3212289"/>
            <a:ext cx="848889" cy="126654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53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465513"/>
                <a:ext cx="7886700" cy="5711451"/>
              </a:xfrm>
            </p:spPr>
            <p:txBody>
              <a:bodyPr/>
              <a:lstStyle/>
              <a:p>
                <a:r>
                  <a:rPr lang="en-US" sz="2200" dirty="0" smtClean="0"/>
                  <a:t>  Linear </a:t>
                </a:r>
                <a:r>
                  <a:rPr lang="en-US" sz="2200" dirty="0" smtClean="0"/>
                  <a:t>Estimation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𝑙𝑖𝑛</m:t>
                          </m:r>
                        </m:sub>
                      </m:sSub>
                      <m:r>
                        <a:rPr lang="en-SG" sz="2200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SG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SG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SG" sz="2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SG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SG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SG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SG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200" dirty="0" smtClean="0"/>
              </a:p>
              <a:p>
                <a:pPr marL="0" indent="0">
                  <a:buNone/>
                </a:pPr>
                <a:endParaRPr lang="en-SG" sz="2000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465513"/>
                <a:ext cx="7886700" cy="5711451"/>
              </a:xfrm>
              <a:blipFill>
                <a:blip r:embed="rId3"/>
                <a:stretch>
                  <a:fillRect l="-850" t="-1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0" y="6500648"/>
            <a:ext cx="9144000" cy="3573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 smtClean="0">
                <a:latin typeface="+mj-lt"/>
              </a:rPr>
              <a:t>Estimator</a:t>
            </a:r>
            <a:endParaRPr lang="en-US" sz="16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24946" y="1548029"/>
            <a:ext cx="3269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solidFill>
                  <a:schemeClr val="bg1">
                    <a:lumMod val="50000"/>
                  </a:schemeClr>
                </a:solidFill>
              </a:rPr>
              <a:t>Accurate estimation for m=O(n)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628650" y="2257562"/>
                <a:ext cx="7886700" cy="1947649"/>
              </a:xfrm>
              <a:prstGeom prst="rect">
                <a:avLst/>
              </a:prstGeom>
              <a:noFill/>
              <a:ln w="2857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SG" sz="2000" b="1" dirty="0"/>
                  <a:t>Proposition 1.1</a:t>
                </a:r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𝔼</m:t>
                      </m:r>
                      <m:sSub>
                        <m:sSubPr>
                          <m:ctrlPr>
                            <a:rPr lang="en-SG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SG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𝑙𝑖𝑛</m:t>
                          </m:r>
                        </m:sub>
                      </m:sSub>
                      <m:r>
                        <a:rPr lang="en-SG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acc>
                        <m:accPr>
                          <m:chr m:val="̅"/>
                          <m:ctrlPr>
                            <a:rPr lang="en-SG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SG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SG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SG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ad>
                        <m:radPr>
                          <m:degHide m:val="on"/>
                          <m:ctrlPr>
                            <a:rPr lang="en-SG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SG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𝔼</m:t>
                          </m:r>
                          <m:sSubSup>
                            <m:sSubSupPr>
                              <m:ctrlPr>
                                <a:rPr lang="en-SG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SG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SG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SG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SG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𝑙𝑖𝑛</m:t>
                                      </m:r>
                                    </m:sub>
                                  </m:sSub>
                                  <m:r>
                                    <a:rPr lang="en-SG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SG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SG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SG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en-SG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SG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  <m:r>
                        <a:rPr lang="en-SG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SG" sz="200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SG" sz="2000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SG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SG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SG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  <m:rad>
                            <m:radPr>
                              <m:degHide m:val="on"/>
                              <m:ctrlPr>
                                <a:rPr lang="en-SG" sz="200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SG" sz="2000" i="1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r>
                  <a:rPr lang="en-SG" sz="2000" dirty="0">
                    <a:solidFill>
                      <a:schemeClr val="tx1"/>
                    </a:solidFill>
                  </a:rPr>
                  <a:t/>
                </a:r>
                <a:br>
                  <a:rPr lang="en-SG" sz="2000" dirty="0">
                    <a:solidFill>
                      <a:schemeClr val="tx1"/>
                    </a:solidFill>
                  </a:rPr>
                </a:br>
                <a:endParaRPr lang="en-US" sz="20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00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SG" sz="200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00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en-SG" sz="200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SG" sz="2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SG" sz="2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en-SG" sz="2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SG" sz="20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SG" sz="20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SG" sz="2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SG" sz="20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sz="20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SG" sz="20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SG" sz="2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SG" sz="2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0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0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SG" sz="2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SG" sz="20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SG" sz="20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⟨"/>
                              <m:endChr m:val="⟩"/>
                              <m:ctrlPr>
                                <a:rPr lang="en-SG" sz="20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SG" sz="20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0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SG" sz="20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SG" sz="20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̅"/>
                                  <m:ctrlPr>
                                    <a:rPr lang="en-SG" sz="20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SG" sz="20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en-SG" sz="2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SG" sz="2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0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0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en-SG" sz="20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SG" sz="2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sz="2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SG" sz="2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SG" sz="2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SG" sz="20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           </m:t>
                      </m:r>
                      <m:acc>
                        <m:accPr>
                          <m:chr m:val="̅"/>
                          <m:ctrlPr>
                            <a:rPr lang="en-SG" sz="2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SG" sz="20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b>
                            <m:sSubPr>
                              <m:ctrlPr>
                                <a:rPr lang="en-SG" sz="20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SG" sz="20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sz="20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b>
                              <m:r>
                                <a:rPr lang="en-SG" sz="20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257562"/>
                <a:ext cx="7886700" cy="1947649"/>
              </a:xfrm>
              <a:prstGeom prst="rect">
                <a:avLst/>
              </a:prstGeom>
              <a:blipFill>
                <a:blip r:embed="rId4"/>
                <a:stretch>
                  <a:fillRect l="-616" t="-923"/>
                </a:stretch>
              </a:blipFill>
              <a:ln w="2857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28650" y="4617725"/>
                <a:ext cx="7886700" cy="11467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200" dirty="0"/>
                  <a:t>Linear Estimation with Projection</a:t>
                </a:r>
              </a:p>
              <a:p>
                <a:endParaRPr lang="en-SG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SG" sz="2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SG" sz="2200" i="1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en-SG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SG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SG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SG" sz="2200" i="1">
                                  <a:latin typeface="Cambria Math" panose="02040503050406030204" pitchFamily="18" charset="0"/>
                                </a:rPr>
                                <m:t>𝑙𝑖𝑛</m:t>
                              </m:r>
                            </m:sub>
                          </m:sSub>
                        </m:e>
                      </m:d>
                      <m:r>
                        <a:rPr lang="en-SG" sz="220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SG" sz="2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 sz="220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limLow>
                            <m:limLowPr>
                              <m:ctrlPr>
                                <a:rPr lang="en-SG" sz="2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SG" sz="22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SG" sz="2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SG" sz="22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SG" sz="22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lim>
                          </m:limLow>
                        </m:e>
                      </m:func>
                      <m:sSub>
                        <m:sSubPr>
                          <m:ctrlPr>
                            <a:rPr lang="en-SG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SG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SG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SG" sz="2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SG" sz="2200" i="1">
                                      <a:latin typeface="Cambria Math" panose="02040503050406030204" pitchFamily="18" charset="0"/>
                                    </a:rPr>
                                    <m:t>𝑙𝑖𝑛</m:t>
                                  </m:r>
                                </m:sub>
                              </m:sSub>
                              <m:r>
                                <a:rPr lang="en-SG" sz="2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SG" sz="2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b>
                          <m:r>
                            <a:rPr lang="en-SG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617725"/>
                <a:ext cx="7886700" cy="1146724"/>
              </a:xfrm>
              <a:prstGeom prst="rect">
                <a:avLst/>
              </a:prstGeom>
              <a:blipFill>
                <a:blip r:embed="rId5"/>
                <a:stretch>
                  <a:fillRect l="-850" t="-4787" b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urved Connector 5"/>
          <p:cNvCxnSpPr>
            <a:stCxn id="12" idx="0"/>
          </p:cNvCxnSpPr>
          <p:nvPr/>
        </p:nvCxnSpPr>
        <p:spPr>
          <a:xfrm rot="16200000" flipV="1">
            <a:off x="6322194" y="610441"/>
            <a:ext cx="356718" cy="151845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73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4344784"/>
                <a:ext cx="7886700" cy="183217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SG" b="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4344784"/>
                <a:ext cx="7886700" cy="183217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0" y="6500648"/>
            <a:ext cx="9144000" cy="3573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Geometric Upper Error Bound</a:t>
            </a:r>
            <a:endParaRPr lang="en-US" sz="1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28650" y="365127"/>
            <a:ext cx="7886700" cy="1027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Mean Width</a:t>
            </a:r>
            <a:br>
              <a:rPr lang="en-US" sz="3600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r="10103"/>
          <a:stretch/>
        </p:blipFill>
        <p:spPr>
          <a:xfrm>
            <a:off x="2236043" y="1205791"/>
            <a:ext cx="4671913" cy="25515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9837623">
            <a:off x="295556" y="5165686"/>
            <a:ext cx="1908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Local Mean Width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11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500648"/>
            <a:ext cx="9144000" cy="3573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/>
              <a:t>Geometric Upper Error Bound</a:t>
            </a:r>
            <a:endParaRPr lang="en-US" sz="1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28650" y="365127"/>
            <a:ext cx="7886700" cy="1027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Mean Width</a:t>
            </a:r>
            <a:br>
              <a:rPr lang="en-US" sz="3600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13658"/>
                <a:ext cx="7886700" cy="3384618"/>
              </a:xfrm>
            </p:spPr>
            <p:txBody>
              <a:bodyPr>
                <a:noAutofit/>
              </a:bodyPr>
              <a:lstStyle/>
              <a:p>
                <a:r>
                  <a:rPr lang="en-US" b="0" dirty="0" smtClean="0"/>
                  <a:t> Unit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ball: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 A subset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 smtClean="0"/>
                  <a:t> with linear algebraic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ra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 A finite subset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13658"/>
                <a:ext cx="7886700" cy="3384618"/>
              </a:xfrm>
              <a:blipFill>
                <a:blip r:embed="rId3"/>
                <a:stretch>
                  <a:fillRect l="-773" t="-1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28650" y="4992414"/>
                <a:ext cx="7886700" cy="806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1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p>
                      <m:sSup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100" dirty="0" smtClean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𝐶</m:t>
                      </m:r>
                      <m:rad>
                        <m:radPr>
                          <m:degHide m:val="on"/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func>
                            <m:funcPr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1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func>
                        </m:e>
                      </m:rad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992414"/>
                <a:ext cx="7886700" cy="806824"/>
              </a:xfrm>
              <a:prstGeom prst="rect">
                <a:avLst/>
              </a:prstGeom>
              <a:blipFill>
                <a:blip r:embed="rId4"/>
                <a:stretch>
                  <a:fillRect l="-773" t="-4545"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79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2038004"/>
                <a:ext cx="7886700" cy="2781993"/>
              </a:xfrm>
              <a:noFill/>
              <a:ln w="2857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/>
              <a:lstStyle/>
              <a:p>
                <a:pPr marL="0" indent="0">
                  <a:buNone/>
                </a:pPr>
                <a:r>
                  <a:rPr lang="en-SG" b="1" dirty="0" smtClean="0"/>
                  <a:t>Theorem 1.3 </a:t>
                </a:r>
                <a:r>
                  <a:rPr lang="en-SG" dirty="0" smtClean="0">
                    <a:solidFill>
                      <a:schemeClr val="tx1"/>
                    </a:solidFill>
                  </a:rPr>
                  <a:t>F</a:t>
                </a:r>
                <a:r>
                  <a:rPr lang="en-SG" b="0" dirty="0" smtClean="0">
                    <a:solidFill>
                      <a:schemeClr val="tx1"/>
                    </a:solidFill>
                  </a:rPr>
                  <a:t>or every </a:t>
                </a:r>
                <a14:m>
                  <m:oMath xmlns:m="http://schemas.openxmlformats.org/officeDocument/2006/math">
                    <m:r>
                      <a:rPr lang="en-SG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SG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SG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SG" b="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SG" b="0" dirty="0" smtClean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‖"/>
                          <m:endChr m:val="‖"/>
                          <m:ctrlP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acc>
                            <m:accPr>
                              <m:chr m:val="̅"/>
                              <m:ctrlPr>
                                <a:rPr lang="en-SG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SG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SG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SG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SG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SG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SG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SG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∀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SG" b="0" dirty="0" smtClean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SG" b="0" dirty="0" smtClean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‖"/>
                          <m:endChr m:val="‖"/>
                          <m:ctrlP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acc>
                            <m:accPr>
                              <m:chr m:val="̅"/>
                              <m:ctrlPr>
                                <a:rPr lang="en-SG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SG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SG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rad>
                        </m:den>
                      </m:f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SG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  <m:f>
                                <m:fPr>
                                  <m:ctrlPr>
                                    <a:rPr lang="en-SG" b="0" i="1" smtClean="0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b="0" i="1" smtClean="0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d>
                                    <m:dPr>
                                      <m:ctrlPr>
                                        <a:rPr lang="en-SG" b="0" i="1" smtClean="0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SG" b="0" i="1" smtClean="0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</m:d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SG" b="0" i="1" smtClean="0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SG" b="0" i="1" smtClean="0">
                                          <a:solidFill>
                                            <a:schemeClr val="accent4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SG" sz="2400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038004"/>
                <a:ext cx="7886700" cy="2781993"/>
              </a:xfrm>
              <a:blipFill>
                <a:blip r:embed="rId3"/>
                <a:stretch>
                  <a:fillRect l="-770" t="-1732"/>
                </a:stretch>
              </a:blipFill>
              <a:ln w="2857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0" y="6500648"/>
            <a:ext cx="9144000" cy="3573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 smtClean="0">
                <a:latin typeface="+mj-lt"/>
              </a:rPr>
              <a:t>Geometric </a:t>
            </a:r>
            <a:r>
              <a:rPr lang="en-SG" sz="1600" dirty="0" smtClean="0">
                <a:latin typeface="+mj-lt"/>
              </a:rPr>
              <a:t>Upper Error </a:t>
            </a:r>
            <a:r>
              <a:rPr lang="en-SG" sz="1600" dirty="0" smtClean="0">
                <a:latin typeface="+mj-lt"/>
              </a:rPr>
              <a:t>Bound</a:t>
            </a:r>
            <a:endParaRPr lang="en-US" sz="16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 txBox="1">
                <a:spLocks/>
              </p:cNvSpPr>
              <p:nvPr/>
            </p:nvSpPr>
            <p:spPr>
              <a:xfrm>
                <a:off x="628650" y="365127"/>
                <a:ext cx="7886700" cy="102744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7500"/>
              </a:bodyPr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3600" dirty="0" smtClean="0"/>
                  <a:t>Upper Error Bound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SG" sz="3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 smtClean="0"/>
                  <a:t/>
                </a:r>
                <a:br>
                  <a:rPr lang="en-US" sz="3600" dirty="0" smtClean="0"/>
                </a:br>
                <a:endParaRPr lang="en-US" dirty="0"/>
              </a:p>
            </p:txBody>
          </p:sp>
        </mc:Choice>
        <mc:Fallback xmlns="">
          <p:sp>
            <p:nvSpPr>
              <p:cNvPr id="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65127"/>
                <a:ext cx="7886700" cy="1027446"/>
              </a:xfrm>
              <a:prstGeom prst="rect">
                <a:avLst/>
              </a:prstGeom>
              <a:blipFill>
                <a:blip r:embed="rId4"/>
                <a:stretch>
                  <a:fillRect l="-2241" t="-13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302418" y="5016606"/>
                <a:ext cx="3257127" cy="14148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40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SG" sz="140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140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en-SG" sz="140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SG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SG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en-SG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SG" sz="1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1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SG" sz="1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SG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SG" sz="1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1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SG" sz="14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SG" sz="14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SG" sz="14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SG" sz="14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en-SG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SG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14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14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SG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SG" sz="1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1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SG" sz="1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⟨"/>
                              <m:endChr m:val="⟩"/>
                              <m:ctrlPr>
                                <a:rPr lang="en-SG" sz="1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SG" sz="14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14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SG" sz="14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SG" sz="1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SG" sz="14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sz="14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SG" sz="14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SG" sz="1400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SG" sz="1400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SG" sz="14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en-SG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SG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14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14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en-SG" sz="14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SG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SG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SG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418" y="5016606"/>
                <a:ext cx="3257127" cy="14148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195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74445"/>
                <a:ext cx="7886700" cy="2493817"/>
              </a:xfrm>
            </p:spPr>
            <p:txBody>
              <a:bodyPr>
                <a:noAutofit/>
              </a:bodyPr>
              <a:lstStyle/>
              <a:p>
                <a:r>
                  <a:rPr lang="en-US" dirty="0" smtClean="0"/>
                  <a:t> Sparse Vectors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rad>
                  </m:oMath>
                </a14:m>
                <a:r>
                  <a:rPr lang="en-US" dirty="0" smtClean="0"/>
                  <a:t>,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74445"/>
                <a:ext cx="7886700" cy="2493817"/>
              </a:xfrm>
              <a:blipFill>
                <a:blip r:embed="rId3"/>
                <a:stretch>
                  <a:fillRect l="-773" t="-2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0" y="6500648"/>
            <a:ext cx="9144000" cy="3573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Geometric Upper Error Bound</a:t>
            </a:r>
            <a:endParaRPr 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628650" y="3768262"/>
                <a:ext cx="7953201" cy="2099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100" dirty="0" smtClean="0"/>
                  <a:t>Approximately Sparse Vectors</a:t>
                </a:r>
              </a:p>
              <a:p>
                <a:endParaRPr lang="en-US" sz="21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en-US" sz="21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4</m:t>
                      </m:r>
                      <m:rad>
                        <m:radPr>
                          <m:degHide m:val="on"/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𝑠</m:t>
                          </m:r>
                          <m:func>
                            <m:funcPr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1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rad>
                    </m:oMath>
                  </m:oMathPara>
                </a14:m>
                <a:endParaRPr lang="en-US" sz="2100" dirty="0" smtClean="0"/>
              </a:p>
              <a:p>
                <a:endParaRPr lang="en-US" sz="21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𝑠</m:t>
                          </m:r>
                          <m:func>
                            <m:funcPr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1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100" dirty="0"/>
              </a:p>
              <a:p>
                <a:endParaRPr lang="en-US" sz="21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768262"/>
                <a:ext cx="7953201" cy="2099486"/>
              </a:xfrm>
              <a:prstGeom prst="rect">
                <a:avLst/>
              </a:prstGeom>
              <a:blipFill>
                <a:blip r:embed="rId4"/>
                <a:stretch>
                  <a:fillRect l="-766" t="-2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 txBox="1">
            <a:spLocks/>
          </p:cNvSpPr>
          <p:nvPr/>
        </p:nvSpPr>
        <p:spPr>
          <a:xfrm>
            <a:off x="628650" y="365127"/>
            <a:ext cx="7886700" cy="1027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Commonly </a:t>
            </a:r>
            <a:r>
              <a:rPr lang="en-US" sz="3600" dirty="0"/>
              <a:t>U</a:t>
            </a:r>
            <a:r>
              <a:rPr lang="en-US" sz="3600" dirty="0" smtClean="0"/>
              <a:t>sed Feasible Sets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7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9A927C"/>
      </a:accent6>
      <a:hlink>
        <a:srgbClr val="56C7AA"/>
      </a:hlink>
      <a:folHlink>
        <a:srgbClr val="59A8D1"/>
      </a:folHlink>
    </a:clrScheme>
    <a:fontScheme name="Custom 2">
      <a:majorFont>
        <a:latin typeface="Garamond"/>
        <a:ea typeface=""/>
        <a:cs typeface=""/>
      </a:majorFont>
      <a:minorFont>
        <a:latin typeface="CMU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767</TotalTime>
  <Words>625</Words>
  <Application>Microsoft Office PowerPoint</Application>
  <PresentationFormat>On-screen Show (4:3)</PresentationFormat>
  <Paragraphs>273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Cambria Math</vt:lpstr>
      <vt:lpstr>Times New Roman</vt:lpstr>
      <vt:lpstr>Arial</vt:lpstr>
      <vt:lpstr>CMU Serif</vt:lpstr>
      <vt:lpstr>Calibri</vt:lpstr>
      <vt:lpstr>Garamond</vt:lpstr>
      <vt:lpstr>Office Theme</vt:lpstr>
      <vt:lpstr>High-dimensional Estimation with Geometric Constraints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Packing Number</vt:lpstr>
      <vt:lpstr>Lower Error Bound for x ̂</vt:lpstr>
      <vt:lpstr>Optimality (Linear Model)</vt:lpstr>
      <vt:lpstr>PowerPoint Presentation</vt:lpstr>
      <vt:lpstr>PowerPoint Presentation</vt:lpstr>
      <vt:lpstr>Matrix Completion Problem</vt:lpstr>
      <vt:lpstr>Alternative 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Connections and Comparisons</vt:lpstr>
      <vt:lpstr>Additional 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Parnian Kassraie</dc:creator>
  <cp:lastModifiedBy>Parnian Kassraie</cp:lastModifiedBy>
  <cp:revision>105</cp:revision>
  <dcterms:created xsi:type="dcterms:W3CDTF">2018-06-17T06:07:04Z</dcterms:created>
  <dcterms:modified xsi:type="dcterms:W3CDTF">2018-06-21T14:30:45Z</dcterms:modified>
</cp:coreProperties>
</file>