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14-21 years old students, 22-65 years old workers, 60-75 years 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2" name="Google Shape;22;p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5" name="Google Shape;35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9" name="Google Shape;49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3" name="Google Shape;53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valerii777999@gmail.com" TargetMode="External"/><Relationship Id="rId4" Type="http://schemas.openxmlformats.org/officeDocument/2006/relationships/hyperlink" Target="mailto:petrkathrine@mail.ru" TargetMode="External"/><Relationship Id="rId5" Type="http://schemas.openxmlformats.org/officeDocument/2006/relationships/hyperlink" Target="mailto:ziqunion95@gmail.com" TargetMode="External"/><Relationship Id="rId6" Type="http://schemas.openxmlformats.org/officeDocument/2006/relationships/hyperlink" Target="mailto:nyrgun01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>
            <a:off x="0" y="1877850"/>
            <a:ext cx="60393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5500">
                <a:solidFill>
                  <a:srgbClr val="DF2718"/>
                </a:solidFill>
              </a:rPr>
              <a:t>FoodPacker</a:t>
            </a:r>
            <a:endParaRPr sz="5500">
              <a:solidFill>
                <a:srgbClr val="DF2718"/>
              </a:solidFill>
            </a:endParaRPr>
          </a:p>
        </p:txBody>
      </p:sp>
      <p:grpSp>
        <p:nvGrpSpPr>
          <p:cNvPr id="61" name="Google Shape;61;p11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62" name="Google Shape;62;p1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6695" y="881505"/>
            <a:ext cx="2695873" cy="269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8816" y="2538023"/>
            <a:ext cx="1806124" cy="217846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60513" y="3313480"/>
            <a:ext cx="44375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46FD8"/>
                </a:solidFill>
                <a:latin typeface="Arial"/>
                <a:ea typeface="Arial"/>
                <a:cs typeface="Arial"/>
                <a:sym typeface="Arial"/>
              </a:rPr>
              <a:t>An application which allows users to form shop list from home and then get already packed shopping bags in the shops. 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8179475" y="4729238"/>
            <a:ext cx="6509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NN ©️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rgbClr val="FF5722"/>
                </a:solidFill>
              </a:rPr>
              <a:t>FUTURE UPDATES </a:t>
            </a:r>
            <a:endParaRPr sz="3200">
              <a:solidFill>
                <a:srgbClr val="FF5722"/>
              </a:solidFill>
            </a:endParaRPr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838350" y="1314881"/>
            <a:ext cx="5324100" cy="30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-US">
                <a:solidFill>
                  <a:schemeClr val="dk2"/>
                </a:solidFill>
              </a:rPr>
              <a:t>Delivery by our app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-US">
                <a:solidFill>
                  <a:schemeClr val="dk2"/>
                </a:solidFill>
              </a:rPr>
              <a:t>Adaptive recipes based on individual preferences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-US">
                <a:solidFill>
                  <a:schemeClr val="dk2"/>
                </a:solidFill>
              </a:rPr>
              <a:t>Adding users’ own recipes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-US">
                <a:solidFill>
                  <a:schemeClr val="dk2"/>
                </a:solidFill>
              </a:rPr>
              <a:t>Ignoring some products at all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-US">
                <a:solidFill>
                  <a:schemeClr val="dk2"/>
                </a:solidFill>
              </a:rPr>
              <a:t>Full information about ingredients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-US">
                <a:solidFill>
                  <a:schemeClr val="dk2"/>
                </a:solidFill>
              </a:rPr>
              <a:t>Teleportation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dk2"/>
                </a:solidFill>
              </a:rPr>
              <a:t>We are ready for any suggestions from you.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200" name="Google Shape;200;p20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201" name="Google Shape;201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A9F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4294967295" type="ctrTitle"/>
          </p:nvPr>
        </p:nvSpPr>
        <p:spPr>
          <a:xfrm>
            <a:off x="635696" y="3107350"/>
            <a:ext cx="6136800" cy="11051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-US" sz="8600" u="none" cap="none" strike="noStrike">
                <a:solidFill>
                  <a:srgbClr val="03A9F4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8600" u="none" cap="none" strike="noStrike">
              <a:solidFill>
                <a:srgbClr val="03A9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1"/>
          <p:cNvSpPr txBox="1"/>
          <p:nvPr>
            <p:ph idx="4294967295" type="subTitle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0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Hey! We going to increase this number!</a:t>
            </a:r>
            <a:endParaRPr b="0" i="0" sz="20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15" name="Google Shape;215;p2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96F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idx="4294967295"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6279522" y="1226793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25" name="Google Shape;225;p22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26" name="Google Shape;226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679681" y="351770"/>
            <a:ext cx="4801500" cy="7623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73AB7"/>
                </a:solidFill>
              </a:rPr>
              <a:t> 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3746699" y="141212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Fed2019/04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/12wdw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1919/04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/04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175784" y="1802835"/>
            <a:ext cx="1038600" cy="731400"/>
          </a:xfrm>
          <a:custGeom>
            <a:rect b="b" l="l" r="r" t="t"/>
            <a:pathLst>
              <a:path extrusionOk="0" h="120000" w="12000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940749" y="1239500"/>
            <a:ext cx="1223700" cy="1133100"/>
          </a:xfrm>
          <a:custGeom>
            <a:rect b="b" l="l" r="r" t="t"/>
            <a:pathLst>
              <a:path extrusionOk="0" h="120000" w="12000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892250" y="1191000"/>
            <a:ext cx="1319400" cy="1315800"/>
          </a:xfrm>
          <a:custGeom>
            <a:rect b="b" l="l" r="r" t="t"/>
            <a:pathLst>
              <a:path extrusionOk="0" h="120000" w="12000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2471581" y="3455534"/>
            <a:ext cx="863100" cy="782100"/>
          </a:xfrm>
          <a:custGeom>
            <a:rect b="b" l="l" r="r" t="t"/>
            <a:pathLst>
              <a:path extrusionOk="0" h="120000" w="12000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530028" y="3537610"/>
            <a:ext cx="1215900" cy="1198800"/>
          </a:xfrm>
          <a:custGeom>
            <a:rect b="b" l="l" r="r" t="t"/>
            <a:pathLst>
              <a:path extrusionOk="0" h="120000" w="12000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2476555" y="3466726"/>
            <a:ext cx="1317900" cy="1317900"/>
          </a:xfrm>
          <a:custGeom>
            <a:rect b="b" l="l" r="r" t="t"/>
            <a:pathLst>
              <a:path extrusionOk="0" h="120000" w="12000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3835383" y="1397432"/>
            <a:ext cx="1114500" cy="1232400"/>
          </a:xfrm>
          <a:custGeom>
            <a:rect b="b" l="l" r="r" t="t"/>
            <a:pathLst>
              <a:path extrusionOk="0" h="120000" w="12000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676598" y="1357361"/>
            <a:ext cx="1313400" cy="1314300"/>
          </a:xfrm>
          <a:custGeom>
            <a:rect b="b" l="l" r="r" t="t"/>
            <a:pathLst>
              <a:path extrusionOk="0" h="120000" w="12000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3638047" y="1551222"/>
            <a:ext cx="854700" cy="1136400"/>
          </a:xfrm>
          <a:custGeom>
            <a:rect b="b" l="l" r="r" t="t"/>
            <a:pathLst>
              <a:path extrusionOk="0" h="120000" w="12000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3503741" y="2308966"/>
            <a:ext cx="246300" cy="1035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488819" y="2169687"/>
            <a:ext cx="261000" cy="210000"/>
          </a:xfrm>
          <a:custGeom>
            <a:rect b="b" l="l" r="r" t="t"/>
            <a:pathLst>
              <a:path extrusionOk="0" h="120000" w="12000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2914291" y="3249103"/>
            <a:ext cx="53700" cy="2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2940405" y="3232936"/>
            <a:ext cx="175500" cy="256200"/>
          </a:xfrm>
          <a:custGeom>
            <a:rect b="b" l="l" r="r" t="t"/>
            <a:pathLst>
              <a:path extrusionOk="0" h="120000" w="12000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2069908" y="2257980"/>
            <a:ext cx="236100" cy="16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2069908" y="2128649"/>
            <a:ext cx="299700" cy="257100"/>
          </a:xfrm>
          <a:custGeom>
            <a:rect b="b" l="l" r="r" t="t"/>
            <a:pathLst>
              <a:path extrusionOk="0" h="120000" w="12000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2321109" y="1984395"/>
            <a:ext cx="1219800" cy="1218600"/>
          </a:xfrm>
          <a:custGeom>
            <a:rect b="b" l="l" r="r" t="t"/>
            <a:pathLst>
              <a:path extrusionOk="0" h="120000" w="12000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2273853" y="1935896"/>
            <a:ext cx="1317000" cy="1315800"/>
          </a:xfrm>
          <a:custGeom>
            <a:rect b="b" l="l" r="r" t="t"/>
            <a:pathLst>
              <a:path extrusionOk="0" h="120000" w="12000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273853" y="2633537"/>
            <a:ext cx="568200" cy="61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848500" y="1881175"/>
            <a:ext cx="1408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r>
              <a:rPr b="1" i="0" lang="en-US" sz="12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2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2188299" y="2174988"/>
            <a:ext cx="1425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THE PROJECT</a:t>
            </a:r>
            <a:endParaRPr b="1" i="0" sz="2000" u="none" cap="none" strike="noStrike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2478275" y="4115825"/>
            <a:ext cx="1319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Finish</a:t>
            </a:r>
            <a:endParaRPr b="1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3647628" y="1881750"/>
            <a:ext cx="1317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Hard working</a:t>
            </a:r>
            <a:endParaRPr b="1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1050649" y="1416113"/>
            <a:ext cx="14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19/04</a:t>
            </a:r>
            <a:endParaRPr b="1" i="0" sz="2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3678525" y="1416125"/>
            <a:ext cx="1313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20/04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554374" y="3683050"/>
            <a:ext cx="13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21/04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537979" y="226345"/>
            <a:ext cx="59016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PROCES</a:t>
            </a:r>
            <a:r>
              <a:rPr b="1" lang="en-US" sz="28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i="0" lang="en-US" sz="2800" u="none" cap="none" strike="noStrike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 OF WORKING IN HACKATHON</a:t>
            </a:r>
            <a:endParaRPr b="1" i="0" sz="2800" u="none" cap="none" strike="noStrike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idx="4294967295" type="ctrTitle"/>
          </p:nvPr>
        </p:nvSpPr>
        <p:spPr>
          <a:xfrm>
            <a:off x="2978797" y="495697"/>
            <a:ext cx="453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</a:pPr>
            <a:r>
              <a:rPr b="1" i="0" lang="en-US" sz="4400" u="none" cap="none" strike="noStrik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i="0" sz="4400" u="none" cap="none" strike="noStrike">
              <a:solidFill>
                <a:srgbClr val="FF57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 txBox="1"/>
          <p:nvPr>
            <p:ph idx="4294967295" type="subTitle"/>
          </p:nvPr>
        </p:nvSpPr>
        <p:spPr>
          <a:xfrm>
            <a:off x="1230485" y="1814752"/>
            <a:ext cx="453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</a:pPr>
            <a:r>
              <a:rPr b="0" i="0" lang="en-US" sz="3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Any questions?</a:t>
            </a:r>
            <a:endParaRPr b="0" i="0" sz="36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4"/>
          <p:cNvSpPr txBox="1"/>
          <p:nvPr>
            <p:ph idx="4294967295" type="body"/>
          </p:nvPr>
        </p:nvSpPr>
        <p:spPr>
          <a:xfrm>
            <a:off x="579475" y="2733944"/>
            <a:ext cx="5555602" cy="2178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You can find us at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valerii777999@gmail.com</a:t>
            </a:r>
            <a:r>
              <a:rPr lang="en-US" sz="1800"/>
              <a:t> – developer, team leader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petrkathrine@mail.ru</a:t>
            </a:r>
            <a:r>
              <a:rPr lang="en-US" sz="1800"/>
              <a:t> - manager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ziqunion95@gmail.com</a:t>
            </a:r>
            <a:r>
              <a:rPr lang="en-US" sz="1800"/>
              <a:t> - developer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nyrgun01@gmail.com</a:t>
            </a:r>
            <a:r>
              <a:rPr lang="en-US" sz="1800"/>
              <a:t> - designer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2378435" y="985015"/>
            <a:ext cx="462632" cy="462632"/>
            <a:chOff x="1278900" y="2333250"/>
            <a:chExt cx="381175" cy="381175"/>
          </a:xfrm>
        </p:grpSpPr>
        <p:sp>
          <p:nvSpPr>
            <p:cNvPr id="275" name="Google Shape;275;p2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-62524" y="2665044"/>
            <a:ext cx="2868246" cy="1045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100"/>
              <a:t>SO MANY </a:t>
            </a:r>
            <a:r>
              <a:rPr lang="en-US" sz="3100">
                <a:solidFill>
                  <a:srgbClr val="FF5722"/>
                </a:solidFill>
              </a:rPr>
              <a:t>THINGS TO DO!</a:t>
            </a:r>
            <a:endParaRPr sz="3100">
              <a:solidFill>
                <a:srgbClr val="FF5722"/>
              </a:solidFill>
            </a:endParaRPr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-62524" y="3829538"/>
            <a:ext cx="28057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DO YOU WANT TO BE LIKE THIS WOMAN…</a:t>
            </a:r>
            <a:endParaRPr b="1" i="0" sz="2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55492" y="3057486"/>
            <a:ext cx="2118784" cy="10941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OR LIKE THIS WOMAN?</a:t>
            </a:r>
            <a:endParaRPr sz="2800"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87" name="Google Shape;87;p1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6049661" y="131598"/>
            <a:ext cx="1917164" cy="461825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>
              <a:alpha val="97647"/>
            </a:srgbClr>
          </a:solidFill>
          <a:ln cap="flat" cmpd="sng" w="9525">
            <a:solidFill>
              <a:srgbClr val="D9D9D9">
                <a:alpha val="96862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b="0" i="0" sz="10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98657" y="464652"/>
            <a:ext cx="3932777" cy="11874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>
                <a:solidFill>
                  <a:srgbClr val="CDDC39"/>
                </a:solidFill>
              </a:rPr>
              <a:t>ANDROID</a:t>
            </a:r>
            <a:r>
              <a:rPr lang="en-US" sz="3600"/>
              <a:t> PROJECT</a:t>
            </a:r>
            <a:endParaRPr sz="3600"/>
          </a:p>
        </p:txBody>
      </p:sp>
      <p:sp>
        <p:nvSpPr>
          <p:cNvPr id="104" name="Google Shape;104;p15"/>
          <p:cNvSpPr/>
          <p:nvPr/>
        </p:nvSpPr>
        <p:spPr>
          <a:xfrm>
            <a:off x="118274" y="1058373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325" y="464652"/>
            <a:ext cx="1888500" cy="41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070936" y="1740149"/>
            <a:ext cx="2588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YOU CAN CHECK </a:t>
            </a:r>
            <a:r>
              <a:rPr b="1" lang="en-US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b="1" i="0" lang="en-US" sz="18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THERE</a:t>
            </a:r>
            <a:endParaRPr b="1" i="0" sz="18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09700" y="3300084"/>
            <a:ext cx="1721700" cy="13024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9688"/>
                </a:solidFill>
              </a:rPr>
              <a:t>USER’S PROCESS</a:t>
            </a:r>
            <a:r>
              <a:rPr lang="en-US"/>
              <a:t> IS EASY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905048" y="187808"/>
            <a:ext cx="4316736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Choosing recipe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5888900" y="912436"/>
            <a:ext cx="312600" cy="2876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5886501" y="1978118"/>
            <a:ext cx="376898" cy="330345"/>
            <a:chOff x="5323500" y="1591325"/>
            <a:chExt cx="376898" cy="330345"/>
          </a:xfrm>
        </p:grpSpPr>
        <p:sp>
          <p:nvSpPr>
            <p:cNvPr id="116" name="Google Shape;116;p1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3905048" y="1281814"/>
            <a:ext cx="4316736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Choosing market(s) 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905047" y="2322204"/>
            <a:ext cx="4316737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Packing shopping cart in the app.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697725" y="2736178"/>
            <a:ext cx="408208" cy="465260"/>
            <a:chOff x="4630125" y="278900"/>
            <a:chExt cx="400675" cy="456675"/>
          </a:xfrm>
        </p:grpSpPr>
        <p:sp>
          <p:nvSpPr>
            <p:cNvPr id="121" name="Google Shape;121;p1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421" y="3027285"/>
            <a:ext cx="377985" cy="33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421" y="4040608"/>
            <a:ext cx="377985" cy="3353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3905047" y="3386449"/>
            <a:ext cx="4316737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Packing in real life. 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3905047" y="4387177"/>
            <a:ext cx="4316738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Getting prepared bag in a market </a:t>
            </a:r>
            <a:endParaRPr b="0" i="0" sz="22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650" y="296587"/>
            <a:ext cx="578103" cy="58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0661" y="2378396"/>
            <a:ext cx="762077" cy="60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2116" y="1213504"/>
            <a:ext cx="459169" cy="77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92650" y="4484530"/>
            <a:ext cx="651919" cy="448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7633" y="1484764"/>
            <a:ext cx="270337" cy="21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229563" y="3583700"/>
            <a:ext cx="578100" cy="45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305378" y="3366056"/>
            <a:ext cx="270350" cy="27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546954" y="623593"/>
            <a:ext cx="4801500" cy="5551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ADVATAGES</a:t>
            </a:r>
            <a:endParaRPr sz="3200"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29228" y="1126775"/>
            <a:ext cx="3610706" cy="582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800">
                <a:solidFill>
                  <a:srgbClr val="8BC34A"/>
                </a:solidFill>
              </a:rPr>
              <a:t>PEOPLE</a:t>
            </a:r>
            <a:endParaRPr b="1" sz="2800">
              <a:solidFill>
                <a:srgbClr val="8BC34A"/>
              </a:solidFill>
            </a:endParaRPr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226525" y="1122456"/>
            <a:ext cx="3360615" cy="582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800">
                <a:solidFill>
                  <a:srgbClr val="8BC34A"/>
                </a:solidFill>
              </a:rPr>
              <a:t>MARKETS</a:t>
            </a:r>
            <a:endParaRPr b="1" sz="2800">
              <a:solidFill>
                <a:srgbClr val="8BC34A"/>
              </a:solidFill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28250" y="3033352"/>
            <a:ext cx="1984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Economy of time</a:t>
            </a:r>
            <a:endParaRPr b="1" i="0" sz="20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455952" y="3155950"/>
            <a:ext cx="12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Comfort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42613" y="4486557"/>
            <a:ext cx="3039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Controlling your purchases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906" y="2096266"/>
            <a:ext cx="998318" cy="99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319" y="1940432"/>
            <a:ext cx="1262636" cy="1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5">
            <a:alphaModFix/>
          </a:blip>
          <a:srcRect b="7910" l="5540" r="-5540" t="-7910"/>
          <a:stretch/>
        </p:blipFill>
        <p:spPr>
          <a:xfrm>
            <a:off x="1527795" y="3155948"/>
            <a:ext cx="1269234" cy="12692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4177163" y="3021261"/>
            <a:ext cx="21242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Increasing of sales</a:t>
            </a:r>
            <a:endParaRPr b="1" i="0" sz="20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301462" y="3007922"/>
            <a:ext cx="15167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Less thieves 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901588" y="4577656"/>
            <a:ext cx="20104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Less spoiled food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2797" y="2041748"/>
            <a:ext cx="955334" cy="95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0824" y="1985425"/>
            <a:ext cx="998318" cy="99831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/>
          <p:nvPr/>
        </p:nvSpPr>
        <p:spPr>
          <a:xfrm>
            <a:off x="5405052" y="3563825"/>
            <a:ext cx="1060560" cy="935680"/>
          </a:xfrm>
          <a:prstGeom prst="ellipse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7"/>
          <p:cNvCxnSpPr/>
          <p:nvPr/>
        </p:nvCxnSpPr>
        <p:spPr>
          <a:xfrm flipH="1">
            <a:off x="5437263" y="3842031"/>
            <a:ext cx="1003561" cy="358026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308" y="3606405"/>
            <a:ext cx="868047" cy="86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27B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6666"/>
                </a:solidFill>
              </a:rPr>
              <a:t>TARGET MARKET IS </a:t>
            </a:r>
            <a:r>
              <a:rPr lang="en-US">
                <a:solidFill>
                  <a:srgbClr val="7030A0"/>
                </a:solidFill>
              </a:rPr>
              <a:t>YAKUTSK CITY’S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90844" y="1600975"/>
            <a:ext cx="2661199" cy="18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7030A0"/>
                </a:solidFill>
              </a:rPr>
              <a:t>Markets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b="1" lang="en-US" sz="2000">
                <a:solidFill>
                  <a:schemeClr val="dk2"/>
                </a:solidFill>
              </a:rPr>
              <a:t>Wholesale stores</a:t>
            </a:r>
            <a:endParaRPr b="1" sz="2000">
              <a:solidFill>
                <a:schemeClr val="dk2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b="1" lang="en-US" sz="2000">
                <a:solidFill>
                  <a:schemeClr val="dk2"/>
                </a:solidFill>
              </a:rPr>
              <a:t>Really huge shops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b="1" lang="en-US" sz="2000">
                <a:solidFill>
                  <a:schemeClr val="dk2"/>
                </a:solidFill>
              </a:rPr>
              <a:t>Storages of products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3503513" y="3092890"/>
            <a:ext cx="1329040" cy="1342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9C27B0"/>
                </a:solidFill>
              </a:rPr>
              <a:t>18-21</a:t>
            </a:r>
            <a:r>
              <a:rPr b="1" lang="en-US" sz="2000">
                <a:solidFill>
                  <a:schemeClr val="dk2"/>
                </a:solidFill>
              </a:rPr>
              <a:t> </a:t>
            </a:r>
            <a:r>
              <a:rPr b="1" lang="en-US" sz="2000">
                <a:solidFill>
                  <a:srgbClr val="9C27B0"/>
                </a:solidFill>
              </a:rPr>
              <a:t>years old </a:t>
            </a:r>
            <a:r>
              <a:rPr b="1" lang="en-US" sz="2000">
                <a:solidFill>
                  <a:schemeClr val="dk2"/>
                </a:solidFill>
              </a:rPr>
              <a:t>students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7" name="Google Shape;167;p1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799" y="2119493"/>
            <a:ext cx="1049701" cy="10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4775931" y="3210190"/>
            <a:ext cx="132904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22-65</a:t>
            </a:r>
            <a:r>
              <a:rPr b="1" i="0" lang="en-US" sz="2000" u="none" cap="none" strike="noStrik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-US" sz="20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years old </a:t>
            </a:r>
            <a:r>
              <a:rPr b="1" i="0" lang="en-US" sz="2000" u="none" cap="none" strike="noStrik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workers or parental leavers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6118469" y="3210190"/>
            <a:ext cx="12605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60-75</a:t>
            </a:r>
            <a:r>
              <a:rPr b="1" i="0" lang="en-US" sz="2000" u="none" cap="none" strike="noStrik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-US" sz="20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years old </a:t>
            </a:r>
            <a:r>
              <a:rPr b="1" i="0" lang="en-US" sz="2000" u="none" cap="none" strike="noStrike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people </a:t>
            </a:r>
            <a:endParaRPr b="1" i="0" sz="2000" u="none" cap="none" strike="noStrike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651324" y="1737850"/>
            <a:ext cx="20537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Karla"/>
                <a:ea typeface="Karla"/>
                <a:cs typeface="Karla"/>
                <a:sym typeface="Karla"/>
              </a:rPr>
              <a:t>Regular People 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293" y="2199914"/>
            <a:ext cx="435773" cy="98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1234" y="2127443"/>
            <a:ext cx="1149791" cy="114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1774" y="1955900"/>
            <a:ext cx="1453943" cy="14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360" y="3520394"/>
            <a:ext cx="1340008" cy="134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58663" y="3631616"/>
            <a:ext cx="1117569" cy="111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3AB7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67275" y="2328900"/>
            <a:ext cx="237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73AB7"/>
                </a:solidFill>
              </a:rPr>
              <a:t>MONETIZING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189" name="Google Shape;189;p1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276" y="539750"/>
            <a:ext cx="6096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