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3716000" cx="2438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08L5aPF1G2wXavkgjRDG0F1H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0f087bc8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a0f087bc8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2e08480a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192e08480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0f087bc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a0f087bc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5fac643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15fac643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0f087bc8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a0f087bc8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0f087bc8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a0f087bc8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1bb964fa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f1bb964fa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5fac643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g815fac643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1bb964fa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f1bb964fa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0f087bc8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1a0f087bc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0f087bc8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a0f087bc8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a0f087bc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a0f087bc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0f087bc8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a0f087bc8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вверху">
  <p:cSld name="Заголовок — вверх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3 шт.">
  <p:cSld name="Фото — 3 шт.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18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Google Shape;41;p18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9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flipH="1" rot="10800000">
            <a:off x="10370343" y="1604166"/>
            <a:ext cx="1" cy="277734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7116925" y="5469300"/>
            <a:ext cx="15707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Зависимость доходов разных регионов России от погодных условий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7116950" y="8522954"/>
            <a:ext cx="94434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Студент: Петрова Екатерина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69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Руководитель: Якубенко Вячеслав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116925" y="1561700"/>
            <a:ext cx="10821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НИС “Экономика и Математика”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116915" y="11892516"/>
            <a:ext cx="9443424" cy="575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Санкт-Петербург, 2022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970" y="1330739"/>
            <a:ext cx="2736119" cy="264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1a0f087bc8_0_11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3" name="Google Shape;143;g11a0f087bc8_0_114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44" name="Google Shape;144;g11a0f087bc8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1a0f087bc8_0_114"/>
          <p:cNvSpPr txBox="1"/>
          <p:nvPr/>
        </p:nvSpPr>
        <p:spPr>
          <a:xfrm>
            <a:off x="1226600" y="481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11a0f087bc8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637" y="2523502"/>
            <a:ext cx="22074727" cy="10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2e08480a_0_3"/>
          <p:cNvSpPr txBox="1"/>
          <p:nvPr/>
        </p:nvSpPr>
        <p:spPr>
          <a:xfrm>
            <a:off x="1186000" y="2972780"/>
            <a:ext cx="21489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Модель</a:t>
            </a:r>
            <a:endParaRPr/>
          </a:p>
        </p:txBody>
      </p:sp>
      <p:cxnSp>
        <p:nvCxnSpPr>
          <p:cNvPr id="152" name="Google Shape;152;g1192e08480a_0_3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3" name="Google Shape;153;g1192e08480a_0_3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54" name="Google Shape;154;g1192e08480a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92e08480a_0_3"/>
          <p:cNvSpPr txBox="1"/>
          <p:nvPr/>
        </p:nvSpPr>
        <p:spPr>
          <a:xfrm>
            <a:off x="1226600" y="4739700"/>
            <a:ext cx="214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Лог-линейная регрессия: log(vrp)=b0+b1*temp_wa_i+b2*prec_wa_i+b3*wrkfrc+b4*unempl_rate+u, i=1,...83</a:t>
            </a:r>
            <a:endParaRPr/>
          </a:p>
        </p:txBody>
      </p:sp>
      <p:sp>
        <p:nvSpPr>
          <p:cNvPr id="156" name="Google Shape;156;g1192e08480a_0_3"/>
          <p:cNvSpPr txBox="1"/>
          <p:nvPr/>
        </p:nvSpPr>
        <p:spPr>
          <a:xfrm>
            <a:off x="1186000" y="6163100"/>
            <a:ext cx="21489600" cy="7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Зависимая переменная: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log(vrp) - натуральный логарифм от ВРП\ВРП на душу населения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Главные переменные: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temp_wa_i - взвешенная по населению среднемесячная температура (К)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prec_wa_i - взвешенные по населению месячные осадки (м)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Контрольные переменные: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wrkfrc - количество рабочей силы, (чел)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unempl_rate - уровень безработицы, (%)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0f087bc8_0_57"/>
          <p:cNvSpPr txBox="1"/>
          <p:nvPr/>
        </p:nvSpPr>
        <p:spPr>
          <a:xfrm>
            <a:off x="2801200" y="523563"/>
            <a:ext cx="7578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Первичный анализ</a:t>
            </a:r>
            <a:endParaRPr/>
          </a:p>
        </p:txBody>
      </p:sp>
      <p:cxnSp>
        <p:nvCxnSpPr>
          <p:cNvPr id="162" name="Google Shape;162;g11a0f087bc8_0_5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g11a0f087bc8_0_57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64" name="Google Shape;164;g11a0f087bc8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g11a0f087bc8_0_57"/>
          <p:cNvGrpSpPr/>
          <p:nvPr/>
        </p:nvGrpSpPr>
        <p:grpSpPr>
          <a:xfrm>
            <a:off x="1201079" y="2580693"/>
            <a:ext cx="10137681" cy="9387532"/>
            <a:chOff x="9143725" y="2457551"/>
            <a:chExt cx="13673700" cy="10983424"/>
          </a:xfrm>
        </p:grpSpPr>
        <p:sp>
          <p:nvSpPr>
            <p:cNvPr id="166" name="Google Shape;166;g11a0f087bc8_0_57"/>
            <p:cNvSpPr txBox="1"/>
            <p:nvPr/>
          </p:nvSpPr>
          <p:spPr>
            <a:xfrm>
              <a:off x="9143725" y="12383475"/>
              <a:ext cx="136737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Температура в Кельвинах региона номер 14 республики Саха (Якутия) с 1998-2019 гг.</a:t>
              </a:r>
              <a:endParaRPr i="1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7" name="Google Shape;167;g11a0f087bc8_0_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43725" y="2457551"/>
              <a:ext cx="13673693" cy="9925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g11a0f087bc8_0_57"/>
          <p:cNvGrpSpPr/>
          <p:nvPr/>
        </p:nvGrpSpPr>
        <p:grpSpPr>
          <a:xfrm>
            <a:off x="11338738" y="2580741"/>
            <a:ext cx="11777158" cy="9387438"/>
            <a:chOff x="9143725" y="2670624"/>
            <a:chExt cx="13673700" cy="10770351"/>
          </a:xfrm>
        </p:grpSpPr>
        <p:sp>
          <p:nvSpPr>
            <p:cNvPr id="169" name="Google Shape;169;g11a0f087bc8_0_57"/>
            <p:cNvSpPr txBox="1"/>
            <p:nvPr/>
          </p:nvSpPr>
          <p:spPr>
            <a:xfrm>
              <a:off x="9143725" y="12383475"/>
              <a:ext cx="136737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Сумма осадков в месяц региона номер 14 республики Саха (Якутия) с 1998-2019 гг.</a:t>
              </a:r>
              <a:endParaRPr i="1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70" name="Google Shape;170;g11a0f087bc8_0_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24975" y="2670624"/>
              <a:ext cx="13380175" cy="97128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5fac6435_0_27"/>
          <p:cNvSpPr txBox="1"/>
          <p:nvPr/>
        </p:nvSpPr>
        <p:spPr>
          <a:xfrm>
            <a:off x="3093163" y="586175"/>
            <a:ext cx="7578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Первичный анализ</a:t>
            </a:r>
            <a:endParaRPr/>
          </a:p>
        </p:txBody>
      </p:sp>
      <p:cxnSp>
        <p:nvCxnSpPr>
          <p:cNvPr id="176" name="Google Shape;176;g815fac6435_0_2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7" name="Google Shape;177;g815fac6435_0_27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78" name="Google Shape;178;g815fac6435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815fac6435_0_27"/>
          <p:cNvGrpSpPr/>
          <p:nvPr/>
        </p:nvGrpSpPr>
        <p:grpSpPr>
          <a:xfrm>
            <a:off x="1226572" y="3153630"/>
            <a:ext cx="10450026" cy="9608831"/>
            <a:chOff x="1226600" y="2809500"/>
            <a:chExt cx="10965400" cy="9768050"/>
          </a:xfrm>
        </p:grpSpPr>
        <p:sp>
          <p:nvSpPr>
            <p:cNvPr id="180" name="Google Shape;180;g815fac6435_0_27"/>
            <p:cNvSpPr txBox="1"/>
            <p:nvPr/>
          </p:nvSpPr>
          <p:spPr>
            <a:xfrm>
              <a:off x="1226600" y="10769450"/>
              <a:ext cx="10847700" cy="18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Логарифм от ВРП региона номер 14 республики Саха (Якутия) с 1998-2019 гг.</a:t>
              </a:r>
              <a:endParaRPr i="1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81" name="Google Shape;181;g815fac6435_0_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6600" y="2809500"/>
              <a:ext cx="10965400" cy="7959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g815fac6435_0_27"/>
          <p:cNvGrpSpPr/>
          <p:nvPr/>
        </p:nvGrpSpPr>
        <p:grpSpPr>
          <a:xfrm>
            <a:off x="12192082" y="3153555"/>
            <a:ext cx="10964948" cy="9318393"/>
            <a:chOff x="9143725" y="2539051"/>
            <a:chExt cx="13673710" cy="11721249"/>
          </a:xfrm>
        </p:grpSpPr>
        <p:sp>
          <p:nvSpPr>
            <p:cNvPr id="183" name="Google Shape;183;g815fac6435_0_27"/>
            <p:cNvSpPr txBox="1"/>
            <p:nvPr/>
          </p:nvSpPr>
          <p:spPr>
            <a:xfrm>
              <a:off x="9143735" y="12383500"/>
              <a:ext cx="13673700" cy="18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Уровень безработицы региона номер 14 республики Саха (Якутия) с 2000-2019 гг.</a:t>
              </a:r>
              <a:endParaRPr i="1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84" name="Google Shape;184;g815fac6435_0_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143725" y="2539051"/>
              <a:ext cx="13561426" cy="9844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0f087bc8_0_43"/>
          <p:cNvSpPr txBox="1"/>
          <p:nvPr/>
        </p:nvSpPr>
        <p:spPr>
          <a:xfrm>
            <a:off x="1226600" y="481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g11a0f087bc8_0_43"/>
          <p:cNvGrpSpPr/>
          <p:nvPr/>
        </p:nvGrpSpPr>
        <p:grpSpPr>
          <a:xfrm>
            <a:off x="661975" y="153382"/>
            <a:ext cx="10935936" cy="13186470"/>
            <a:chOff x="0" y="-193275"/>
            <a:chExt cx="11103600" cy="13461075"/>
          </a:xfrm>
        </p:grpSpPr>
        <p:grpSp>
          <p:nvGrpSpPr>
            <p:cNvPr id="191" name="Google Shape;191;g11a0f087bc8_0_43"/>
            <p:cNvGrpSpPr/>
            <p:nvPr/>
          </p:nvGrpSpPr>
          <p:grpSpPr>
            <a:xfrm>
              <a:off x="361555" y="-193275"/>
              <a:ext cx="10741964" cy="12691512"/>
              <a:chOff x="8073851" y="2935644"/>
              <a:chExt cx="9528931" cy="11589363"/>
            </a:xfrm>
          </p:grpSpPr>
          <p:pic>
            <p:nvPicPr>
              <p:cNvPr id="192" name="Google Shape;192;g11a0f087bc8_0_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85"/>
              <a:stretch/>
            </p:blipFill>
            <p:spPr>
              <a:xfrm>
                <a:off x="8073851" y="3614011"/>
                <a:ext cx="9528931" cy="109109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g11a0f087bc8_0_43"/>
              <p:cNvPicPr preferRelativeResize="0"/>
              <p:nvPr/>
            </p:nvPicPr>
            <p:blipFill rotWithShape="1">
              <a:blip r:embed="rId4">
                <a:alphaModFix/>
              </a:blip>
              <a:srcRect b="-29015" l="0" r="0" t="0"/>
              <a:stretch/>
            </p:blipFill>
            <p:spPr>
              <a:xfrm>
                <a:off x="8073863" y="2935644"/>
                <a:ext cx="9528908" cy="8889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4" name="Google Shape;194;g11a0f087bc8_0_43"/>
            <p:cNvSpPr txBox="1"/>
            <p:nvPr/>
          </p:nvSpPr>
          <p:spPr>
            <a:xfrm>
              <a:off x="0" y="12607800"/>
              <a:ext cx="11103600" cy="6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Показатели переменных для России</a:t>
              </a:r>
              <a:endParaRPr/>
            </a:p>
          </p:txBody>
        </p:sp>
      </p:grpSp>
      <p:grpSp>
        <p:nvGrpSpPr>
          <p:cNvPr id="195" name="Google Shape;195;g11a0f087bc8_0_43"/>
          <p:cNvGrpSpPr/>
          <p:nvPr/>
        </p:nvGrpSpPr>
        <p:grpSpPr>
          <a:xfrm>
            <a:off x="12577341" y="231484"/>
            <a:ext cx="10114117" cy="13482395"/>
            <a:chOff x="12816682" y="445831"/>
            <a:chExt cx="8964031" cy="11970519"/>
          </a:xfrm>
        </p:grpSpPr>
        <p:sp>
          <p:nvSpPr>
            <p:cNvPr id="196" name="Google Shape;196;g11a0f087bc8_0_43"/>
            <p:cNvSpPr txBox="1"/>
            <p:nvPr/>
          </p:nvSpPr>
          <p:spPr>
            <a:xfrm>
              <a:off x="12816700" y="11432350"/>
              <a:ext cx="8964000" cy="9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280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rgbClr val="253957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рис. 3 Показатели переменных региона номер 14 - республики Саха (Якутия)</a:t>
              </a:r>
              <a:endParaRPr/>
            </a:p>
          </p:txBody>
        </p:sp>
        <p:grpSp>
          <p:nvGrpSpPr>
            <p:cNvPr id="197" name="Google Shape;197;g11a0f087bc8_0_43"/>
            <p:cNvGrpSpPr/>
            <p:nvPr/>
          </p:nvGrpSpPr>
          <p:grpSpPr>
            <a:xfrm>
              <a:off x="12816682" y="445831"/>
              <a:ext cx="8964031" cy="10986525"/>
              <a:chOff x="15513800" y="2902700"/>
              <a:chExt cx="8711401" cy="10631435"/>
            </a:xfrm>
          </p:grpSpPr>
          <p:pic>
            <p:nvPicPr>
              <p:cNvPr id="198" name="Google Shape;198;g11a0f087bc8_0_43"/>
              <p:cNvPicPr preferRelativeResize="0"/>
              <p:nvPr/>
            </p:nvPicPr>
            <p:blipFill rotWithShape="1">
              <a:blip r:embed="rId5">
                <a:alphaModFix/>
              </a:blip>
              <a:srcRect b="-1370" l="0" r="0" t="-4037"/>
              <a:stretch/>
            </p:blipFill>
            <p:spPr>
              <a:xfrm>
                <a:off x="15513828" y="3067065"/>
                <a:ext cx="8711362" cy="104670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g11a0f087bc8_0_43"/>
              <p:cNvPicPr preferRelativeResize="0"/>
              <p:nvPr/>
            </p:nvPicPr>
            <p:blipFill rotWithShape="1">
              <a:blip r:embed="rId6">
                <a:alphaModFix/>
              </a:blip>
              <a:srcRect b="11443" l="0" r="0" t="11443"/>
              <a:stretch/>
            </p:blipFill>
            <p:spPr>
              <a:xfrm>
                <a:off x="15513800" y="2902700"/>
                <a:ext cx="8711401" cy="485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0" name="Google Shape;200;g11a0f087bc8_0_43"/>
          <p:cNvSpPr/>
          <p:nvPr/>
        </p:nvSpPr>
        <p:spPr>
          <a:xfrm>
            <a:off x="1032675" y="2330125"/>
            <a:ext cx="21924425" cy="4002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a0f087bc8_0_43"/>
          <p:cNvSpPr/>
          <p:nvPr/>
        </p:nvSpPr>
        <p:spPr>
          <a:xfrm>
            <a:off x="1032663" y="6763275"/>
            <a:ext cx="21924425" cy="4002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a0f087bc8_0_43"/>
          <p:cNvSpPr/>
          <p:nvPr/>
        </p:nvSpPr>
        <p:spPr>
          <a:xfrm>
            <a:off x="1032663" y="11196425"/>
            <a:ext cx="21924425" cy="4002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0f087bc8_0_77"/>
          <p:cNvSpPr txBox="1"/>
          <p:nvPr/>
        </p:nvSpPr>
        <p:spPr>
          <a:xfrm>
            <a:off x="1186000" y="2972775"/>
            <a:ext cx="215064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Первичный корреляционный анализ</a:t>
            </a:r>
            <a:endParaRPr/>
          </a:p>
        </p:txBody>
      </p:sp>
      <p:cxnSp>
        <p:nvCxnSpPr>
          <p:cNvPr id="208" name="Google Shape;208;g11a0f087bc8_0_7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9" name="Google Shape;209;g11a0f087bc8_0_77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210" name="Google Shape;210;g11a0f087bc8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1a0f087bc8_0_77"/>
          <p:cNvPicPr preferRelativeResize="0"/>
          <p:nvPr/>
        </p:nvPicPr>
        <p:blipFill rotWithShape="1">
          <a:blip r:embed="rId4">
            <a:alphaModFix/>
          </a:blip>
          <a:srcRect b="0" l="1068" r="0" t="0"/>
          <a:stretch/>
        </p:blipFill>
        <p:spPr>
          <a:xfrm>
            <a:off x="1186000" y="5484600"/>
            <a:ext cx="21506399" cy="58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1bb964fa_5_0"/>
          <p:cNvSpPr txBox="1"/>
          <p:nvPr/>
        </p:nvSpPr>
        <p:spPr>
          <a:xfrm>
            <a:off x="1402400" y="2880230"/>
            <a:ext cx="21489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Дальнейшие шаги</a:t>
            </a:r>
            <a:endParaRPr/>
          </a:p>
        </p:txBody>
      </p:sp>
      <p:sp>
        <p:nvSpPr>
          <p:cNvPr id="217" name="Google Shape;217;g7f1bb964fa_5_0"/>
          <p:cNvSpPr txBox="1"/>
          <p:nvPr/>
        </p:nvSpPr>
        <p:spPr>
          <a:xfrm>
            <a:off x="1201075" y="4540276"/>
            <a:ext cx="21506400" cy="7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Char char="●"/>
            </a:pPr>
            <a:r>
              <a:rPr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Подумать о дополнительных контрольных переменных </a:t>
            </a:r>
            <a:endParaRPr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Char char="●"/>
            </a:pPr>
            <a:r>
              <a:rPr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Анализ модели на кросс влияние переменных на зависимую переменную</a:t>
            </a:r>
            <a:endParaRPr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Char char="●"/>
            </a:pPr>
            <a:r>
              <a:rPr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Углубление знаний о панельных данных</a:t>
            </a:r>
            <a:endParaRPr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Char char="●"/>
            </a:pPr>
            <a:r>
              <a:rPr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Тесты регрессионного анализа</a:t>
            </a:r>
            <a:endParaRPr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Char char="●"/>
            </a:pPr>
            <a:r>
              <a:rPr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Выводы</a:t>
            </a:r>
            <a:endParaRPr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18" name="Google Shape;218;g7f1bb964fa_5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9" name="Google Shape;219;g7f1bb964fa_5_0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220" name="Google Shape;220;g7f1bb964fa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7f1bb964fa_5_0"/>
          <p:cNvSpPr txBox="1"/>
          <p:nvPr/>
        </p:nvSpPr>
        <p:spPr>
          <a:xfrm>
            <a:off x="12434300" y="11696225"/>
            <a:ext cx="104577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4075" y="4920064"/>
            <a:ext cx="3195850" cy="309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/>
        </p:nvSpPr>
        <p:spPr>
          <a:xfrm>
            <a:off x="3259650" y="8974650"/>
            <a:ext cx="1786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СПАСИБО ЗА ВНИМАНИЕ!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1107305" y="6816793"/>
            <a:ext cx="215232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Погода непременно имеет влияние на разные секторы производства, но сама по себе является переменчивой и непредсказуемой. Экономика страны будет стабильна, если будет достаточно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диверсифицирована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на сектора, которые зависят от погоды как отрицательно, так нейтрально и положительно.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этой работе мы проанализируем какие регионы наиболее чувствительны к погоде и как это отражается на из ВРП. </a:t>
            </a:r>
            <a:endParaRPr sz="3600">
              <a:solidFill>
                <a:srgbClr val="253957"/>
              </a:solidFill>
              <a:highlight>
                <a:srgbClr val="FF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115664" y="2972786"/>
            <a:ext cx="21506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Исследовательский вопрос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115680" y="4982094"/>
            <a:ext cx="160734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Насколько разные регионы России чувствительны к погоде?</a:t>
            </a:r>
            <a:endParaRPr/>
          </a:p>
        </p:txBody>
      </p:sp>
      <p:cxnSp>
        <p:nvCxnSpPr>
          <p:cNvPr id="69" name="Google Shape;69;p3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3"/>
          <p:cNvSpPr txBox="1"/>
          <p:nvPr/>
        </p:nvSpPr>
        <p:spPr>
          <a:xfrm>
            <a:off x="11338744" y="956276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5fac6435_0_5"/>
          <p:cNvSpPr txBox="1"/>
          <p:nvPr/>
        </p:nvSpPr>
        <p:spPr>
          <a:xfrm>
            <a:off x="1192675" y="4745460"/>
            <a:ext cx="21523200" cy="6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spcBef>
                <a:spcPts val="120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Погодные показатели предсказать сложно,но данные собираются легче, чем финансовая отчетность за год и со всей страны, поэтому данное исследование может помочь при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оценке потерь или доходов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за год при данных погодных условиях.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120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целом для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оценки волатильности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экономических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показателей России: какие регионы слишком зависят от погоды и можно было бы уменьшить долю зависимого сектора в ВРП.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120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Как при прочих равных изменятся региональные продукты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при возможном развитии глобального потепления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, если экономика не будет подстраиваться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15fac6435_0_5"/>
          <p:cNvSpPr txBox="1"/>
          <p:nvPr/>
        </p:nvSpPr>
        <p:spPr>
          <a:xfrm>
            <a:off x="1115675" y="2972780"/>
            <a:ext cx="215064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 и мотивация</a:t>
            </a:r>
            <a:endParaRPr/>
          </a:p>
        </p:txBody>
      </p:sp>
      <p:cxnSp>
        <p:nvCxnSpPr>
          <p:cNvPr id="78" name="Google Shape;78;g815fac6435_0_5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" name="Google Shape;79;g815fac6435_0_5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80" name="Google Shape;80;g815fac643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/>
        </p:nvSpPr>
        <p:spPr>
          <a:xfrm>
            <a:off x="1102103" y="2214561"/>
            <a:ext cx="214896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Главные статьи: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Обзор эмпирической литературы</a:t>
            </a: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cxnSp>
        <p:nvCxnSpPr>
          <p:cNvPr id="86" name="Google Shape;86;p7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7" name="Google Shape;87;p7"/>
          <p:cNvSpPr txBox="1"/>
          <p:nvPr/>
        </p:nvSpPr>
        <p:spPr>
          <a:xfrm>
            <a:off x="11338744" y="956276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1102100" y="4321175"/>
            <a:ext cx="21605400" cy="11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American Meteorological Society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“U.S. ECONOMIC SENSITIVITY TO WEATHER VARIABILITY”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Авторы: Jeffrey K. Lazo, Megan Lawson, Peter H. Larsen and Donald M. Waldman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Fondazione Eni Enrico Mattei (FEEM)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“The economic impact of weather and climate”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Автор: Richard S. J. Tol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Global Environmental Change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“The impact of weather variations on maize yields and household income: Income diversification as adaptation in rural China”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Авторы: Jiliang Maa, Jean-Francois Maystadt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1bb964fa_0_4"/>
          <p:cNvSpPr txBox="1"/>
          <p:nvPr/>
        </p:nvSpPr>
        <p:spPr>
          <a:xfrm>
            <a:off x="772395" y="2470500"/>
            <a:ext cx="223725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Обзор литературы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U.S. ECONOMIC SENSITIVITY TO WEATHER VARIABILITY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5" name="Google Shape;95;g7f1bb964fa_0_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" name="Google Shape;96;g7f1bb964fa_0_4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97" name="Google Shape;97;g7f1bb964f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7f1bb964fa_0_4"/>
          <p:cNvSpPr txBox="1"/>
          <p:nvPr/>
        </p:nvSpPr>
        <p:spPr>
          <a:xfrm>
            <a:off x="763650" y="4347203"/>
            <a:ext cx="22372500" cy="9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Моделирование и эмпирическая оценка того, какая часть изменения экономического производства США связана с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изменением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погоды.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Нелинейный регрессионный анализ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Зависимые переменные: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ВВП и ВШП (Внутренний Штатный Продукт)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Основные переменные: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Количество дней выше и ниже 65 градусов по Фаренгейту, общее количество осадков на единицу площади и стандартное отклонение осадков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Контрольные переменные: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Капитал (измеряемый в долларах), труд (измеряемый в часах) и энергию (измеряемую в британских тепловых единицах). Сохранение производственных затрат и технологии постоянными. 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одель оценена: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(1) во всех 48 штатах по секторам для изучения отраслевой чувствительности США,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(2) во всех 11 секторах по штатам для проверки чувствительности состояния, и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(3) во всех 11 секторах и 48 штатах для изучения общей чувствительности США.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0f087bc8_0_6"/>
          <p:cNvSpPr txBox="1"/>
          <p:nvPr/>
        </p:nvSpPr>
        <p:spPr>
          <a:xfrm>
            <a:off x="1109800" y="2972780"/>
            <a:ext cx="21489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Выводы</a:t>
            </a:r>
            <a:endParaRPr/>
          </a:p>
        </p:txBody>
      </p:sp>
      <p:cxnSp>
        <p:nvCxnSpPr>
          <p:cNvPr id="104" name="Google Shape;104;g11a0f087bc8_0_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5" name="Google Shape;105;g11a0f087bc8_0_6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06" name="Google Shape;106;g11a0f087bc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a0f087bc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500" y="2987123"/>
            <a:ext cx="14695636" cy="104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a0f087bc8_0_6"/>
          <p:cNvSpPr txBox="1"/>
          <p:nvPr/>
        </p:nvSpPr>
        <p:spPr>
          <a:xfrm>
            <a:off x="1109800" y="4872013"/>
            <a:ext cx="6513900" cy="6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зменчивость погоды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значительной степени связана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с изменчивостью экономической активности в каждом штате и в каждом секторе. 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Чувствительность состояния варьируется от 2,5% до 13,5%.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0f087bc8_0_154"/>
          <p:cNvSpPr txBox="1"/>
          <p:nvPr/>
        </p:nvSpPr>
        <p:spPr>
          <a:xfrm>
            <a:off x="493950" y="2214550"/>
            <a:ext cx="22205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Обзор литературы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The economic impact of weather and climate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4" name="Google Shape;114;g11a0f087bc8_0_15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5" name="Google Shape;115;g11a0f087bc8_0_154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16" name="Google Shape;116;g11a0f087bc8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1a0f087bc8_0_154"/>
          <p:cNvSpPr txBox="1"/>
          <p:nvPr/>
        </p:nvSpPr>
        <p:spPr>
          <a:xfrm>
            <a:off x="493950" y="4199250"/>
            <a:ext cx="23396100" cy="10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Предложение новой концептуальной основы для анализа воздействия погоды и климата на экономическую активность и рост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Модель True Fixed-Effect (TFE)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Зависимые переменные: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Продукт на одного работника, Капитал на одного работника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Главные переменные: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Стандартные отклонения температуры и осадков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Контрольные переменные: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Бедность и тепловые дамми, Государственное устройство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Выводы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 Воздействие жары примерно так же сильно, как воздействие бедности.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Температура и осадки определяют возможности производства как в бедных, так и в бедных странах; положительно в холодных странах и отрицательно в жарких. 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-Погодные аномалии снижают неэффективность в богатых странах, но повышают неэффективность в бедных и жарких странах; и тем более в странах с низкой изменчивостью погоды.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0f087bc8_0_106"/>
          <p:cNvSpPr txBox="1"/>
          <p:nvPr/>
        </p:nvSpPr>
        <p:spPr>
          <a:xfrm>
            <a:off x="827434" y="2039750"/>
            <a:ext cx="229830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Обзор литературы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The impact of weather variations on maize yields and household income: Income diversification as adaptation in rural China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3" name="Google Shape;123;g11a0f087bc8_0_106"/>
          <p:cNvCxnSpPr/>
          <p:nvPr/>
        </p:nvCxnSpPr>
        <p:spPr>
          <a:xfrm>
            <a:off x="1226590" y="20397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4" name="Google Shape;124;g11a0f087bc8_0_106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25" name="Google Shape;125;g11a0f087bc8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1a0f087bc8_0_106"/>
          <p:cNvSpPr txBox="1"/>
          <p:nvPr/>
        </p:nvSpPr>
        <p:spPr>
          <a:xfrm>
            <a:off x="818450" y="4419552"/>
            <a:ext cx="23001000" cy="11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Оценка влияния колебаний погоды на урожайность кукурузы в двух основных регионах производства в Китае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Fixed Effect regression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Зависимые переменные: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Количество собранной кукурузы с единицы площади за заданное время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Главные переменные: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Средняя температура определяется как среднесуточная средняя температура за весь вегетационный период. Переменная количества осадков получается в результате агрегирования ежедневных данных, накопленных за весь вегетационный период.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Контрольные переменные: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внехозяйственный доход, общий доход, размер домохозяйства, уровень образования главы домохозяйства и т. д.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Выводы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 Температура, засуха, влажные условия и осадки отрицательно сказываются на урожайности кукурузы в двух зонах выращивания кукурузы.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0f087bc8_0_16"/>
          <p:cNvSpPr txBox="1"/>
          <p:nvPr/>
        </p:nvSpPr>
        <p:spPr>
          <a:xfrm>
            <a:off x="1186000" y="2214555"/>
            <a:ext cx="21489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Данные</a:t>
            </a:r>
            <a:endParaRPr/>
          </a:p>
        </p:txBody>
      </p:sp>
      <p:cxnSp>
        <p:nvCxnSpPr>
          <p:cNvPr id="132" name="Google Shape;132;g11a0f087bc8_0_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3" name="Google Shape;133;g11a0f087bc8_0_16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Школа экономики и менеджмента, ОП “Экономика”</a:t>
            </a:r>
            <a:endParaRPr/>
          </a:p>
        </p:txBody>
      </p:sp>
      <p:pic>
        <p:nvPicPr>
          <p:cNvPr descr="Изображение" id="134" name="Google Shape;134;g11a0f087bc8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1a0f087bc8_0_16"/>
          <p:cNvSpPr txBox="1"/>
          <p:nvPr/>
        </p:nvSpPr>
        <p:spPr>
          <a:xfrm>
            <a:off x="1226600" y="481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a0f087bc8_0_16"/>
          <p:cNvSpPr txBox="1"/>
          <p:nvPr/>
        </p:nvSpPr>
        <p:spPr>
          <a:xfrm>
            <a:off x="1141975" y="3539350"/>
            <a:ext cx="21624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1826 наблюдений 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=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83 региона и 22 года (с 1998-2019 гг)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Температура, осадки: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Google Earth Engine - Copernicus Climate Change Service (C3S) (2017): ERA5: Fifth generation of ECMWF atmospheric reanalyses of the global climate. Copernicus Climate Change Service Climate Data Store (CDS), (date of access)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ВРП, население, уровень безработицы, количество рабочей силы по субъектам : 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Росстат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7" name="Google Shape;137;g11a0f087bc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48" y="7823900"/>
            <a:ext cx="22886913" cy="55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