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77" r:id="rId2"/>
    <p:sldId id="257" r:id="rId3"/>
    <p:sldId id="278" r:id="rId4"/>
    <p:sldId id="259" r:id="rId5"/>
    <p:sldId id="287" r:id="rId6"/>
    <p:sldId id="280" r:id="rId7"/>
    <p:sldId id="282" r:id="rId8"/>
    <p:sldId id="284" r:id="rId9"/>
    <p:sldId id="285" r:id="rId10"/>
    <p:sldId id="261" r:id="rId11"/>
    <p:sldId id="267" r:id="rId12"/>
    <p:sldId id="272" r:id="rId13"/>
    <p:sldId id="273" r:id="rId14"/>
    <p:sldId id="274" r:id="rId15"/>
    <p:sldId id="275" r:id="rId16"/>
    <p:sldId id="276" r:id="rId17"/>
    <p:sldId id="268" r:id="rId18"/>
    <p:sldId id="288" r:id="rId19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Gioulatou" initials="AG" lastIdx="1" clrIdx="0">
    <p:extLst>
      <p:ext uri="{19B8F6BF-5375-455C-9EA6-DF929625EA0E}">
        <p15:presenceInfo xmlns:p15="http://schemas.microsoft.com/office/powerpoint/2012/main" userId="6b2f95ef774063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045"/>
    <a:srgbClr val="003399"/>
    <a:srgbClr val="003366"/>
    <a:srgbClr val="307E8B"/>
    <a:srgbClr val="404040"/>
    <a:srgbClr val="406C6D"/>
    <a:srgbClr val="006666"/>
    <a:srgbClr val="1C7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Μεσαίο στυλ 1 - Έμφαση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Φωτεινό στυ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Φωτεινό στυλ 3 - Έμφαση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68" autoAdjust="0"/>
  </p:normalViewPr>
  <p:slideViewPr>
    <p:cSldViewPr snapToGrid="0" snapToObjects="1">
      <p:cViewPr varScale="1">
        <p:scale>
          <a:sx n="70" d="100"/>
          <a:sy n="70" d="100"/>
        </p:scale>
        <p:origin x="10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1FB68E9-A38F-4AAC-8EA2-5B001A8F3672}" type="datetimeFigureOut">
              <a:rPr lang="el-GR" smtClean="0"/>
              <a:t>2/7/2025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E7C0C66-D245-4CEA-9D61-391545B2C3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668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l-GR" dirty="0"/>
              <a:t>Καλησπέρα σας. Στην εργασία μας εξετάσαμε τη δυνατότητα αυτόματης ταξινόμησης θαλάσσιων οργανισμών μέσα από τεχνικές</a:t>
            </a:r>
            <a:r>
              <a:rPr lang="en-US" dirty="0"/>
              <a:t> deep learning, </a:t>
            </a:r>
            <a:r>
              <a:rPr lang="el-GR" dirty="0" err="1"/>
              <a:t>συγκεκριμενα</a:t>
            </a:r>
            <a:r>
              <a:rPr lang="el-GR" dirty="0"/>
              <a:t> </a:t>
            </a:r>
            <a:r>
              <a:rPr lang="en-US" dirty="0" err="1"/>
              <a:t>cnns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transfer learning.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915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"Στη σύγκριση των δύο </a:t>
            </a:r>
            <a:r>
              <a:rPr lang="el-GR" b="1" dirty="0" err="1"/>
              <a:t>custom</a:t>
            </a:r>
            <a:r>
              <a:rPr lang="el-GR" b="1" dirty="0"/>
              <a:t> </a:t>
            </a:r>
            <a:r>
              <a:rPr lang="el-GR" b="1" dirty="0" err="1"/>
              <a:t>CNNs</a:t>
            </a:r>
            <a:r>
              <a:rPr lang="el-GR" b="1" dirty="0"/>
              <a:t> βλέπουμε ότι το CNN02 είχε ελαφρώς καλύτερη ακρίβεια (79.4%) σε σχέση με το CNN01 (78.4%), κυρίως χάρη σε </a:t>
            </a:r>
            <a:r>
              <a:rPr lang="el-GR" b="1" dirty="0" err="1"/>
              <a:t>dropout</a:t>
            </a:r>
            <a:r>
              <a:rPr lang="el-GR" b="1" dirty="0"/>
              <a:t> και μικρότερο </a:t>
            </a:r>
            <a:r>
              <a:rPr lang="el-GR" b="1" dirty="0" err="1"/>
              <a:t>batch</a:t>
            </a:r>
            <a:r>
              <a:rPr lang="el-GR" b="1" dirty="0"/>
              <a:t> </a:t>
            </a:r>
            <a:r>
              <a:rPr lang="el-GR" b="1" dirty="0" err="1"/>
              <a:t>size</a:t>
            </a:r>
            <a:r>
              <a:rPr lang="el-GR" b="1" dirty="0"/>
              <a:t>, που αύξησαν τη σταθερότητα. Ωστόσο, ο χρόνος εκπαίδευσης ήταν πολύ μεγαλύτερος – 16 λεπτά έναντι 4.</a:t>
            </a:r>
            <a:br>
              <a:rPr lang="el-GR" dirty="0"/>
            </a:br>
            <a:r>
              <a:rPr lang="el-GR" b="1" dirty="0"/>
              <a:t>Η συνολική βελτίωση ήταν μικρή, κάτι που ανέδειξε την ανάγκη για πιο ισχυρή αρχιτεκτονική. Έτσι, προχωρήσαμε στο ResNet18 με </a:t>
            </a:r>
            <a:r>
              <a:rPr lang="el-GR" b="1" dirty="0" err="1"/>
              <a:t>Transfer</a:t>
            </a:r>
            <a:r>
              <a:rPr lang="el-GR" b="1" dirty="0"/>
              <a:t> </a:t>
            </a:r>
            <a:r>
              <a:rPr lang="el-GR" b="1" dirty="0" err="1"/>
              <a:t>Learning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908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338">
              <a:defRPr/>
            </a:pPr>
            <a:r>
              <a:rPr lang="el-GR" sz="1300" dirty="0">
                <a:solidFill>
                  <a:prstClr val="black"/>
                </a:solidFill>
                <a:latin typeface="Calibri" panose="020F0502020204030204"/>
              </a:rPr>
              <a:t>Η θαλάσσια βιοποικιλότητα αποτελεί έναν εξαιρετικά κρίσιμο δείκτη για την υγεία του πλανήτη, ειδικά σε εποχές κλιματικής αλλαγής και περιβαλλοντικής επιβάρυνσης. Έτσι, η αυτοματοποιημένη αναγνώριση ειδών μπορεί να συμβάλει ουσιαστικά στην προστασία τους.</a:t>
            </a:r>
          </a:p>
          <a:p>
            <a:pPr defTabSz="966338">
              <a:defRPr/>
            </a:pPr>
            <a:r>
              <a:rPr lang="el-GR" sz="1300" dirty="0">
                <a:solidFill>
                  <a:prstClr val="black"/>
                </a:solidFill>
                <a:latin typeface="Calibri" panose="020F0502020204030204"/>
              </a:rPr>
              <a:t>Ο κύριος στόχος ήταν η ανάπτυξη και συγκριτική αξιολόγηση τριών διαφορετικών μοντέλων: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335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 err="1"/>
              <a:t>Προεπεξεργασία</a:t>
            </a:r>
            <a:r>
              <a:rPr lang="el-GR" b="1" dirty="0"/>
              <a:t> Δεδομένων</a:t>
            </a:r>
          </a:p>
          <a:p>
            <a:pPr>
              <a:buNone/>
            </a:pPr>
            <a:r>
              <a:rPr lang="el-GR" dirty="0"/>
              <a:t>Αρχικά είχαμε 13.666 εικόνες από 23 κατηγορίες θαλάσσιων οργανισμών. </a:t>
            </a:r>
            <a:endParaRPr lang="en-US" dirty="0"/>
          </a:p>
          <a:p>
            <a:pPr>
              <a:buNone/>
            </a:pPr>
            <a:r>
              <a:rPr lang="el-GR" dirty="0"/>
              <a:t>Επιλέξαμε 5 από αυτές (</a:t>
            </a:r>
            <a:r>
              <a:rPr lang="el-GR" dirty="0" err="1"/>
              <a:t>Jellyfish</a:t>
            </a:r>
            <a:r>
              <a:rPr lang="el-GR" dirty="0"/>
              <a:t>, Sea </a:t>
            </a:r>
            <a:r>
              <a:rPr lang="el-GR" dirty="0" err="1"/>
              <a:t>Urchins</a:t>
            </a:r>
            <a:r>
              <a:rPr lang="el-GR" dirty="0"/>
              <a:t>, </a:t>
            </a:r>
            <a:r>
              <a:rPr lang="el-GR" dirty="0" err="1"/>
              <a:t>Sharks</a:t>
            </a:r>
            <a:r>
              <a:rPr lang="el-GR" dirty="0"/>
              <a:t>, </a:t>
            </a:r>
            <a:r>
              <a:rPr lang="el-GR" dirty="0" err="1"/>
              <a:t>Starfish</a:t>
            </a:r>
            <a:r>
              <a:rPr lang="el-GR" dirty="0"/>
              <a:t>, </a:t>
            </a:r>
            <a:r>
              <a:rPr lang="el-GR" dirty="0" err="1"/>
              <a:t>Turtles</a:t>
            </a:r>
            <a:r>
              <a:rPr lang="el-GR" dirty="0"/>
              <a:t>), δημιουργώντας ένα σύνολο 2.693 εικόνων. </a:t>
            </a:r>
            <a:endParaRPr lang="en-US" dirty="0"/>
          </a:p>
          <a:p>
            <a:pPr>
              <a:buNone/>
            </a:pPr>
            <a:r>
              <a:rPr lang="el-GR" dirty="0"/>
              <a:t>Το </a:t>
            </a:r>
            <a:r>
              <a:rPr lang="el-GR" dirty="0" err="1"/>
              <a:t>dataset</a:t>
            </a:r>
            <a:r>
              <a:rPr lang="el-GR" dirty="0"/>
              <a:t> χωρίστηκε σε: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70% για εκπαίδευση,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20% για επικύρωση,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10% για τελικό έλεγχο (</a:t>
            </a:r>
            <a:r>
              <a:rPr lang="el-GR" dirty="0" err="1"/>
              <a:t>test</a:t>
            </a:r>
            <a:r>
              <a:rPr lang="el-GR" dirty="0"/>
              <a:t>).</a:t>
            </a:r>
          </a:p>
          <a:p>
            <a:r>
              <a:rPr lang="el-GR" dirty="0"/>
              <a:t>Κάναμε </a:t>
            </a:r>
            <a:r>
              <a:rPr lang="el-GR" dirty="0" err="1"/>
              <a:t>resizing</a:t>
            </a:r>
            <a:r>
              <a:rPr lang="el-GR" dirty="0"/>
              <a:t> των εικόνων αρχικά στα </a:t>
            </a:r>
            <a:r>
              <a:rPr lang="el-GR" b="1" dirty="0"/>
              <a:t>128x128</a:t>
            </a:r>
            <a:r>
              <a:rPr lang="el-GR" dirty="0"/>
              <a:t>, με </a:t>
            </a:r>
            <a:r>
              <a:rPr lang="el-GR" dirty="0" err="1"/>
              <a:t>κανονικοποίηση</a:t>
            </a:r>
            <a:r>
              <a:rPr lang="el-GR" dirty="0"/>
              <a:t> και χρήση βασικού </a:t>
            </a:r>
            <a:r>
              <a:rPr lang="el-GR" dirty="0" err="1"/>
              <a:t>augmentation</a:t>
            </a:r>
            <a:r>
              <a:rPr lang="el-GR" dirty="0"/>
              <a:t> (οριζόντια αναστροφή και περιστροφή), ώστε να μειωθεί το </a:t>
            </a:r>
            <a:r>
              <a:rPr lang="el-GR" dirty="0" err="1"/>
              <a:t>overfitting</a:t>
            </a:r>
            <a:r>
              <a:rPr lang="el-GR" dirty="0"/>
              <a:t> και να αυξηθεί η γενίκευση.</a:t>
            </a:r>
            <a:r>
              <a:rPr lang="en-US" dirty="0"/>
              <a:t> </a:t>
            </a:r>
            <a:r>
              <a:rPr lang="el-GR" b="1" dirty="0"/>
              <a:t>εφαρμόζοντας </a:t>
            </a:r>
            <a:r>
              <a:rPr lang="el-GR" b="1" dirty="0" err="1"/>
              <a:t>PyTorch</a:t>
            </a:r>
            <a:r>
              <a:rPr lang="el-GR" b="1" dirty="0"/>
              <a:t> </a:t>
            </a:r>
            <a:r>
              <a:rPr lang="el-GR" b="1" dirty="0" err="1"/>
              <a:t>transforms</a:t>
            </a:r>
            <a:r>
              <a:rPr lang="el-GR" b="1" dirty="0"/>
              <a:t> όπως </a:t>
            </a:r>
            <a:r>
              <a:rPr lang="el-GR" b="1" dirty="0" err="1"/>
              <a:t>κανονικοποίηση</a:t>
            </a:r>
            <a:r>
              <a:rPr lang="el-GR" b="1" dirty="0"/>
              <a:t>, τυχαία περιστροφή και οριζόντιο καθρέφτισμα, </a:t>
            </a:r>
            <a:r>
              <a:rPr lang="el-GR" b="1" dirty="0" err="1"/>
              <a:t>προσπαθησαμε</a:t>
            </a:r>
            <a:r>
              <a:rPr lang="el-GR" b="1" dirty="0"/>
              <a:t> να βελτιώσουμε τη γενίκευση του μοντέλου και να περιορίσουμε το </a:t>
            </a:r>
            <a:r>
              <a:rPr lang="el-GR" b="1" dirty="0" err="1"/>
              <a:t>overfitting</a:t>
            </a:r>
            <a:r>
              <a:rPr lang="el-GR" b="1" dirty="0"/>
              <a:t>.»</a:t>
            </a:r>
            <a:endParaRPr lang="el-GR" dirty="0"/>
          </a:p>
          <a:p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417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l-GR" b="1" dirty="0"/>
              <a:t>CNN01 – Αρχιτεκτονική &amp; Εκπαίδευση</a:t>
            </a:r>
          </a:p>
          <a:p>
            <a:r>
              <a:rPr lang="el-GR" dirty="0"/>
              <a:t>Το </a:t>
            </a:r>
            <a:r>
              <a:rPr lang="el-GR" b="1" dirty="0"/>
              <a:t>CNN01</a:t>
            </a:r>
            <a:r>
              <a:rPr lang="el-GR" dirty="0"/>
              <a:t> σχεδιάστηκε ως </a:t>
            </a:r>
            <a:r>
              <a:rPr lang="el-GR" dirty="0" err="1"/>
              <a:t>baseline</a:t>
            </a:r>
            <a:r>
              <a:rPr lang="el-GR" dirty="0"/>
              <a:t>. Περιλαμβάνει 3 </a:t>
            </a:r>
            <a:r>
              <a:rPr lang="el-GR" dirty="0" err="1"/>
              <a:t>συνελικτικά</a:t>
            </a:r>
            <a:r>
              <a:rPr lang="el-GR" dirty="0"/>
              <a:t> </a:t>
            </a:r>
            <a:r>
              <a:rPr lang="el-GR" dirty="0" err="1"/>
              <a:t>blocks</a:t>
            </a:r>
            <a:r>
              <a:rPr lang="el-GR" dirty="0"/>
              <a:t> με αυξανόμενο αριθμό φίλτρων (8 → 16 → 32), καθώς και πλήρως συνδεδεμένο </a:t>
            </a:r>
            <a:r>
              <a:rPr lang="el-GR" dirty="0" err="1"/>
              <a:t>ταξινομητή</a:t>
            </a:r>
            <a:r>
              <a:rPr lang="el-GR" dirty="0"/>
              <a:t> με </a:t>
            </a:r>
            <a:r>
              <a:rPr lang="el-GR" dirty="0" err="1"/>
              <a:t>Dropout</a:t>
            </a:r>
            <a:r>
              <a:rPr lang="el-GR" dirty="0"/>
              <a:t> 0.4. Εκπαιδεύτηκε με </a:t>
            </a: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</a:t>
            </a:r>
            <a:r>
              <a:rPr lang="el-GR" dirty="0"/>
              <a:t> από 0.001 έως 0.00007 και </a:t>
            </a:r>
            <a:r>
              <a:rPr lang="el-GR" dirty="0" err="1"/>
              <a:t>batch</a:t>
            </a:r>
            <a:r>
              <a:rPr lang="el-GR" dirty="0"/>
              <a:t> </a:t>
            </a:r>
            <a:r>
              <a:rPr lang="el-GR" dirty="0" err="1"/>
              <a:t>size</a:t>
            </a:r>
            <a:r>
              <a:rPr lang="el-GR" dirty="0"/>
              <a:t> 32 ή 64. Η ακρίβειά του στο </a:t>
            </a:r>
            <a:r>
              <a:rPr lang="el-GR" dirty="0" err="1"/>
              <a:t>validation</a:t>
            </a:r>
            <a:r>
              <a:rPr lang="el-GR" dirty="0"/>
              <a:t> </a:t>
            </a:r>
            <a:r>
              <a:rPr lang="el-GR" dirty="0" err="1"/>
              <a:t>set</a:t>
            </a:r>
            <a:r>
              <a:rPr lang="el-GR" dirty="0"/>
              <a:t> έφτασε μέχρι </a:t>
            </a:r>
            <a:r>
              <a:rPr lang="el-GR" b="1" dirty="0"/>
              <a:t>78.4%</a:t>
            </a:r>
            <a:r>
              <a:rPr lang="el-GR" dirty="0"/>
              <a:t>, με συνολικά πολύ ικανοποιητική συμπεριφορά.</a:t>
            </a:r>
          </a:p>
          <a:p>
            <a:pPr>
              <a:buNone/>
            </a:pPr>
            <a:r>
              <a:rPr lang="el-GR" b="1" dirty="0"/>
              <a:t>CNN02 – Αρχιτεκτονική &amp; Εκπαίδευση</a:t>
            </a:r>
          </a:p>
          <a:p>
            <a:r>
              <a:rPr lang="el-GR" dirty="0"/>
              <a:t>Το </a:t>
            </a:r>
            <a:r>
              <a:rPr lang="el-GR" b="1" dirty="0"/>
              <a:t>CNN02</a:t>
            </a:r>
            <a:r>
              <a:rPr lang="el-GR" dirty="0"/>
              <a:t> είναι μια πιο σύνθετη εκδοχή με φίλτρα 32 → 64 → 128 και </a:t>
            </a:r>
            <a:r>
              <a:rPr lang="el-GR" dirty="0" err="1"/>
              <a:t>Dropout</a:t>
            </a:r>
            <a:r>
              <a:rPr lang="el-GR" dirty="0"/>
              <a:t> 0.5. Παρότι πιο αργό στην εκπαίδευση, είχε καλύτερη αναπαραστατική ικανότητα και έφτασε </a:t>
            </a:r>
            <a:r>
              <a:rPr lang="el-GR" dirty="0" err="1"/>
              <a:t>val</a:t>
            </a:r>
            <a:r>
              <a:rPr lang="el-GR" dirty="0"/>
              <a:t> </a:t>
            </a:r>
            <a:r>
              <a:rPr lang="el-GR" dirty="0" err="1"/>
              <a:t>accuracy</a:t>
            </a:r>
            <a:r>
              <a:rPr lang="el-GR" dirty="0"/>
              <a:t> </a:t>
            </a:r>
            <a:r>
              <a:rPr lang="el-GR" b="1" dirty="0"/>
              <a:t>79.4%</a:t>
            </a:r>
            <a:r>
              <a:rPr lang="el-GR" dirty="0"/>
              <a:t>. Ωστόσο, παρουσίασε μεγαλύτερη ευαισθησία στο </a:t>
            </a:r>
            <a:r>
              <a:rPr lang="el-GR" dirty="0" err="1"/>
              <a:t>overfitting</a:t>
            </a:r>
            <a:r>
              <a:rPr lang="el-GR" dirty="0"/>
              <a:t>, κυρίως λόγω του αυξημένου αριθμού παραμέτρων.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68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l-GR" b="1" dirty="0"/>
              <a:t>Πειραματισμοί &amp; </a:t>
            </a:r>
            <a:r>
              <a:rPr lang="el-GR" b="1" dirty="0" err="1"/>
              <a:t>Υπερπαράμετροι</a:t>
            </a:r>
            <a:endParaRPr lang="el-GR" b="1" dirty="0"/>
          </a:p>
          <a:p>
            <a:r>
              <a:rPr lang="el-GR" dirty="0"/>
              <a:t>Δοκιμάστηκαν συνδυασμοί </a:t>
            </a: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</a:t>
            </a:r>
            <a:r>
              <a:rPr lang="el-GR" dirty="0"/>
              <a:t> και </a:t>
            </a:r>
            <a:r>
              <a:rPr lang="el-GR" dirty="0" err="1"/>
              <a:t>batch</a:t>
            </a:r>
            <a:r>
              <a:rPr lang="el-GR" dirty="0"/>
              <a:t> </a:t>
            </a:r>
            <a:r>
              <a:rPr lang="el-GR" dirty="0" err="1"/>
              <a:t>size</a:t>
            </a:r>
            <a:r>
              <a:rPr lang="el-GR" dirty="0"/>
              <a:t>, με χρήση </a:t>
            </a:r>
            <a:r>
              <a:rPr lang="el-GR" dirty="0" err="1"/>
              <a:t>EarlyStopping</a:t>
            </a:r>
            <a:r>
              <a:rPr lang="el-GR" dirty="0"/>
              <a:t> για να αποφεύγουμε την </a:t>
            </a:r>
            <a:r>
              <a:rPr lang="el-GR" dirty="0" err="1"/>
              <a:t>υπερπροσαρμογή</a:t>
            </a:r>
            <a:r>
              <a:rPr lang="el-GR" dirty="0"/>
              <a:t>. Η σταθερότητα του CNN01 ήταν εντυπωσιακή, ενώ το CNN02, αν και ισχυρότερο, ήταν πιο «ευαίσθητο» στις παραμέτρους.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l-GR" dirty="0" err="1"/>
              <a:t>περπαράμετροι</a:t>
            </a:r>
            <a:r>
              <a:rPr lang="el-GR" dirty="0"/>
              <a:t> που δοκιμάστηκαν: </a:t>
            </a:r>
          </a:p>
          <a:p>
            <a:pPr>
              <a:buNone/>
            </a:pP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Rates</a:t>
            </a:r>
            <a:r>
              <a:rPr lang="el-GR" dirty="0"/>
              <a:t>: 0.001, 0.0005, 0.0003, 0.0001, 0.00007. </a:t>
            </a:r>
          </a:p>
          <a:p>
            <a:pPr>
              <a:buNone/>
            </a:pPr>
            <a:r>
              <a:rPr lang="el-GR" dirty="0"/>
              <a:t>Σκοπός: Να μελετηθεί ο ρυθμός σύγκλισης και η σταθερότητα του μοντέλου. </a:t>
            </a:r>
          </a:p>
          <a:p>
            <a:pPr>
              <a:buNone/>
            </a:pPr>
            <a:r>
              <a:rPr lang="el-GR" dirty="0" err="1"/>
              <a:t>Batch</a:t>
            </a:r>
            <a:r>
              <a:rPr lang="el-GR" dirty="0"/>
              <a:t> </a:t>
            </a:r>
            <a:r>
              <a:rPr lang="el-GR" dirty="0" err="1"/>
              <a:t>Sizes</a:t>
            </a:r>
            <a:r>
              <a:rPr lang="el-GR" dirty="0"/>
              <a:t>: 32 και 64. </a:t>
            </a:r>
          </a:p>
          <a:p>
            <a:pPr>
              <a:buNone/>
            </a:pPr>
            <a:r>
              <a:rPr lang="el-GR" dirty="0"/>
              <a:t>Σκοπός: Να αξιολογηθεί η επίδραση στο χρόνο εκπαίδευσης και στην απόδοση. </a:t>
            </a:r>
          </a:p>
          <a:p>
            <a:pPr>
              <a:buNone/>
            </a:pPr>
            <a:r>
              <a:rPr lang="el-GR" dirty="0" err="1"/>
              <a:t>EarlyStopping</a:t>
            </a:r>
            <a:r>
              <a:rPr lang="el-GR" dirty="0"/>
              <a:t>: </a:t>
            </a:r>
          </a:p>
          <a:p>
            <a:pPr>
              <a:buNone/>
            </a:pPr>
            <a:r>
              <a:rPr lang="el-GR" dirty="0"/>
              <a:t>με </a:t>
            </a:r>
            <a:r>
              <a:rPr lang="el-GR" dirty="0" err="1"/>
              <a:t>patience</a:t>
            </a:r>
            <a:r>
              <a:rPr lang="el-GR" dirty="0"/>
              <a:t> για αποτροπή </a:t>
            </a:r>
            <a:r>
              <a:rPr lang="el-GR" dirty="0" err="1"/>
              <a:t>overfitting</a:t>
            </a:r>
            <a:r>
              <a:rPr lang="el-GR" dirty="0"/>
              <a:t>. </a:t>
            </a:r>
          </a:p>
          <a:p>
            <a:r>
              <a:rPr lang="el-GR" dirty="0"/>
              <a:t>τερματισμός εκπαίδευσης εφόσον δεν υπάρχει βελτίωση του </a:t>
            </a:r>
            <a:r>
              <a:rPr lang="el-GR" dirty="0" err="1"/>
              <a:t>validation</a:t>
            </a:r>
            <a:r>
              <a:rPr lang="el-GR" dirty="0"/>
              <a:t> </a:t>
            </a:r>
            <a:r>
              <a:rPr lang="el-GR" dirty="0" err="1"/>
              <a:t>loss</a:t>
            </a:r>
            <a:r>
              <a:rPr lang="el-GR" dirty="0"/>
              <a:t> μετά από Χ εποχές.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224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Το </a:t>
            </a:r>
            <a:r>
              <a:rPr lang="el-GR" b="1" dirty="0"/>
              <a:t>CNN01</a:t>
            </a:r>
            <a:r>
              <a:rPr lang="el-GR" dirty="0"/>
              <a:t> είναι ένα απλό, ελαφρύ </a:t>
            </a:r>
            <a:r>
              <a:rPr lang="el-GR" dirty="0" err="1"/>
              <a:t>συνελικτικό</a:t>
            </a:r>
            <a:r>
              <a:rPr lang="el-GR" dirty="0"/>
              <a:t> δίκτυο που σχεδιάστηκε ως </a:t>
            </a:r>
            <a:r>
              <a:rPr lang="el-GR" dirty="0" err="1"/>
              <a:t>baseline</a:t>
            </a:r>
            <a:r>
              <a:rPr lang="el-GR" dirty="0"/>
              <a:t> μοντέλο για </a:t>
            </a:r>
            <a:r>
              <a:rPr lang="el-GR" dirty="0" err="1"/>
              <a:t>datasets</a:t>
            </a:r>
            <a:r>
              <a:rPr lang="el-GR" dirty="0"/>
              <a:t> μικρού μεγέθους.</a:t>
            </a:r>
            <a:br>
              <a:rPr lang="el-GR" dirty="0"/>
            </a:br>
            <a:r>
              <a:rPr lang="el-GR" dirty="0"/>
              <a:t>Αποτελείται από </a:t>
            </a:r>
            <a:r>
              <a:rPr lang="el-GR" b="1" dirty="0"/>
              <a:t>3 </a:t>
            </a:r>
            <a:r>
              <a:rPr lang="el-GR" b="1" dirty="0" err="1"/>
              <a:t>convolutional</a:t>
            </a:r>
            <a:r>
              <a:rPr lang="el-GR" b="1" dirty="0"/>
              <a:t> </a:t>
            </a:r>
            <a:r>
              <a:rPr lang="el-GR" b="1" dirty="0" err="1"/>
              <a:t>blocks</a:t>
            </a:r>
            <a:r>
              <a:rPr lang="el-GR" dirty="0"/>
              <a:t> με φίλτρα 3→8, 8→16 και 16→32, και στο τέλος ακολουθεί ένας </a:t>
            </a:r>
            <a:r>
              <a:rPr lang="el-GR" dirty="0" err="1"/>
              <a:t>fully</a:t>
            </a:r>
            <a:r>
              <a:rPr lang="el-GR" dirty="0"/>
              <a:t> </a:t>
            </a:r>
            <a:r>
              <a:rPr lang="el-GR" dirty="0" err="1"/>
              <a:t>connected</a:t>
            </a:r>
            <a:r>
              <a:rPr lang="el-GR" dirty="0"/>
              <a:t> </a:t>
            </a:r>
            <a:r>
              <a:rPr lang="el-GR" dirty="0" err="1"/>
              <a:t>ταξινομητής</a:t>
            </a:r>
            <a:r>
              <a:rPr lang="el-GR" dirty="0"/>
              <a:t>.</a:t>
            </a:r>
          </a:p>
          <a:p>
            <a:r>
              <a:rPr lang="el-GR" dirty="0"/>
              <a:t>Η εκπαίδευση έγινε με χρήση του </a:t>
            </a:r>
            <a:r>
              <a:rPr lang="el-GR" b="1" dirty="0"/>
              <a:t>train.py</a:t>
            </a:r>
            <a:r>
              <a:rPr lang="el-GR" dirty="0"/>
              <a:t>, με </a:t>
            </a:r>
            <a:r>
              <a:rPr lang="el-GR" dirty="0" err="1"/>
              <a:t>logging</a:t>
            </a:r>
            <a:r>
              <a:rPr lang="el-GR" dirty="0"/>
              <a:t> και αποθήκευση μοντέλων αυτόματα.</a:t>
            </a:r>
            <a:br>
              <a:rPr lang="el-GR" dirty="0"/>
            </a:br>
            <a:r>
              <a:rPr lang="el-GR" dirty="0"/>
              <a:t>Στόχος ήταν να προσφέρει μια αφετηρία για αξιολόγηση και πειραματισμό, με μικρή υπολογιστική απαίτηση.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595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Ένα από τα καλύτερα runs του </a:t>
            </a:r>
            <a:r>
              <a:rPr lang="el-GR" b="1"/>
              <a:t>CNN01</a:t>
            </a:r>
            <a:r>
              <a:rPr lang="el-GR"/>
              <a:t> πραγματοποιήθηκε με learning rate </a:t>
            </a:r>
            <a:r>
              <a:rPr lang="el-GR" b="1"/>
              <a:t>0.0003</a:t>
            </a:r>
            <a:r>
              <a:rPr lang="el-GR"/>
              <a:t> και </a:t>
            </a:r>
            <a:r>
              <a:rPr lang="el-GR" b="1"/>
              <a:t>batch size 64</a:t>
            </a:r>
            <a:r>
              <a:rPr lang="el-GR"/>
              <a:t>, ολοκληρώνοντας την εκπαίδευση σε μόλις </a:t>
            </a:r>
            <a:r>
              <a:rPr lang="el-GR" b="1"/>
              <a:t>9 epochs</a:t>
            </a:r>
            <a:r>
              <a:rPr lang="el-GR"/>
              <a:t>. Παρά τον σύντομο χρόνο εκπαίδευσης (~4 λεπτά), πέτυχε </a:t>
            </a:r>
            <a:r>
              <a:rPr lang="el-GR" b="1"/>
              <a:t>val accuracy 78.4%</a:t>
            </a:r>
            <a:r>
              <a:rPr lang="el-GR"/>
              <a:t>, πολύ κοντά στο μέγιστο που πέτυχε συνολικά το μοντέλο. Αυτό δείχνει ότι η κατάλληλη παραμετροποίηση μπορεί να οδηγήσει σε γρήγορη και αποδοτική μάθηση, ακόμα και χωρίς πολύ μεγάλα δίκτυα.</a:t>
            </a:r>
          </a:p>
          <a:p>
            <a:pPr>
              <a:buNone/>
            </a:pPr>
            <a:r>
              <a:rPr lang="el-GR" b="1"/>
              <a:t>Παρουσίαση Διαφάνειας CNN01 – Κορυφαίο Run</a:t>
            </a:r>
            <a:endParaRPr lang="el-GR"/>
          </a:p>
          <a:p>
            <a:pPr>
              <a:buNone/>
            </a:pPr>
            <a:r>
              <a:rPr lang="el-GR"/>
              <a:t>Σε αυτή τη διαφάνεια βλέπουμε τα αποτελέσματα από το καλύτερο run του πρώτου μας μοντέλου, του </a:t>
            </a:r>
            <a:r>
              <a:rPr lang="el-GR" b="1"/>
              <a:t>CNN01</a:t>
            </a:r>
            <a:r>
              <a:rPr lang="el-GR"/>
              <a:t>, το οποίο αποτέλεσε τη βασική αρχιτεκτονική εκκίνησης για το πρόβλημα ταξινόμησης.</a:t>
            </a:r>
          </a:p>
          <a:p>
            <a:pPr>
              <a:buNone/>
            </a:pPr>
            <a:r>
              <a:rPr lang="el-GR"/>
              <a:t>🔹 Το μοντέλο εκπαιδεύτηκε με εικόνες </a:t>
            </a:r>
            <a:r>
              <a:rPr lang="el-GR" b="1"/>
              <a:t>128 επί 128 pixels</a:t>
            </a:r>
            <a:r>
              <a:rPr lang="el-GR"/>
              <a:t>, χρησιμοποιώντας </a:t>
            </a:r>
            <a:r>
              <a:rPr lang="el-GR" b="1"/>
              <a:t>batch size 64</a:t>
            </a:r>
            <a:r>
              <a:rPr lang="el-GR"/>
              <a:t>, και έτρεξε για </a:t>
            </a:r>
            <a:r>
              <a:rPr lang="el-GR" b="1"/>
              <a:t>9 epochs</a:t>
            </a:r>
            <a:r>
              <a:rPr lang="el-GR"/>
              <a:t>, καθώς ενεργοποιήθηκε το early stopping.</a:t>
            </a:r>
          </a:p>
          <a:p>
            <a:pPr>
              <a:buNone/>
            </a:pPr>
            <a:r>
              <a:rPr lang="el-GR"/>
              <a:t>🔹 Το learning rate που χρησιμοποιήθηκε ήταν </a:t>
            </a:r>
            <a:r>
              <a:rPr lang="el-GR" b="1"/>
              <a:t>0.0003</a:t>
            </a:r>
            <a:r>
              <a:rPr lang="el-GR"/>
              <a:t>, το οποίο οδήγησε σε σταθερή εκπαίδευση και ικανοποιητική σύγκλιση.</a:t>
            </a:r>
          </a:p>
          <a:p>
            <a:pPr>
              <a:buNone/>
            </a:pPr>
            <a:r>
              <a:rPr lang="el-GR"/>
              <a:t>🔹 Το τελικό validation accuracy έφτασε το </a:t>
            </a:r>
            <a:r>
              <a:rPr lang="el-GR" b="1"/>
              <a:t>78.4%</a:t>
            </a:r>
            <a:r>
              <a:rPr lang="el-GR"/>
              <a:t>, με τιμή val_accuracy </a:t>
            </a:r>
            <a:r>
              <a:rPr lang="el-GR" b="1"/>
              <a:t>0.7844</a:t>
            </a:r>
            <a:r>
              <a:rPr lang="el-GR"/>
              <a:t>, και αντίστοιχα το </a:t>
            </a:r>
            <a:r>
              <a:rPr lang="el-GR" b="1"/>
              <a:t>validation loss</a:t>
            </a:r>
            <a:r>
              <a:rPr lang="el-GR"/>
              <a:t> ήταν </a:t>
            </a:r>
            <a:r>
              <a:rPr lang="el-GR" b="1"/>
              <a:t>0.6120</a:t>
            </a:r>
            <a:r>
              <a:rPr lang="el-GR"/>
              <a:t>.</a:t>
            </a:r>
          </a:p>
          <a:p>
            <a:pPr>
              <a:buNone/>
            </a:pPr>
            <a:r>
              <a:rPr lang="el-GR"/>
              <a:t>🔹 Η </a:t>
            </a:r>
            <a:r>
              <a:rPr lang="el-GR" b="1"/>
              <a:t>διάρκεια της εκπαίδευσης</a:t>
            </a:r>
            <a:r>
              <a:rPr lang="el-GR"/>
              <a:t> ήταν αρκετά μικρή, μόλις </a:t>
            </a:r>
            <a:r>
              <a:rPr lang="el-GR" b="1"/>
              <a:t>244 δευτερόλεπτα ή περίπου 4 λεπτά</a:t>
            </a:r>
            <a:r>
              <a:rPr lang="el-GR"/>
              <a:t>, γεγονός που κάνει το CNN01 ιδιαίτερα γρήγορο και ελαφρύ.</a:t>
            </a:r>
          </a:p>
          <a:p>
            <a:r>
              <a:rPr lang="el-GR"/>
              <a:t>👉 Στο διάγραμμα δεξιά βλέπουμε την εξέλιξη του loss και της accuracy. Παρατηρούμε ότι τόσο το </a:t>
            </a:r>
            <a:r>
              <a:rPr lang="el-GR" b="1"/>
              <a:t>train loss</a:t>
            </a:r>
            <a:r>
              <a:rPr lang="el-GR"/>
              <a:t> όσο και το </a:t>
            </a:r>
            <a:r>
              <a:rPr lang="el-GR" b="1"/>
              <a:t>val loss</a:t>
            </a:r>
            <a:r>
              <a:rPr lang="el-GR"/>
              <a:t> μειώνονται σταθερά, ενώ η </a:t>
            </a:r>
            <a:r>
              <a:rPr lang="el-GR" b="1"/>
              <a:t>train accuracy</a:t>
            </a:r>
            <a:r>
              <a:rPr lang="el-GR"/>
              <a:t> αυξάνεται με φυσιολογικό ρυθμό, χωρίς σημάδια overfitting. Το </a:t>
            </a:r>
            <a:r>
              <a:rPr lang="el-GR" b="1"/>
              <a:t>val accuracy</a:t>
            </a:r>
            <a:r>
              <a:rPr lang="el-GR"/>
              <a:t>, παρόλο που παρουσιάζει κάποιες διακυμάνσεις, διατηρείται σε υψηλά επίπεδα.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68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b="1" dirty="0"/>
              <a:t>Το CNN02 είναι η δεύτερη </a:t>
            </a:r>
            <a:r>
              <a:rPr lang="el-GR" b="1" dirty="0" err="1"/>
              <a:t>custom</a:t>
            </a:r>
            <a:r>
              <a:rPr lang="el-GR" b="1" dirty="0"/>
              <a:t> αρχιτεκτονική μας, πιο βαθιά και πιο ισχυρή από το CNN01.</a:t>
            </a:r>
            <a:br>
              <a:rPr lang="el-GR" dirty="0"/>
            </a:br>
            <a:r>
              <a:rPr lang="el-GR" dirty="0"/>
              <a:t>Διαθέτει 3 </a:t>
            </a:r>
            <a:r>
              <a:rPr lang="el-GR" dirty="0" err="1"/>
              <a:t>convolutional</a:t>
            </a:r>
            <a:r>
              <a:rPr lang="el-GR" dirty="0"/>
              <a:t> </a:t>
            </a:r>
            <a:r>
              <a:rPr lang="el-GR" dirty="0" err="1"/>
              <a:t>blocks</a:t>
            </a:r>
            <a:r>
              <a:rPr lang="el-GR" dirty="0"/>
              <a:t> με περισσότερα φίλτρα (32 → 64 → 128), και ένα πιο δυνατό </a:t>
            </a:r>
            <a:r>
              <a:rPr lang="el-GR" dirty="0" err="1"/>
              <a:t>classifier</a:t>
            </a:r>
            <a:r>
              <a:rPr lang="el-GR" dirty="0"/>
              <a:t> με </a:t>
            </a:r>
            <a:r>
              <a:rPr lang="el-GR" dirty="0" err="1"/>
              <a:t>dropout</a:t>
            </a:r>
            <a:r>
              <a:rPr lang="el-GR" dirty="0"/>
              <a:t> 0.5, ώστε να περιορίσει την </a:t>
            </a:r>
            <a:r>
              <a:rPr lang="el-GR" dirty="0" err="1"/>
              <a:t>υπερπροσαρμογή</a:t>
            </a:r>
            <a:r>
              <a:rPr lang="el-GR" dirty="0"/>
              <a:t>.</a:t>
            </a:r>
          </a:p>
          <a:p>
            <a:r>
              <a:rPr lang="el-GR" b="1" dirty="0"/>
              <a:t>Στόχος ήταν η αυξημένη αναπαραστατική ικανότητα</a:t>
            </a:r>
            <a:r>
              <a:rPr lang="el-GR" dirty="0"/>
              <a:t> ώστε να συλλάβει πιο σύνθετα μοτίβα στα δεδομένα.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643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3F44-5E10-46CE-29BE-22AFC64B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92186C67-7C61-07D4-E164-1320BCDE4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0A9A085A-8213-966B-DA36-800492D3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Στο </a:t>
            </a:r>
            <a:r>
              <a:rPr lang="el-GR" b="1" dirty="0"/>
              <a:t>κορυφαίο </a:t>
            </a:r>
            <a:r>
              <a:rPr lang="el-GR" b="1" dirty="0" err="1"/>
              <a:t>run</a:t>
            </a:r>
            <a:r>
              <a:rPr lang="el-GR" dirty="0"/>
              <a:t>, χρησιμοποιήθηκε </a:t>
            </a:r>
            <a:r>
              <a:rPr lang="el-GR" dirty="0" err="1"/>
              <a:t>batch</a:t>
            </a:r>
            <a:r>
              <a:rPr lang="el-GR" dirty="0"/>
              <a:t> </a:t>
            </a:r>
            <a:r>
              <a:rPr lang="el-GR" dirty="0" err="1"/>
              <a:t>size</a:t>
            </a:r>
            <a:r>
              <a:rPr lang="el-GR" dirty="0"/>
              <a:t> 32, </a:t>
            </a: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</a:t>
            </a:r>
            <a:r>
              <a:rPr lang="el-GR" dirty="0"/>
              <a:t> 0.0001 και 9 εποχές.</a:t>
            </a:r>
            <a:br>
              <a:rPr lang="el-GR" dirty="0"/>
            </a:br>
            <a:r>
              <a:rPr lang="el-GR" dirty="0"/>
              <a:t>Το μοντέλο έφτασε </a:t>
            </a:r>
            <a:r>
              <a:rPr lang="el-GR" dirty="0" err="1"/>
              <a:t>val</a:t>
            </a:r>
            <a:r>
              <a:rPr lang="el-GR" dirty="0"/>
              <a:t> </a:t>
            </a:r>
            <a:r>
              <a:rPr lang="el-GR" dirty="0" err="1"/>
              <a:t>accuracy</a:t>
            </a:r>
            <a:r>
              <a:rPr lang="el-GR" dirty="0"/>
              <a:t> </a:t>
            </a:r>
            <a:r>
              <a:rPr lang="el-GR" b="1" dirty="0"/>
              <a:t>79.4%</a:t>
            </a:r>
            <a:r>
              <a:rPr lang="el-GR" dirty="0"/>
              <a:t> και </a:t>
            </a:r>
            <a:r>
              <a:rPr lang="el-GR" dirty="0" err="1"/>
              <a:t>val</a:t>
            </a:r>
            <a:r>
              <a:rPr lang="el-GR" dirty="0"/>
              <a:t> </a:t>
            </a:r>
            <a:r>
              <a:rPr lang="el-GR" dirty="0" err="1"/>
              <a:t>loss</a:t>
            </a:r>
            <a:r>
              <a:rPr lang="el-GR" dirty="0"/>
              <a:t> </a:t>
            </a:r>
            <a:r>
              <a:rPr lang="el-GR" b="1" dirty="0"/>
              <a:t>0.5949</a:t>
            </a:r>
            <a:r>
              <a:rPr lang="el-GR" dirty="0"/>
              <a:t>, με εκπαίδευση περίπου </a:t>
            </a:r>
            <a:r>
              <a:rPr lang="el-GR" b="1" dirty="0"/>
              <a:t>16 λεπτών</a:t>
            </a:r>
            <a:r>
              <a:rPr lang="el-GR" dirty="0"/>
              <a:t>.</a:t>
            </a:r>
          </a:p>
          <a:p>
            <a:r>
              <a:rPr lang="el-GR" dirty="0"/>
              <a:t>Όπως φαίνεται και στο διάγραμμα, το </a:t>
            </a:r>
            <a:r>
              <a:rPr lang="el-GR" dirty="0" err="1"/>
              <a:t>training</a:t>
            </a:r>
            <a:r>
              <a:rPr lang="el-GR" dirty="0"/>
              <a:t> </a:t>
            </a:r>
            <a:r>
              <a:rPr lang="el-GR" dirty="0" err="1"/>
              <a:t>loss</a:t>
            </a:r>
            <a:r>
              <a:rPr lang="el-GR" dirty="0"/>
              <a:t> μειώνεται σταθερά, ενώ και το </a:t>
            </a:r>
            <a:r>
              <a:rPr lang="el-GR" dirty="0" err="1"/>
              <a:t>validation</a:t>
            </a:r>
            <a:r>
              <a:rPr lang="el-GR" dirty="0"/>
              <a:t> </a:t>
            </a:r>
            <a:r>
              <a:rPr lang="el-GR" dirty="0" err="1"/>
              <a:t>accuracy</a:t>
            </a:r>
            <a:r>
              <a:rPr lang="el-GR" dirty="0"/>
              <a:t> διατηρείται σε υψηλό επίπεδο, χωρίς ενδείξεις </a:t>
            </a:r>
            <a:r>
              <a:rPr lang="el-GR" dirty="0" err="1"/>
              <a:t>υπερεκπαίδευσης</a:t>
            </a:r>
            <a:r>
              <a:rPr lang="el-GR" dirty="0"/>
              <a:t>.</a:t>
            </a:r>
          </a:p>
          <a:p>
            <a:r>
              <a:rPr lang="el-GR" dirty="0"/>
              <a:t>Συνολικά, το CNN02 παρουσίασε τη </a:t>
            </a:r>
            <a:r>
              <a:rPr lang="el-GR" b="1" dirty="0"/>
              <a:t>καλύτερη απόδοση απ’ όλα τα </a:t>
            </a:r>
            <a:r>
              <a:rPr lang="el-GR" b="1" dirty="0" err="1"/>
              <a:t>custom</a:t>
            </a:r>
            <a:r>
              <a:rPr lang="el-GR" b="1" dirty="0"/>
              <a:t> μοντέλα μας.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B727EF-09D9-2DA9-7F92-39C3DCCE7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57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encerlanz09/sea-animals-image-dataste?resource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7E8B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79" y="366356"/>
            <a:ext cx="7594242" cy="806937"/>
          </a:xfrm>
          <a:solidFill>
            <a:schemeClr val="tx1">
              <a:alpha val="85000"/>
            </a:schemeClr>
          </a:solidFill>
        </p:spPr>
        <p:txBody>
          <a:bodyPr>
            <a:noAutofit/>
          </a:bodyPr>
          <a:lstStyle/>
          <a:p>
            <a:br>
              <a:rPr lang="el-G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Ταξινομηση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Θαλασσιων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ΕΙΔΩν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ζωων</a:t>
            </a:r>
            <a:b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728" y="5056799"/>
            <a:ext cx="4624543" cy="494759"/>
          </a:xfrm>
        </p:spPr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Χρήση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CNNs &amp; 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9459-7B5B-AD5B-09D6-19EAE8E619F5}"/>
              </a:ext>
            </a:extLst>
          </p:cNvPr>
          <p:cNvSpPr txBox="1"/>
          <p:nvPr/>
        </p:nvSpPr>
        <p:spPr>
          <a:xfrm>
            <a:off x="2575355" y="5607210"/>
            <a:ext cx="3993290" cy="89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l-GR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Κατσούλη Καλλιόπη</a:t>
            </a:r>
            <a:r>
              <a:rPr lang="en-GB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2022202404006</a:t>
            </a:r>
            <a:endParaRPr lang="el-GR" sz="1600" kern="100" dirty="0">
              <a:solidFill>
                <a:srgbClr val="3D404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l-GR" sz="1600" b="1" kern="100" dirty="0" err="1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Γιουλάτου</a:t>
            </a:r>
            <a:r>
              <a:rPr lang="el-GR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Άννα- Βασιλική</a:t>
            </a:r>
            <a:r>
              <a:rPr lang="en-GB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2022202404001</a:t>
            </a:r>
            <a:endParaRPr lang="el-GR" sz="1600" kern="100" dirty="0">
              <a:solidFill>
                <a:srgbClr val="3D404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4EC61C5-FD89-EFE4-9E58-2FD031F0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08" y="2053137"/>
            <a:ext cx="2866784" cy="2006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63A399B-58A8-62C6-A565-C7051FDA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26" y="1611536"/>
            <a:ext cx="1363094" cy="144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A92733-7B74-42DD-F9BE-066814B4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95" y="3912035"/>
            <a:ext cx="1731339" cy="1154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9C68E158-81E0-D154-41AD-4DA9962B7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080" y="3237957"/>
            <a:ext cx="1348157" cy="13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68DD4F5-71D5-374F-95BF-D516ABF0E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20" y="1292580"/>
            <a:ext cx="1666779" cy="1250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67" y="253584"/>
            <a:ext cx="5580063" cy="479258"/>
          </a:xfrm>
        </p:spPr>
        <p:txBody>
          <a:bodyPr>
            <a:normAutofit fontScale="90000"/>
          </a:bodyPr>
          <a:lstStyle/>
          <a:p>
            <a:r>
              <a:rPr sz="2000" dirty="0"/>
              <a:t>Απ</a:t>
            </a:r>
            <a:r>
              <a:rPr sz="2000" dirty="0" err="1"/>
              <a:t>οτελ</a:t>
            </a:r>
            <a:r>
              <a:rPr lang="el-GR" sz="2000" dirty="0"/>
              <a:t>ε</a:t>
            </a:r>
            <a:r>
              <a:rPr sz="2000" dirty="0" err="1"/>
              <a:t>σμ</a:t>
            </a:r>
            <a:r>
              <a:rPr sz="2000" dirty="0"/>
              <a:t>ατα CNNs &amp; Σ</a:t>
            </a:r>
            <a:r>
              <a:rPr lang="el-GR" sz="2000" dirty="0"/>
              <a:t>υ</a:t>
            </a:r>
            <a:r>
              <a:rPr sz="2000" dirty="0" err="1"/>
              <a:t>γκριση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6B76D-10D9-906A-EDA9-0796C17061F0}"/>
              </a:ext>
            </a:extLst>
          </p:cNvPr>
          <p:cNvSpPr txBox="1"/>
          <p:nvPr/>
        </p:nvSpPr>
        <p:spPr>
          <a:xfrm>
            <a:off x="298128" y="3401444"/>
            <a:ext cx="857156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Παρατηρήσεις Εκπαίδευσης: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training</a:t>
            </a:r>
            <a:r>
              <a:rPr lang="el-GR" sz="1600" dirty="0"/>
              <a:t> </a:t>
            </a:r>
            <a:r>
              <a:rPr lang="el-GR" sz="1600" dirty="0" err="1"/>
              <a:t>loss</a:t>
            </a:r>
            <a:r>
              <a:rPr lang="el-GR" sz="1600" dirty="0"/>
              <a:t> μειώθηκε σταθερά και στα δύο μοντέλα.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CNN02 διατήρησε υψηλή </a:t>
            </a:r>
            <a:r>
              <a:rPr lang="el-GR" sz="1600" dirty="0" err="1"/>
              <a:t>val</a:t>
            </a:r>
            <a:r>
              <a:rPr lang="el-GR" sz="1600" dirty="0"/>
              <a:t> </a:t>
            </a:r>
            <a:r>
              <a:rPr lang="el-GR" sz="1600" dirty="0" err="1"/>
              <a:t>accuracy</a:t>
            </a:r>
            <a:r>
              <a:rPr lang="el-GR" sz="1600" dirty="0"/>
              <a:t>, χωρίς εμφανές </a:t>
            </a:r>
            <a:r>
              <a:rPr lang="el-GR" sz="1600" dirty="0" err="1"/>
              <a:t>overfitting</a:t>
            </a:r>
            <a:r>
              <a:rPr lang="el-G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Τα περισσότερα φίλτρα και το </a:t>
            </a:r>
            <a:r>
              <a:rPr lang="el-GR" sz="1600" dirty="0" err="1"/>
              <a:t>dropout</a:t>
            </a:r>
            <a:r>
              <a:rPr lang="el-GR" sz="1600" dirty="0"/>
              <a:t> (0.5) βελτίωσαν τη γενίκευση στο CNN02.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Η διαφορά απόδοσης (~1%) δείχνει θετική αλλά περιορισμένη επίδραση της πολυπλοκότητας.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Συμπεράσματα: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CNN02 υπερέχει ελαφρώς σε απόδοση, με μεγαλύτερο χρόνο εκπαίδευσης.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 err="1"/>
              <a:t>Learning</a:t>
            </a:r>
            <a:r>
              <a:rPr lang="el-GR" sz="1600" dirty="0"/>
              <a:t> </a:t>
            </a:r>
            <a:r>
              <a:rPr lang="el-GR" sz="1600" dirty="0" err="1"/>
              <a:t>rates</a:t>
            </a:r>
            <a:r>
              <a:rPr lang="el-GR" sz="1600" dirty="0"/>
              <a:t> 0.0001–0.0005 ήταν σταθερά αποδοτικά.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Batch</a:t>
            </a:r>
            <a:r>
              <a:rPr lang="el-GR" sz="1600" dirty="0"/>
              <a:t> </a:t>
            </a:r>
            <a:r>
              <a:rPr lang="el-GR" sz="1600" dirty="0" err="1"/>
              <a:t>Size</a:t>
            </a:r>
            <a:r>
              <a:rPr lang="el-GR" sz="1600" dirty="0"/>
              <a:t> 32 στο CNN02 ενίσχυσε τη σταθερότητα.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l-GR" sz="1600" dirty="0">
                <a:sym typeface="Wingdings" panose="05000000000000000000" pitchFamily="2" charset="2"/>
              </a:rPr>
              <a:t> Η περιορισμένη βελτίωση μεταξύ CNN01 και CNN02 ανέδειξε την ανάγκη για ισχυρότερα μοντέλα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l-GR" sz="1600" dirty="0">
                <a:sym typeface="Wingdings" panose="05000000000000000000" pitchFamily="2" charset="2"/>
              </a:rPr>
              <a:t>οδηγώντας στη </a:t>
            </a:r>
            <a:r>
              <a:rPr lang="el-GR" sz="1600" b="1" dirty="0">
                <a:sym typeface="Wingdings" panose="05000000000000000000" pitchFamily="2" charset="2"/>
              </a:rPr>
              <a:t>χρήση ResNet18 με </a:t>
            </a:r>
            <a:r>
              <a:rPr lang="el-GR" sz="1600" b="1" dirty="0" err="1">
                <a:sym typeface="Wingdings" panose="05000000000000000000" pitchFamily="2" charset="2"/>
              </a:rPr>
              <a:t>Transfer</a:t>
            </a:r>
            <a:r>
              <a:rPr lang="el-GR" sz="1600" b="1" dirty="0">
                <a:sym typeface="Wingdings" panose="05000000000000000000" pitchFamily="2" charset="2"/>
              </a:rPr>
              <a:t> </a:t>
            </a:r>
            <a:r>
              <a:rPr lang="el-GR" sz="1600" b="1" dirty="0" err="1">
                <a:sym typeface="Wingdings" panose="05000000000000000000" pitchFamily="2" charset="2"/>
              </a:rPr>
              <a:t>Learning</a:t>
            </a:r>
            <a:r>
              <a:rPr lang="el-GR" sz="1600" b="1" dirty="0">
                <a:sym typeface="Wingdings" panose="05000000000000000000" pitchFamily="2" charset="2"/>
              </a:rPr>
              <a:t>.</a:t>
            </a:r>
            <a:endParaRPr lang="el-GR" sz="1600" b="1" dirty="0"/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44F3BC18-D880-F14E-893D-F7DE3555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12641"/>
              </p:ext>
            </p:extLst>
          </p:nvPr>
        </p:nvGraphicFramePr>
        <p:xfrm>
          <a:off x="1116347" y="967164"/>
          <a:ext cx="6935129" cy="219995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27593">
                  <a:extLst>
                    <a:ext uri="{9D8B030D-6E8A-4147-A177-3AD203B41FA5}">
                      <a16:colId xmlns:a16="http://schemas.microsoft.com/office/drawing/2014/main" val="1126626748"/>
                    </a:ext>
                  </a:extLst>
                </a:gridCol>
                <a:gridCol w="2303768">
                  <a:extLst>
                    <a:ext uri="{9D8B030D-6E8A-4147-A177-3AD203B41FA5}">
                      <a16:colId xmlns:a16="http://schemas.microsoft.com/office/drawing/2014/main" val="159448200"/>
                    </a:ext>
                  </a:extLst>
                </a:gridCol>
                <a:gridCol w="2303768">
                  <a:extLst>
                    <a:ext uri="{9D8B030D-6E8A-4147-A177-3AD203B41FA5}">
                      <a16:colId xmlns:a16="http://schemas.microsoft.com/office/drawing/2014/main" val="55457183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l-G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Στοιχείο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CNN01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CNN02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880159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Accuracy (</a:t>
                      </a:r>
                      <a:r>
                        <a:rPr lang="el-G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κορυφαίο 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78.4% (</a:t>
                      </a:r>
                      <a:r>
                        <a:rPr lang="en-US" sz="1400" dirty="0" err="1"/>
                        <a:t>val_acc</a:t>
                      </a:r>
                      <a:r>
                        <a:rPr lang="en-US" sz="1400" dirty="0"/>
                        <a:t> = 0.7844)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79.4%</a:t>
                      </a:r>
                      <a:r>
                        <a:rPr lang="en-US" sz="1400"/>
                        <a:t> (val_acc = 0.7937)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4061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0.6120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/>
                        <a:t>0.5949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8525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0.0003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/>
                        <a:t>0.0001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262664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/>
                        <a:t>32 (πιο σταθερό)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335918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algn="l"/>
                      <a:r>
                        <a:rPr lang="el-G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Χρόνος Εκπαίδευσης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~4 λεπτά (244</a:t>
                      </a:r>
                      <a:r>
                        <a:rPr lang="en-US" sz="1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~16 λεπτά (957</a:t>
                      </a:r>
                      <a:r>
                        <a:rPr lang="en-US" sz="1400" b="1" dirty="0"/>
                        <a:t>s)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806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86" y="741497"/>
            <a:ext cx="6235628" cy="762000"/>
          </a:xfrm>
        </p:spPr>
        <p:txBody>
          <a:bodyPr>
            <a:normAutofit/>
          </a:bodyPr>
          <a:lstStyle/>
          <a:p>
            <a:r>
              <a:rPr sz="2400" dirty="0" err="1"/>
              <a:t>Δοκιμ</a:t>
            </a:r>
            <a:r>
              <a:rPr lang="el-GR" sz="2400" dirty="0"/>
              <a:t>η</a:t>
            </a:r>
            <a:r>
              <a:rPr sz="2400" dirty="0"/>
              <a:t> CNN02 </a:t>
            </a:r>
            <a:r>
              <a:rPr sz="2400" dirty="0" err="1"/>
              <a:t>με</a:t>
            </a:r>
            <a:r>
              <a:rPr sz="2400" dirty="0"/>
              <a:t> </a:t>
            </a:r>
            <a:r>
              <a:rPr sz="2400" dirty="0" err="1"/>
              <a:t>Εικ</a:t>
            </a:r>
            <a:r>
              <a:rPr lang="el-GR" sz="2400" dirty="0"/>
              <a:t>ο</a:t>
            </a:r>
            <a:r>
              <a:rPr sz="2400" dirty="0" err="1"/>
              <a:t>νες</a:t>
            </a:r>
            <a:r>
              <a:rPr sz="2400" dirty="0"/>
              <a:t>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3" y="2276155"/>
            <a:ext cx="7293429" cy="3840348"/>
          </a:xfrm>
        </p:spPr>
        <p:txBody>
          <a:bodyPr/>
          <a:lstStyle/>
          <a:p>
            <a:pPr algn="just"/>
            <a:r>
              <a:rPr dirty="0" err="1"/>
              <a:t>Πριν</a:t>
            </a:r>
            <a:r>
              <a:rPr dirty="0"/>
              <a:t> </a:t>
            </a:r>
            <a:r>
              <a:rPr dirty="0" err="1"/>
              <a:t>ξεκινήσουμε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ResNet18, πρα</a:t>
            </a:r>
            <a:r>
              <a:rPr dirty="0" err="1"/>
              <a:t>γμ</a:t>
            </a:r>
            <a:r>
              <a:rPr dirty="0"/>
              <a:t>ατοποιήσαμε ένα επιπλέον πείραμα με το CNN02 χρησιμοποιώντας εικόνες μεγαλύτερης ανάλυσης (224x224).</a:t>
            </a:r>
          </a:p>
          <a:p>
            <a:pPr algn="just"/>
            <a:r>
              <a:rPr dirty="0" err="1"/>
              <a:t>Σκο</a:t>
            </a:r>
            <a:r>
              <a:rPr dirty="0"/>
              <a:t>πός ήταν να δούμε αν η βελτίωση στην ανάλυση οδηγεί σε καλύτερη απόδοση.</a:t>
            </a:r>
            <a:endParaRPr lang="el-GR" dirty="0"/>
          </a:p>
          <a:p>
            <a:endParaRPr lang="el-GR" dirty="0"/>
          </a:p>
          <a:p>
            <a:endParaRPr dirty="0"/>
          </a:p>
          <a:p>
            <a:pPr lvl="1"/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E23DC5-D401-5D67-BB2A-9BA68CAF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70879"/>
              </p:ext>
            </p:extLst>
          </p:nvPr>
        </p:nvGraphicFramePr>
        <p:xfrm>
          <a:off x="1606551" y="4272463"/>
          <a:ext cx="5937249" cy="1463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9083">
                  <a:extLst>
                    <a:ext uri="{9D8B030D-6E8A-4147-A177-3AD203B41FA5}">
                      <a16:colId xmlns:a16="http://schemas.microsoft.com/office/drawing/2014/main" val="1821483201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4127028506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3884246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Παράμετρος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CNN02 (128×128)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CNN02 (224×224)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1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75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71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05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67</a:t>
                      </a:r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81</a:t>
                      </a:r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6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Διάρκεια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~ 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 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~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 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 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47 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905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62A7-1D96-8523-5804-139D250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5F91-B550-2825-A47E-EF2BDF9D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2824715"/>
            <a:ext cx="7867073" cy="3101983"/>
          </a:xfrm>
        </p:spPr>
        <p:txBody>
          <a:bodyPr/>
          <a:lstStyle/>
          <a:p>
            <a:pPr algn="just"/>
            <a:r>
              <a:rPr lang="el-GR" dirty="0"/>
              <a:t> </a:t>
            </a:r>
            <a:r>
              <a:rPr lang="en-US" b="1" dirty="0"/>
              <a:t>ResNet18</a:t>
            </a:r>
            <a:r>
              <a:rPr lang="el-GR" b="1" dirty="0"/>
              <a:t> </a:t>
            </a:r>
            <a:r>
              <a:rPr lang="el-GR" b="1" dirty="0" err="1"/>
              <a:t>προεκπαιδευμένο</a:t>
            </a:r>
            <a:r>
              <a:rPr lang="el-GR" b="1" dirty="0"/>
              <a:t> μοντέλο στο </a:t>
            </a:r>
            <a:r>
              <a:rPr lang="en-US" dirty="0"/>
              <a:t>ImageNet</a:t>
            </a:r>
            <a:r>
              <a:rPr lang="el-GR" dirty="0"/>
              <a:t>.</a:t>
            </a:r>
          </a:p>
          <a:p>
            <a:pPr algn="just"/>
            <a:r>
              <a:rPr lang="el-GR" b="1" dirty="0"/>
              <a:t>Απενεργοποιήσαμε την εκπαίδευση</a:t>
            </a:r>
            <a:r>
              <a:rPr lang="el-GR" dirty="0"/>
              <a:t> των πρώτων </a:t>
            </a:r>
            <a:r>
              <a:rPr lang="en-US" dirty="0"/>
              <a:t>layers (feature extractor).</a:t>
            </a:r>
            <a:r>
              <a:rPr lang="el-GR" dirty="0"/>
              <a:t> </a:t>
            </a:r>
          </a:p>
          <a:p>
            <a:pPr algn="just"/>
            <a:r>
              <a:rPr lang="el-GR" dirty="0"/>
              <a:t>Όλα τα αρχικά βάρη μένουν σταθερά.</a:t>
            </a:r>
            <a:endParaRPr lang="en-US" dirty="0"/>
          </a:p>
          <a:p>
            <a:pPr algn="just"/>
            <a:r>
              <a:rPr lang="el-GR" b="1" dirty="0"/>
              <a:t>Αντικαταστήσαμε</a:t>
            </a:r>
            <a:r>
              <a:rPr lang="el-GR" dirty="0"/>
              <a:t> το τελικό </a:t>
            </a:r>
            <a:r>
              <a:rPr lang="en-US" dirty="0"/>
              <a:t>fully connected layer </a:t>
            </a:r>
            <a:r>
              <a:rPr lang="el-GR" dirty="0"/>
              <a:t>με:</a:t>
            </a:r>
          </a:p>
          <a:p>
            <a:pPr lvl="1" algn="just"/>
            <a:r>
              <a:rPr lang="el-GR" dirty="0"/>
              <a:t>Ένα </a:t>
            </a:r>
            <a:r>
              <a:rPr lang="en-US" b="1" dirty="0"/>
              <a:t>Dropout layer</a:t>
            </a:r>
            <a:r>
              <a:rPr lang="el-GR" b="1" dirty="0"/>
              <a:t>.</a:t>
            </a:r>
            <a:endParaRPr lang="en-US" dirty="0"/>
          </a:p>
          <a:p>
            <a:pPr lvl="1" algn="just"/>
            <a:r>
              <a:rPr lang="el-GR" dirty="0"/>
              <a:t>Ένα νέο </a:t>
            </a:r>
            <a:r>
              <a:rPr lang="en-US" b="1" dirty="0"/>
              <a:t>Linear layer </a:t>
            </a:r>
            <a:r>
              <a:rPr lang="el-GR" b="1" dirty="0"/>
              <a:t>με 5 </a:t>
            </a:r>
            <a:r>
              <a:rPr lang="en-US" b="1" dirty="0"/>
              <a:t>outputs</a:t>
            </a:r>
            <a:r>
              <a:rPr lang="en-US" dirty="0"/>
              <a:t> (</a:t>
            </a:r>
            <a:r>
              <a:rPr lang="el-GR" dirty="0"/>
              <a:t>όσες και οι κλάσεις μας).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ADA-798E-FA09-7051-BAE3D4D2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9" y="491074"/>
            <a:ext cx="6472382" cy="947235"/>
          </a:xfrm>
        </p:spPr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42CF-A91F-25C0-6C89-F66ED429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2190357"/>
            <a:ext cx="3842327" cy="3406879"/>
          </a:xfrm>
        </p:spPr>
        <p:txBody>
          <a:bodyPr>
            <a:normAutofit/>
          </a:bodyPr>
          <a:lstStyle/>
          <a:p>
            <a:r>
              <a:rPr lang="el-GR" sz="1600" b="1" u="sng" dirty="0"/>
              <a:t>Παράμετροι Εκπαίδευσης:</a:t>
            </a:r>
          </a:p>
          <a:p>
            <a:r>
              <a:rPr lang="el-GR" sz="1600" b="1" dirty="0"/>
              <a:t>Εικόνες</a:t>
            </a:r>
            <a:r>
              <a:rPr lang="el-GR" sz="1600" dirty="0"/>
              <a:t>: 224×224</a:t>
            </a:r>
          </a:p>
          <a:p>
            <a:r>
              <a:rPr lang="el-GR" sz="1600" b="1" dirty="0"/>
              <a:t>Μοντέλο</a:t>
            </a:r>
            <a:r>
              <a:rPr lang="el-GR" sz="1600" dirty="0"/>
              <a:t>: </a:t>
            </a:r>
            <a:r>
              <a:rPr lang="en-US" sz="1600" dirty="0"/>
              <a:t>ResNet18 (</a:t>
            </a:r>
            <a:r>
              <a:rPr lang="el-GR" sz="1600" dirty="0"/>
              <a:t>με τροποποιημένο τελικό </a:t>
            </a:r>
            <a:r>
              <a:rPr lang="en-US" sz="1600" dirty="0"/>
              <a:t>layer)</a:t>
            </a:r>
          </a:p>
          <a:p>
            <a:r>
              <a:rPr lang="en-US" sz="1600" b="1" dirty="0"/>
              <a:t>Batch size</a:t>
            </a:r>
            <a:r>
              <a:rPr lang="en-US" sz="1600" dirty="0"/>
              <a:t>: 32</a:t>
            </a:r>
          </a:p>
          <a:p>
            <a:r>
              <a:rPr lang="en-US" sz="1600" b="1" dirty="0"/>
              <a:t>Epochs</a:t>
            </a:r>
            <a:r>
              <a:rPr lang="en-US" sz="1600" dirty="0"/>
              <a:t>: max 100</a:t>
            </a:r>
          </a:p>
          <a:p>
            <a:r>
              <a:rPr lang="en-US" sz="1600" b="1" dirty="0"/>
              <a:t>Learning rate</a:t>
            </a:r>
            <a:r>
              <a:rPr lang="en-US" sz="1600" dirty="0"/>
              <a:t>: 0.0003 (</a:t>
            </a:r>
            <a:r>
              <a:rPr lang="el-GR" sz="1600" dirty="0"/>
              <a:t>μέτρια τιμή)</a:t>
            </a:r>
          </a:p>
          <a:p>
            <a:r>
              <a:rPr lang="en-US" sz="1600" b="1" dirty="0"/>
              <a:t>Early stopping</a:t>
            </a:r>
            <a:r>
              <a:rPr lang="en-US" sz="1600" dirty="0"/>
              <a:t>: </a:t>
            </a:r>
            <a:r>
              <a:rPr lang="el-GR" sz="1600" dirty="0"/>
              <a:t>με </a:t>
            </a:r>
            <a:r>
              <a:rPr lang="en-US" sz="1600" dirty="0"/>
              <a:t>patience = 3</a:t>
            </a:r>
          </a:p>
          <a:p>
            <a:endParaRPr lang="en-US" dirty="0"/>
          </a:p>
        </p:txBody>
      </p:sp>
      <p:pic>
        <p:nvPicPr>
          <p:cNvPr id="4" name="Picture 5" descr="A graph of a train loss&#10;&#10;AI-generated content may be incorrect.">
            <a:extLst>
              <a:ext uri="{FF2B5EF4-FFF2-40B4-BE49-F238E27FC236}">
                <a16:creationId xmlns:a16="http://schemas.microsoft.com/office/drawing/2014/main" id="{5DAEA3AA-96E7-F124-1021-38441C9D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09" y="1876320"/>
            <a:ext cx="4937483" cy="3291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E0725-1AEC-7753-4852-05AFB3D6F0AA}"/>
              </a:ext>
            </a:extLst>
          </p:cNvPr>
          <p:cNvSpPr txBox="1"/>
          <p:nvPr/>
        </p:nvSpPr>
        <p:spPr>
          <a:xfrm>
            <a:off x="1335809" y="5329382"/>
            <a:ext cx="510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Αποτελεσμάτα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Val_accuracy</a:t>
            </a:r>
            <a:r>
              <a:rPr lang="en-US" dirty="0"/>
              <a:t>:  0,98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Val_loss</a:t>
            </a:r>
            <a:r>
              <a:rPr lang="en-US" dirty="0"/>
              <a:t>:  0,059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Χρόνος εκπαίδευσης: 2,3 ώρες</a:t>
            </a:r>
          </a:p>
        </p:txBody>
      </p:sp>
    </p:spTree>
    <p:extLst>
      <p:ext uri="{BB962C8B-B14F-4D97-AF65-F5344CB8AC3E}">
        <p14:creationId xmlns:p14="http://schemas.microsoft.com/office/powerpoint/2010/main" val="48376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A69E-ED58-3FA0-C0EA-93D79071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596576"/>
            <a:ext cx="5937755" cy="1188720"/>
          </a:xfrm>
        </p:spPr>
        <p:txBody>
          <a:bodyPr>
            <a:normAutofit/>
          </a:bodyPr>
          <a:lstStyle/>
          <a:p>
            <a:r>
              <a:rPr lang="el-GR" sz="2400" dirty="0"/>
              <a:t>ΣΥΓΚΡΙΣΗ ΑΠΟΤΕΛΕΣΜΑΤΩΝ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52AA54-339E-E5A4-EB63-9B706654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29343"/>
              </p:ext>
            </p:extLst>
          </p:nvPr>
        </p:nvGraphicFramePr>
        <p:xfrm>
          <a:off x="272473" y="2580790"/>
          <a:ext cx="8599052" cy="24919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94090">
                  <a:extLst>
                    <a:ext uri="{9D8B030D-6E8A-4147-A177-3AD203B41FA5}">
                      <a16:colId xmlns:a16="http://schemas.microsoft.com/office/drawing/2014/main" val="3601316335"/>
                    </a:ext>
                  </a:extLst>
                </a:gridCol>
                <a:gridCol w="1144291">
                  <a:extLst>
                    <a:ext uri="{9D8B030D-6E8A-4147-A177-3AD203B41FA5}">
                      <a16:colId xmlns:a16="http://schemas.microsoft.com/office/drawing/2014/main" val="4189647549"/>
                    </a:ext>
                  </a:extLst>
                </a:gridCol>
                <a:gridCol w="1147721">
                  <a:extLst>
                    <a:ext uri="{9D8B030D-6E8A-4147-A177-3AD203B41FA5}">
                      <a16:colId xmlns:a16="http://schemas.microsoft.com/office/drawing/2014/main" val="1388384142"/>
                    </a:ext>
                  </a:extLst>
                </a:gridCol>
                <a:gridCol w="1373418">
                  <a:extLst>
                    <a:ext uri="{9D8B030D-6E8A-4147-A177-3AD203B41FA5}">
                      <a16:colId xmlns:a16="http://schemas.microsoft.com/office/drawing/2014/main" val="2839511533"/>
                    </a:ext>
                  </a:extLst>
                </a:gridCol>
                <a:gridCol w="909110">
                  <a:extLst>
                    <a:ext uri="{9D8B030D-6E8A-4147-A177-3AD203B41FA5}">
                      <a16:colId xmlns:a16="http://schemas.microsoft.com/office/drawing/2014/main" val="4170035875"/>
                    </a:ext>
                  </a:extLst>
                </a:gridCol>
                <a:gridCol w="1322714">
                  <a:extLst>
                    <a:ext uri="{9D8B030D-6E8A-4147-A177-3AD203B41FA5}">
                      <a16:colId xmlns:a16="http://schemas.microsoft.com/office/drawing/2014/main" val="3408568859"/>
                    </a:ext>
                  </a:extLst>
                </a:gridCol>
                <a:gridCol w="1507708">
                  <a:extLst>
                    <a:ext uri="{9D8B030D-6E8A-4147-A177-3AD203B41FA5}">
                      <a16:colId xmlns:a16="http://schemas.microsoft.com/office/drawing/2014/main" val="1567741920"/>
                    </a:ext>
                  </a:extLst>
                </a:gridCol>
              </a:tblGrid>
              <a:tr h="6355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  <a:endParaRPr lang="el-GR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Train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244772"/>
                  </a:ext>
                </a:extLst>
              </a:tr>
              <a:tr h="444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CNN01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</a:t>
                      </a:r>
                      <a:r>
                        <a:rPr lang="el-GR" sz="1600" dirty="0"/>
                        <a:t>784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0.6120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0.0003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4 </a:t>
                      </a:r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61394"/>
                  </a:ext>
                </a:extLst>
              </a:tr>
              <a:tr h="5885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CNN02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</a:t>
                      </a:r>
                      <a:r>
                        <a:rPr lang="el-GR" sz="1600" dirty="0"/>
                        <a:t>794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16</a:t>
                      </a:r>
                      <a:r>
                        <a:rPr lang="en-US" sz="1600" dirty="0"/>
                        <a:t>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868594"/>
                  </a:ext>
                </a:extLst>
              </a:tr>
              <a:tr h="5215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ResNet18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0.983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0.059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h 34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19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994-FA41-FE44-C9A1-506EE88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22" y="679657"/>
            <a:ext cx="6521955" cy="1188720"/>
          </a:xfrm>
        </p:spPr>
        <p:txBody>
          <a:bodyPr>
            <a:normAutofit/>
          </a:bodyPr>
          <a:lstStyle/>
          <a:p>
            <a:r>
              <a:rPr lang="el-GR" b="1" dirty="0" err="1"/>
              <a:t>Τελικη</a:t>
            </a:r>
            <a:r>
              <a:rPr lang="el-GR" b="1" dirty="0"/>
              <a:t> </a:t>
            </a:r>
            <a:r>
              <a:rPr lang="el-GR" b="1" dirty="0" err="1"/>
              <a:t>Αξιολογηση</a:t>
            </a:r>
            <a:r>
              <a:rPr lang="el-GR" b="1" dirty="0"/>
              <a:t> στο </a:t>
            </a:r>
            <a:r>
              <a:rPr lang="el-GR" b="1" dirty="0" err="1"/>
              <a:t>Test</a:t>
            </a:r>
            <a:r>
              <a:rPr lang="el-GR" b="1" dirty="0"/>
              <a:t> </a:t>
            </a:r>
            <a:r>
              <a:rPr lang="el-GR" b="1" dirty="0" err="1"/>
              <a:t>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7428C-E21E-4C3B-8392-07B4667C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334" y="2267411"/>
            <a:ext cx="4483330" cy="2235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08449-A428-14F7-598F-F486E8471E01}"/>
              </a:ext>
            </a:extLst>
          </p:cNvPr>
          <p:cNvSpPr txBox="1"/>
          <p:nvPr/>
        </p:nvSpPr>
        <p:spPr>
          <a:xfrm>
            <a:off x="951345" y="4701015"/>
            <a:ext cx="75207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341313" algn="just"/>
            <a:r>
              <a:rPr lang="en-US" dirty="0"/>
              <a:t>🔹 </a:t>
            </a:r>
            <a:r>
              <a:rPr lang="en-US" b="1" dirty="0"/>
              <a:t>Accuracy</a:t>
            </a:r>
            <a:r>
              <a:rPr lang="el-GR" dirty="0"/>
              <a:t>: 98% – πολύ υψηλή, δείχνει ότι το μοντέλο γενικεύει καλά.</a:t>
            </a:r>
            <a:endParaRPr lang="en-US" dirty="0"/>
          </a:p>
          <a:p>
            <a:pPr marL="341313" indent="-341313" algn="just"/>
            <a:r>
              <a:rPr lang="en-US" dirty="0"/>
              <a:t>🔹 </a:t>
            </a:r>
            <a:r>
              <a:rPr lang="en-US" b="1" dirty="0"/>
              <a:t>Starfish</a:t>
            </a:r>
            <a:r>
              <a:rPr lang="el-GR" b="1" dirty="0"/>
              <a:t> και </a:t>
            </a:r>
            <a:r>
              <a:rPr lang="en-US" b="1" dirty="0"/>
              <a:t>Sharks</a:t>
            </a:r>
            <a:r>
              <a:rPr lang="el-GR" dirty="0"/>
              <a:t> είχαν εξαιρετική απόδοση (100% </a:t>
            </a:r>
            <a:r>
              <a:rPr lang="en-US" dirty="0"/>
              <a:t>recall</a:t>
            </a:r>
            <a:r>
              <a:rPr lang="el-GR" dirty="0"/>
              <a:t> ή/και </a:t>
            </a:r>
            <a:r>
              <a:rPr lang="en-US" dirty="0"/>
              <a:t>precision</a:t>
            </a:r>
            <a:r>
              <a:rPr lang="el-GR" dirty="0"/>
              <a:t>).</a:t>
            </a:r>
            <a:endParaRPr lang="en-US" dirty="0"/>
          </a:p>
          <a:p>
            <a:pPr algn="just"/>
            <a:r>
              <a:rPr lang="en-US" dirty="0"/>
              <a:t>🔹 </a:t>
            </a:r>
            <a:r>
              <a:rPr lang="en-US" b="1" dirty="0"/>
              <a:t>Turtles</a:t>
            </a:r>
            <a:r>
              <a:rPr lang="el-GR" b="1" dirty="0"/>
              <a:t> και </a:t>
            </a:r>
            <a:r>
              <a:rPr lang="en-US" b="1" dirty="0" err="1"/>
              <a:t>JellyFish</a:t>
            </a:r>
            <a:r>
              <a:rPr lang="el-GR" dirty="0"/>
              <a:t> είχαν ελαφρώς χαμηλότερα </a:t>
            </a:r>
            <a:r>
              <a:rPr lang="en-US" dirty="0"/>
              <a:t>precision.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845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50F7-1677-4394-6BF8-3E14A906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640460"/>
            <a:ext cx="5937755" cy="1188720"/>
          </a:xfrm>
        </p:spPr>
        <p:txBody>
          <a:bodyPr>
            <a:normAutofit/>
          </a:bodyPr>
          <a:lstStyle/>
          <a:p>
            <a:r>
              <a:rPr lang="el-GR" sz="2300" b="1" dirty="0" err="1"/>
              <a:t>Τελικη</a:t>
            </a:r>
            <a:r>
              <a:rPr lang="el-GR" sz="2300" b="1" dirty="0"/>
              <a:t> </a:t>
            </a:r>
            <a:r>
              <a:rPr lang="el-GR" sz="2300" b="1" dirty="0" err="1"/>
              <a:t>Αξιολογηση</a:t>
            </a:r>
            <a:r>
              <a:rPr lang="el-GR" sz="2300" b="1" dirty="0"/>
              <a:t> στο </a:t>
            </a:r>
            <a:r>
              <a:rPr lang="el-GR" sz="2300" b="1" dirty="0" err="1"/>
              <a:t>Test</a:t>
            </a:r>
            <a:r>
              <a:rPr lang="el-GR" sz="2300" b="1" dirty="0"/>
              <a:t> </a:t>
            </a:r>
            <a:r>
              <a:rPr lang="el-GR" sz="2300" b="1" dirty="0" err="1"/>
              <a:t>Set</a:t>
            </a:r>
            <a:endParaRPr lang="en-US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461CE-6834-EB9D-FFE7-4DCBA87F3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23" y="2272145"/>
            <a:ext cx="5283978" cy="39744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77BFF-4F32-1DF5-697D-ACD3030A8664}"/>
              </a:ext>
            </a:extLst>
          </p:cNvPr>
          <p:cNvSpPr txBox="1"/>
          <p:nvPr/>
        </p:nvSpPr>
        <p:spPr>
          <a:xfrm>
            <a:off x="5835850" y="2753678"/>
            <a:ext cx="2895600" cy="321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54/55 σωστές προβλέψεις – 1 πρόβλεψη έγινε για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SeaUrchins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54/57 σωστές – 2 φορές μπερδεύτηκαν με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Sharks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53/53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Starfish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49/49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51/53 – 1 μπ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ερδεύτηκε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66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873344"/>
          </a:xfrm>
        </p:spPr>
        <p:txBody>
          <a:bodyPr>
            <a:normAutofit/>
          </a:bodyPr>
          <a:lstStyle/>
          <a:p>
            <a:r>
              <a:rPr sz="2400" dirty="0"/>
              <a:t>Π</a:t>
            </a:r>
            <a:r>
              <a:rPr lang="el-GR" sz="2400" dirty="0"/>
              <a:t>ι</a:t>
            </a:r>
            <a:r>
              <a:rPr sz="2400" dirty="0"/>
              <a:t>νακας Απ</a:t>
            </a:r>
            <a:r>
              <a:rPr sz="2400" dirty="0" err="1"/>
              <a:t>οτελεσμ</a:t>
            </a:r>
            <a:r>
              <a:rPr lang="el-GR" sz="2400" dirty="0"/>
              <a:t>α</a:t>
            </a:r>
            <a:r>
              <a:rPr sz="2400" dirty="0" err="1"/>
              <a:t>των</a:t>
            </a:r>
            <a:endParaRPr sz="2400" dirty="0"/>
          </a:p>
        </p:txBody>
      </p: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807C61A8-F552-2A0F-6564-06C668E002EA}"/>
              </a:ext>
            </a:extLst>
          </p:cNvPr>
          <p:cNvGrpSpPr/>
          <p:nvPr/>
        </p:nvGrpSpPr>
        <p:grpSpPr>
          <a:xfrm>
            <a:off x="616143" y="2300187"/>
            <a:ext cx="8049655" cy="3705724"/>
            <a:chOff x="616143" y="2300187"/>
            <a:chExt cx="8049655" cy="3705724"/>
          </a:xfrm>
        </p:grpSpPr>
        <p:pic>
          <p:nvPicPr>
            <p:cNvPr id="3" name="Picture 2" descr="final_summary_tabl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143" y="2300187"/>
              <a:ext cx="8049655" cy="3705724"/>
            </a:xfrm>
            <a:prstGeom prst="rect">
              <a:avLst/>
            </a:prstGeom>
          </p:spPr>
        </p:pic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2D5571C2-4CA8-C5A2-1646-C505795C7763}"/>
                </a:ext>
              </a:extLst>
            </p:cNvPr>
            <p:cNvSpPr/>
            <p:nvPr/>
          </p:nvSpPr>
          <p:spPr>
            <a:xfrm>
              <a:off x="720436" y="3313740"/>
              <a:ext cx="7840236" cy="12449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1766FAFF-C477-003E-0A59-C3F6346F6969}"/>
                </a:ext>
              </a:extLst>
            </p:cNvPr>
            <p:cNvSpPr/>
            <p:nvPr/>
          </p:nvSpPr>
          <p:spPr>
            <a:xfrm>
              <a:off x="713881" y="5008752"/>
              <a:ext cx="7840236" cy="12449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CB879-E25B-4A8B-9E24-F9C67AB163BC}"/>
              </a:ext>
            </a:extLst>
          </p:cNvPr>
          <p:cNvSpPr/>
          <p:nvPr/>
        </p:nvSpPr>
        <p:spPr>
          <a:xfrm>
            <a:off x="720436" y="5780496"/>
            <a:ext cx="7840236" cy="124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16A060-46F9-63CB-49E1-E89971B2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618" y="458748"/>
            <a:ext cx="5070764" cy="935944"/>
          </a:xfrm>
        </p:spPr>
        <p:txBody>
          <a:bodyPr>
            <a:normAutofit/>
          </a:bodyPr>
          <a:lstStyle/>
          <a:p>
            <a:r>
              <a:rPr lang="el-GR" sz="2000" dirty="0" err="1"/>
              <a:t>ΣΥνοψη</a:t>
            </a:r>
            <a:r>
              <a:rPr lang="el-GR" sz="2000" dirty="0"/>
              <a:t> </a:t>
            </a:r>
            <a:r>
              <a:rPr lang="el-GR" sz="2000" dirty="0" err="1"/>
              <a:t>ΜοντΕλων</a:t>
            </a:r>
            <a:r>
              <a:rPr lang="el-GR" sz="2000" dirty="0"/>
              <a:t> </a:t>
            </a:r>
            <a:br>
              <a:rPr lang="el-GR" sz="2000" dirty="0"/>
            </a:br>
            <a:r>
              <a:rPr lang="el-GR" sz="2000" dirty="0" err="1"/>
              <a:t>ΣυγκριτικΗ</a:t>
            </a:r>
            <a:r>
              <a:rPr lang="el-GR" sz="2000" dirty="0"/>
              <a:t> </a:t>
            </a:r>
            <a:r>
              <a:rPr lang="el-GR" sz="2000" dirty="0" err="1"/>
              <a:t>ΑξιολΟγηση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61451-1868-BEB2-6175-62B236D695BA}"/>
              </a:ext>
            </a:extLst>
          </p:cNvPr>
          <p:cNvSpPr txBox="1"/>
          <p:nvPr/>
        </p:nvSpPr>
        <p:spPr>
          <a:xfrm>
            <a:off x="1581728" y="1634793"/>
            <a:ext cx="6324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sz="1600" dirty="0"/>
              <a:t>🔹 </a:t>
            </a:r>
            <a:r>
              <a:rPr lang="en-US" sz="1600" u="sng" dirty="0"/>
              <a:t>CNN01</a:t>
            </a:r>
            <a:endParaRPr lang="el-GR" sz="16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Απλή αρχιτεκτονική με 3 </a:t>
            </a:r>
            <a:r>
              <a:rPr lang="en-US" sz="1600" dirty="0"/>
              <a:t>Conv layers </a:t>
            </a:r>
            <a:r>
              <a:rPr lang="el-GR" sz="1600" dirty="0"/>
              <a:t>και </a:t>
            </a:r>
            <a:r>
              <a:rPr lang="en-US" sz="1600" dirty="0"/>
              <a:t>Dropout(0.4).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Είσοδος: 128×128.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Val Accuracy: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~78.4%.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Πολύ γρήγορη εκπαίδευση (~3–10 λεπτά).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Ιδανικό για εφαρμογές με λίγους πόρους.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algn="just"/>
            <a:r>
              <a:rPr lang="el-GR" sz="1600" dirty="0"/>
              <a:t>🔹 </a:t>
            </a:r>
            <a:r>
              <a:rPr lang="en-US" sz="1600" u="sng" dirty="0"/>
              <a:t>CNN02</a:t>
            </a:r>
            <a:endParaRPr lang="el-GR" sz="16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Πιο βαθύ δίκτυο με περισσότερα φίλτρα και </a:t>
            </a:r>
            <a:r>
              <a:rPr lang="en-US" sz="1600" dirty="0"/>
              <a:t>Dropout(0.5).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Είσοδος: 128×128.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Val Accuracy: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~79.4%.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Μεγαλύτερη διάρκεια εκπαίδευσης (~16–43 λεπτά).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Καλύτερη αναπαράσταση, αλλά λιγότερη σταθερότητα.</a:t>
            </a:r>
          </a:p>
          <a:p>
            <a:pPr algn="just"/>
            <a:endParaRPr lang="el-GR" sz="1600" dirty="0"/>
          </a:p>
          <a:p>
            <a:pPr algn="just"/>
            <a:r>
              <a:rPr lang="el-GR" sz="1600" dirty="0"/>
              <a:t>🔹 </a:t>
            </a:r>
            <a:r>
              <a:rPr lang="en-US" sz="1600" u="sng" dirty="0" err="1"/>
              <a:t>ResNetTransfer</a:t>
            </a:r>
            <a:r>
              <a:rPr lang="en-US" sz="1600" u="sng" dirty="0"/>
              <a:t> (ResNet18)</a:t>
            </a:r>
            <a:endParaRPr lang="el-GR" sz="16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Transfer Learning </a:t>
            </a:r>
            <a:r>
              <a:rPr lang="el-GR" sz="1600" dirty="0"/>
              <a:t>με παγωμένα βάρη και </a:t>
            </a:r>
            <a:r>
              <a:rPr lang="el-GR" sz="1600" dirty="0" err="1"/>
              <a:t>εκπαιδεύσιμο</a:t>
            </a:r>
            <a:r>
              <a:rPr lang="el-GR" sz="1600" dirty="0"/>
              <a:t> τελικό </a:t>
            </a:r>
            <a:r>
              <a:rPr lang="en-US" sz="1600" dirty="0"/>
              <a:t>layer.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Είσοδος: 224×224.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Accuracy: ~98.3%, test accuracy: ~97.75%.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Εκπαίδευση ~2 ώρες και 34 λεπτά.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Υψηλή ακρίβεια και σταθερότητα, αλλά απαιτεί </a:t>
            </a:r>
            <a:r>
              <a:rPr lang="en-US" sz="1600" dirty="0"/>
              <a:t>GPU.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9211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488" y="734733"/>
            <a:ext cx="4386622" cy="616085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εισαγωγη</a:t>
            </a:r>
            <a:endParaRPr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FA1911F-62FE-39D2-C2F4-C1826A6F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E11D8-117A-C624-62D3-2D1F3048D430}"/>
              </a:ext>
            </a:extLst>
          </p:cNvPr>
          <p:cNvSpPr txBox="1"/>
          <p:nvPr/>
        </p:nvSpPr>
        <p:spPr>
          <a:xfrm>
            <a:off x="837311" y="1764292"/>
            <a:ext cx="74693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Η θαλάσσια βιοποικιλότητα περιλαμβάνει περίπου 240.000 είδη.</a:t>
            </a:r>
          </a:p>
          <a:p>
            <a:pPr marL="403225" indent="-403225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Αποτελεί κρίσιμο δείκτη για την υγεία του πλανήτη.</a:t>
            </a:r>
          </a:p>
          <a:p>
            <a:pPr marL="403225" indent="-403225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Η καταγραφή &amp; παρακολούθηση των ειδών είναι σημαντική, ειδικά λόγω κλιματικής αλλαγής και ρύπανσης.</a:t>
            </a:r>
          </a:p>
          <a:p>
            <a:pPr marL="403225" indent="-403225" algn="just">
              <a:buFont typeface="Arial" panose="020B0604020202020204" pitchFamily="34" charset="0"/>
              <a:buChar char="•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Deep</a:t>
            </a:r>
            <a:r>
              <a:rPr lang="el-GR" sz="1600" dirty="0"/>
              <a:t> </a:t>
            </a:r>
            <a:r>
              <a:rPr lang="el-GR" sz="1600" dirty="0" err="1"/>
              <a:t>Learning</a:t>
            </a:r>
            <a:r>
              <a:rPr lang="el-GR" sz="1600" dirty="0"/>
              <a:t> προσφέρει σύγχρονες μεθόδους για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την αυτόματη αναγνώριση και ταξινόμηση ειδών.  </a:t>
            </a:r>
          </a:p>
          <a:p>
            <a:pPr lvl="1" algn="just"/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Σ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υμβάλλει στην παρακολούθηση και προστασία της θαλάσσιας ζωής.</a:t>
            </a:r>
          </a:p>
          <a:p>
            <a:pPr algn="just"/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l-GR" sz="1600" dirty="0"/>
          </a:p>
          <a:p>
            <a:pPr lvl="1"/>
            <a:r>
              <a:rPr lang="el-G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Στόχοι Εργασίας</a:t>
            </a:r>
          </a:p>
          <a:p>
            <a:pPr algn="ctr"/>
            <a:endParaRPr lang="el-GR" sz="1600" u="sng" dirty="0"/>
          </a:p>
          <a:p>
            <a:pPr marL="461963" indent="-461963" algn="just">
              <a:buFont typeface="Arial" panose="020B0604020202020204" pitchFamily="34" charset="0"/>
              <a:buChar char="•"/>
            </a:pPr>
            <a:r>
              <a:rPr lang="el-GR" sz="1600" dirty="0"/>
              <a:t>Ανάπτυξη τριών διαφορετικών μοντέλων:</a:t>
            </a:r>
          </a:p>
          <a:p>
            <a:pPr marL="919163" marR="0" lvl="1" indent="-461963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CNNΟ1, CNNΟ2 και ResNet18 (</a:t>
            </a:r>
            <a:r>
              <a:rPr kumimoji="0" lang="el-G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Transfer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Learning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).</a:t>
            </a:r>
          </a:p>
          <a:p>
            <a:pPr algn="just"/>
            <a:endParaRPr lang="el-GR" sz="1600" dirty="0"/>
          </a:p>
          <a:p>
            <a:pPr marL="461963" indent="-461963" algn="just">
              <a:buFont typeface="Arial" panose="020B0604020202020204" pitchFamily="34" charset="0"/>
              <a:buChar char="•"/>
            </a:pPr>
            <a:r>
              <a:rPr lang="el-GR" sz="1600" dirty="0"/>
              <a:t>Αξιολόγηση και σύγκριση της απόδοσής τους ως προς ακρίβεια, ταχύτητα και απαιτήσεις.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D9FD95-D0F6-5E83-3CEC-78C4C4EC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05" y="344962"/>
            <a:ext cx="7530176" cy="807531"/>
          </a:xfrm>
        </p:spPr>
        <p:txBody>
          <a:bodyPr>
            <a:normAutofit fontScale="90000"/>
          </a:bodyPr>
          <a:lstStyle/>
          <a:p>
            <a:r>
              <a:rPr lang="el-GR" dirty="0"/>
              <a:t>ΕΠΕΞΕΡΓΑΣΙΑ ΚΑΙ ΟΡΓΑΝΩΣΗ ΔΕΔΟΜΕΝΩΝ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7FF02-FE39-E74E-9530-6F2D999A3394}"/>
              </a:ext>
            </a:extLst>
          </p:cNvPr>
          <p:cNvSpPr txBox="1"/>
          <p:nvPr/>
        </p:nvSpPr>
        <p:spPr>
          <a:xfrm>
            <a:off x="528622" y="1313437"/>
            <a:ext cx="620468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Αρχικό σύνολο: 13.666 εικόνες, 23 κατηγορίες.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https://www.kaggle.com/datasets/vencerlanz09/sea-animals-image-dataste?resource=download</a:t>
            </a:r>
            <a:endParaRPr lang="el-G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l-GR" sz="1600" dirty="0"/>
              <a:t>Επιλογή 5 κατηγοριών:   </a:t>
            </a:r>
            <a:r>
              <a:rPr lang="en-US" sz="1600" dirty="0"/>
              <a:t>Jellyfish, Sea Urchins, Sharks, Starfish, Turtles</a:t>
            </a:r>
            <a:r>
              <a:rPr lang="el-GR" sz="1600" dirty="0"/>
              <a:t>.</a:t>
            </a:r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l-GR" sz="1600" dirty="0"/>
              <a:t>Τελικό σύνολο: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2.693 εικόνες</a:t>
            </a:r>
            <a:r>
              <a:rPr lang="el-GR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Κατανομή (</a:t>
            </a:r>
            <a:r>
              <a:rPr lang="en-US" sz="1600" dirty="0"/>
              <a:t>split)</a:t>
            </a:r>
            <a:r>
              <a:rPr lang="el-GR" sz="1600" dirty="0"/>
              <a:t>:   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   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20% Validation   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10% Test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Προετοιμασία Εικόνων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Απομάκρυνση εικόνων με λανθασμένη ή ασυνεπή επισήμανση (</a:t>
            </a:r>
            <a:r>
              <a:rPr lang="el-GR" sz="1600" dirty="0" err="1"/>
              <a:t>mislabeling</a:t>
            </a:r>
            <a:r>
              <a:rPr lang="el-GR" sz="16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μέγεθος των εικόνων εξαρτάται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l-GR" sz="1600" dirty="0"/>
              <a:t>πό το μοντέλο: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128×128</a:t>
            </a:r>
            <a:r>
              <a:rPr lang="el-GR" sz="1600" dirty="0"/>
              <a:t> για CNN01 και CNN02.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224×224</a:t>
            </a:r>
            <a:r>
              <a:rPr lang="el-GR" sz="1600" dirty="0"/>
              <a:t> για </a:t>
            </a:r>
            <a:r>
              <a:rPr lang="el-GR" sz="1600" dirty="0" err="1"/>
              <a:t>ResNetTransfer</a:t>
            </a:r>
            <a:r>
              <a:rPr lang="el-G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Χρησιμοποιήθηκαν βασικοί </a:t>
            </a:r>
            <a:r>
              <a:rPr lang="el-GR" sz="1600" dirty="0" err="1"/>
              <a:t>PyTorch</a:t>
            </a:r>
            <a:r>
              <a:rPr lang="el-GR" sz="1600" dirty="0"/>
              <a:t> μετασχηματισμοί: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 err="1"/>
              <a:t>Resize</a:t>
            </a:r>
            <a:r>
              <a:rPr lang="el-GR" sz="1600" dirty="0"/>
              <a:t> σε τετράγωνη μορφή.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/>
              <a:t>Μετατροπή σε </a:t>
            </a:r>
            <a:r>
              <a:rPr lang="el-GR" sz="1600" dirty="0" err="1"/>
              <a:t>Tensors</a:t>
            </a:r>
            <a:r>
              <a:rPr lang="el-GR" sz="1600" dirty="0"/>
              <a:t> (</a:t>
            </a:r>
            <a:r>
              <a:rPr lang="el-GR" sz="1600" dirty="0" err="1"/>
              <a:t>ToTensor</a:t>
            </a:r>
            <a:r>
              <a:rPr lang="el-GR" sz="1600" dirty="0"/>
              <a:t>).</a:t>
            </a:r>
          </a:p>
          <a:p>
            <a:pPr lvl="1" algn="just"/>
            <a:r>
              <a:rPr lang="el-GR" sz="1600" dirty="0">
                <a:sym typeface="Wingdings" panose="05000000000000000000" pitchFamily="2" charset="2"/>
              </a:rPr>
              <a:t> </a:t>
            </a:r>
            <a:r>
              <a:rPr lang="el-GR" sz="1600" dirty="0"/>
              <a:t>Βοηθούν στη γενίκευση και μειώνουν το </a:t>
            </a:r>
            <a:r>
              <a:rPr lang="en-US" sz="1600" dirty="0"/>
              <a:t>overfitting</a:t>
            </a:r>
            <a:r>
              <a:rPr lang="el-GR" sz="1600" dirty="0"/>
              <a:t>.</a:t>
            </a:r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84441C85-C607-5147-A181-A6C560F8C5F5}"/>
              </a:ext>
            </a:extLst>
          </p:cNvPr>
          <p:cNvGrpSpPr/>
          <p:nvPr/>
        </p:nvGrpSpPr>
        <p:grpSpPr>
          <a:xfrm>
            <a:off x="7148430" y="1440001"/>
            <a:ext cx="1844964" cy="5215409"/>
            <a:chOff x="7159188" y="1504656"/>
            <a:chExt cx="1844964" cy="5215409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E195F58A-A3DA-1B06-7E22-1691F4C5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9188" y="1504656"/>
              <a:ext cx="1215560" cy="521540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8BDC-4BAE-1375-16A7-3B3689CD03A4}"/>
                </a:ext>
              </a:extLst>
            </p:cNvPr>
            <p:cNvSpPr txBox="1"/>
            <p:nvPr/>
          </p:nvSpPr>
          <p:spPr>
            <a:xfrm>
              <a:off x="8423238" y="1808187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C7C9D-D0C9-D3C1-1A29-3EF7E5CE5FF7}"/>
                </a:ext>
              </a:extLst>
            </p:cNvPr>
            <p:cNvSpPr txBox="1"/>
            <p:nvPr/>
          </p:nvSpPr>
          <p:spPr>
            <a:xfrm>
              <a:off x="8412481" y="2936811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569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062BCD-DC98-B968-F245-FDA5C6026475}"/>
                </a:ext>
              </a:extLst>
            </p:cNvPr>
            <p:cNvSpPr txBox="1"/>
            <p:nvPr/>
          </p:nvSpPr>
          <p:spPr>
            <a:xfrm>
              <a:off x="8412481" y="3992049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535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9EE87C-2F62-B8C0-4B82-1EDD91E30EF3}"/>
                </a:ext>
              </a:extLst>
            </p:cNvPr>
            <p:cNvSpPr txBox="1"/>
            <p:nvPr/>
          </p:nvSpPr>
          <p:spPr>
            <a:xfrm>
              <a:off x="8423239" y="4959149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495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B2253E-D049-617E-F7AF-25C3B5F234F6}"/>
                </a:ext>
              </a:extLst>
            </p:cNvPr>
            <p:cNvSpPr txBox="1"/>
            <p:nvPr/>
          </p:nvSpPr>
          <p:spPr>
            <a:xfrm>
              <a:off x="8412481" y="5970365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0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14" y="586002"/>
            <a:ext cx="5849004" cy="681228"/>
          </a:xfrm>
        </p:spPr>
        <p:txBody>
          <a:bodyPr>
            <a:normAutofit fontScale="90000"/>
          </a:bodyPr>
          <a:lstStyle/>
          <a:p>
            <a:r>
              <a:rPr dirty="0"/>
              <a:t>Τα </a:t>
            </a:r>
            <a:r>
              <a:rPr dirty="0" err="1"/>
              <a:t>Μοντ</a:t>
            </a:r>
            <a:r>
              <a:rPr lang="el-GR" dirty="0"/>
              <a:t>Ε</a:t>
            </a:r>
            <a:r>
              <a:rPr dirty="0"/>
              <a:t>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13" y="1865794"/>
            <a:ext cx="8747487" cy="43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700" b="1" dirty="0"/>
              <a:t>CNN01: 3 Convolutional blocks:</a:t>
            </a:r>
          </a:p>
          <a:p>
            <a:pPr lvl="1"/>
            <a:r>
              <a:rPr sz="1700" dirty="0"/>
              <a:t>  Conv(3→8)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Conv(8→16)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Conv(16→32)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→ Flatten → Linear</a:t>
            </a:r>
            <a:r>
              <a:rPr lang="el-GR" sz="1700" dirty="0"/>
              <a:t> </a:t>
            </a:r>
            <a:r>
              <a:rPr sz="1700" dirty="0"/>
              <a:t>(32</a:t>
            </a:r>
            <a:r>
              <a:rPr lang="el-GR" sz="1700" dirty="0"/>
              <a:t> </a:t>
            </a:r>
            <a:r>
              <a:rPr sz="1700" dirty="0"/>
              <a:t>*H</a:t>
            </a:r>
            <a:r>
              <a:rPr lang="el-GR" sz="1700" dirty="0"/>
              <a:t> </a:t>
            </a:r>
            <a:r>
              <a:rPr sz="1700" dirty="0"/>
              <a:t>*</a:t>
            </a:r>
            <a:r>
              <a:rPr lang="el-GR" sz="1700" dirty="0"/>
              <a:t> </a:t>
            </a:r>
            <a:r>
              <a:rPr sz="1700" dirty="0"/>
              <a:t>W → 128) → ReLU → Dropout</a:t>
            </a:r>
            <a:r>
              <a:rPr lang="el-GR" sz="1700" dirty="0"/>
              <a:t> </a:t>
            </a:r>
            <a:r>
              <a:rPr sz="1700" dirty="0"/>
              <a:t>(0.4) → Linear → </a:t>
            </a:r>
            <a:r>
              <a:rPr sz="1700" dirty="0" err="1"/>
              <a:t>Softmax</a:t>
            </a:r>
            <a:endParaRPr sz="1700" dirty="0"/>
          </a:p>
          <a:p>
            <a:pPr marL="0" indent="0">
              <a:buNone/>
            </a:pPr>
            <a:endParaRPr lang="el-GR" sz="1700" b="1" dirty="0"/>
          </a:p>
          <a:p>
            <a:pPr marL="0" indent="0">
              <a:buNone/>
            </a:pPr>
            <a:r>
              <a:rPr sz="1700" b="1" dirty="0"/>
              <a:t>CNN02: 3 Convolutional blocks </a:t>
            </a:r>
            <a:r>
              <a:rPr sz="1700" b="1" dirty="0" err="1"/>
              <a:t>με</a:t>
            </a:r>
            <a:r>
              <a:rPr sz="1700" b="1" dirty="0"/>
              <a:t> π</a:t>
            </a:r>
            <a:r>
              <a:rPr sz="1700" b="1" dirty="0" err="1"/>
              <a:t>ερισσότερ</a:t>
            </a:r>
            <a:r>
              <a:rPr sz="1700" b="1" dirty="0"/>
              <a:t>α filters:</a:t>
            </a:r>
          </a:p>
          <a:p>
            <a:pPr lvl="1"/>
            <a:r>
              <a:rPr sz="1700" dirty="0"/>
              <a:t>  Conv(3→32)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Conv(32→64)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Conv(64→128)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→ Flatten → Linear</a:t>
            </a:r>
            <a:r>
              <a:rPr lang="el-GR" sz="1700" dirty="0"/>
              <a:t> </a:t>
            </a:r>
            <a:r>
              <a:rPr sz="1700" dirty="0"/>
              <a:t>(… → 256) → ReLU → Dropout</a:t>
            </a:r>
            <a:r>
              <a:rPr lang="el-GR" sz="1700" dirty="0"/>
              <a:t> </a:t>
            </a:r>
            <a:r>
              <a:rPr sz="1700" dirty="0"/>
              <a:t>(0.5) → Linear → </a:t>
            </a:r>
            <a:r>
              <a:rPr sz="1700" dirty="0" err="1"/>
              <a:t>Softmax</a:t>
            </a: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F999F-B301-2675-34E0-1EA16242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1F0-B813-6E15-DAF9-95E4926D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09" y="354767"/>
            <a:ext cx="5042181" cy="688607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σχεδιασμοσ</a:t>
            </a:r>
            <a:r>
              <a:rPr dirty="0"/>
              <a:t> </a:t>
            </a:r>
            <a:r>
              <a:rPr dirty="0" err="1"/>
              <a:t>Πειρ</a:t>
            </a:r>
            <a:r>
              <a:rPr dirty="0"/>
              <a:t>αμ</a:t>
            </a:r>
            <a:r>
              <a:rPr lang="el-GR" dirty="0"/>
              <a:t>α</a:t>
            </a:r>
            <a:r>
              <a:rPr dirty="0" err="1"/>
              <a:t>των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8674C-2651-C281-708E-F96906607E9D}"/>
              </a:ext>
            </a:extLst>
          </p:cNvPr>
          <p:cNvSpPr txBox="1"/>
          <p:nvPr/>
        </p:nvSpPr>
        <p:spPr>
          <a:xfrm>
            <a:off x="202963" y="1326805"/>
            <a:ext cx="589901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b="1" dirty="0" err="1"/>
              <a:t>Υπερπαράμετροι</a:t>
            </a:r>
            <a:r>
              <a:rPr lang="el-GR" b="1" dirty="0"/>
              <a:t> που δοκιμάστηκαν:</a:t>
            </a:r>
            <a:endParaRPr lang="en-US" b="1" dirty="0"/>
          </a:p>
          <a:p>
            <a:pPr algn="just"/>
            <a:endParaRPr lang="el-GR" sz="16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l-GR" dirty="0"/>
              <a:t>: 0.001, 0.0001, 0.0003, 0.0005, 0.00007.</a:t>
            </a:r>
          </a:p>
          <a:p>
            <a:pPr algn="just"/>
            <a:endParaRPr lang="el-G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Sizes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dirty="0"/>
              <a:t>32 και 64.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EarlyStopping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με </a:t>
            </a:r>
            <a:r>
              <a:rPr lang="el-GR" sz="1600" dirty="0" err="1"/>
              <a:t>patience</a:t>
            </a:r>
            <a:r>
              <a:rPr lang="el-GR" sz="1600" dirty="0"/>
              <a:t> για αποτροπή </a:t>
            </a:r>
            <a:r>
              <a:rPr lang="el-GR" sz="1600" dirty="0" err="1"/>
              <a:t>overfitting</a:t>
            </a:r>
            <a:r>
              <a:rPr lang="el-GR" sz="1600" dirty="0"/>
              <a:t>.</a:t>
            </a:r>
          </a:p>
          <a:p>
            <a:pPr algn="just"/>
            <a:endParaRPr lang="el-GR" sz="1600" dirty="0"/>
          </a:p>
          <a:p>
            <a:pPr algn="just"/>
            <a:r>
              <a:rPr lang="el-GR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l-G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</a:t>
            </a:r>
            <a:r>
              <a:rPr lang="el-GR" b="1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  <a:r>
              <a:rPr lang="el-GR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σε CNN01 και CNN02.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9094A-7FED-9895-1BA9-A0F642563AC6}"/>
              </a:ext>
            </a:extLst>
          </p:cNvPr>
          <p:cNvSpPr txBox="1"/>
          <p:nvPr/>
        </p:nvSpPr>
        <p:spPr>
          <a:xfrm>
            <a:off x="202963" y="4453977"/>
            <a:ext cx="48117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Κριτήρια αξιολόγησης: 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Τελική ακρίβεια στο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validation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set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val_accuracy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Απώλεια στο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validation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set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val_loss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Χρόνος εκπαίδευσης (σε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sec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ή λεπτά).</a:t>
            </a:r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199B8266-1DF0-8C31-8380-8261897CB862}"/>
              </a:ext>
            </a:extLst>
          </p:cNvPr>
          <p:cNvGrpSpPr/>
          <p:nvPr/>
        </p:nvGrpSpPr>
        <p:grpSpPr>
          <a:xfrm>
            <a:off x="5014672" y="2404589"/>
            <a:ext cx="3849584" cy="3016095"/>
            <a:chOff x="338562" y="2095754"/>
            <a:chExt cx="4041568" cy="3207035"/>
          </a:xfrm>
        </p:grpSpPr>
        <p:pic>
          <p:nvPicPr>
            <p:cNvPr id="13" name="Picture 2" descr="final_summary_table.png">
              <a:extLst>
                <a:ext uri="{FF2B5EF4-FFF2-40B4-BE49-F238E27FC236}">
                  <a16:creationId xmlns:a16="http://schemas.microsoft.com/office/drawing/2014/main" id="{CFE2807B-F74B-806D-E101-D5A54E30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2361" b="9709"/>
            <a:stretch>
              <a:fillRect/>
            </a:stretch>
          </p:blipFill>
          <p:spPr>
            <a:xfrm>
              <a:off x="338562" y="2095754"/>
              <a:ext cx="1360930" cy="32070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2" descr="final_summary_table.png">
              <a:extLst>
                <a:ext uri="{FF2B5EF4-FFF2-40B4-BE49-F238E27FC236}">
                  <a16:creationId xmlns:a16="http://schemas.microsoft.com/office/drawing/2014/main" id="{5942A7F2-B3DA-FB09-C178-4EB9F3D7D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3566" r="32909" b="9709"/>
            <a:stretch>
              <a:fillRect/>
            </a:stretch>
          </p:blipFill>
          <p:spPr>
            <a:xfrm>
              <a:off x="1793501" y="2095754"/>
              <a:ext cx="2586629" cy="32070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360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25AC12-9782-8AF9-8FB7-04869438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38434"/>
            <a:ext cx="5937755" cy="1188720"/>
          </a:xfrm>
        </p:spPr>
        <p:txBody>
          <a:bodyPr/>
          <a:lstStyle/>
          <a:p>
            <a:r>
              <a:rPr lang="en-US" dirty="0"/>
              <a:t>CNN01</a:t>
            </a:r>
            <a:br>
              <a:rPr lang="el-GR" dirty="0"/>
            </a:br>
            <a:r>
              <a:rPr lang="el-GR" sz="2000" dirty="0" err="1"/>
              <a:t>Αρχιτεκτονικη</a:t>
            </a:r>
            <a:r>
              <a:rPr lang="el-GR" sz="2000" dirty="0"/>
              <a:t> &amp; </a:t>
            </a:r>
            <a:r>
              <a:rPr lang="el-GR" sz="2000" dirty="0" err="1"/>
              <a:t>Εκπαιδευση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16F88-62D8-91AF-E504-F4C4F005E3C5}"/>
              </a:ext>
            </a:extLst>
          </p:cNvPr>
          <p:cNvSpPr txBox="1"/>
          <p:nvPr/>
        </p:nvSpPr>
        <p:spPr>
          <a:xfrm>
            <a:off x="322729" y="2047227"/>
            <a:ext cx="848778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CNN01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απλό και ελαφρύ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συνελικτικό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νευρωνικό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δίκτυο, σχεδιασμένο ως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μοντέλο για μικρού μεγέθους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/>
              <a:t>Βασίζεται σε 3 </a:t>
            </a:r>
            <a:r>
              <a:rPr lang="en-US" dirty="0"/>
              <a:t>convolutional blocks </a:t>
            </a:r>
            <a:r>
              <a:rPr lang="el-GR" dirty="0"/>
              <a:t>και έναν πλήρως συνδεδεμένο </a:t>
            </a:r>
            <a:r>
              <a:rPr lang="el-GR" dirty="0" err="1"/>
              <a:t>ταξινομητή</a:t>
            </a:r>
            <a:r>
              <a:rPr lang="el-GR" dirty="0"/>
              <a:t> (</a:t>
            </a:r>
            <a:r>
              <a:rPr lang="en-US" dirty="0"/>
              <a:t>classifier).</a:t>
            </a:r>
            <a:endParaRPr lang="el-GR" dirty="0"/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Αρχιτεκτονική: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3 </a:t>
            </a:r>
            <a:r>
              <a:rPr lang="en-US" sz="1600" dirty="0"/>
              <a:t>Convolutional blocks:</a:t>
            </a:r>
            <a:r>
              <a:rPr lang="el-GR" sz="1600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Conv(3→8)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Conv(8→16)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Conv(16→32)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Classifier:</a:t>
            </a:r>
            <a:r>
              <a:rPr lang="el-GR" sz="1600" dirty="0"/>
              <a:t> </a:t>
            </a:r>
            <a:r>
              <a:rPr lang="en-US" sz="1600" dirty="0"/>
              <a:t>Flatten → Linear(32×H×W → 128) → ReLU → Dropout(0.4) → Linear → </a:t>
            </a:r>
            <a:r>
              <a:rPr lang="en-US" sz="1600" dirty="0" err="1"/>
              <a:t>Softmax</a:t>
            </a:r>
            <a:r>
              <a:rPr lang="el-GR" sz="1600" dirty="0"/>
              <a:t>.</a:t>
            </a:r>
          </a:p>
          <a:p>
            <a:pPr lvl="1"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Στόχος: </a:t>
            </a:r>
            <a:r>
              <a:rPr lang="el-GR" sz="1600" dirty="0"/>
              <a:t>Να αποτελέσει σημείο εκκίνησης για αξιολόγηση και πειραματισμό, με χαμηλή υπολογιστική απαίτηση και ικανοποιητική απόδοση (~75%) στο </a:t>
            </a:r>
            <a:r>
              <a:rPr lang="en-US" sz="1600" dirty="0"/>
              <a:t>validation set.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2043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3BA70-1F33-7D79-BC5F-9FD21A82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449983-28B9-0DF4-C1DF-EB420479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9134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CNN01</a:t>
            </a:r>
            <a:br>
              <a:rPr lang="el-GR" dirty="0"/>
            </a:br>
            <a:r>
              <a:rPr lang="en-US" sz="1800" dirty="0" err="1"/>
              <a:t>Κορυφ</a:t>
            </a:r>
            <a:r>
              <a:rPr lang="en-US" sz="1800" dirty="0"/>
              <a:t>α</a:t>
            </a:r>
            <a:r>
              <a:rPr lang="el-GR" sz="1800" dirty="0"/>
              <a:t>ι</a:t>
            </a:r>
            <a:r>
              <a:rPr lang="en-US" sz="1800" dirty="0"/>
              <a:t>ο Run (</a:t>
            </a:r>
            <a:r>
              <a:rPr lang="en-US" sz="1800" dirty="0" err="1"/>
              <a:t>val_acc</a:t>
            </a:r>
            <a:r>
              <a:rPr lang="en-US" sz="1800" dirty="0"/>
              <a:t> = 78.4%)</a:t>
            </a:r>
            <a:endParaRPr lang="el-G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60CBF-FAE2-67F1-91B6-63991C783BA2}"/>
              </a:ext>
            </a:extLst>
          </p:cNvPr>
          <p:cNvSpPr txBox="1"/>
          <p:nvPr/>
        </p:nvSpPr>
        <p:spPr>
          <a:xfrm>
            <a:off x="751702" y="1989418"/>
            <a:ext cx="6789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Εικόνες</a:t>
            </a:r>
            <a:r>
              <a:rPr lang="el-GR" dirty="0"/>
              <a:t>: 128</a:t>
            </a:r>
            <a:r>
              <a:rPr lang="en-US" dirty="0"/>
              <a:t>x128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dirty="0"/>
              <a:t>: 64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</a:t>
            </a:r>
            <a:r>
              <a:rPr lang="en-US" dirty="0"/>
              <a:t>: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Dropout: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0.4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dirty="0"/>
              <a:t>: 0.0003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</a:t>
            </a:r>
            <a:r>
              <a:rPr lang="en-US" dirty="0"/>
              <a:t>: 0.7844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78.4%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loss</a:t>
            </a:r>
            <a:r>
              <a:rPr lang="en-US" dirty="0"/>
              <a:t>: 0.6120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Διάρκεια εκπαίδευσης</a:t>
            </a:r>
            <a:r>
              <a:rPr lang="el-GR" dirty="0"/>
              <a:t>: ~244 δευτερόλεπτα (4 λεπτά)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0CEBFC5-2822-32CD-12AA-EEDD252C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6" t="2771" r="2175" b="3232"/>
          <a:stretch>
            <a:fillRect/>
          </a:stretch>
        </p:blipFill>
        <p:spPr>
          <a:xfrm>
            <a:off x="4309036" y="1958383"/>
            <a:ext cx="4458169" cy="29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FC56-EBC9-1EF6-C1F1-98663040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F8288-25AC-610F-D89A-760116C3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38434"/>
            <a:ext cx="5937755" cy="1188720"/>
          </a:xfrm>
        </p:spPr>
        <p:txBody>
          <a:bodyPr/>
          <a:lstStyle/>
          <a:p>
            <a:r>
              <a:rPr lang="en-US" dirty="0"/>
              <a:t>CNN02</a:t>
            </a:r>
            <a:br>
              <a:rPr lang="el-GR" dirty="0"/>
            </a:br>
            <a:r>
              <a:rPr lang="el-GR" sz="2000" dirty="0" err="1"/>
              <a:t>Αρχιτεκτονικη</a:t>
            </a:r>
            <a:r>
              <a:rPr lang="el-GR" sz="2000" dirty="0"/>
              <a:t> &amp; </a:t>
            </a:r>
            <a:r>
              <a:rPr lang="el-GR" sz="2000" dirty="0" err="1"/>
              <a:t>Εκπαιδευση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B4FFA-5AA5-F42B-DA67-47435C8927EB}"/>
              </a:ext>
            </a:extLst>
          </p:cNvPr>
          <p:cNvSpPr txBox="1"/>
          <p:nvPr/>
        </p:nvSpPr>
        <p:spPr>
          <a:xfrm>
            <a:off x="322728" y="2111882"/>
            <a:ext cx="84877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CNN02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βαθύτερο και πιο ισχυρό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συνελικτικό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νευρωνικό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δίκτυο, με αυξημένη ικανότητα αναπαράστασης.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Διαθέτει 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convolutional blocks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και πλήρως συνδεδεμένο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ταξινομητή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classifier).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Αρχιτεκτονική: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3 </a:t>
            </a:r>
            <a:r>
              <a:rPr lang="en-US" sz="1600" dirty="0"/>
              <a:t>Convolutional blocks:</a:t>
            </a:r>
            <a:r>
              <a:rPr lang="el-GR" sz="1600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Conv(3→32)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Conv(32→64)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Conv(64→128)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Classifier: Flatten → Linear(... → 256) → ReLU → Dropout(0.5) → Linear →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Softmax</a:t>
            </a:r>
            <a:endParaRPr lang="en-US" sz="1600" dirty="0"/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Στόχος: </a:t>
            </a:r>
            <a:r>
              <a:rPr lang="el-GR" sz="1600" dirty="0"/>
              <a:t>Ανάπτυξη ενός πιο "εκφραστικού" μοντέλου που να μπορεί να συλλάβει πιο σύνθετα μοτίβα, με πιθανό ρίσκο </a:t>
            </a:r>
            <a:r>
              <a:rPr lang="el-GR" sz="1600" dirty="0" err="1"/>
              <a:t>υπερεκπαίδευσης</a:t>
            </a:r>
            <a:r>
              <a:rPr lang="el-GR" sz="1600" dirty="0"/>
              <a:t> (</a:t>
            </a:r>
            <a:r>
              <a:rPr lang="en-US" sz="1600" dirty="0"/>
              <a:t>overfitting), </a:t>
            </a:r>
            <a:r>
              <a:rPr lang="el-GR" sz="1600" dirty="0"/>
              <a:t>χωρίς κατάλληλο </a:t>
            </a:r>
            <a:r>
              <a:rPr lang="en-US" sz="1600" dirty="0"/>
              <a:t>regularization.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8448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3316-31A6-18B9-7247-2502276F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7B632F-3879-6AC8-B138-DC06F668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9134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CNN02</a:t>
            </a:r>
            <a:br>
              <a:rPr lang="el-GR" dirty="0"/>
            </a:br>
            <a:r>
              <a:rPr lang="en-US" sz="1800" dirty="0" err="1"/>
              <a:t>Κορυφ</a:t>
            </a:r>
            <a:r>
              <a:rPr lang="en-US" sz="1800" dirty="0"/>
              <a:t>α</a:t>
            </a:r>
            <a:r>
              <a:rPr lang="el-GR" sz="1800" dirty="0"/>
              <a:t>ι</a:t>
            </a:r>
            <a:r>
              <a:rPr lang="en-US" sz="1800" dirty="0"/>
              <a:t>ο Run (</a:t>
            </a:r>
            <a:r>
              <a:rPr lang="en-US" sz="1800" dirty="0" err="1"/>
              <a:t>val_acc</a:t>
            </a:r>
            <a:r>
              <a:rPr lang="en-US" sz="1800" dirty="0"/>
              <a:t> = 79.4%)</a:t>
            </a:r>
            <a:endParaRPr lang="el-G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32B1A-D688-B53F-755E-AD03633ED966}"/>
              </a:ext>
            </a:extLst>
          </p:cNvPr>
          <p:cNvSpPr txBox="1"/>
          <p:nvPr/>
        </p:nvSpPr>
        <p:spPr>
          <a:xfrm>
            <a:off x="751702" y="2045162"/>
            <a:ext cx="6789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Εικόνες</a:t>
            </a:r>
            <a:r>
              <a:rPr lang="el-GR" dirty="0"/>
              <a:t>: 128</a:t>
            </a:r>
            <a:r>
              <a:rPr lang="en-US" dirty="0"/>
              <a:t>x128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dirty="0"/>
              <a:t>: 32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</a:t>
            </a:r>
            <a:r>
              <a:rPr lang="en-US" dirty="0"/>
              <a:t>: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dirty="0"/>
              <a:t>: 0.0001</a:t>
            </a: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Dropout: </a:t>
            </a:r>
            <a:r>
              <a:rPr lang="en-US" dirty="0"/>
              <a:t>0.5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</a:t>
            </a:r>
            <a:r>
              <a:rPr lang="en-US" dirty="0"/>
              <a:t>: 0.7937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.4%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loss</a:t>
            </a:r>
            <a:r>
              <a:rPr lang="en-US" dirty="0"/>
              <a:t>: 0.5949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Διάρκεια εκπαίδευσης</a:t>
            </a:r>
            <a:r>
              <a:rPr lang="el-GR" dirty="0"/>
              <a:t>: ~</a:t>
            </a:r>
            <a:r>
              <a:rPr lang="en-US" dirty="0"/>
              <a:t>957</a:t>
            </a:r>
            <a:r>
              <a:rPr lang="el-GR" dirty="0"/>
              <a:t> δευτερόλεπτα (</a:t>
            </a:r>
            <a:r>
              <a:rPr lang="en-US" dirty="0"/>
              <a:t>16</a:t>
            </a:r>
            <a:r>
              <a:rPr lang="el-GR" dirty="0"/>
              <a:t> λεπτά)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246BA23-5538-C605-D398-BB30532C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" t="1429" r="1546" b="2084"/>
          <a:stretch>
            <a:fillRect/>
          </a:stretch>
        </p:blipFill>
        <p:spPr>
          <a:xfrm>
            <a:off x="4146289" y="2045162"/>
            <a:ext cx="4458169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00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1082</TotalTime>
  <Words>2444</Words>
  <Application>Microsoft Office PowerPoint</Application>
  <PresentationFormat>Προβολή στην οθόνη (4:3)</PresentationFormat>
  <Paragraphs>313</Paragraphs>
  <Slides>18</Slides>
  <Notes>10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Gill Sans MT</vt:lpstr>
      <vt:lpstr>Symbol</vt:lpstr>
      <vt:lpstr>Wingdings</vt:lpstr>
      <vt:lpstr>Parcel</vt:lpstr>
      <vt:lpstr> Ταξινομηση Θαλασσιων ΕΙΔΩν ζωων </vt:lpstr>
      <vt:lpstr>εισαγωγη</vt:lpstr>
      <vt:lpstr>ΕΠΕΞΕΡΓΑΣΙΑ ΚΑΙ ΟΡΓΑΝΩΣΗ ΔΕΔΟΜΕΝΩΝ </vt:lpstr>
      <vt:lpstr>Τα ΜοντΕλα CNN01 &amp; CNN02</vt:lpstr>
      <vt:lpstr>σχεδιασμοσ Πειραματων</vt:lpstr>
      <vt:lpstr>CNN01 Αρχιτεκτονικη &amp; Εκπαιδευση</vt:lpstr>
      <vt:lpstr>CNN01 Κορυφαιο Run (val_acc = 78.4%)</vt:lpstr>
      <vt:lpstr>CNN02 Αρχιτεκτονικη &amp; Εκπαιδευση</vt:lpstr>
      <vt:lpstr>CNN02 Κορυφαιο Run (val_acc = 79.4%)</vt:lpstr>
      <vt:lpstr>Αποτελεσματα CNNs &amp; Συγκριση</vt:lpstr>
      <vt:lpstr>Δοκιμη CNN02 με Εικονες 224x224</vt:lpstr>
      <vt:lpstr>Transfer Learning με ResNet18</vt:lpstr>
      <vt:lpstr>Transfer Learning με ResNet18</vt:lpstr>
      <vt:lpstr>ΣΥΓΚΡΙΣΗ ΑΠΟΤΕΛΕΣΜΑΤΩΝ</vt:lpstr>
      <vt:lpstr>Τελικη Αξιολογηση στο Test Set</vt:lpstr>
      <vt:lpstr>Τελικη Αξιολογηση στο Test Set</vt:lpstr>
      <vt:lpstr>Πινακας Αποτελεσματων</vt:lpstr>
      <vt:lpstr>ΣΥνοψη ΜοντΕλων  ΣυγκριτικΗ ΑξιολΟγηση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Anna Gioulatou</cp:lastModifiedBy>
  <cp:revision>105</cp:revision>
  <cp:lastPrinted>2025-07-02T14:39:13Z</cp:lastPrinted>
  <dcterms:created xsi:type="dcterms:W3CDTF">2013-01-27T09:14:16Z</dcterms:created>
  <dcterms:modified xsi:type="dcterms:W3CDTF">2025-07-02T23:18:29Z</dcterms:modified>
  <cp:category/>
</cp:coreProperties>
</file>