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5"/>
  </p:notesMasterIdLst>
  <p:sldIdLst>
    <p:sldId id="277" r:id="rId2"/>
    <p:sldId id="257" r:id="rId3"/>
    <p:sldId id="278" r:id="rId4"/>
    <p:sldId id="279" r:id="rId5"/>
    <p:sldId id="259" r:id="rId6"/>
    <p:sldId id="287" r:id="rId7"/>
    <p:sldId id="280" r:id="rId8"/>
    <p:sldId id="282" r:id="rId9"/>
    <p:sldId id="284" r:id="rId10"/>
    <p:sldId id="285" r:id="rId11"/>
    <p:sldId id="261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68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Gioulatou" initials="AG" lastIdx="1" clrIdx="0">
    <p:extLst>
      <p:ext uri="{19B8F6BF-5375-455C-9EA6-DF929625EA0E}">
        <p15:presenceInfo xmlns:p15="http://schemas.microsoft.com/office/powerpoint/2012/main" userId="6b2f95ef774063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Μεσαίο στυλ 1 - Έμφαση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93" autoAdjust="0"/>
  </p:normalViewPr>
  <p:slideViewPr>
    <p:cSldViewPr snapToGrid="0" snapToObjects="1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B68E9-A38F-4AAC-8EA2-5B001A8F3672}" type="datetimeFigureOut">
              <a:rPr lang="el-GR" smtClean="0"/>
              <a:t>2/7/2025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C0C66-D245-4CEA-9D61-391545B2C3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668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l-GR" dirty="0" err="1"/>
              <a:t>περπαράμετροι</a:t>
            </a:r>
            <a:r>
              <a:rPr lang="el-GR" dirty="0"/>
              <a:t> που δοκιμάστηκαν: </a:t>
            </a:r>
          </a:p>
          <a:p>
            <a:pPr>
              <a:buNone/>
            </a:pPr>
            <a:r>
              <a:rPr lang="el-GR" dirty="0" err="1"/>
              <a:t>Learning</a:t>
            </a:r>
            <a:r>
              <a:rPr lang="el-GR" dirty="0"/>
              <a:t> </a:t>
            </a:r>
            <a:r>
              <a:rPr lang="el-GR" dirty="0" err="1"/>
              <a:t>Rates</a:t>
            </a:r>
            <a:r>
              <a:rPr lang="el-GR" dirty="0"/>
              <a:t>: 0.001, 0.0005, 0.0003, 0.0001, 0.00007. </a:t>
            </a:r>
          </a:p>
          <a:p>
            <a:pPr>
              <a:buNone/>
            </a:pPr>
            <a:r>
              <a:rPr lang="el-GR" dirty="0"/>
              <a:t>Σκοπός: Να μελετηθεί ο ρυθμός σύγκλισης και η σταθερότητα του μοντέλου. </a:t>
            </a:r>
          </a:p>
          <a:p>
            <a:pPr>
              <a:buNone/>
            </a:pPr>
            <a:r>
              <a:rPr lang="el-GR" dirty="0" err="1"/>
              <a:t>Batch</a:t>
            </a:r>
            <a:r>
              <a:rPr lang="el-GR" dirty="0"/>
              <a:t> </a:t>
            </a:r>
            <a:r>
              <a:rPr lang="el-GR" dirty="0" err="1"/>
              <a:t>Sizes</a:t>
            </a:r>
            <a:r>
              <a:rPr lang="el-GR" dirty="0"/>
              <a:t>: 32 και 64. </a:t>
            </a:r>
          </a:p>
          <a:p>
            <a:pPr>
              <a:buNone/>
            </a:pPr>
            <a:r>
              <a:rPr lang="el-GR" dirty="0"/>
              <a:t>Σκοπός: Να αξιολογηθεί η επίδραση στο χρόνο εκπαίδευσης και στην απόδοση. </a:t>
            </a:r>
          </a:p>
          <a:p>
            <a:pPr>
              <a:buNone/>
            </a:pPr>
            <a:r>
              <a:rPr lang="el-GR" dirty="0" err="1"/>
              <a:t>EarlyStopping</a:t>
            </a:r>
            <a:r>
              <a:rPr lang="el-GR" dirty="0"/>
              <a:t>: </a:t>
            </a:r>
          </a:p>
          <a:p>
            <a:pPr>
              <a:buNone/>
            </a:pPr>
            <a:r>
              <a:rPr lang="el-GR" dirty="0"/>
              <a:t>με </a:t>
            </a:r>
            <a:r>
              <a:rPr lang="el-GR" dirty="0" err="1"/>
              <a:t>patience</a:t>
            </a:r>
            <a:r>
              <a:rPr lang="el-GR" dirty="0"/>
              <a:t> για αποτροπή </a:t>
            </a:r>
            <a:r>
              <a:rPr lang="el-GR" dirty="0" err="1"/>
              <a:t>overfitting</a:t>
            </a:r>
            <a:r>
              <a:rPr lang="el-GR" dirty="0"/>
              <a:t>. </a:t>
            </a:r>
          </a:p>
          <a:p>
            <a:r>
              <a:rPr lang="el-GR" dirty="0"/>
              <a:t>τερματισμός εκπαίδευσης εφόσον δεν υπάρχει βελτίωση του </a:t>
            </a:r>
            <a:r>
              <a:rPr lang="el-GR" dirty="0" err="1"/>
              <a:t>validation</a:t>
            </a:r>
            <a:r>
              <a:rPr lang="el-GR" dirty="0"/>
              <a:t> </a:t>
            </a:r>
            <a:r>
              <a:rPr lang="el-GR" dirty="0" err="1"/>
              <a:t>loss</a:t>
            </a:r>
            <a:r>
              <a:rPr lang="el-GR" dirty="0"/>
              <a:t> μετά από Χ εποχές.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224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Ένα από τα καλύτερα </a:t>
            </a:r>
            <a:r>
              <a:rPr lang="el-GR" dirty="0" err="1"/>
              <a:t>runs</a:t>
            </a:r>
            <a:r>
              <a:rPr lang="el-GR" dirty="0"/>
              <a:t> του </a:t>
            </a:r>
            <a:r>
              <a:rPr lang="el-GR" b="1" dirty="0"/>
              <a:t>CNN01</a:t>
            </a:r>
            <a:r>
              <a:rPr lang="el-GR" dirty="0"/>
              <a:t> πραγματοποιήθηκε με </a:t>
            </a:r>
            <a:r>
              <a:rPr lang="el-GR" dirty="0" err="1"/>
              <a:t>learning</a:t>
            </a:r>
            <a:r>
              <a:rPr lang="el-GR" dirty="0"/>
              <a:t> </a:t>
            </a:r>
            <a:r>
              <a:rPr lang="el-GR" dirty="0" err="1"/>
              <a:t>rate</a:t>
            </a:r>
            <a:r>
              <a:rPr lang="el-GR" dirty="0"/>
              <a:t> </a:t>
            </a:r>
            <a:r>
              <a:rPr lang="el-GR" b="1" dirty="0"/>
              <a:t>0.0003</a:t>
            </a:r>
            <a:r>
              <a:rPr lang="el-GR" dirty="0"/>
              <a:t> και </a:t>
            </a:r>
            <a:r>
              <a:rPr lang="el-GR" b="1" dirty="0" err="1"/>
              <a:t>batch</a:t>
            </a:r>
            <a:r>
              <a:rPr lang="el-GR" b="1" dirty="0"/>
              <a:t> </a:t>
            </a:r>
            <a:r>
              <a:rPr lang="el-GR" b="1" dirty="0" err="1"/>
              <a:t>size</a:t>
            </a:r>
            <a:r>
              <a:rPr lang="el-GR" b="1" dirty="0"/>
              <a:t> 64</a:t>
            </a:r>
            <a:r>
              <a:rPr lang="el-GR" dirty="0"/>
              <a:t>, ολοκληρώνοντας την εκπαίδευση σε μόλις </a:t>
            </a:r>
            <a:r>
              <a:rPr lang="el-GR" b="1" dirty="0"/>
              <a:t>9 </a:t>
            </a:r>
            <a:r>
              <a:rPr lang="el-GR" b="1" dirty="0" err="1"/>
              <a:t>epochs</a:t>
            </a:r>
            <a:r>
              <a:rPr lang="el-GR" dirty="0"/>
              <a:t>. Παρά τον σύντομο χρόνο εκπαίδευσης (~4 λεπτά), πέτυχε </a:t>
            </a:r>
            <a:r>
              <a:rPr lang="el-GR" b="1" dirty="0" err="1"/>
              <a:t>val</a:t>
            </a:r>
            <a:r>
              <a:rPr lang="el-GR" b="1" dirty="0"/>
              <a:t> </a:t>
            </a:r>
            <a:r>
              <a:rPr lang="el-GR" b="1" dirty="0" err="1"/>
              <a:t>accuracy</a:t>
            </a:r>
            <a:r>
              <a:rPr lang="el-GR" b="1" dirty="0"/>
              <a:t> 78.4%</a:t>
            </a:r>
            <a:r>
              <a:rPr lang="el-GR" dirty="0"/>
              <a:t>, πολύ κοντά στο μέγιστο που πέτυχε συνολικά το μοντέλο. Αυτό δείχνει ότι η κατάλληλη παραμετροποίηση μπορεί να οδηγήσει σε γρήγορη και αποδοτική μάθηση, ακόμα και χωρίς πολύ μεγάλα δίκτυα.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681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3F44-5E10-46CE-29BE-22AFC64B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92186C67-7C61-07D4-E164-1320BCDE4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0A9A085A-8213-966B-DA36-800492D3E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Ένα από τα καλύτερα </a:t>
            </a:r>
            <a:r>
              <a:rPr lang="el-GR" dirty="0" err="1"/>
              <a:t>runs</a:t>
            </a:r>
            <a:r>
              <a:rPr lang="el-GR" dirty="0"/>
              <a:t> του </a:t>
            </a:r>
            <a:r>
              <a:rPr lang="el-GR" b="1" dirty="0"/>
              <a:t>CNN01</a:t>
            </a:r>
            <a:r>
              <a:rPr lang="el-GR" dirty="0"/>
              <a:t> πραγματοποιήθηκε με </a:t>
            </a:r>
            <a:r>
              <a:rPr lang="el-GR" dirty="0" err="1"/>
              <a:t>learning</a:t>
            </a:r>
            <a:r>
              <a:rPr lang="el-GR" dirty="0"/>
              <a:t> </a:t>
            </a:r>
            <a:r>
              <a:rPr lang="el-GR" dirty="0" err="1"/>
              <a:t>rate</a:t>
            </a:r>
            <a:r>
              <a:rPr lang="el-GR" dirty="0"/>
              <a:t> </a:t>
            </a:r>
            <a:r>
              <a:rPr lang="el-GR" b="1" dirty="0"/>
              <a:t>0.0003</a:t>
            </a:r>
            <a:r>
              <a:rPr lang="el-GR" dirty="0"/>
              <a:t> και </a:t>
            </a:r>
            <a:r>
              <a:rPr lang="el-GR" b="1" dirty="0" err="1"/>
              <a:t>batch</a:t>
            </a:r>
            <a:r>
              <a:rPr lang="el-GR" b="1" dirty="0"/>
              <a:t> </a:t>
            </a:r>
            <a:r>
              <a:rPr lang="el-GR" b="1" dirty="0" err="1"/>
              <a:t>size</a:t>
            </a:r>
            <a:r>
              <a:rPr lang="el-GR" b="1" dirty="0"/>
              <a:t> 64</a:t>
            </a:r>
            <a:r>
              <a:rPr lang="el-GR" dirty="0"/>
              <a:t>, ολοκληρώνοντας την εκπαίδευση σε μόλις </a:t>
            </a:r>
            <a:r>
              <a:rPr lang="el-GR" b="1" dirty="0"/>
              <a:t>9 </a:t>
            </a:r>
            <a:r>
              <a:rPr lang="el-GR" b="1" dirty="0" err="1"/>
              <a:t>epochs</a:t>
            </a:r>
            <a:r>
              <a:rPr lang="el-GR" dirty="0"/>
              <a:t>. Παρά τον σύντομο χρόνο εκπαίδευσης (~4 λεπτά), πέτυχε </a:t>
            </a:r>
            <a:r>
              <a:rPr lang="el-GR" b="1" dirty="0" err="1"/>
              <a:t>val</a:t>
            </a:r>
            <a:r>
              <a:rPr lang="el-GR" b="1" dirty="0"/>
              <a:t> </a:t>
            </a:r>
            <a:r>
              <a:rPr lang="el-GR" b="1" dirty="0" err="1"/>
              <a:t>accuracy</a:t>
            </a:r>
            <a:r>
              <a:rPr lang="el-GR" b="1" dirty="0"/>
              <a:t> 78.4%</a:t>
            </a:r>
            <a:r>
              <a:rPr lang="el-GR" dirty="0"/>
              <a:t>, πολύ κοντά στο μέγιστο που πέτυχε συνολικά το μοντέλο. Αυτό δείχνει ότι η κατάλληλη παραμετροποίηση μπορεί να οδηγήσει σε γρήγορη και αποδοτική μάθηση, ακόμα και χωρίς πολύ μεγάλα δίκτυα.</a:t>
            </a:r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6B727EF-09D9-2DA9-7F92-39C3DCCE7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5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Το </a:t>
            </a:r>
            <a:r>
              <a:rPr lang="el-GR" b="1" dirty="0" err="1"/>
              <a:t>training</a:t>
            </a:r>
            <a:r>
              <a:rPr lang="el-GR" b="1" dirty="0"/>
              <a:t> </a:t>
            </a:r>
            <a:r>
              <a:rPr lang="el-GR" b="1" dirty="0" err="1"/>
              <a:t>loss</a:t>
            </a:r>
            <a:r>
              <a:rPr lang="el-GR" dirty="0"/>
              <a:t> μειώθηκε σταθερά και στα δύο μοντέλα.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Η </a:t>
            </a:r>
            <a:r>
              <a:rPr lang="el-GR" b="1" dirty="0" err="1"/>
              <a:t>validation</a:t>
            </a:r>
            <a:r>
              <a:rPr lang="el-GR" b="1" dirty="0"/>
              <a:t> </a:t>
            </a:r>
            <a:r>
              <a:rPr lang="el-GR" b="1" dirty="0" err="1"/>
              <a:t>accuracy</a:t>
            </a:r>
            <a:r>
              <a:rPr lang="el-GR" dirty="0"/>
              <a:t> του CNN02 διατηρήθηκε σε υψηλά επίπεδα χωρίς εμφανή </a:t>
            </a:r>
            <a:r>
              <a:rPr lang="el-GR" dirty="0" err="1"/>
              <a:t>overfitting</a:t>
            </a:r>
            <a:r>
              <a:rPr lang="el-G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Η χρήση </a:t>
            </a:r>
            <a:r>
              <a:rPr lang="el-GR" b="1" dirty="0"/>
              <a:t>περισσότερων φίλτρων και </a:t>
            </a:r>
            <a:r>
              <a:rPr lang="el-GR" b="1" dirty="0" err="1"/>
              <a:t>dropout</a:t>
            </a:r>
            <a:r>
              <a:rPr lang="el-GR" dirty="0"/>
              <a:t> (0.5) στο CNN02 συνέβαλε σε βελτιωμένη γενίκευση.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Η </a:t>
            </a:r>
            <a:r>
              <a:rPr lang="el-GR" b="1" dirty="0"/>
              <a:t>διαφορά στην απόδοση (~1%)</a:t>
            </a:r>
            <a:r>
              <a:rPr lang="el-GR" dirty="0"/>
              <a:t> δείχνει πως η αυξημένη πολυπλοκότητα του CNN02 είχε </a:t>
            </a:r>
            <a:r>
              <a:rPr lang="el-GR" b="1" dirty="0"/>
              <a:t>θετική αλλά περιορισμένη επίδραση</a:t>
            </a:r>
            <a:r>
              <a:rPr lang="el-GR" dirty="0"/>
              <a:t>.</a:t>
            </a:r>
          </a:p>
          <a:p>
            <a:pPr>
              <a:buNone/>
            </a:pPr>
            <a:r>
              <a:rPr lang="el-GR" b="1" dirty="0"/>
              <a:t>📌 Συμπεράσματα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Το </a:t>
            </a:r>
            <a:r>
              <a:rPr lang="el-GR" b="1" dirty="0"/>
              <a:t>CNN02 υπερέχει ελαφρώς</a:t>
            </a:r>
            <a:r>
              <a:rPr lang="el-GR" dirty="0"/>
              <a:t> του CNN01, προσφέροντας </a:t>
            </a:r>
            <a:r>
              <a:rPr lang="el-GR" b="1" dirty="0"/>
              <a:t>καλύτερη απόδοση</a:t>
            </a:r>
            <a:r>
              <a:rPr lang="el-GR" dirty="0"/>
              <a:t> με </a:t>
            </a:r>
            <a:r>
              <a:rPr lang="el-GR" b="1" dirty="0"/>
              <a:t>μεγαλύτερο χρόνο εκπαίδευσης</a:t>
            </a:r>
            <a:r>
              <a:rPr lang="el-G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 err="1"/>
              <a:t>Learning</a:t>
            </a:r>
            <a:r>
              <a:rPr lang="el-GR" b="1" dirty="0"/>
              <a:t> </a:t>
            </a:r>
            <a:r>
              <a:rPr lang="el-GR" b="1" dirty="0" err="1"/>
              <a:t>rates</a:t>
            </a:r>
            <a:r>
              <a:rPr lang="el-GR" b="1" dirty="0"/>
              <a:t> 0.0001–0.0005</a:t>
            </a:r>
            <a:r>
              <a:rPr lang="el-GR" dirty="0"/>
              <a:t> απέδωσαν σταθερά καλά και στα δύο μοντέλα.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Η </a:t>
            </a:r>
            <a:r>
              <a:rPr lang="el-GR" b="1" dirty="0"/>
              <a:t>χρήση </a:t>
            </a:r>
            <a:r>
              <a:rPr lang="el-GR" b="1" dirty="0" err="1"/>
              <a:t>Batch</a:t>
            </a:r>
            <a:r>
              <a:rPr lang="el-GR" b="1" dirty="0"/>
              <a:t> </a:t>
            </a:r>
            <a:r>
              <a:rPr lang="el-GR" b="1" dirty="0" err="1"/>
              <a:t>Size</a:t>
            </a:r>
            <a:r>
              <a:rPr lang="el-GR" b="1" dirty="0"/>
              <a:t> 32</a:t>
            </a:r>
            <a:r>
              <a:rPr lang="el-GR" dirty="0"/>
              <a:t> στο CNN02 φαίνεται να ενισχύει τη σταθερότητα.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/>
              <a:t>Για περαιτέρω βελτίωση προτείνεται: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🧩 </a:t>
            </a:r>
            <a:r>
              <a:rPr lang="el-GR" b="1" dirty="0" err="1"/>
              <a:t>Data</a:t>
            </a:r>
            <a:r>
              <a:rPr lang="el-GR" b="1" dirty="0"/>
              <a:t> </a:t>
            </a:r>
            <a:r>
              <a:rPr lang="el-GR" b="1" dirty="0" err="1"/>
              <a:t>Augmentation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⏳ </a:t>
            </a:r>
            <a:r>
              <a:rPr lang="el-GR" b="1" dirty="0" err="1"/>
              <a:t>Early</a:t>
            </a:r>
            <a:r>
              <a:rPr lang="el-GR" b="1" dirty="0"/>
              <a:t> </a:t>
            </a:r>
            <a:r>
              <a:rPr lang="el-GR" b="1" dirty="0" err="1"/>
              <a:t>Stopping</a:t>
            </a:r>
            <a:endParaRPr lang="el-G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📉 </a:t>
            </a:r>
            <a:r>
              <a:rPr lang="el-GR" b="1" dirty="0" err="1"/>
              <a:t>Learning</a:t>
            </a:r>
            <a:r>
              <a:rPr lang="el-GR" b="1" dirty="0"/>
              <a:t> </a:t>
            </a:r>
            <a:r>
              <a:rPr lang="el-GR" b="1" dirty="0" err="1"/>
              <a:t>Rate</a:t>
            </a:r>
            <a:r>
              <a:rPr lang="el-GR" b="1" dirty="0"/>
              <a:t> </a:t>
            </a:r>
            <a:r>
              <a:rPr lang="el-GR" b="1" dirty="0" err="1"/>
              <a:t>Scheduling</a:t>
            </a:r>
            <a:endParaRPr lang="el-GR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908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760" y="2945888"/>
            <a:ext cx="7708491" cy="1345136"/>
          </a:xfrm>
        </p:spPr>
        <p:txBody>
          <a:bodyPr>
            <a:noAutofit/>
          </a:bodyPr>
          <a:lstStyle/>
          <a:p>
            <a:br>
              <a:rPr lang="el-G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Ταξινομηση</a:t>
            </a:r>
            <a:r>
              <a:rPr lang="el-G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Θαλασσιων</a:t>
            </a:r>
            <a:r>
              <a:rPr lang="el-G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ΕΙΔΩΝ </a:t>
            </a:r>
            <a:r>
              <a:rPr lang="el-G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Ζωων</a:t>
            </a:r>
            <a:br>
              <a:rPr lang="el-G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7665" y="4452394"/>
            <a:ext cx="5008669" cy="494759"/>
          </a:xfrm>
        </p:spPr>
        <p:txBody>
          <a:bodyPr>
            <a:normAutofit/>
          </a:bodyPr>
          <a:lstStyle/>
          <a:p>
            <a:r>
              <a:rPr sz="2400" b="1" dirty="0" err="1"/>
              <a:t>Χρήση</a:t>
            </a:r>
            <a:r>
              <a:rPr sz="2400" b="1" dirty="0"/>
              <a:t> CNNs &amp; 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9459-7B5B-AD5B-09D6-19EAE8E619F5}"/>
              </a:ext>
            </a:extLst>
          </p:cNvPr>
          <p:cNvSpPr txBox="1"/>
          <p:nvPr/>
        </p:nvSpPr>
        <p:spPr>
          <a:xfrm>
            <a:off x="2371735" y="5418144"/>
            <a:ext cx="4624543" cy="98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l-GR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Κατσούλη Καλλιόπη</a:t>
            </a:r>
            <a:r>
              <a:rPr lang="en-GB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2022202404006</a:t>
            </a:r>
            <a:endParaRPr lang="el-GR" kern="1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l-GR" b="1" kern="100" dirty="0" err="1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Γιουλάτου</a:t>
            </a:r>
            <a:r>
              <a:rPr lang="el-GR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Άννα- Βασιλική</a:t>
            </a:r>
            <a:r>
              <a:rPr lang="en-GB" b="1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kern="1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2022202404001</a:t>
            </a:r>
            <a:endParaRPr lang="el-GR" kern="100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4EC61C5-FD89-EFE4-9E58-2FD031F08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95" y="183868"/>
            <a:ext cx="2308123" cy="16156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263A399B-58A8-62C6-A565-C7051FDA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195" y="183868"/>
            <a:ext cx="1475604" cy="15642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AA92733-7B74-42DD-F9BE-066814B4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77" y="326951"/>
            <a:ext cx="2017705" cy="1345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9C68E158-81E0-D154-41AD-4DA9962B7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4599" y="1414939"/>
            <a:ext cx="1369579" cy="1369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68DD4F5-71D5-374F-95BF-D516ABF0E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910" y="1506071"/>
            <a:ext cx="1688772" cy="1266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3316-31A6-18B9-7247-2502276F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7B632F-3879-6AC8-B138-DC06F668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9134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CNN02</a:t>
            </a:r>
            <a:br>
              <a:rPr lang="el-GR" dirty="0"/>
            </a:br>
            <a:r>
              <a:rPr lang="en-US" sz="1800" dirty="0" err="1"/>
              <a:t>Κορυφ</a:t>
            </a:r>
            <a:r>
              <a:rPr lang="en-US" sz="1800" dirty="0"/>
              <a:t>α</a:t>
            </a:r>
            <a:r>
              <a:rPr lang="el-GR" sz="1800" dirty="0"/>
              <a:t>ι</a:t>
            </a:r>
            <a:r>
              <a:rPr lang="en-US" sz="1800" dirty="0"/>
              <a:t>ο Run (</a:t>
            </a:r>
            <a:r>
              <a:rPr lang="en-US" sz="1800" dirty="0" err="1"/>
              <a:t>val_acc</a:t>
            </a:r>
            <a:r>
              <a:rPr lang="en-US" sz="1800" dirty="0"/>
              <a:t> = 79.4%)</a:t>
            </a:r>
            <a:endParaRPr lang="el-G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32B1A-D688-B53F-755E-AD03633ED966}"/>
              </a:ext>
            </a:extLst>
          </p:cNvPr>
          <p:cNvSpPr txBox="1"/>
          <p:nvPr/>
        </p:nvSpPr>
        <p:spPr>
          <a:xfrm>
            <a:off x="751702" y="2192344"/>
            <a:ext cx="6789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Εικόνες</a:t>
            </a:r>
            <a:r>
              <a:rPr lang="el-GR" dirty="0"/>
              <a:t>: 128</a:t>
            </a:r>
            <a:r>
              <a:rPr lang="en-US" dirty="0"/>
              <a:t>x128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</a:t>
            </a:r>
            <a:r>
              <a:rPr lang="en-US" dirty="0"/>
              <a:t>: 32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</a:t>
            </a:r>
            <a:r>
              <a:rPr lang="en-US" dirty="0"/>
              <a:t>: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r>
              <a:rPr lang="en-US" dirty="0"/>
              <a:t>: 0.0001</a:t>
            </a:r>
            <a:endParaRPr lang="el-G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Dropout: </a:t>
            </a:r>
            <a:r>
              <a:rPr lang="en-US" dirty="0"/>
              <a:t>0.5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</a:t>
            </a:r>
            <a:r>
              <a:rPr lang="en-US" dirty="0"/>
              <a:t>: 0.7937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.4%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loss</a:t>
            </a:r>
            <a:r>
              <a:rPr lang="en-US" dirty="0"/>
              <a:t>: 0.5949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Διάρκεια εκπαίδευσης</a:t>
            </a:r>
            <a:r>
              <a:rPr lang="el-GR" dirty="0"/>
              <a:t>: ~</a:t>
            </a:r>
            <a:r>
              <a:rPr lang="en-US" dirty="0"/>
              <a:t>957</a:t>
            </a:r>
            <a:r>
              <a:rPr lang="el-GR" dirty="0"/>
              <a:t> δευτερόλεπτα (</a:t>
            </a:r>
            <a:r>
              <a:rPr lang="en-US" dirty="0"/>
              <a:t>16</a:t>
            </a:r>
            <a:r>
              <a:rPr lang="el-GR" dirty="0"/>
              <a:t> λεπτά)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246BA23-5538-C605-D398-BB30532C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" t="1429" r="1546" b="2084"/>
          <a:stretch>
            <a:fillRect/>
          </a:stretch>
        </p:blipFill>
        <p:spPr>
          <a:xfrm>
            <a:off x="4146289" y="2045162"/>
            <a:ext cx="4458169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67" y="253584"/>
            <a:ext cx="5580063" cy="479258"/>
          </a:xfrm>
        </p:spPr>
        <p:txBody>
          <a:bodyPr>
            <a:normAutofit fontScale="90000"/>
          </a:bodyPr>
          <a:lstStyle/>
          <a:p>
            <a:r>
              <a:rPr sz="2000" dirty="0"/>
              <a:t>Απ</a:t>
            </a:r>
            <a:r>
              <a:rPr sz="2000" dirty="0" err="1"/>
              <a:t>οτελ</a:t>
            </a:r>
            <a:r>
              <a:rPr lang="el-GR" sz="2000" dirty="0"/>
              <a:t>ε</a:t>
            </a:r>
            <a:r>
              <a:rPr sz="2000" dirty="0" err="1"/>
              <a:t>σμ</a:t>
            </a:r>
            <a:r>
              <a:rPr sz="2000" dirty="0"/>
              <a:t>ατα CNNs &amp; Σ</a:t>
            </a:r>
            <a:r>
              <a:rPr lang="el-GR" sz="2000" dirty="0"/>
              <a:t>υ</a:t>
            </a:r>
            <a:r>
              <a:rPr sz="2000" dirty="0" err="1"/>
              <a:t>γκριση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6B76D-10D9-906A-EDA9-0796C17061F0}"/>
              </a:ext>
            </a:extLst>
          </p:cNvPr>
          <p:cNvSpPr txBox="1"/>
          <p:nvPr/>
        </p:nvSpPr>
        <p:spPr>
          <a:xfrm>
            <a:off x="129090" y="3401444"/>
            <a:ext cx="888581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Παρατηρήσεις Εκπαίδευσης: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training</a:t>
            </a:r>
            <a:r>
              <a:rPr lang="el-GR" sz="1600" dirty="0"/>
              <a:t> </a:t>
            </a:r>
            <a:r>
              <a:rPr lang="el-GR" sz="1600" dirty="0" err="1"/>
              <a:t>loss</a:t>
            </a:r>
            <a:r>
              <a:rPr lang="el-GR" sz="1600" dirty="0"/>
              <a:t> μειώθηκε σταθερά και στα δύο μοντέλα.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CNN02 διατήρησε υψηλή </a:t>
            </a:r>
            <a:r>
              <a:rPr lang="el-GR" sz="1600" dirty="0" err="1"/>
              <a:t>val</a:t>
            </a:r>
            <a:r>
              <a:rPr lang="el-GR" sz="1600" dirty="0"/>
              <a:t> </a:t>
            </a:r>
            <a:r>
              <a:rPr lang="el-GR" sz="1600" dirty="0" err="1"/>
              <a:t>accuracy</a:t>
            </a:r>
            <a:r>
              <a:rPr lang="el-GR" sz="1600" dirty="0"/>
              <a:t>, χωρίς εμφανές </a:t>
            </a:r>
            <a:r>
              <a:rPr lang="el-GR" sz="1600" dirty="0" err="1"/>
              <a:t>overfitting</a:t>
            </a:r>
            <a:r>
              <a:rPr lang="el-G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Τα περισσότερα φίλτρα και το </a:t>
            </a:r>
            <a:r>
              <a:rPr lang="el-GR" sz="1600" dirty="0" err="1"/>
              <a:t>dropout</a:t>
            </a:r>
            <a:r>
              <a:rPr lang="el-GR" sz="1600" dirty="0"/>
              <a:t> (0.5) βελτίωσαν τη γενίκευση στο CNN02.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Η διαφορά απόδοσης (~1%) δείχνει θετική αλλά περιορισμένη επίδραση της πολυπλοκότητας.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Συμπεράσματα: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CNN02 υπερέχει ελαφρώς σε απόδοση, με μεγαλύτερο χρόνο εκπαίδευσης.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 err="1"/>
              <a:t>Learning</a:t>
            </a:r>
            <a:r>
              <a:rPr lang="el-GR" sz="1600" dirty="0"/>
              <a:t> </a:t>
            </a:r>
            <a:r>
              <a:rPr lang="el-GR" sz="1600" dirty="0" err="1"/>
              <a:t>rates</a:t>
            </a:r>
            <a:r>
              <a:rPr lang="el-GR" sz="1600" dirty="0"/>
              <a:t> 0.0001–0.0005 ήταν σταθερά αποδοτικά.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Batch</a:t>
            </a:r>
            <a:r>
              <a:rPr lang="el-GR" sz="1600" dirty="0"/>
              <a:t> </a:t>
            </a:r>
            <a:r>
              <a:rPr lang="el-GR" sz="1600" dirty="0" err="1"/>
              <a:t>Size</a:t>
            </a:r>
            <a:r>
              <a:rPr lang="el-GR" sz="1600" dirty="0"/>
              <a:t> 32 στο CNN02 ενίσχυσε τη σταθερότητα.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l-GR" sz="1600" dirty="0">
                <a:sym typeface="Wingdings" panose="05000000000000000000" pitchFamily="2" charset="2"/>
              </a:rPr>
              <a:t> Η περιορισμένη βελτίωση μεταξύ CNN01 και CNN02 ανέδειξε την ανάγκη για ισχυρότερα μοντέλα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l-GR" sz="1600" dirty="0">
                <a:sym typeface="Wingdings" panose="05000000000000000000" pitchFamily="2" charset="2"/>
              </a:rPr>
              <a:t>οδηγώντας στη </a:t>
            </a:r>
            <a:r>
              <a:rPr lang="el-GR" sz="1600" b="1" dirty="0">
                <a:sym typeface="Wingdings" panose="05000000000000000000" pitchFamily="2" charset="2"/>
              </a:rPr>
              <a:t>χρήση ResNet18 με </a:t>
            </a:r>
            <a:r>
              <a:rPr lang="el-GR" sz="1600" b="1" dirty="0" err="1">
                <a:sym typeface="Wingdings" panose="05000000000000000000" pitchFamily="2" charset="2"/>
              </a:rPr>
              <a:t>Transfer</a:t>
            </a:r>
            <a:r>
              <a:rPr lang="el-GR" sz="1600" b="1" dirty="0">
                <a:sym typeface="Wingdings" panose="05000000000000000000" pitchFamily="2" charset="2"/>
              </a:rPr>
              <a:t> </a:t>
            </a:r>
            <a:r>
              <a:rPr lang="el-GR" sz="1600" b="1" dirty="0" err="1">
                <a:sym typeface="Wingdings" panose="05000000000000000000" pitchFamily="2" charset="2"/>
              </a:rPr>
              <a:t>Learning</a:t>
            </a:r>
            <a:r>
              <a:rPr lang="el-GR" sz="1600" b="1" dirty="0">
                <a:sym typeface="Wingdings" panose="05000000000000000000" pitchFamily="2" charset="2"/>
              </a:rPr>
              <a:t>.</a:t>
            </a:r>
            <a:endParaRPr lang="el-GR" sz="1600" b="1" dirty="0"/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44F3BC18-D880-F14E-893D-F7DE35558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26343"/>
              </p:ext>
            </p:extLst>
          </p:nvPr>
        </p:nvGraphicFramePr>
        <p:xfrm>
          <a:off x="1116347" y="967164"/>
          <a:ext cx="6935129" cy="219995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327593">
                  <a:extLst>
                    <a:ext uri="{9D8B030D-6E8A-4147-A177-3AD203B41FA5}">
                      <a16:colId xmlns:a16="http://schemas.microsoft.com/office/drawing/2014/main" val="1126626748"/>
                    </a:ext>
                  </a:extLst>
                </a:gridCol>
                <a:gridCol w="2303768">
                  <a:extLst>
                    <a:ext uri="{9D8B030D-6E8A-4147-A177-3AD203B41FA5}">
                      <a16:colId xmlns:a16="http://schemas.microsoft.com/office/drawing/2014/main" val="159448200"/>
                    </a:ext>
                  </a:extLst>
                </a:gridCol>
                <a:gridCol w="2303768">
                  <a:extLst>
                    <a:ext uri="{9D8B030D-6E8A-4147-A177-3AD203B41FA5}">
                      <a16:colId xmlns:a16="http://schemas.microsoft.com/office/drawing/2014/main" val="55457183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r>
                        <a:rPr lang="el-GR" sz="1400"/>
                        <a:t>Στοιχείο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CNN01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CNN02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880159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r>
                        <a:rPr lang="en-US" sz="1400"/>
                        <a:t>Val Accuracy (</a:t>
                      </a:r>
                      <a:r>
                        <a:rPr lang="el-GR" sz="1400"/>
                        <a:t>κορυφαίο </a:t>
                      </a:r>
                      <a:r>
                        <a:rPr lang="en-US" sz="1400"/>
                        <a:t>run)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78.4% (</a:t>
                      </a:r>
                      <a:r>
                        <a:rPr lang="en-US" sz="1400" dirty="0" err="1"/>
                        <a:t>val_acc</a:t>
                      </a:r>
                      <a:r>
                        <a:rPr lang="en-US" sz="1400" dirty="0"/>
                        <a:t> = 0.7844)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79.4%</a:t>
                      </a:r>
                      <a:r>
                        <a:rPr lang="en-US" sz="1400"/>
                        <a:t> (val_acc = 0.7937)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64061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r>
                        <a:rPr lang="en-US" sz="1400"/>
                        <a:t>Val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/>
                        <a:t>0.6120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 b="1"/>
                        <a:t>0.5949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8525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r>
                        <a:rPr lang="en-US" sz="1400"/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/>
                        <a:t>0.0003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 b="1"/>
                        <a:t>0.0001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262664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r>
                        <a:rPr lang="en-US" sz="140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 b="1"/>
                        <a:t>32 (πιο σταθερό)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335918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r>
                        <a:rPr lang="el-GR" sz="1400" dirty="0"/>
                        <a:t>Χρόνος Εκπαίδευσης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/>
                        <a:t>~4 λεπτά (244</a:t>
                      </a:r>
                      <a:r>
                        <a:rPr lang="en-US" sz="140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400" b="1" dirty="0"/>
                        <a:t>~16 λεπτά (957</a:t>
                      </a:r>
                      <a:r>
                        <a:rPr lang="en-US" sz="1400" b="1" dirty="0"/>
                        <a:t>s)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806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– ResNet18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Φορτώνουμε προεκπαιδευμένα βάρη από ImageNet</a:t>
            </a:r>
          </a:p>
          <a:p>
            <a:r>
              <a:t>Αφαιρούμε το τελικό FC layer</a:t>
            </a:r>
          </a:p>
          <a:p>
            <a:r>
              <a:t>Προσθέτουμε Dropout + νέο FC layer για 5 classes</a:t>
            </a:r>
          </a:p>
          <a:p>
            <a:r>
              <a:t>Fine-tuning του τελευταίου μέρους του δικτύου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Απ</a:t>
            </a:r>
            <a:r>
              <a:rPr dirty="0" err="1"/>
              <a:t>οτελ</a:t>
            </a:r>
            <a:r>
              <a:rPr lang="el-GR" dirty="0"/>
              <a:t>έ</a:t>
            </a:r>
            <a:r>
              <a:rPr dirty="0" err="1"/>
              <a:t>σμ</a:t>
            </a:r>
            <a:r>
              <a:rPr dirty="0"/>
              <a:t>ατα ResNetTransfer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Εκπαίδευση με εικόνες 224x224</a:t>
            </a:r>
          </a:p>
          <a:p>
            <a:r>
              <a:t>Χρόνος: ~50 λεπτά</a:t>
            </a:r>
          </a:p>
          <a:p>
            <a:r>
              <a:t>Accuracy στο test set: 98%</a:t>
            </a:r>
          </a:p>
          <a:p>
            <a:r>
              <a:t>Πολύ καλύτερη γενίκευση από τα CNNs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Τελική Σύγκριση 3 Μοντέλων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ResNetTransfer: 98% acc, CNN02: ~92%, CNN01: ~85%</a:t>
            </a:r>
          </a:p>
          <a:p>
            <a:r>
              <a:t>ResNet είχε μικρότερο overfitting</a:t>
            </a:r>
          </a:p>
          <a:p>
            <a:r>
              <a:t>Χρόνοι εκπαίδευσης: CNN01 &lt; CNN02 &lt; ResNet</a:t>
            </a:r>
          </a:p>
          <a:p>
            <a:r>
              <a:t>Συνιστώμενη επιλογή: ResNetTransfer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Τα δικά μας CNNs αποδίδουν ικανοποιητικά</a:t>
            </a:r>
          </a:p>
          <a:p>
            <a:r>
              <a:t>Transfer Learning βελτιώνει σημαντικά την απόδοση</a:t>
            </a:r>
          </a:p>
          <a:p>
            <a:r>
              <a:t>Η επιλογή παραμέτρων επηρεάζει έντονα την ακρίβεια</a:t>
            </a:r>
          </a:p>
          <a:p>
            <a:r>
              <a:t>Μελλοντική εργασία: Data augmentation, άλλα pre-trained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Δοκιμ</a:t>
            </a:r>
            <a:r>
              <a:rPr lang="el-GR" sz="2400" dirty="0"/>
              <a:t>η</a:t>
            </a:r>
            <a:r>
              <a:rPr sz="2400" dirty="0"/>
              <a:t> CNN02 </a:t>
            </a:r>
            <a:r>
              <a:rPr sz="2400" dirty="0" err="1"/>
              <a:t>με</a:t>
            </a:r>
            <a:r>
              <a:rPr sz="2400" dirty="0"/>
              <a:t> </a:t>
            </a:r>
            <a:r>
              <a:rPr sz="2400" dirty="0" err="1"/>
              <a:t>Εικ</a:t>
            </a:r>
            <a:r>
              <a:rPr lang="el-GR" sz="2400" dirty="0"/>
              <a:t>ο</a:t>
            </a:r>
            <a:r>
              <a:rPr sz="2400" dirty="0" err="1"/>
              <a:t>νες</a:t>
            </a:r>
            <a:r>
              <a:rPr sz="2400" dirty="0"/>
              <a:t> 224x224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6" y="2329543"/>
            <a:ext cx="6977743" cy="2962211"/>
          </a:xfrm>
        </p:spPr>
        <p:txBody>
          <a:bodyPr/>
          <a:lstStyle/>
          <a:p>
            <a:r>
              <a:rPr dirty="0" err="1"/>
              <a:t>Πριν</a:t>
            </a:r>
            <a:r>
              <a:rPr dirty="0"/>
              <a:t> </a:t>
            </a:r>
            <a:r>
              <a:rPr dirty="0" err="1"/>
              <a:t>ξεκινήσουμε</a:t>
            </a:r>
            <a:r>
              <a:rPr dirty="0"/>
              <a:t> </a:t>
            </a:r>
            <a:r>
              <a:rPr dirty="0" err="1"/>
              <a:t>με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ResNet18, πρα</a:t>
            </a:r>
            <a:r>
              <a:rPr dirty="0" err="1"/>
              <a:t>γμ</a:t>
            </a:r>
            <a:r>
              <a:rPr dirty="0"/>
              <a:t>ατοποιήσαμε ένα επιπλέον πείραμα με το CNN02 χρησιμοποιώντας εικόνες μεγαλύτερης ανάλυσης (224x224).</a:t>
            </a:r>
          </a:p>
          <a:p>
            <a:pPr lvl="1"/>
            <a:r>
              <a:rPr dirty="0" err="1"/>
              <a:t>Σκο</a:t>
            </a:r>
            <a:r>
              <a:rPr dirty="0"/>
              <a:t>πός ήταν να δούμε αν η βελτίωση στην ανάλυση οδηγεί σε καλύτερη απόδοση.</a:t>
            </a:r>
          </a:p>
          <a:p>
            <a:pPr lvl="1"/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E23DC5-D401-5D67-BB2A-9BA68CAF5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15771"/>
              </p:ext>
            </p:extLst>
          </p:nvPr>
        </p:nvGraphicFramePr>
        <p:xfrm>
          <a:off x="1590623" y="3865073"/>
          <a:ext cx="5937249" cy="1463040"/>
        </p:xfrm>
        <a:graphic>
          <a:graphicData uri="http://schemas.openxmlformats.org/drawingml/2006/table">
            <a:tbl>
              <a:tblPr/>
              <a:tblGrid>
                <a:gridCol w="1979083">
                  <a:extLst>
                    <a:ext uri="{9D8B030D-6E8A-4147-A177-3AD203B41FA5}">
                      <a16:colId xmlns:a16="http://schemas.microsoft.com/office/drawing/2014/main" val="1821483201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4127028506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3884246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l-GR"/>
                        <a:t>Παράμετρος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CNN02 (128×128)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CNN02 (224×224)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619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705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263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Διάρκεια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~1h 20min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~2h 15min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05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62A7-1D96-8523-5804-139D2504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5F91-B550-2825-A47E-EF2BDF9D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</a:t>
            </a:r>
            <a:r>
              <a:rPr lang="en-US" b="1" dirty="0"/>
              <a:t>ResNet18</a:t>
            </a:r>
            <a:r>
              <a:rPr lang="el-GR" b="1" dirty="0"/>
              <a:t> </a:t>
            </a:r>
            <a:r>
              <a:rPr lang="el-GR" b="1" dirty="0" err="1"/>
              <a:t>προεκπαιδευμένο</a:t>
            </a:r>
            <a:r>
              <a:rPr lang="el-GR" b="1" dirty="0"/>
              <a:t> μοντέλο στο </a:t>
            </a:r>
            <a:r>
              <a:rPr lang="en-US" dirty="0"/>
              <a:t>ImageNet</a:t>
            </a:r>
            <a:endParaRPr lang="el-GR" dirty="0"/>
          </a:p>
          <a:p>
            <a:r>
              <a:rPr lang="el-GR" b="1" dirty="0"/>
              <a:t>Απενεργοποιήσαμε την εκπαίδευση</a:t>
            </a:r>
            <a:r>
              <a:rPr lang="el-GR" dirty="0"/>
              <a:t> των πρώτων </a:t>
            </a:r>
            <a:r>
              <a:rPr lang="en-US" dirty="0"/>
              <a:t>layers (feature extractor).</a:t>
            </a:r>
            <a:r>
              <a:rPr lang="el-GR" dirty="0"/>
              <a:t> </a:t>
            </a:r>
          </a:p>
          <a:p>
            <a:r>
              <a:rPr lang="el-GR" dirty="0"/>
              <a:t>Όλα τα αρχικά βάρη μένουν σταθερά</a:t>
            </a:r>
            <a:endParaRPr lang="en-US" dirty="0"/>
          </a:p>
          <a:p>
            <a:r>
              <a:rPr lang="el-GR" b="1" dirty="0"/>
              <a:t>Αντικαταστήσαμε</a:t>
            </a:r>
            <a:r>
              <a:rPr lang="el-GR" dirty="0"/>
              <a:t> το τελικό </a:t>
            </a:r>
            <a:r>
              <a:rPr lang="en-US" dirty="0"/>
              <a:t>fully connected layer </a:t>
            </a:r>
            <a:r>
              <a:rPr lang="el-GR" dirty="0"/>
              <a:t>με:</a:t>
            </a:r>
          </a:p>
          <a:p>
            <a:pPr lvl="1"/>
            <a:r>
              <a:rPr lang="el-GR" dirty="0"/>
              <a:t>Ένα </a:t>
            </a:r>
            <a:r>
              <a:rPr lang="en-US" b="1" dirty="0"/>
              <a:t>Dropout layer</a:t>
            </a:r>
            <a:endParaRPr lang="en-US" dirty="0"/>
          </a:p>
          <a:p>
            <a:pPr lvl="1"/>
            <a:r>
              <a:rPr lang="el-GR" dirty="0"/>
              <a:t>Ένα νέο </a:t>
            </a:r>
            <a:r>
              <a:rPr lang="en-US" b="1" dirty="0"/>
              <a:t>Linear layer </a:t>
            </a:r>
            <a:r>
              <a:rPr lang="el-GR" b="1" dirty="0"/>
              <a:t>με 5 </a:t>
            </a:r>
            <a:r>
              <a:rPr lang="en-US" b="1" dirty="0"/>
              <a:t>outputs</a:t>
            </a:r>
            <a:r>
              <a:rPr lang="en-US" dirty="0"/>
              <a:t> (</a:t>
            </a:r>
            <a:r>
              <a:rPr lang="el-GR" dirty="0"/>
              <a:t>όσες και οι κλάσεις μας)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5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ADA-798E-FA09-7051-BAE3D4D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42CF-A91F-25C0-6C89-F66ED429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Παράμετροι Εκπαίδευσης:</a:t>
            </a:r>
          </a:p>
          <a:p>
            <a:r>
              <a:rPr lang="el-GR" b="1" dirty="0"/>
              <a:t>Εικόνες</a:t>
            </a:r>
            <a:r>
              <a:rPr lang="el-GR" dirty="0"/>
              <a:t>: 224×224</a:t>
            </a:r>
          </a:p>
          <a:p>
            <a:r>
              <a:rPr lang="el-GR" b="1" dirty="0"/>
              <a:t>Μοντέλο</a:t>
            </a:r>
            <a:r>
              <a:rPr lang="el-GR" dirty="0"/>
              <a:t>: </a:t>
            </a:r>
            <a:r>
              <a:rPr lang="en-US" dirty="0"/>
              <a:t>ResNet18 (</a:t>
            </a:r>
            <a:r>
              <a:rPr lang="el-GR" dirty="0"/>
              <a:t>με τροποποιημένο τελικό </a:t>
            </a:r>
            <a:r>
              <a:rPr lang="en-US" dirty="0"/>
              <a:t>layer)</a:t>
            </a:r>
          </a:p>
          <a:p>
            <a:r>
              <a:rPr lang="en-US" b="1" dirty="0"/>
              <a:t>Batch size</a:t>
            </a:r>
            <a:r>
              <a:rPr lang="en-US" dirty="0"/>
              <a:t>: 32</a:t>
            </a:r>
          </a:p>
          <a:p>
            <a:r>
              <a:rPr lang="en-US" b="1" dirty="0"/>
              <a:t>Epochs</a:t>
            </a:r>
            <a:r>
              <a:rPr lang="en-US" dirty="0"/>
              <a:t>: max 100</a:t>
            </a:r>
          </a:p>
          <a:p>
            <a:r>
              <a:rPr lang="en-US" b="1" dirty="0"/>
              <a:t>Learning rate</a:t>
            </a:r>
            <a:r>
              <a:rPr lang="en-US" dirty="0"/>
              <a:t>: 0.0003 (</a:t>
            </a:r>
            <a:r>
              <a:rPr lang="el-GR" dirty="0"/>
              <a:t>μέτρια τιμή)</a:t>
            </a:r>
          </a:p>
          <a:p>
            <a:r>
              <a:rPr lang="en-US" b="1" dirty="0"/>
              <a:t>Early stopping</a:t>
            </a:r>
            <a:r>
              <a:rPr lang="en-US" dirty="0"/>
              <a:t>: </a:t>
            </a:r>
            <a:r>
              <a:rPr lang="el-GR" dirty="0"/>
              <a:t>με </a:t>
            </a:r>
            <a:r>
              <a:rPr lang="en-US" dirty="0"/>
              <a:t>patience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A69E-ED58-3FA0-C0EA-93D7907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52AA54-339E-E5A4-EB63-9B706654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98408"/>
              </p:ext>
            </p:extLst>
          </p:nvPr>
        </p:nvGraphicFramePr>
        <p:xfrm>
          <a:off x="2093232" y="2164949"/>
          <a:ext cx="4957536" cy="1737360"/>
        </p:xfrm>
        <a:graphic>
          <a:graphicData uri="http://schemas.openxmlformats.org/drawingml/2006/table">
            <a:tbl>
              <a:tblPr/>
              <a:tblGrid>
                <a:gridCol w="1239384">
                  <a:extLst>
                    <a:ext uri="{9D8B030D-6E8A-4147-A177-3AD203B41FA5}">
                      <a16:colId xmlns:a16="http://schemas.microsoft.com/office/drawing/2014/main" val="3601316335"/>
                    </a:ext>
                  </a:extLst>
                </a:gridCol>
                <a:gridCol w="1239384">
                  <a:extLst>
                    <a:ext uri="{9D8B030D-6E8A-4147-A177-3AD203B41FA5}">
                      <a16:colId xmlns:a16="http://schemas.microsoft.com/office/drawing/2014/main" val="4189647549"/>
                    </a:ext>
                  </a:extLst>
                </a:gridCol>
                <a:gridCol w="1239384">
                  <a:extLst>
                    <a:ext uri="{9D8B030D-6E8A-4147-A177-3AD203B41FA5}">
                      <a16:colId xmlns:a16="http://schemas.microsoft.com/office/drawing/2014/main" val="3048546558"/>
                    </a:ext>
                  </a:extLst>
                </a:gridCol>
                <a:gridCol w="1239384">
                  <a:extLst>
                    <a:ext uri="{9D8B030D-6E8A-4147-A177-3AD203B41FA5}">
                      <a16:colId xmlns:a16="http://schemas.microsoft.com/office/drawing/2014/main" val="2694097571"/>
                    </a:ext>
                  </a:extLst>
                </a:gridCol>
              </a:tblGrid>
              <a:tr h="361454">
                <a:tc>
                  <a:txBody>
                    <a:bodyPr/>
                    <a:lstStyle/>
                    <a:p>
                      <a:r>
                        <a:rPr lang="el-GR" sz="1800"/>
                        <a:t>Μοντέλο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Train Time (min)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Epochs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44772"/>
                  </a:ext>
                </a:extLst>
              </a:tr>
              <a:tr h="206545">
                <a:tc>
                  <a:txBody>
                    <a:bodyPr/>
                    <a:lstStyle/>
                    <a:p>
                      <a:r>
                        <a:rPr lang="en-US" sz="1800" b="1"/>
                        <a:t>CNN01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561394"/>
                  </a:ext>
                </a:extLst>
              </a:tr>
              <a:tr h="206545">
                <a:tc>
                  <a:txBody>
                    <a:bodyPr/>
                    <a:lstStyle/>
                    <a:p>
                      <a:r>
                        <a:rPr lang="en-US" sz="1800" b="1"/>
                        <a:t>CNN02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0.867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868594"/>
                  </a:ext>
                </a:extLst>
              </a:tr>
              <a:tr h="206545">
                <a:tc>
                  <a:txBody>
                    <a:bodyPr/>
                    <a:lstStyle/>
                    <a:p>
                      <a:r>
                        <a:rPr lang="en-US" sz="1800" b="1"/>
                        <a:t>ResNet18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0.975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1246"/>
                  </a:ext>
                </a:extLst>
              </a:tr>
            </a:tbl>
          </a:graphicData>
        </a:graphic>
      </p:graphicFrame>
      <p:pic>
        <p:nvPicPr>
          <p:cNvPr id="6" name="Picture 5" descr="A graph of a train loss&#10;&#10;AI-generated content may be incorrect.">
            <a:extLst>
              <a:ext uri="{FF2B5EF4-FFF2-40B4-BE49-F238E27FC236}">
                <a16:creationId xmlns:a16="http://schemas.microsoft.com/office/drawing/2014/main" id="{8D583E14-60D1-F1C3-07CB-122FEDC6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32" y="4116983"/>
            <a:ext cx="3507369" cy="23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9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87" y="951992"/>
            <a:ext cx="5060226" cy="862060"/>
          </a:xfrm>
        </p:spPr>
        <p:txBody>
          <a:bodyPr/>
          <a:lstStyle/>
          <a:p>
            <a:r>
              <a:rPr lang="el-GR" dirty="0" err="1"/>
              <a:t>εισαγωγη</a:t>
            </a:r>
            <a:endParaRPr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FA1911F-62FE-39D2-C2F4-C1826A6F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E11D8-117A-C624-62D3-2D1F3048D430}"/>
              </a:ext>
            </a:extLst>
          </p:cNvPr>
          <p:cNvSpPr txBox="1"/>
          <p:nvPr/>
        </p:nvSpPr>
        <p:spPr>
          <a:xfrm>
            <a:off x="747251" y="2318827"/>
            <a:ext cx="788547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dirty="0"/>
              <a:t>•	Η θαλάσσια βιοποικιλότητα περιλαμβάνει εκατοντάδες χιλιάδες είδη.</a:t>
            </a:r>
          </a:p>
          <a:p>
            <a:pPr algn="just"/>
            <a:endParaRPr lang="el-GR" dirty="0"/>
          </a:p>
          <a:p>
            <a:pPr algn="just"/>
            <a:r>
              <a:rPr lang="el-GR" dirty="0"/>
              <a:t>•	Η καταγραφή τους είναι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κρίσιμη</a:t>
            </a:r>
            <a:r>
              <a:rPr lang="el-GR" dirty="0"/>
              <a:t> λόγω κλιματικής αλλαγής και ρύπανσης.</a:t>
            </a:r>
          </a:p>
          <a:p>
            <a:pPr algn="just"/>
            <a:endParaRPr lang="el-GR" dirty="0"/>
          </a:p>
          <a:p>
            <a:pPr marL="403225" indent="-403225" algn="just"/>
            <a:r>
              <a:rPr lang="el-GR" dirty="0"/>
              <a:t>•	Το </a:t>
            </a:r>
            <a:r>
              <a:rPr lang="el-GR" dirty="0" err="1"/>
              <a:t>deep</a:t>
            </a:r>
            <a:r>
              <a:rPr lang="el-GR" dirty="0"/>
              <a:t> </a:t>
            </a:r>
            <a:r>
              <a:rPr lang="el-GR" dirty="0" err="1"/>
              <a:t>learning</a:t>
            </a:r>
            <a:r>
              <a:rPr lang="el-GR" dirty="0"/>
              <a:t> βοηθά στην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αυτόματη αναγνώριση και ταξινόμηση ειδών.</a:t>
            </a:r>
          </a:p>
          <a:p>
            <a:pPr algn="just"/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l-GR" dirty="0"/>
          </a:p>
          <a:p>
            <a:pPr lvl="1"/>
            <a:r>
              <a:rPr lang="el-G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Στόχοι Εργασίας</a:t>
            </a:r>
          </a:p>
          <a:p>
            <a:pPr algn="ctr"/>
            <a:endParaRPr lang="el-GR" u="sng" dirty="0"/>
          </a:p>
          <a:p>
            <a:pPr marL="461963" indent="-461963" algn="just"/>
            <a:r>
              <a:rPr lang="el-GR" dirty="0"/>
              <a:t>•	 Ανάπτυξη και σύγκριση μοντέλων:</a:t>
            </a:r>
          </a:p>
          <a:p>
            <a:pPr marL="461963" indent="-461963" algn="just"/>
            <a:endParaRPr lang="el-GR" dirty="0"/>
          </a:p>
          <a:p>
            <a:pPr marL="919163" lvl="1" indent="-461963" algn="just"/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CNNΟ1, CNNΟ2 και ResNet18 (</a:t>
            </a:r>
            <a:r>
              <a:rPr lang="el-G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461963" indent="-461963" algn="just"/>
            <a:endParaRPr lang="el-GR" dirty="0"/>
          </a:p>
          <a:p>
            <a:pPr marL="461963" indent="-461963" algn="just">
              <a:buFont typeface="Arial" panose="020B0604020202020204" pitchFamily="34" charset="0"/>
              <a:buChar char="•"/>
            </a:pPr>
            <a:r>
              <a:rPr lang="el-GR" dirty="0"/>
              <a:t>Αξιολόγηση και σύγκριση αποτελεσματικότητάς τους.</a:t>
            </a:r>
          </a:p>
          <a:p>
            <a:pPr algn="just"/>
            <a:endParaRPr lang="el-G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C994-FA41-FE44-C9A1-506EE881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err="1"/>
              <a:t>Τελικη</a:t>
            </a:r>
            <a:r>
              <a:rPr lang="el-GR" b="1" dirty="0"/>
              <a:t> </a:t>
            </a:r>
            <a:r>
              <a:rPr lang="el-GR" b="1" dirty="0" err="1"/>
              <a:t>Αξιολογηση</a:t>
            </a:r>
            <a:r>
              <a:rPr lang="el-GR" b="1" dirty="0"/>
              <a:t> στο </a:t>
            </a:r>
            <a:r>
              <a:rPr lang="el-GR" b="1" dirty="0" err="1"/>
              <a:t>Test</a:t>
            </a:r>
            <a:r>
              <a:rPr lang="el-GR" b="1" dirty="0"/>
              <a:t> </a:t>
            </a:r>
            <a:r>
              <a:rPr lang="el-GR" b="1" dirty="0" err="1"/>
              <a:t>Set</a:t>
            </a:r>
            <a:br>
              <a:rPr lang="el-GR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7428C-E21E-4C3B-8392-07B4667C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88" y="2311342"/>
            <a:ext cx="4483330" cy="2235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08449-A428-14F7-598F-F486E8471E01}"/>
              </a:ext>
            </a:extLst>
          </p:cNvPr>
          <p:cNvSpPr txBox="1"/>
          <p:nvPr/>
        </p:nvSpPr>
        <p:spPr>
          <a:xfrm>
            <a:off x="1469571" y="4701015"/>
            <a:ext cx="6836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🔹 </a:t>
            </a:r>
            <a:r>
              <a:rPr lang="en-US" b="1" dirty="0"/>
              <a:t>Accuracy</a:t>
            </a:r>
            <a:r>
              <a:rPr lang="el-GR" dirty="0"/>
              <a:t>: 98% – πολύ υψηλή, δείχνει ότι το μοντέλο γενικεύει καλά.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Starfish</a:t>
            </a:r>
            <a:r>
              <a:rPr lang="el-GR" b="1" dirty="0"/>
              <a:t> και </a:t>
            </a:r>
            <a:r>
              <a:rPr lang="en-US" b="1" dirty="0"/>
              <a:t>Sharks</a:t>
            </a:r>
            <a:r>
              <a:rPr lang="el-GR" dirty="0"/>
              <a:t> είχαν εξαιρετική απόδοση (100% </a:t>
            </a:r>
            <a:r>
              <a:rPr lang="en-US" dirty="0"/>
              <a:t>recall</a:t>
            </a:r>
            <a:r>
              <a:rPr lang="el-GR" dirty="0"/>
              <a:t> ή/και </a:t>
            </a:r>
            <a:r>
              <a:rPr lang="en-US" dirty="0"/>
              <a:t>precision</a:t>
            </a:r>
            <a:r>
              <a:rPr lang="el-GR" dirty="0"/>
              <a:t>).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Turtles</a:t>
            </a:r>
            <a:r>
              <a:rPr lang="el-GR" b="1" dirty="0"/>
              <a:t> και </a:t>
            </a:r>
            <a:r>
              <a:rPr lang="en-US" b="1" dirty="0" err="1"/>
              <a:t>JellyFish</a:t>
            </a:r>
            <a:r>
              <a:rPr lang="el-GR" dirty="0"/>
              <a:t> είχαν ελαφρώς χαμηλότερα </a:t>
            </a:r>
            <a:r>
              <a:rPr lang="en-US" dirty="0"/>
              <a:t>precision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8452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50F7-1677-4394-6BF8-3E14A90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300" b="1" dirty="0" err="1"/>
              <a:t>Τελικη</a:t>
            </a:r>
            <a:r>
              <a:rPr lang="el-GR" sz="2300" b="1" dirty="0"/>
              <a:t> </a:t>
            </a:r>
            <a:r>
              <a:rPr lang="el-GR" sz="2300" b="1" dirty="0" err="1"/>
              <a:t>Αξιολογηση</a:t>
            </a:r>
            <a:r>
              <a:rPr lang="el-GR" sz="2300" b="1" dirty="0"/>
              <a:t> στο </a:t>
            </a:r>
            <a:r>
              <a:rPr lang="el-GR" sz="2300" b="1" dirty="0" err="1"/>
              <a:t>Test</a:t>
            </a:r>
            <a:r>
              <a:rPr lang="el-GR" sz="2300" b="1" dirty="0"/>
              <a:t> </a:t>
            </a:r>
            <a:r>
              <a:rPr lang="el-GR" sz="2300" b="1" dirty="0" err="1"/>
              <a:t>Set</a:t>
            </a:r>
            <a:endParaRPr lang="en-US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461CE-6834-EB9D-FFE7-4DCBA87F3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045" y="2496912"/>
            <a:ext cx="3931076" cy="29568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77BFF-4F32-1DF5-697D-ACD3030A8664}"/>
              </a:ext>
            </a:extLst>
          </p:cNvPr>
          <p:cNvSpPr txBox="1"/>
          <p:nvPr/>
        </p:nvSpPr>
        <p:spPr>
          <a:xfrm>
            <a:off x="5638800" y="2369087"/>
            <a:ext cx="2895600" cy="321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54/55 σωστές προβλέψεις – 1 πρόβλεψη έγινε για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SeaUrchins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54/57 σωστές – 2 φορές μπερδεύτηκαν με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Sharks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53/53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Starfish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49/49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51/53 – 1 μπ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ερδεύτηκε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566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Π</a:t>
            </a:r>
            <a:r>
              <a:rPr lang="el-GR" sz="2400" dirty="0"/>
              <a:t>ι</a:t>
            </a:r>
            <a:r>
              <a:rPr sz="2400" dirty="0"/>
              <a:t>νακας Απ</a:t>
            </a:r>
            <a:r>
              <a:rPr sz="2400" dirty="0" err="1"/>
              <a:t>οτελεσμ</a:t>
            </a:r>
            <a:r>
              <a:rPr lang="el-GR" sz="2400" dirty="0"/>
              <a:t>α</a:t>
            </a:r>
            <a:r>
              <a:rPr sz="2400" dirty="0" err="1"/>
              <a:t>των</a:t>
            </a:r>
            <a:endParaRPr sz="2400" dirty="0"/>
          </a:p>
        </p:txBody>
      </p:sp>
      <p:pic>
        <p:nvPicPr>
          <p:cNvPr id="3" name="Picture 2" descr="final_summary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1" y="2300187"/>
            <a:ext cx="7805057" cy="35931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Επ</a:t>
            </a:r>
            <a:r>
              <a:rPr lang="en-US" sz="2400" dirty="0" err="1"/>
              <a:t>i</a:t>
            </a:r>
            <a:r>
              <a:rPr sz="2400" dirty="0" err="1"/>
              <a:t>λογος</a:t>
            </a:r>
            <a:r>
              <a:rPr sz="2400" dirty="0"/>
              <a:t> – </a:t>
            </a:r>
            <a:r>
              <a:rPr sz="2400" dirty="0" err="1"/>
              <a:t>Συνολικ</a:t>
            </a:r>
            <a:r>
              <a:rPr lang="en-US" sz="2400" dirty="0" err="1"/>
              <a:t>a</a:t>
            </a:r>
            <a:r>
              <a:rPr sz="2400" dirty="0"/>
              <a:t> </a:t>
            </a:r>
            <a:r>
              <a:rPr sz="2400" dirty="0" err="1"/>
              <a:t>Συμ</a:t>
            </a:r>
            <a:r>
              <a:rPr sz="2400" dirty="0"/>
              <a:t>περ</a:t>
            </a:r>
            <a:r>
              <a:rPr lang="en-US" sz="2400" dirty="0"/>
              <a:t>a</a:t>
            </a:r>
            <a:r>
              <a:rPr sz="2400" dirty="0"/>
              <a:t>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057" y="2638045"/>
            <a:ext cx="6574972" cy="342529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🔹 CNN01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Απλή αρχιτεκτονική με 2 </a:t>
            </a:r>
            <a:r>
              <a:rPr lang="en-US" dirty="0"/>
              <a:t>Conv layers </a:t>
            </a:r>
            <a:r>
              <a:rPr lang="el-GR" dirty="0"/>
              <a:t>και χωρίς </a:t>
            </a:r>
            <a:r>
              <a:rPr lang="en-US" dirty="0"/>
              <a:t>Dropout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Εκπαιδεύτηκε με εικόνες 128×128, </a:t>
            </a:r>
            <a:r>
              <a:rPr lang="en-US" dirty="0"/>
              <a:t>batch size 32/64, LR: 0.001–0.00007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Καλύτερη </a:t>
            </a:r>
            <a:r>
              <a:rPr lang="en-US" dirty="0" err="1"/>
              <a:t>val</a:t>
            </a:r>
            <a:r>
              <a:rPr lang="en-US" dirty="0"/>
              <a:t> accuracy: </a:t>
            </a:r>
            <a:r>
              <a:rPr lang="en-US" b="1" dirty="0"/>
              <a:t>78.4%</a:t>
            </a:r>
            <a:r>
              <a:rPr lang="en-US" dirty="0"/>
              <a:t>, </a:t>
            </a:r>
            <a:r>
              <a:rPr lang="el-GR" dirty="0"/>
              <a:t>μέση τιμή ~76%</a:t>
            </a:r>
            <a:br>
              <a:rPr lang="el-GR" dirty="0"/>
            </a:br>
            <a:r>
              <a:rPr lang="el-GR" dirty="0"/>
              <a:t>• Ταχύτατη εκπαίδευση (διάρκεια: </a:t>
            </a:r>
            <a:r>
              <a:rPr lang="el-GR" b="1" dirty="0"/>
              <a:t>~3–10 λεπτά</a:t>
            </a:r>
            <a:r>
              <a:rPr lang="el-GR" dirty="0"/>
              <a:t>)</a:t>
            </a:r>
            <a:br>
              <a:rPr lang="el-GR" dirty="0"/>
            </a:br>
            <a:endParaRPr lang="el-GR" dirty="0"/>
          </a:p>
          <a:p>
            <a:r>
              <a:rPr lang="en-US" b="1" dirty="0"/>
              <a:t>🔹 CNN02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Πιο βαθύ δίκτυο με περισσότερα </a:t>
            </a:r>
            <a:r>
              <a:rPr lang="en-US" dirty="0"/>
              <a:t>Conv/FC layers </a:t>
            </a:r>
            <a:r>
              <a:rPr lang="el-GR" dirty="0"/>
              <a:t>και </a:t>
            </a:r>
            <a:r>
              <a:rPr lang="en-US" b="1" dirty="0"/>
              <a:t>Dropout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Ίδιες παραμέτρους: εικόνες 128×128, </a:t>
            </a:r>
            <a:r>
              <a:rPr lang="en-US" dirty="0"/>
              <a:t>batch 32/64, LR: 0.001–0.00007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Καλύτερη </a:t>
            </a:r>
            <a:r>
              <a:rPr lang="en-US" dirty="0" err="1"/>
              <a:t>val</a:t>
            </a:r>
            <a:r>
              <a:rPr lang="en-US" dirty="0"/>
              <a:t> accuracy: </a:t>
            </a:r>
            <a:r>
              <a:rPr lang="en-US" b="1" dirty="0"/>
              <a:t>79.4%</a:t>
            </a:r>
            <a:r>
              <a:rPr lang="en-US" dirty="0"/>
              <a:t>, </a:t>
            </a:r>
            <a:r>
              <a:rPr lang="el-GR" dirty="0"/>
              <a:t>με σταθερές επιδόσεις ~76–78%</a:t>
            </a:r>
            <a:br>
              <a:rPr lang="el-GR" dirty="0"/>
            </a:br>
            <a:r>
              <a:rPr lang="el-GR" dirty="0"/>
              <a:t>• Χρόνος εκπαίδευσης: </a:t>
            </a:r>
            <a:r>
              <a:rPr lang="el-GR" b="1" dirty="0"/>
              <a:t>~16–43 λεπτά</a:t>
            </a:r>
            <a:r>
              <a:rPr lang="el-GR" dirty="0"/>
              <a:t>, εξαρτάται από </a:t>
            </a:r>
            <a:r>
              <a:rPr lang="en-US" dirty="0"/>
              <a:t>batch </a:t>
            </a:r>
            <a:r>
              <a:rPr lang="el-GR" dirty="0"/>
              <a:t>και </a:t>
            </a:r>
            <a:r>
              <a:rPr lang="en-US" dirty="0"/>
              <a:t>LR</a:t>
            </a:r>
            <a:br>
              <a:rPr lang="en-US" dirty="0"/>
            </a:br>
            <a:endParaRPr lang="el-GR" dirty="0"/>
          </a:p>
          <a:p>
            <a:r>
              <a:rPr lang="en-US" b="1" dirty="0"/>
              <a:t>🔹 </a:t>
            </a:r>
            <a:r>
              <a:rPr lang="en-US" b="1" dirty="0" err="1"/>
              <a:t>ResNetTransfer</a:t>
            </a:r>
            <a:br>
              <a:rPr lang="en-US" dirty="0"/>
            </a:br>
            <a:r>
              <a:rPr lang="en-US" dirty="0"/>
              <a:t>• Transfer Learning </a:t>
            </a:r>
            <a:r>
              <a:rPr lang="el-GR" dirty="0"/>
              <a:t>με </a:t>
            </a:r>
            <a:r>
              <a:rPr lang="en-US" b="1" dirty="0"/>
              <a:t>ResNet18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l-GR" b="1" dirty="0"/>
              <a:t>παγωμένα βάρη</a:t>
            </a:r>
            <a:br>
              <a:rPr lang="el-GR" dirty="0"/>
            </a:br>
            <a:r>
              <a:rPr lang="el-GR" dirty="0"/>
              <a:t>• Εκπαίδευση σε εικόνες 224×224, </a:t>
            </a:r>
            <a:r>
              <a:rPr lang="en-US" dirty="0"/>
              <a:t>batch 32, LR: </a:t>
            </a:r>
            <a:r>
              <a:rPr lang="en-US" b="1" dirty="0"/>
              <a:t>0.0003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val</a:t>
            </a:r>
            <a:r>
              <a:rPr lang="en-US" dirty="0"/>
              <a:t> accuracy: </a:t>
            </a:r>
            <a:r>
              <a:rPr lang="en-US" b="1" dirty="0"/>
              <a:t>98.3%</a:t>
            </a:r>
            <a:r>
              <a:rPr lang="en-US" dirty="0"/>
              <a:t> – </a:t>
            </a:r>
            <a:r>
              <a:rPr lang="el-GR" dirty="0"/>
              <a:t>μακράν η καλύτερη επίδοση</a:t>
            </a:r>
            <a:br>
              <a:rPr lang="el-GR" dirty="0"/>
            </a:br>
            <a:r>
              <a:rPr lang="el-GR" dirty="0"/>
              <a:t>• Διάρκεια εκπαίδευσης: </a:t>
            </a:r>
            <a:r>
              <a:rPr lang="el-GR" b="1" dirty="0"/>
              <a:t>~2 ώρες και 20 λεπτά (140.4 λεπτά)</a:t>
            </a:r>
            <a:br>
              <a:rPr lang="el-GR" dirty="0"/>
            </a:br>
            <a:r>
              <a:rPr lang="el-GR" dirty="0"/>
              <a:t>• Πολύ απαιτητικό σε υπολογιστικούς πόρους (</a:t>
            </a:r>
            <a:r>
              <a:rPr lang="en-US" dirty="0"/>
              <a:t>GPU, VRAM), </a:t>
            </a:r>
            <a:r>
              <a:rPr lang="el-GR" dirty="0"/>
              <a:t>αλλά εξαιρετικά αποτελεσματικό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D9FD95-D0F6-5E83-3CEC-78C4C4EC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2" y="537174"/>
            <a:ext cx="7530176" cy="807531"/>
          </a:xfrm>
        </p:spPr>
        <p:txBody>
          <a:bodyPr>
            <a:normAutofit fontScale="90000"/>
          </a:bodyPr>
          <a:lstStyle/>
          <a:p>
            <a:r>
              <a:rPr lang="el-GR" dirty="0"/>
              <a:t>ΕΠΕΞΕΡΓΑΣΙΑ ΚΑΙ ΟΡΓΑΝΩΣΗ ΔΕΔΟΜΕΝΩΝ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7FF02-FE39-E74E-9530-6F2D999A3394}"/>
              </a:ext>
            </a:extLst>
          </p:cNvPr>
          <p:cNvSpPr txBox="1"/>
          <p:nvPr/>
        </p:nvSpPr>
        <p:spPr>
          <a:xfrm>
            <a:off x="554019" y="1796511"/>
            <a:ext cx="6248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Αρχικό σύνολο: 13.666 εικόνες, 23 κατηγορίες.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l-GR" sz="1600" dirty="0"/>
              <a:t>Επιλογή 5 κατηγοριών:   </a:t>
            </a:r>
            <a:r>
              <a:rPr lang="en-US" sz="1600" dirty="0"/>
              <a:t>Jellyfish, Sea Urchins, Sharks, Starfish, Turtles</a:t>
            </a:r>
            <a:r>
              <a:rPr lang="el-GR" sz="1600" dirty="0"/>
              <a:t>.</a:t>
            </a:r>
          </a:p>
          <a:p>
            <a:pPr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l-GR" sz="1600" dirty="0"/>
              <a:t>Τελικό σύνολο: 2.693 εικόνες.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Κατανομή:   ▪ 70% </a:t>
            </a:r>
            <a:r>
              <a:rPr lang="en-US" sz="1600" dirty="0"/>
              <a:t>Train   ▪ 20% Validation   ▪ 10% Test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Προεπεξεργασία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Εικόνων</a:t>
            </a:r>
          </a:p>
          <a:p>
            <a:pPr algn="just"/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Μέγεθος: 128×128  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Resize (128x128 / 224x224), Normalization</a:t>
            </a:r>
            <a:endParaRPr lang="el-GR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PyTorch</a:t>
            </a:r>
            <a:r>
              <a:rPr lang="en-US" sz="1600" dirty="0"/>
              <a:t> Transforms:   </a:t>
            </a:r>
          </a:p>
          <a:p>
            <a:pPr lvl="1" algn="just"/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Normalize()</a:t>
            </a:r>
            <a:r>
              <a:rPr lang="el-GR" sz="1600" dirty="0"/>
              <a:t>, </a:t>
            </a:r>
            <a:r>
              <a:rPr lang="en-US" sz="1600" dirty="0" err="1"/>
              <a:t>RandomHorizontalFlip</a:t>
            </a:r>
            <a:r>
              <a:rPr lang="en-US" sz="1600" dirty="0"/>
              <a:t>()</a:t>
            </a:r>
            <a:r>
              <a:rPr lang="el-GR" sz="1600" dirty="0"/>
              <a:t>, </a:t>
            </a:r>
            <a:r>
              <a:rPr lang="en-US" sz="1600" dirty="0" err="1"/>
              <a:t>RandomRotation</a:t>
            </a:r>
            <a:r>
              <a:rPr lang="en-US" sz="1600" dirty="0"/>
              <a:t>()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l-GR" sz="1600" dirty="0"/>
              <a:t>Βοηθούν στη γενίκευση και μειώνουν το </a:t>
            </a:r>
            <a:r>
              <a:rPr lang="en-US" sz="1600" dirty="0"/>
              <a:t>overfitting</a:t>
            </a:r>
            <a:r>
              <a:rPr lang="el-GR" sz="1600" dirty="0"/>
              <a:t>.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E195F58A-A3DA-1B06-7E22-1691F4C5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885" y="1709683"/>
            <a:ext cx="1107995" cy="475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7C20EB-47E3-26B2-B7E6-3499201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034" y="370332"/>
            <a:ext cx="6561932" cy="1188720"/>
          </a:xfrm>
        </p:spPr>
        <p:txBody>
          <a:bodyPr/>
          <a:lstStyle/>
          <a:p>
            <a:r>
              <a:rPr lang="en-US" dirty="0"/>
              <a:t>Data loaders &amp; </a:t>
            </a:r>
            <a:r>
              <a:rPr lang="el-GR" dirty="0"/>
              <a:t>ΣΥΜΠΕΡΑΣΜΑΤΑ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46340-DCB5-8413-AA20-001A2E8AF466}"/>
              </a:ext>
            </a:extLst>
          </p:cNvPr>
          <p:cNvSpPr txBox="1"/>
          <p:nvPr/>
        </p:nvSpPr>
        <p:spPr>
          <a:xfrm>
            <a:off x="806244" y="1869673"/>
            <a:ext cx="7207045" cy="4617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DataLoaders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 Split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dataset.py: </a:t>
            </a:r>
            <a:r>
              <a:rPr lang="el-GR" dirty="0"/>
              <a:t>αυτόματο </a:t>
            </a:r>
            <a:r>
              <a:rPr lang="en-US" dirty="0"/>
              <a:t>split </a:t>
            </a:r>
            <a:r>
              <a:rPr lang="el-GR" dirty="0"/>
              <a:t>με τυχαία κατανομή (με </a:t>
            </a:r>
            <a:r>
              <a:rPr lang="en-US" dirty="0"/>
              <a:t>seed)</a:t>
            </a:r>
            <a:r>
              <a:rPr lang="el-GR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Δημιουργία φακέλων: </a:t>
            </a:r>
            <a:r>
              <a:rPr lang="en-US" dirty="0"/>
              <a:t>train / </a:t>
            </a:r>
            <a:r>
              <a:rPr lang="en-US" dirty="0" err="1"/>
              <a:t>val</a:t>
            </a:r>
            <a:r>
              <a:rPr lang="en-US" dirty="0"/>
              <a:t> / test</a:t>
            </a:r>
            <a:endParaRPr lang="el-G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dirty="0"/>
              <a:t>Συνάρτηση </a:t>
            </a:r>
            <a:r>
              <a:rPr lang="en-US" dirty="0" err="1"/>
              <a:t>get_dataloaders</a:t>
            </a:r>
            <a:r>
              <a:rPr lang="en-US" dirty="0"/>
              <a:t>() </a:t>
            </a:r>
            <a:r>
              <a:rPr lang="el-GR" dirty="0"/>
              <a:t>με ορίσματα:  </a:t>
            </a:r>
          </a:p>
          <a:p>
            <a:pPr lvl="1" algn="just">
              <a:lnSpc>
                <a:spcPct val="150000"/>
              </a:lnSpc>
            </a:pPr>
            <a:r>
              <a:rPr lang="el-GR" dirty="0"/>
              <a:t> 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img_size</a:t>
            </a:r>
            <a:r>
              <a:rPr lang="en-US" dirty="0"/>
              <a:t>, batch, seed, transforms</a:t>
            </a:r>
            <a:r>
              <a:rPr lang="el-GR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l-GR" dirty="0"/>
              <a:t>Παρέχει παραμετροποίηση και </a:t>
            </a:r>
            <a:r>
              <a:rPr lang="el-GR" dirty="0" err="1"/>
              <a:t>επαναληψιμότητα</a:t>
            </a:r>
            <a:r>
              <a:rPr lang="el-GR" dirty="0"/>
              <a:t>.</a:t>
            </a:r>
          </a:p>
          <a:p>
            <a:pPr algn="just">
              <a:lnSpc>
                <a:spcPct val="150000"/>
              </a:lnSpc>
            </a:pPr>
            <a:endParaRPr lang="el-GR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dirty="0"/>
              <a:t>Η καλή </a:t>
            </a:r>
            <a:r>
              <a:rPr lang="el-GR" dirty="0" err="1"/>
              <a:t>προεπεξεργασία</a:t>
            </a:r>
            <a:r>
              <a:rPr lang="el-GR" dirty="0"/>
              <a:t> &amp; δομή των δεδομένων:</a:t>
            </a:r>
          </a:p>
          <a:p>
            <a:pPr algn="just">
              <a:lnSpc>
                <a:spcPct val="150000"/>
              </a:lnSpc>
            </a:pPr>
            <a:r>
              <a:rPr lang="el-GR" dirty="0"/>
              <a:t>➤ Βελτίωσε την απόδοση των μοντέλων.</a:t>
            </a:r>
          </a:p>
          <a:p>
            <a:pPr algn="just">
              <a:lnSpc>
                <a:spcPct val="150000"/>
              </a:lnSpc>
            </a:pPr>
            <a:r>
              <a:rPr lang="el-GR" dirty="0"/>
              <a:t>➤ Εξασφάλισε </a:t>
            </a:r>
            <a:r>
              <a:rPr lang="el-GR" dirty="0" err="1"/>
              <a:t>αναπαραγωγιμότητα</a:t>
            </a:r>
            <a:r>
              <a:rPr lang="el-GR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l-GR" dirty="0"/>
              <a:t>➤ Διευκόλυνε τον πειραματισμό.</a:t>
            </a:r>
          </a:p>
        </p:txBody>
      </p:sp>
    </p:spTree>
    <p:extLst>
      <p:ext uri="{BB962C8B-B14F-4D97-AF65-F5344CB8AC3E}">
        <p14:creationId xmlns:p14="http://schemas.microsoft.com/office/powerpoint/2010/main" val="88009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6" y="964692"/>
            <a:ext cx="5849004" cy="681228"/>
          </a:xfrm>
        </p:spPr>
        <p:txBody>
          <a:bodyPr>
            <a:normAutofit fontScale="90000"/>
          </a:bodyPr>
          <a:lstStyle/>
          <a:p>
            <a:r>
              <a:rPr dirty="0"/>
              <a:t>Τα </a:t>
            </a:r>
            <a:r>
              <a:rPr dirty="0" err="1"/>
              <a:t>Μοντ</a:t>
            </a:r>
            <a:r>
              <a:rPr lang="el-GR" dirty="0"/>
              <a:t>Ε</a:t>
            </a:r>
            <a:r>
              <a:rPr dirty="0"/>
              <a:t>λα CNN01 &amp; CNN02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422" y="1981828"/>
            <a:ext cx="8097030" cy="4300638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sz="1700" b="1" dirty="0"/>
              <a:t>CNN01: 3 Convolutional blocks:</a:t>
            </a:r>
          </a:p>
          <a:p>
            <a:pPr lvl="1"/>
            <a:r>
              <a:rPr sz="1700" dirty="0"/>
              <a:t>  • Conv(3→8)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• Conv(8→16)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• Conv(16→32)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→ Flatten → Linear(32*H*W → 128) → ReLU → Dropout(0.4) → Linear → </a:t>
            </a:r>
            <a:r>
              <a:rPr sz="1700" dirty="0" err="1"/>
              <a:t>Softmax</a:t>
            </a:r>
            <a:endParaRPr sz="1700" dirty="0"/>
          </a:p>
          <a:p>
            <a:endParaRPr sz="1700" dirty="0"/>
          </a:p>
          <a:p>
            <a:r>
              <a:rPr sz="1700" b="1" dirty="0"/>
              <a:t>CNN02: 3 Convolutional blocks </a:t>
            </a:r>
            <a:r>
              <a:rPr sz="1700" b="1" dirty="0" err="1"/>
              <a:t>με</a:t>
            </a:r>
            <a:r>
              <a:rPr sz="1700" b="1" dirty="0"/>
              <a:t> π</a:t>
            </a:r>
            <a:r>
              <a:rPr sz="1700" b="1" dirty="0" err="1"/>
              <a:t>ερισσότερ</a:t>
            </a:r>
            <a:r>
              <a:rPr sz="1700" b="1" dirty="0"/>
              <a:t>α filters:</a:t>
            </a:r>
          </a:p>
          <a:p>
            <a:pPr lvl="1"/>
            <a:r>
              <a:rPr sz="1700" dirty="0"/>
              <a:t>  • Conv(3→32)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• Conv(32→64)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• Conv(64→128)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→ Flatten → Linear(… → 256) → ReLU → Dropout(0.5) → Linear → </a:t>
            </a:r>
            <a:r>
              <a:rPr sz="1700" dirty="0" err="1"/>
              <a:t>Softmax</a:t>
            </a:r>
            <a:endParaRPr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F999F-B301-2675-34E0-1EA16242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1F0-B813-6E15-DAF9-95E4926D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09" y="354767"/>
            <a:ext cx="5042181" cy="688607"/>
          </a:xfrm>
        </p:spPr>
        <p:txBody>
          <a:bodyPr>
            <a:normAutofit fontScale="90000"/>
          </a:bodyPr>
          <a:lstStyle/>
          <a:p>
            <a:r>
              <a:rPr dirty="0"/>
              <a:t>Απ</a:t>
            </a:r>
            <a:r>
              <a:rPr dirty="0" err="1"/>
              <a:t>οφ</a:t>
            </a:r>
            <a:r>
              <a:rPr lang="el-GR" dirty="0"/>
              <a:t>α</a:t>
            </a:r>
            <a:r>
              <a:rPr dirty="0" err="1"/>
              <a:t>σεις</a:t>
            </a:r>
            <a:r>
              <a:rPr dirty="0"/>
              <a:t> </a:t>
            </a:r>
            <a:r>
              <a:rPr dirty="0" err="1"/>
              <a:t>Πειρ</a:t>
            </a:r>
            <a:r>
              <a:rPr dirty="0"/>
              <a:t>αμ</a:t>
            </a:r>
            <a:r>
              <a:rPr lang="el-GR" dirty="0"/>
              <a:t>α</a:t>
            </a:r>
            <a:r>
              <a:rPr dirty="0" err="1"/>
              <a:t>των</a:t>
            </a:r>
            <a:endParaRPr dirty="0"/>
          </a:p>
        </p:txBody>
      </p:sp>
      <p:pic>
        <p:nvPicPr>
          <p:cNvPr id="4" name="Picture 2" descr="final_summary_table.png">
            <a:extLst>
              <a:ext uri="{FF2B5EF4-FFF2-40B4-BE49-F238E27FC236}">
                <a16:creationId xmlns:a16="http://schemas.microsoft.com/office/drawing/2014/main" id="{BD8BD05C-2265-C464-7864-69785B13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909"/>
          <a:stretch>
            <a:fillRect/>
          </a:stretch>
        </p:blipFill>
        <p:spPr>
          <a:xfrm>
            <a:off x="4572000" y="2667896"/>
            <a:ext cx="4123256" cy="2829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8674C-2651-C281-708E-F96906607E9D}"/>
              </a:ext>
            </a:extLst>
          </p:cNvPr>
          <p:cNvSpPr txBox="1"/>
          <p:nvPr/>
        </p:nvSpPr>
        <p:spPr>
          <a:xfrm>
            <a:off x="204394" y="1509471"/>
            <a:ext cx="56585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sz="1600" b="1" dirty="0" err="1"/>
              <a:t>Υπερπαράμετροι</a:t>
            </a:r>
            <a:r>
              <a:rPr lang="el-GR" sz="1600" b="1" dirty="0"/>
              <a:t> που δοκιμάστηκαν:</a:t>
            </a:r>
            <a:endParaRPr lang="en-US" sz="1600" b="1" dirty="0"/>
          </a:p>
          <a:p>
            <a:pPr algn="just"/>
            <a:endParaRPr lang="el-GR" sz="16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l-GR" sz="1600" dirty="0"/>
              <a:t>: 0.001, 0.0001, 0.0003, 0.0005, 0.00007.</a:t>
            </a:r>
          </a:p>
          <a:p>
            <a:pPr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Sizes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l-GR" sz="1600" dirty="0"/>
              <a:t>32 και 64.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EarlyStopping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με </a:t>
            </a:r>
            <a:r>
              <a:rPr lang="el-GR" sz="1600" dirty="0" err="1"/>
              <a:t>patience</a:t>
            </a:r>
            <a:r>
              <a:rPr lang="el-GR" sz="1600" dirty="0"/>
              <a:t> για αποτροπή </a:t>
            </a:r>
            <a:r>
              <a:rPr lang="el-GR" sz="1600" dirty="0" err="1"/>
              <a:t>overfitting</a:t>
            </a:r>
            <a:r>
              <a:rPr lang="el-G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9094A-7FED-9895-1BA9-A0F642563AC6}"/>
              </a:ext>
            </a:extLst>
          </p:cNvPr>
          <p:cNvSpPr txBox="1"/>
          <p:nvPr/>
        </p:nvSpPr>
        <p:spPr>
          <a:xfrm>
            <a:off x="204394" y="4197422"/>
            <a:ext cx="40796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Κριτήρια αξιολόγησης: 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Τελική ακρίβεια στο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validation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set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val_accuracy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.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Απώλεια στο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validation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set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val_loss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.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Χρόνος εκπαίδευσης (σε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sec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ή λεπτά).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Σταθερότητα συμπεριφοράς ανά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epoch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(από τα γραφήματα καμπυλών).</a:t>
            </a:r>
          </a:p>
        </p:txBody>
      </p:sp>
    </p:spTree>
    <p:extLst>
      <p:ext uri="{BB962C8B-B14F-4D97-AF65-F5344CB8AC3E}">
        <p14:creationId xmlns:p14="http://schemas.microsoft.com/office/powerpoint/2010/main" val="313607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25AC12-9782-8AF9-8FB7-04869438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38434"/>
            <a:ext cx="5937755" cy="1188720"/>
          </a:xfrm>
        </p:spPr>
        <p:txBody>
          <a:bodyPr/>
          <a:lstStyle/>
          <a:p>
            <a:r>
              <a:rPr lang="en-US" dirty="0"/>
              <a:t>CNN01</a:t>
            </a:r>
            <a:br>
              <a:rPr lang="el-GR" dirty="0"/>
            </a:br>
            <a:r>
              <a:rPr lang="el-GR" sz="2000" dirty="0" err="1"/>
              <a:t>Αρχιτεκτονικη</a:t>
            </a:r>
            <a:r>
              <a:rPr lang="el-GR" sz="2000" dirty="0"/>
              <a:t> &amp; </a:t>
            </a:r>
            <a:r>
              <a:rPr lang="el-GR" sz="2000" dirty="0" err="1"/>
              <a:t>Εκπαιδευση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16F88-62D8-91AF-E504-F4C4F005E3C5}"/>
              </a:ext>
            </a:extLst>
          </p:cNvPr>
          <p:cNvSpPr txBox="1"/>
          <p:nvPr/>
        </p:nvSpPr>
        <p:spPr>
          <a:xfrm>
            <a:off x="322729" y="1613118"/>
            <a:ext cx="848778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CNN01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απλό και ελαφρύ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συνελικτικό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νευρωνικό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δίκτυο, σχεδιασμένο ως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μοντέλο για μικρού μεγέθους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/>
              <a:t>Βασίζεται σε 3 </a:t>
            </a:r>
            <a:r>
              <a:rPr lang="en-US" dirty="0"/>
              <a:t>convolutional blocks </a:t>
            </a:r>
            <a:r>
              <a:rPr lang="el-GR" dirty="0"/>
              <a:t>και έναν πλήρως συνδεδεμένο </a:t>
            </a:r>
            <a:r>
              <a:rPr lang="el-GR" dirty="0" err="1"/>
              <a:t>ταξινομητή</a:t>
            </a:r>
            <a:r>
              <a:rPr lang="el-GR" dirty="0"/>
              <a:t> (</a:t>
            </a:r>
            <a:r>
              <a:rPr lang="en-US" dirty="0"/>
              <a:t>classifier).</a:t>
            </a:r>
            <a:endParaRPr lang="el-GR" dirty="0"/>
          </a:p>
          <a:p>
            <a:pPr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Αρχιτεκτονική: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3 </a:t>
            </a:r>
            <a:r>
              <a:rPr lang="en-US" sz="1600" dirty="0"/>
              <a:t>Convolutional blocks:</a:t>
            </a:r>
            <a:r>
              <a:rPr lang="el-GR" sz="1600" dirty="0"/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Conv(3→8)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Conv(8→16)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Conv(16→32)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Classifier:</a:t>
            </a:r>
            <a:r>
              <a:rPr lang="el-GR" sz="1600" dirty="0"/>
              <a:t> </a:t>
            </a:r>
            <a:r>
              <a:rPr lang="en-US" sz="1600" dirty="0"/>
              <a:t>Flatten → Linear(32×H×W → 128) → ReLU → Dropout(0.4) → Linear → </a:t>
            </a:r>
            <a:r>
              <a:rPr lang="en-US" sz="1600" dirty="0" err="1"/>
              <a:t>Softmax</a:t>
            </a:r>
            <a:r>
              <a:rPr lang="el-G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Εκπαίδευση: 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l-GR" sz="1600" dirty="0"/>
              <a:t>Εκτελείται μέσω του </a:t>
            </a:r>
            <a:r>
              <a:rPr lang="en-US" sz="1600" dirty="0"/>
              <a:t>train.py </a:t>
            </a:r>
            <a:r>
              <a:rPr lang="el-GR" sz="1600" dirty="0"/>
              <a:t>με παραμετροποίηση μέσω </a:t>
            </a:r>
            <a:r>
              <a:rPr lang="en-US" sz="1600" dirty="0"/>
              <a:t>flags</a:t>
            </a:r>
            <a:r>
              <a:rPr lang="el-GR" sz="1600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l-GR" sz="1600" dirty="0"/>
              <a:t>Υλοποιεί </a:t>
            </a:r>
            <a:r>
              <a:rPr lang="en-US" sz="1600" dirty="0"/>
              <a:t>training &amp; validation loop </a:t>
            </a:r>
            <a:r>
              <a:rPr lang="el-GR" sz="1600" dirty="0"/>
              <a:t>με </a:t>
            </a:r>
            <a:r>
              <a:rPr lang="en-US" sz="1600" dirty="0"/>
              <a:t>logging </a:t>
            </a:r>
            <a:r>
              <a:rPr lang="el-GR" sz="1600" dirty="0"/>
              <a:t>σε </a:t>
            </a:r>
            <a:r>
              <a:rPr lang="en-US" sz="1600" dirty="0"/>
              <a:t>experiments.csv</a:t>
            </a:r>
            <a:r>
              <a:rPr lang="el-GR" sz="1600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l-GR" sz="1600" dirty="0"/>
              <a:t>Αυτόματη αποθήκευση μοντέλων &amp; διαγραμμάτων.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Στόχος: </a:t>
            </a:r>
            <a:r>
              <a:rPr lang="el-GR" sz="1600" dirty="0"/>
              <a:t>Να αποτελέσει σημείο εκκίνησης για αξιολόγηση και πειραματισμό, με χαμηλή υπολογιστική απαίτηση και ικανοποιητική απόδοση (~75%) στο </a:t>
            </a:r>
            <a:r>
              <a:rPr lang="en-US" sz="1600" dirty="0"/>
              <a:t>validation set.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20435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3BA70-1F33-7D79-BC5F-9FD21A82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449983-28B9-0DF4-C1DF-EB420479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9134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CNN01</a:t>
            </a:r>
            <a:br>
              <a:rPr lang="el-GR" dirty="0"/>
            </a:br>
            <a:r>
              <a:rPr lang="en-US" sz="1800" dirty="0" err="1"/>
              <a:t>Κορυφ</a:t>
            </a:r>
            <a:r>
              <a:rPr lang="en-US" sz="1800" dirty="0"/>
              <a:t>α</a:t>
            </a:r>
            <a:r>
              <a:rPr lang="el-GR" sz="1800" dirty="0"/>
              <a:t>ι</a:t>
            </a:r>
            <a:r>
              <a:rPr lang="en-US" sz="1800" dirty="0"/>
              <a:t>ο Run (</a:t>
            </a:r>
            <a:r>
              <a:rPr lang="en-US" sz="1800" dirty="0" err="1"/>
              <a:t>val_acc</a:t>
            </a:r>
            <a:r>
              <a:rPr lang="en-US" sz="1800" dirty="0"/>
              <a:t> = 78.4%)</a:t>
            </a:r>
            <a:endParaRPr lang="el-G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60CBF-FAE2-67F1-91B6-63991C783BA2}"/>
              </a:ext>
            </a:extLst>
          </p:cNvPr>
          <p:cNvSpPr txBox="1"/>
          <p:nvPr/>
        </p:nvSpPr>
        <p:spPr>
          <a:xfrm>
            <a:off x="751702" y="2192344"/>
            <a:ext cx="67891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Εικόνες</a:t>
            </a:r>
            <a:r>
              <a:rPr lang="el-GR" dirty="0"/>
              <a:t>: 128</a:t>
            </a:r>
            <a:r>
              <a:rPr lang="en-US" dirty="0"/>
              <a:t>x128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</a:t>
            </a:r>
            <a:r>
              <a:rPr lang="en-US" dirty="0"/>
              <a:t>: 64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</a:t>
            </a:r>
            <a:r>
              <a:rPr lang="en-US" dirty="0"/>
              <a:t>: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r>
              <a:rPr lang="en-US" dirty="0"/>
              <a:t>: 0.0003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</a:t>
            </a:r>
            <a:r>
              <a:rPr lang="en-US" dirty="0"/>
              <a:t>: 0.7844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78.4%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loss</a:t>
            </a:r>
            <a:r>
              <a:rPr lang="en-US" dirty="0"/>
              <a:t>: 0.6120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Διάρκεια εκπαίδευσης</a:t>
            </a:r>
            <a:r>
              <a:rPr lang="el-GR" dirty="0"/>
              <a:t>: ~244 δευτερόλεπτα (4 λεπτά)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0CEBFC5-2822-32CD-12AA-EEDD252C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6" t="2771" r="2175" b="3232"/>
          <a:stretch>
            <a:fillRect/>
          </a:stretch>
        </p:blipFill>
        <p:spPr>
          <a:xfrm>
            <a:off x="4309036" y="1958383"/>
            <a:ext cx="4458169" cy="29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FC56-EBC9-1EF6-C1F1-98663040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F8288-25AC-610F-D89A-760116C3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38434"/>
            <a:ext cx="5937755" cy="1188720"/>
          </a:xfrm>
        </p:spPr>
        <p:txBody>
          <a:bodyPr/>
          <a:lstStyle/>
          <a:p>
            <a:r>
              <a:rPr lang="en-US" dirty="0"/>
              <a:t>CNN02</a:t>
            </a:r>
            <a:br>
              <a:rPr lang="el-GR" dirty="0"/>
            </a:br>
            <a:r>
              <a:rPr lang="el-GR" sz="2000" dirty="0" err="1"/>
              <a:t>Αρχιτεκτονικη</a:t>
            </a:r>
            <a:r>
              <a:rPr lang="el-GR" sz="2000" dirty="0"/>
              <a:t> &amp; </a:t>
            </a:r>
            <a:r>
              <a:rPr lang="el-GR" sz="2000" dirty="0" err="1"/>
              <a:t>Εκπαιδευση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B4FFA-5AA5-F42B-DA67-47435C8927EB}"/>
              </a:ext>
            </a:extLst>
          </p:cNvPr>
          <p:cNvSpPr txBox="1"/>
          <p:nvPr/>
        </p:nvSpPr>
        <p:spPr>
          <a:xfrm>
            <a:off x="322728" y="1613118"/>
            <a:ext cx="848778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CNN02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βαθύτερο και πιο ισχυρό </a:t>
            </a:r>
            <a:r>
              <a:rPr kumimoji="0" lang="el-G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συνελικτικό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νευρωνικό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δίκτυο, με αυξημένη ικανότητα αναπαράστασης.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Διαθέτει 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convolutional blocks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και πλήρως συνδεδεμένο </a:t>
            </a:r>
            <a:r>
              <a:rPr kumimoji="0" lang="el-G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ταξινομητή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classifier).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Αρχιτεκτονική: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3 </a:t>
            </a:r>
            <a:r>
              <a:rPr lang="en-US" sz="1600" dirty="0"/>
              <a:t>Convolutional blocks:</a:t>
            </a:r>
            <a:r>
              <a:rPr lang="el-GR" sz="1600" dirty="0"/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Conv(3→32)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Conv(32→64)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Conv(64→128)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Classifier: Flatten → Linear(... → 256) → ReLU → Dropout(0.5) → Linear →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Softmax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Εκπαίδευση: 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l-GR" sz="1600" dirty="0"/>
              <a:t>Εκπαίδευση μέσω </a:t>
            </a:r>
            <a:r>
              <a:rPr lang="en-US" sz="1600" dirty="0"/>
              <a:t>train.py </a:t>
            </a:r>
            <a:r>
              <a:rPr lang="el-GR" sz="1600" dirty="0"/>
              <a:t>με παραμετροποίηση μέσω </a:t>
            </a:r>
            <a:r>
              <a:rPr lang="en-US" sz="1600" dirty="0"/>
              <a:t>flags.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l-GR" sz="1600" dirty="0"/>
              <a:t>Περιλαμβάνει </a:t>
            </a:r>
            <a:r>
              <a:rPr lang="en-US" sz="1600" dirty="0"/>
              <a:t>training &amp; validation loops </a:t>
            </a:r>
            <a:r>
              <a:rPr lang="el-GR" sz="1600" dirty="0"/>
              <a:t>με </a:t>
            </a:r>
            <a:r>
              <a:rPr lang="en-US" sz="1600" dirty="0"/>
              <a:t>logging </a:t>
            </a:r>
            <a:r>
              <a:rPr lang="el-GR" sz="1600" dirty="0"/>
              <a:t>στο </a:t>
            </a:r>
            <a:r>
              <a:rPr lang="en-US" sz="1600" dirty="0"/>
              <a:t>experiments.csv.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l-GR" sz="1600" dirty="0"/>
              <a:t>Αυτόματη αποθήκευση </a:t>
            </a:r>
            <a:r>
              <a:rPr lang="en-US" sz="1600" dirty="0"/>
              <a:t>checkpoints </a:t>
            </a:r>
            <a:r>
              <a:rPr lang="el-GR" sz="1600" dirty="0"/>
              <a:t>και δημιουργία γραφημάτων</a:t>
            </a:r>
            <a:r>
              <a:rPr lang="en-US" sz="1600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Στόχος: </a:t>
            </a:r>
            <a:r>
              <a:rPr lang="el-GR" sz="1600" dirty="0"/>
              <a:t>Ανάπτυξη ενός πιο "εκφραστικού" μοντέλου που να μπορεί να συλλάβει πιο σύνθετα μοτίβα, με πιθανό ρίσκο </a:t>
            </a:r>
            <a:r>
              <a:rPr lang="el-GR" sz="1600" dirty="0" err="1"/>
              <a:t>υπερεκπαίδευσης</a:t>
            </a:r>
            <a:r>
              <a:rPr lang="el-GR" sz="1600" dirty="0"/>
              <a:t> (</a:t>
            </a:r>
            <a:r>
              <a:rPr lang="en-US" sz="1600" dirty="0"/>
              <a:t>overfitting), </a:t>
            </a:r>
            <a:r>
              <a:rPr lang="el-GR" sz="1600" dirty="0"/>
              <a:t>χωρίς κατάλληλο </a:t>
            </a:r>
            <a:r>
              <a:rPr lang="en-US" sz="1600" dirty="0"/>
              <a:t>regularization.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84484073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527</TotalTime>
  <Words>1989</Words>
  <Application>Microsoft Office PowerPoint</Application>
  <PresentationFormat>Προβολή στην οθόνη (4:3)</PresentationFormat>
  <Paragraphs>286</Paragraphs>
  <Slides>23</Slides>
  <Notes>4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Gill Sans MT</vt:lpstr>
      <vt:lpstr>Symbol</vt:lpstr>
      <vt:lpstr>Wingdings</vt:lpstr>
      <vt:lpstr>Parcel</vt:lpstr>
      <vt:lpstr> Ταξινομηση Θαλασσιων ΕΙΔΩΝ Ζωων </vt:lpstr>
      <vt:lpstr>εισαγωγη</vt:lpstr>
      <vt:lpstr>ΕΠΕΞΕΡΓΑΣΙΑ ΚΑΙ ΟΡΓΑΝΩΣΗ ΔΕΔΟΜΕΝΩΝ </vt:lpstr>
      <vt:lpstr>Data loaders &amp; ΣΥΜΠΕΡΑΣΜΑΤΑ</vt:lpstr>
      <vt:lpstr>Τα ΜοντΕλα CNN01 &amp; CNN02</vt:lpstr>
      <vt:lpstr>Αποφασεις Πειραματων</vt:lpstr>
      <vt:lpstr>CNN01 Αρχιτεκτονικη &amp; Εκπαιδευση</vt:lpstr>
      <vt:lpstr>CNN01 Κορυφαιο Run (val_acc = 78.4%)</vt:lpstr>
      <vt:lpstr>CNN02 Αρχιτεκτονικη &amp; Εκπαιδευση</vt:lpstr>
      <vt:lpstr>CNN02 Κορυφαιο Run (val_acc = 79.4%)</vt:lpstr>
      <vt:lpstr>Αποτελεσματα CNNs &amp; Συγκριση</vt:lpstr>
      <vt:lpstr>Transfer Learning – ResNet18</vt:lpstr>
      <vt:lpstr>Αποτελέσματα ResNetTransfer</vt:lpstr>
      <vt:lpstr>Τελική Σύγκριση 3 Μοντέλων</vt:lpstr>
      <vt:lpstr>Συμπεράσματα</vt:lpstr>
      <vt:lpstr>Δοκιμη CNN02 με Εικονες 224x224</vt:lpstr>
      <vt:lpstr>Transfer Learning με ResNet18</vt:lpstr>
      <vt:lpstr>Transfer Learning με ResNet18</vt:lpstr>
      <vt:lpstr>Transfer Learning με ResNet18</vt:lpstr>
      <vt:lpstr>Τελικη Αξιολογηση στο Test Set </vt:lpstr>
      <vt:lpstr>Τελικη Αξιολογηση στο Test Set</vt:lpstr>
      <vt:lpstr>Πινακας Αποτελεσματων</vt:lpstr>
      <vt:lpstr>Επiλογος – Συνολικa Συμπερaσματα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Anna Gioulatou</cp:lastModifiedBy>
  <cp:revision>50</cp:revision>
  <dcterms:created xsi:type="dcterms:W3CDTF">2013-01-27T09:14:16Z</dcterms:created>
  <dcterms:modified xsi:type="dcterms:W3CDTF">2025-07-02T14:03:45Z</dcterms:modified>
  <cp:category/>
</cp:coreProperties>
</file>