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73" r:id="rId15"/>
    <p:sldId id="274" r:id="rId16"/>
    <p:sldId id="275" r:id="rId17"/>
    <p:sldId id="276" r:id="rId18"/>
    <p:sldId id="268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41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41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75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253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48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88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6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130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7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60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t>Αναγνώριση Θαλάσσιων Οργανισμών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Χρήση CNNs &amp; Transfer Learning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Τελική Σύγκριση 3 Μοντέλων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ResNetTransfer: 98% acc, CNN02: ~92%, CNN01: ~85%</a:t>
            </a:r>
          </a:p>
          <a:p>
            <a:r>
              <a:t>ResNet είχε μικρότερο overfitting</a:t>
            </a:r>
          </a:p>
          <a:p>
            <a:r>
              <a:t>Χρόνοι εκπαίδευσης: CNN01 &lt; CNN02 &lt; ResNet</a:t>
            </a:r>
          </a:p>
          <a:p>
            <a:r>
              <a:t>Συνιστώμενη επιλογή: ResNetTransfer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Συμπεράσματα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Τα δικά μας CNNs αποδίδουν ικανοποιητικά</a:t>
            </a:r>
          </a:p>
          <a:p>
            <a:r>
              <a:t>Transfer Learning βελτιώνει σημαντικά την απόδοση</a:t>
            </a:r>
          </a:p>
          <a:p>
            <a:r>
              <a:t>Η επιλογή παραμέτρων επηρεάζει έντονα την ακρίβεια</a:t>
            </a:r>
          </a:p>
          <a:p>
            <a:r>
              <a:t>Μελλοντική εργασία: Data augmentation, άλλα pre-trained networks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400" dirty="0" err="1"/>
              <a:t>Δοκιμ</a:t>
            </a:r>
            <a:r>
              <a:rPr lang="el-GR" sz="2400" dirty="0"/>
              <a:t>η</a:t>
            </a:r>
            <a:r>
              <a:rPr sz="2400" dirty="0"/>
              <a:t> CNN02 </a:t>
            </a:r>
            <a:r>
              <a:rPr sz="2400" dirty="0" err="1"/>
              <a:t>με</a:t>
            </a:r>
            <a:r>
              <a:rPr sz="2400" dirty="0"/>
              <a:t> </a:t>
            </a:r>
            <a:r>
              <a:rPr sz="2400" dirty="0" err="1"/>
              <a:t>Εικ</a:t>
            </a:r>
            <a:r>
              <a:rPr lang="el-GR" sz="2400" dirty="0"/>
              <a:t>ο</a:t>
            </a:r>
            <a:r>
              <a:rPr sz="2400" dirty="0" err="1"/>
              <a:t>νες</a:t>
            </a:r>
            <a:r>
              <a:rPr sz="2400" dirty="0"/>
              <a:t> 224x224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0086" y="2329543"/>
            <a:ext cx="6977743" cy="2962211"/>
          </a:xfrm>
        </p:spPr>
        <p:txBody>
          <a:bodyPr/>
          <a:lstStyle/>
          <a:p>
            <a:r>
              <a:rPr dirty="0" err="1"/>
              <a:t>Πριν</a:t>
            </a:r>
            <a:r>
              <a:rPr dirty="0"/>
              <a:t> </a:t>
            </a:r>
            <a:r>
              <a:rPr dirty="0" err="1"/>
              <a:t>ξεκινήσουμε</a:t>
            </a:r>
            <a:r>
              <a:rPr dirty="0"/>
              <a:t> </a:t>
            </a:r>
            <a:r>
              <a:rPr dirty="0" err="1"/>
              <a:t>με</a:t>
            </a:r>
            <a:r>
              <a:rPr dirty="0"/>
              <a:t> </a:t>
            </a:r>
            <a:r>
              <a:rPr dirty="0" err="1"/>
              <a:t>το</a:t>
            </a:r>
            <a:r>
              <a:rPr dirty="0"/>
              <a:t> ResNet18, πρα</a:t>
            </a:r>
            <a:r>
              <a:rPr dirty="0" err="1"/>
              <a:t>γμ</a:t>
            </a:r>
            <a:r>
              <a:rPr dirty="0"/>
              <a:t>ατοποιήσαμε ένα επιπλέον πείραμα με το CNN02 χρησιμοποιώντας εικόνες μεγαλύτερης ανάλυσης (224x224).</a:t>
            </a:r>
          </a:p>
          <a:p>
            <a:pPr lvl="1"/>
            <a:r>
              <a:rPr dirty="0" err="1"/>
              <a:t>Σκο</a:t>
            </a:r>
            <a:r>
              <a:rPr dirty="0"/>
              <a:t>πός ήταν να δούμε αν η βελτίωση στην ανάλυση οδηγεί σε καλύτερη απόδοση.</a:t>
            </a:r>
          </a:p>
          <a:p>
            <a:pPr lvl="1"/>
            <a:endParaRPr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5E23DC5-D401-5D67-BB2A-9BA68CAF5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915771"/>
              </p:ext>
            </p:extLst>
          </p:nvPr>
        </p:nvGraphicFramePr>
        <p:xfrm>
          <a:off x="1590623" y="3865073"/>
          <a:ext cx="5937249" cy="1463040"/>
        </p:xfrm>
        <a:graphic>
          <a:graphicData uri="http://schemas.openxmlformats.org/drawingml/2006/table">
            <a:tbl>
              <a:tblPr/>
              <a:tblGrid>
                <a:gridCol w="1979083">
                  <a:extLst>
                    <a:ext uri="{9D8B030D-6E8A-4147-A177-3AD203B41FA5}">
                      <a16:colId xmlns:a16="http://schemas.microsoft.com/office/drawing/2014/main" val="1821483201"/>
                    </a:ext>
                  </a:extLst>
                </a:gridCol>
                <a:gridCol w="1979083">
                  <a:extLst>
                    <a:ext uri="{9D8B030D-6E8A-4147-A177-3AD203B41FA5}">
                      <a16:colId xmlns:a16="http://schemas.microsoft.com/office/drawing/2014/main" val="4127028506"/>
                    </a:ext>
                  </a:extLst>
                </a:gridCol>
                <a:gridCol w="1979083">
                  <a:extLst>
                    <a:ext uri="{9D8B030D-6E8A-4147-A177-3AD203B41FA5}">
                      <a16:colId xmlns:a16="http://schemas.microsoft.com/office/drawing/2014/main" val="38842466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l-GR"/>
                        <a:t>Παράμετρος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CNN02 (128×128)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CNN02 (224×224)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16193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Accuracy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0.93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9705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Loss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0.22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3263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l-GR"/>
                        <a:t>Διάρκεια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~1h 20min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~2h 15min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290578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62A7-1D96-8523-5804-139D25049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Transfer Learning </a:t>
            </a:r>
            <a:r>
              <a:rPr lang="el-GR" sz="2400" dirty="0"/>
              <a:t>με </a:t>
            </a:r>
            <a:r>
              <a:rPr lang="en-US" sz="2400" dirty="0"/>
              <a:t>ResNet18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C5F91-B550-2825-A47E-EF2BDF9DD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 </a:t>
            </a:r>
            <a:r>
              <a:rPr lang="en-US" b="1" dirty="0"/>
              <a:t>ResNet18</a:t>
            </a:r>
            <a:r>
              <a:rPr lang="el-GR" b="1" dirty="0"/>
              <a:t> </a:t>
            </a:r>
            <a:r>
              <a:rPr lang="el-GR" b="1" dirty="0" err="1"/>
              <a:t>προεκπαιδευμένο</a:t>
            </a:r>
            <a:r>
              <a:rPr lang="el-GR" b="1" dirty="0"/>
              <a:t> μοντέλο στο </a:t>
            </a:r>
            <a:r>
              <a:rPr lang="en-US" dirty="0"/>
              <a:t>ImageNet</a:t>
            </a:r>
            <a:endParaRPr lang="el-GR" dirty="0"/>
          </a:p>
          <a:p>
            <a:r>
              <a:rPr lang="el-GR" b="1" dirty="0"/>
              <a:t>Απενεργοποιήσαμε την εκπαίδευση</a:t>
            </a:r>
            <a:r>
              <a:rPr lang="el-GR" dirty="0"/>
              <a:t> των πρώτων </a:t>
            </a:r>
            <a:r>
              <a:rPr lang="en-US" dirty="0"/>
              <a:t>layers (feature extractor).</a:t>
            </a:r>
            <a:r>
              <a:rPr lang="el-GR" dirty="0"/>
              <a:t> </a:t>
            </a:r>
          </a:p>
          <a:p>
            <a:r>
              <a:rPr lang="el-GR" dirty="0"/>
              <a:t>Όλα τα αρχικά βάρη μένουν σταθερά</a:t>
            </a:r>
            <a:endParaRPr lang="en-US" dirty="0"/>
          </a:p>
          <a:p>
            <a:r>
              <a:rPr lang="el-GR" b="1" dirty="0"/>
              <a:t>Αντικαταστήσαμε</a:t>
            </a:r>
            <a:r>
              <a:rPr lang="el-GR" dirty="0"/>
              <a:t> το τελικό </a:t>
            </a:r>
            <a:r>
              <a:rPr lang="en-US" dirty="0"/>
              <a:t>fully connected layer </a:t>
            </a:r>
            <a:r>
              <a:rPr lang="el-GR" dirty="0"/>
              <a:t>με:</a:t>
            </a:r>
          </a:p>
          <a:p>
            <a:pPr lvl="1"/>
            <a:r>
              <a:rPr lang="el-GR" dirty="0"/>
              <a:t>Ένα </a:t>
            </a:r>
            <a:r>
              <a:rPr lang="en-US" b="1" dirty="0"/>
              <a:t>Dropout layer</a:t>
            </a:r>
            <a:endParaRPr lang="en-US" dirty="0"/>
          </a:p>
          <a:p>
            <a:pPr lvl="1"/>
            <a:r>
              <a:rPr lang="el-GR" dirty="0"/>
              <a:t>Ένα νέο </a:t>
            </a:r>
            <a:r>
              <a:rPr lang="en-US" b="1" dirty="0"/>
              <a:t>Linear layer </a:t>
            </a:r>
            <a:r>
              <a:rPr lang="el-GR" b="1" dirty="0"/>
              <a:t>με 5 </a:t>
            </a:r>
            <a:r>
              <a:rPr lang="en-US" b="1" dirty="0"/>
              <a:t>outputs</a:t>
            </a:r>
            <a:r>
              <a:rPr lang="en-US" dirty="0"/>
              <a:t> (</a:t>
            </a:r>
            <a:r>
              <a:rPr lang="el-GR" dirty="0"/>
              <a:t>όσες και οι κλάσεις μας)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751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5ADA-798E-FA09-7051-BAE3D4D28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Transfer Learning </a:t>
            </a:r>
            <a:r>
              <a:rPr lang="el-GR" sz="2400" dirty="0"/>
              <a:t>με </a:t>
            </a:r>
            <a:r>
              <a:rPr lang="en-US" sz="2400" dirty="0"/>
              <a:t>ResNet18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742CF-A91F-25C0-6C89-F66ED429F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b="1" dirty="0"/>
              <a:t>Παράμετροι Εκπαίδευσης:</a:t>
            </a:r>
          </a:p>
          <a:p>
            <a:r>
              <a:rPr lang="el-GR" b="1" dirty="0"/>
              <a:t>Εικόνες</a:t>
            </a:r>
            <a:r>
              <a:rPr lang="el-GR" dirty="0"/>
              <a:t>: 224×224</a:t>
            </a:r>
          </a:p>
          <a:p>
            <a:r>
              <a:rPr lang="el-GR" b="1" dirty="0"/>
              <a:t>Μοντέλο</a:t>
            </a:r>
            <a:r>
              <a:rPr lang="el-GR" dirty="0"/>
              <a:t>: </a:t>
            </a:r>
            <a:r>
              <a:rPr lang="en-US" dirty="0"/>
              <a:t>ResNet18 (</a:t>
            </a:r>
            <a:r>
              <a:rPr lang="el-GR" dirty="0"/>
              <a:t>με τροποποιημένο τελικό </a:t>
            </a:r>
            <a:r>
              <a:rPr lang="en-US" dirty="0"/>
              <a:t>layer)</a:t>
            </a:r>
          </a:p>
          <a:p>
            <a:r>
              <a:rPr lang="en-US" b="1" dirty="0"/>
              <a:t>Batch size</a:t>
            </a:r>
            <a:r>
              <a:rPr lang="en-US" dirty="0"/>
              <a:t>: 32</a:t>
            </a:r>
          </a:p>
          <a:p>
            <a:r>
              <a:rPr lang="en-US" b="1" dirty="0"/>
              <a:t>Epochs</a:t>
            </a:r>
            <a:r>
              <a:rPr lang="en-US" dirty="0"/>
              <a:t>: max 100</a:t>
            </a:r>
          </a:p>
          <a:p>
            <a:r>
              <a:rPr lang="en-US" b="1" dirty="0"/>
              <a:t>Learning rate</a:t>
            </a:r>
            <a:r>
              <a:rPr lang="en-US" dirty="0"/>
              <a:t>: 0.0003 (</a:t>
            </a:r>
            <a:r>
              <a:rPr lang="el-GR" dirty="0"/>
              <a:t>μέτρια τιμή)</a:t>
            </a:r>
          </a:p>
          <a:p>
            <a:r>
              <a:rPr lang="en-US" b="1" dirty="0"/>
              <a:t>Early stopping</a:t>
            </a:r>
            <a:r>
              <a:rPr lang="en-US" dirty="0"/>
              <a:t>: </a:t>
            </a:r>
            <a:r>
              <a:rPr lang="el-GR" dirty="0"/>
              <a:t>με </a:t>
            </a:r>
            <a:r>
              <a:rPr lang="en-US" dirty="0"/>
              <a:t>patience =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765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7A69E-ED58-3FA0-C0EA-93D79071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Transfer Learning </a:t>
            </a:r>
            <a:r>
              <a:rPr lang="el-GR" sz="2400" dirty="0"/>
              <a:t>με </a:t>
            </a:r>
            <a:r>
              <a:rPr lang="en-US" sz="2400" dirty="0"/>
              <a:t>ResNet18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752AA54-339E-E5A4-EB63-9B7066545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198408"/>
              </p:ext>
            </p:extLst>
          </p:nvPr>
        </p:nvGraphicFramePr>
        <p:xfrm>
          <a:off x="2093232" y="2164949"/>
          <a:ext cx="4957536" cy="1737360"/>
        </p:xfrm>
        <a:graphic>
          <a:graphicData uri="http://schemas.openxmlformats.org/drawingml/2006/table">
            <a:tbl>
              <a:tblPr/>
              <a:tblGrid>
                <a:gridCol w="1239384">
                  <a:extLst>
                    <a:ext uri="{9D8B030D-6E8A-4147-A177-3AD203B41FA5}">
                      <a16:colId xmlns:a16="http://schemas.microsoft.com/office/drawing/2014/main" val="3601316335"/>
                    </a:ext>
                  </a:extLst>
                </a:gridCol>
                <a:gridCol w="1239384">
                  <a:extLst>
                    <a:ext uri="{9D8B030D-6E8A-4147-A177-3AD203B41FA5}">
                      <a16:colId xmlns:a16="http://schemas.microsoft.com/office/drawing/2014/main" val="4189647549"/>
                    </a:ext>
                  </a:extLst>
                </a:gridCol>
                <a:gridCol w="1239384">
                  <a:extLst>
                    <a:ext uri="{9D8B030D-6E8A-4147-A177-3AD203B41FA5}">
                      <a16:colId xmlns:a16="http://schemas.microsoft.com/office/drawing/2014/main" val="3048546558"/>
                    </a:ext>
                  </a:extLst>
                </a:gridCol>
                <a:gridCol w="1239384">
                  <a:extLst>
                    <a:ext uri="{9D8B030D-6E8A-4147-A177-3AD203B41FA5}">
                      <a16:colId xmlns:a16="http://schemas.microsoft.com/office/drawing/2014/main" val="2694097571"/>
                    </a:ext>
                  </a:extLst>
                </a:gridCol>
              </a:tblGrid>
              <a:tr h="361454">
                <a:tc>
                  <a:txBody>
                    <a:bodyPr/>
                    <a:lstStyle/>
                    <a:p>
                      <a:r>
                        <a:rPr lang="el-GR" sz="1800"/>
                        <a:t>Μοντέλο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Val Accuracy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Train Time (min)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Epochs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8244772"/>
                  </a:ext>
                </a:extLst>
              </a:tr>
              <a:tr h="206545">
                <a:tc>
                  <a:txBody>
                    <a:bodyPr/>
                    <a:lstStyle/>
                    <a:p>
                      <a:r>
                        <a:rPr lang="en-US" sz="1800" b="1"/>
                        <a:t>CNN01</a:t>
                      </a:r>
                      <a:endParaRPr lang="en-US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0.836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9.16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8561394"/>
                  </a:ext>
                </a:extLst>
              </a:tr>
              <a:tr h="206545">
                <a:tc>
                  <a:txBody>
                    <a:bodyPr/>
                    <a:lstStyle/>
                    <a:p>
                      <a:r>
                        <a:rPr lang="en-US" sz="1800" b="1"/>
                        <a:t>CNN02</a:t>
                      </a:r>
                      <a:endParaRPr lang="en-US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0.867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10.28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6868594"/>
                  </a:ext>
                </a:extLst>
              </a:tr>
              <a:tr h="206545">
                <a:tc>
                  <a:txBody>
                    <a:bodyPr/>
                    <a:lstStyle/>
                    <a:p>
                      <a:r>
                        <a:rPr lang="en-US" sz="1800" b="1"/>
                        <a:t>ResNet18</a:t>
                      </a:r>
                      <a:endParaRPr lang="en-US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0.975</a:t>
                      </a:r>
                      <a:endParaRPr 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13.91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161246"/>
                  </a:ext>
                </a:extLst>
              </a:tr>
            </a:tbl>
          </a:graphicData>
        </a:graphic>
      </p:graphicFrame>
      <p:pic>
        <p:nvPicPr>
          <p:cNvPr id="6" name="Picture 5" descr="A graph of a train loss&#10;&#10;AI-generated content may be incorrect.">
            <a:extLst>
              <a:ext uri="{FF2B5EF4-FFF2-40B4-BE49-F238E27FC236}">
                <a16:creationId xmlns:a16="http://schemas.microsoft.com/office/drawing/2014/main" id="{8D583E14-60D1-F1C3-07CB-122FEDC66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232" y="4116983"/>
            <a:ext cx="3507369" cy="233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93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8C994-FA41-FE44-C9A1-506EE881F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b="1" dirty="0" err="1"/>
              <a:t>Τελικη</a:t>
            </a:r>
            <a:r>
              <a:rPr lang="el-GR" b="1" dirty="0"/>
              <a:t> </a:t>
            </a:r>
            <a:r>
              <a:rPr lang="el-GR" b="1" dirty="0" err="1"/>
              <a:t>Αξιολογηση</a:t>
            </a:r>
            <a:r>
              <a:rPr lang="el-GR" b="1" dirty="0"/>
              <a:t> στο </a:t>
            </a:r>
            <a:r>
              <a:rPr lang="el-GR" b="1" dirty="0" err="1"/>
              <a:t>Test</a:t>
            </a:r>
            <a:r>
              <a:rPr lang="el-GR" b="1" dirty="0"/>
              <a:t> </a:t>
            </a:r>
            <a:r>
              <a:rPr lang="el-GR" b="1" dirty="0" err="1"/>
              <a:t>Set</a:t>
            </a:r>
            <a:br>
              <a:rPr lang="el-GR" b="1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67428C-E21E-4C3B-8392-07B4667C1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7788" y="2311342"/>
            <a:ext cx="4483330" cy="223531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408449-A428-14F7-598F-F486E8471E01}"/>
              </a:ext>
            </a:extLst>
          </p:cNvPr>
          <p:cNvSpPr txBox="1"/>
          <p:nvPr/>
        </p:nvSpPr>
        <p:spPr>
          <a:xfrm>
            <a:off x="1469571" y="4701015"/>
            <a:ext cx="683622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🔹 </a:t>
            </a:r>
            <a:r>
              <a:rPr lang="en-US" b="1" dirty="0"/>
              <a:t>Accuracy</a:t>
            </a:r>
            <a:r>
              <a:rPr lang="el-GR" dirty="0"/>
              <a:t>: 98% – πολύ υψηλή, δείχνει ότι το μοντέλο γενικεύει καλά.</a:t>
            </a:r>
            <a:endParaRPr lang="en-US" dirty="0"/>
          </a:p>
          <a:p>
            <a:r>
              <a:rPr lang="en-US" dirty="0"/>
              <a:t>🔹 </a:t>
            </a:r>
            <a:r>
              <a:rPr lang="en-US" b="1" dirty="0"/>
              <a:t>Starfish</a:t>
            </a:r>
            <a:r>
              <a:rPr lang="el-GR" b="1" dirty="0"/>
              <a:t> και </a:t>
            </a:r>
            <a:r>
              <a:rPr lang="en-US" b="1" dirty="0"/>
              <a:t>Sharks</a:t>
            </a:r>
            <a:r>
              <a:rPr lang="el-GR" dirty="0"/>
              <a:t> είχαν εξαιρετική απόδοση (100% </a:t>
            </a:r>
            <a:r>
              <a:rPr lang="en-US" dirty="0"/>
              <a:t>recall</a:t>
            </a:r>
            <a:r>
              <a:rPr lang="el-GR" dirty="0"/>
              <a:t> ή/και </a:t>
            </a:r>
            <a:r>
              <a:rPr lang="en-US" dirty="0"/>
              <a:t>precision</a:t>
            </a:r>
            <a:r>
              <a:rPr lang="el-GR" dirty="0"/>
              <a:t>).</a:t>
            </a:r>
            <a:endParaRPr lang="en-US" dirty="0"/>
          </a:p>
          <a:p>
            <a:r>
              <a:rPr lang="en-US" dirty="0"/>
              <a:t>🔹 </a:t>
            </a:r>
            <a:r>
              <a:rPr lang="en-US" b="1" dirty="0"/>
              <a:t>Turtles</a:t>
            </a:r>
            <a:r>
              <a:rPr lang="el-GR" b="1" dirty="0"/>
              <a:t> και </a:t>
            </a:r>
            <a:r>
              <a:rPr lang="en-US" b="1" dirty="0" err="1"/>
              <a:t>JellyFish</a:t>
            </a:r>
            <a:r>
              <a:rPr lang="el-GR" dirty="0"/>
              <a:t> είχαν ελαφρώς χαμηλότερα </a:t>
            </a:r>
            <a:r>
              <a:rPr lang="en-US" dirty="0"/>
              <a:t>precision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48452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250F7-1677-4394-6BF8-3E14A9066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sz="2300" b="1" dirty="0" err="1"/>
              <a:t>Τελικη</a:t>
            </a:r>
            <a:r>
              <a:rPr lang="el-GR" sz="2300" b="1" dirty="0"/>
              <a:t> </a:t>
            </a:r>
            <a:r>
              <a:rPr lang="el-GR" sz="2300" b="1" dirty="0" err="1"/>
              <a:t>Αξιολογηση</a:t>
            </a:r>
            <a:r>
              <a:rPr lang="el-GR" sz="2300" b="1" dirty="0"/>
              <a:t> στο </a:t>
            </a:r>
            <a:r>
              <a:rPr lang="el-GR" sz="2300" b="1" dirty="0" err="1"/>
              <a:t>Test</a:t>
            </a:r>
            <a:r>
              <a:rPr lang="el-GR" sz="2300" b="1" dirty="0"/>
              <a:t> </a:t>
            </a:r>
            <a:r>
              <a:rPr lang="el-GR" sz="2300" b="1" dirty="0" err="1"/>
              <a:t>Set</a:t>
            </a:r>
            <a:endParaRPr lang="en-US" sz="23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8461CE-6834-EB9D-FFE7-4DCBA87F3C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6045" y="2496912"/>
            <a:ext cx="3931076" cy="295683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677BFF-4F32-1DF5-697D-ACD3030A8664}"/>
              </a:ext>
            </a:extLst>
          </p:cNvPr>
          <p:cNvSpPr txBox="1"/>
          <p:nvPr/>
        </p:nvSpPr>
        <p:spPr>
          <a:xfrm>
            <a:off x="5638800" y="2369087"/>
            <a:ext cx="2895600" cy="3212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JellyFish</a:t>
            </a:r>
            <a:r>
              <a:rPr lang="el-G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54/55 σωστές προβλέψεις – 1 πρόβλεψη έγινε για 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Turtles</a:t>
            </a:r>
            <a:r>
              <a:rPr lang="el-G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SeaUrchins</a:t>
            </a:r>
            <a:r>
              <a:rPr lang="el-G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54/57 σωστές – 2 φορές μπερδεύτηκαν με 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Turtles</a:t>
            </a:r>
            <a:r>
              <a:rPr lang="el-GR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Sharks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53/53 –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τέλει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α πρόβλεψη.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Starfish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49/49 –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τέλει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α πρόβλεψη.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Turtles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51/53 – 1 μπ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ερδεύτηκε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με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JellyFish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1 </a:t>
            </a:r>
            <a:r>
              <a:rPr lang="en-US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με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Sharks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35665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400" dirty="0"/>
              <a:t>Π</a:t>
            </a:r>
            <a:r>
              <a:rPr lang="el-GR" sz="2400" dirty="0"/>
              <a:t>ι</a:t>
            </a:r>
            <a:r>
              <a:rPr sz="2400" dirty="0"/>
              <a:t>νακας Απ</a:t>
            </a:r>
            <a:r>
              <a:rPr sz="2400" dirty="0" err="1"/>
              <a:t>οτελεσμ</a:t>
            </a:r>
            <a:r>
              <a:rPr lang="el-GR" sz="2400" dirty="0"/>
              <a:t>α</a:t>
            </a:r>
            <a:r>
              <a:rPr sz="2400" dirty="0" err="1"/>
              <a:t>των</a:t>
            </a:r>
            <a:endParaRPr sz="2400" dirty="0"/>
          </a:p>
        </p:txBody>
      </p:sp>
      <p:pic>
        <p:nvPicPr>
          <p:cNvPr id="3" name="Picture 2" descr="final_summary_tab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71" y="2300187"/>
            <a:ext cx="7805057" cy="359312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400" dirty="0"/>
              <a:t>Επ</a:t>
            </a:r>
            <a:r>
              <a:rPr lang="en-US" sz="2400" dirty="0" err="1"/>
              <a:t>i</a:t>
            </a:r>
            <a:r>
              <a:rPr sz="2400" dirty="0" err="1"/>
              <a:t>λογος</a:t>
            </a:r>
            <a:r>
              <a:rPr sz="2400" dirty="0"/>
              <a:t> – </a:t>
            </a:r>
            <a:r>
              <a:rPr sz="2400" dirty="0" err="1"/>
              <a:t>Συνολικ</a:t>
            </a:r>
            <a:r>
              <a:rPr lang="en-US" sz="2400" dirty="0" err="1"/>
              <a:t>a</a:t>
            </a:r>
            <a:r>
              <a:rPr sz="2400" dirty="0"/>
              <a:t> </a:t>
            </a:r>
            <a:r>
              <a:rPr sz="2400" dirty="0" err="1"/>
              <a:t>Συμ</a:t>
            </a:r>
            <a:r>
              <a:rPr sz="2400" dirty="0"/>
              <a:t>περ</a:t>
            </a:r>
            <a:r>
              <a:rPr lang="en-US" sz="2400" dirty="0"/>
              <a:t>a</a:t>
            </a:r>
            <a:r>
              <a:rPr sz="2400" dirty="0"/>
              <a:t>σματα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8057" y="2638045"/>
            <a:ext cx="6574972" cy="3425298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🔹 CNN01</a:t>
            </a:r>
            <a:br>
              <a:rPr lang="en-US" dirty="0"/>
            </a:br>
            <a:r>
              <a:rPr lang="en-US" dirty="0"/>
              <a:t>• </a:t>
            </a:r>
            <a:r>
              <a:rPr lang="el-GR" dirty="0"/>
              <a:t>Απλή αρχιτεκτονική με 2 </a:t>
            </a:r>
            <a:r>
              <a:rPr lang="en-US" dirty="0"/>
              <a:t>Conv layers </a:t>
            </a:r>
            <a:r>
              <a:rPr lang="el-GR" dirty="0"/>
              <a:t>και χωρίς </a:t>
            </a:r>
            <a:r>
              <a:rPr lang="en-US" dirty="0"/>
              <a:t>Dropout</a:t>
            </a:r>
            <a:br>
              <a:rPr lang="en-US" dirty="0"/>
            </a:br>
            <a:r>
              <a:rPr lang="en-US" dirty="0"/>
              <a:t>• </a:t>
            </a:r>
            <a:r>
              <a:rPr lang="el-GR" dirty="0"/>
              <a:t>Εκπαιδεύτηκε με εικόνες 128×128, </a:t>
            </a:r>
            <a:r>
              <a:rPr lang="en-US" dirty="0"/>
              <a:t>batch size 32/64, LR: 0.001–0.00007</a:t>
            </a:r>
            <a:br>
              <a:rPr lang="en-US" dirty="0"/>
            </a:br>
            <a:r>
              <a:rPr lang="en-US" dirty="0"/>
              <a:t>• </a:t>
            </a:r>
            <a:r>
              <a:rPr lang="el-GR" dirty="0"/>
              <a:t>Καλύτερη </a:t>
            </a:r>
            <a:r>
              <a:rPr lang="en-US" dirty="0" err="1"/>
              <a:t>val</a:t>
            </a:r>
            <a:r>
              <a:rPr lang="en-US" dirty="0"/>
              <a:t> accuracy: </a:t>
            </a:r>
            <a:r>
              <a:rPr lang="en-US" b="1" dirty="0"/>
              <a:t>78.4%</a:t>
            </a:r>
            <a:r>
              <a:rPr lang="en-US" dirty="0"/>
              <a:t>, </a:t>
            </a:r>
            <a:r>
              <a:rPr lang="el-GR" dirty="0"/>
              <a:t>μέση τιμή ~76%</a:t>
            </a:r>
            <a:br>
              <a:rPr lang="el-GR" dirty="0"/>
            </a:br>
            <a:r>
              <a:rPr lang="el-GR" dirty="0"/>
              <a:t>• Ταχύτατη εκπαίδευση (διάρκεια: </a:t>
            </a:r>
            <a:r>
              <a:rPr lang="el-GR" b="1" dirty="0"/>
              <a:t>~3–10 λεπτά</a:t>
            </a:r>
            <a:r>
              <a:rPr lang="el-GR" dirty="0"/>
              <a:t>)</a:t>
            </a:r>
            <a:br>
              <a:rPr lang="el-GR" dirty="0"/>
            </a:br>
            <a:endParaRPr lang="el-GR" dirty="0"/>
          </a:p>
          <a:p>
            <a:r>
              <a:rPr lang="en-US" b="1" dirty="0"/>
              <a:t>🔹 CNN02</a:t>
            </a:r>
            <a:br>
              <a:rPr lang="en-US" dirty="0"/>
            </a:br>
            <a:r>
              <a:rPr lang="en-US" dirty="0"/>
              <a:t>• </a:t>
            </a:r>
            <a:r>
              <a:rPr lang="el-GR" dirty="0"/>
              <a:t>Πιο βαθύ δίκτυο με περισσότερα </a:t>
            </a:r>
            <a:r>
              <a:rPr lang="en-US" dirty="0"/>
              <a:t>Conv/FC layers </a:t>
            </a:r>
            <a:r>
              <a:rPr lang="el-GR" dirty="0"/>
              <a:t>και </a:t>
            </a:r>
            <a:r>
              <a:rPr lang="en-US" b="1" dirty="0"/>
              <a:t>Dropout</a:t>
            </a:r>
            <a:br>
              <a:rPr lang="en-US" dirty="0"/>
            </a:br>
            <a:r>
              <a:rPr lang="en-US" dirty="0"/>
              <a:t>• </a:t>
            </a:r>
            <a:r>
              <a:rPr lang="el-GR" dirty="0"/>
              <a:t>Ίδιες παραμέτρους: εικόνες 128×128, </a:t>
            </a:r>
            <a:r>
              <a:rPr lang="en-US" dirty="0"/>
              <a:t>batch 32/64, LR: 0.001–0.00007</a:t>
            </a:r>
            <a:br>
              <a:rPr lang="en-US" dirty="0"/>
            </a:br>
            <a:r>
              <a:rPr lang="en-US" dirty="0"/>
              <a:t>• </a:t>
            </a:r>
            <a:r>
              <a:rPr lang="el-GR" dirty="0"/>
              <a:t>Καλύτερη </a:t>
            </a:r>
            <a:r>
              <a:rPr lang="en-US" dirty="0" err="1"/>
              <a:t>val</a:t>
            </a:r>
            <a:r>
              <a:rPr lang="en-US" dirty="0"/>
              <a:t> accuracy: </a:t>
            </a:r>
            <a:r>
              <a:rPr lang="en-US" b="1" dirty="0"/>
              <a:t>79.4%</a:t>
            </a:r>
            <a:r>
              <a:rPr lang="en-US" dirty="0"/>
              <a:t>, </a:t>
            </a:r>
            <a:r>
              <a:rPr lang="el-GR" dirty="0"/>
              <a:t>με σταθερές επιδόσεις ~76–78%</a:t>
            </a:r>
            <a:br>
              <a:rPr lang="el-GR" dirty="0"/>
            </a:br>
            <a:r>
              <a:rPr lang="el-GR" dirty="0"/>
              <a:t>• Χρόνος εκπαίδευσης: </a:t>
            </a:r>
            <a:r>
              <a:rPr lang="el-GR" b="1" dirty="0"/>
              <a:t>~16–43 λεπτά</a:t>
            </a:r>
            <a:r>
              <a:rPr lang="el-GR" dirty="0"/>
              <a:t>, εξαρτάται από </a:t>
            </a:r>
            <a:r>
              <a:rPr lang="en-US" dirty="0"/>
              <a:t>batch </a:t>
            </a:r>
            <a:r>
              <a:rPr lang="el-GR" dirty="0"/>
              <a:t>και </a:t>
            </a:r>
            <a:r>
              <a:rPr lang="en-US" dirty="0"/>
              <a:t>LR</a:t>
            </a:r>
            <a:br>
              <a:rPr lang="en-US" dirty="0"/>
            </a:br>
            <a:endParaRPr lang="el-GR" dirty="0"/>
          </a:p>
          <a:p>
            <a:r>
              <a:rPr lang="en-US" b="1" dirty="0"/>
              <a:t>🔹 </a:t>
            </a:r>
            <a:r>
              <a:rPr lang="en-US" b="1" dirty="0" err="1"/>
              <a:t>ResNetTransfer</a:t>
            </a:r>
            <a:br>
              <a:rPr lang="en-US" dirty="0"/>
            </a:br>
            <a:r>
              <a:rPr lang="en-US" dirty="0"/>
              <a:t>• Transfer Learning </a:t>
            </a:r>
            <a:r>
              <a:rPr lang="el-GR" dirty="0"/>
              <a:t>με </a:t>
            </a:r>
            <a:r>
              <a:rPr lang="en-US" b="1" dirty="0"/>
              <a:t>ResNet18</a:t>
            </a:r>
            <a:r>
              <a:rPr lang="en-US" dirty="0"/>
              <a:t> </a:t>
            </a:r>
            <a:r>
              <a:rPr lang="el-GR" dirty="0"/>
              <a:t>και </a:t>
            </a:r>
            <a:r>
              <a:rPr lang="el-GR" b="1" dirty="0"/>
              <a:t>παγωμένα βάρη</a:t>
            </a:r>
            <a:br>
              <a:rPr lang="el-GR" dirty="0"/>
            </a:br>
            <a:r>
              <a:rPr lang="el-GR" dirty="0"/>
              <a:t>• Εκπαίδευση σε εικόνες 224×224, </a:t>
            </a:r>
            <a:r>
              <a:rPr lang="en-US" dirty="0"/>
              <a:t>batch 32, LR: </a:t>
            </a:r>
            <a:r>
              <a:rPr lang="en-US" b="1" dirty="0"/>
              <a:t>0.0003</a:t>
            </a:r>
            <a:br>
              <a:rPr lang="en-US" dirty="0"/>
            </a:br>
            <a:r>
              <a:rPr lang="en-US" dirty="0"/>
              <a:t>• </a:t>
            </a:r>
            <a:r>
              <a:rPr lang="en-US" dirty="0" err="1"/>
              <a:t>val</a:t>
            </a:r>
            <a:r>
              <a:rPr lang="en-US" dirty="0"/>
              <a:t> accuracy: </a:t>
            </a:r>
            <a:r>
              <a:rPr lang="en-US" b="1" dirty="0"/>
              <a:t>98.3%</a:t>
            </a:r>
            <a:r>
              <a:rPr lang="en-US" dirty="0"/>
              <a:t> – </a:t>
            </a:r>
            <a:r>
              <a:rPr lang="el-GR" dirty="0"/>
              <a:t>μακράν η καλύτερη επίδοση</a:t>
            </a:r>
            <a:br>
              <a:rPr lang="el-GR" dirty="0"/>
            </a:br>
            <a:r>
              <a:rPr lang="el-GR" dirty="0"/>
              <a:t>• Διάρκεια εκπαίδευσης: </a:t>
            </a:r>
            <a:r>
              <a:rPr lang="el-GR" b="1" dirty="0"/>
              <a:t>~2 ώρες και 20 λεπτά (140.4 λεπτά)</a:t>
            </a:r>
            <a:br>
              <a:rPr lang="el-GR" dirty="0"/>
            </a:br>
            <a:r>
              <a:rPr lang="el-GR" dirty="0"/>
              <a:t>• Πολύ απαιτητικό σε υπολογιστικούς πόρους (</a:t>
            </a:r>
            <a:r>
              <a:rPr lang="en-US" dirty="0"/>
              <a:t>GPU, VRAM), </a:t>
            </a:r>
            <a:r>
              <a:rPr lang="el-GR" dirty="0"/>
              <a:t>αλλά εξαιρετικά αποτελεσματικό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Εισαγωγή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Σκοπός: Ταξινόμηση εικόνων θαλάσσιων οργανισμών σε 5 κατηγορίες</a:t>
            </a:r>
          </a:p>
          <a:p>
            <a:r>
              <a:t>Ανάλυση επιδόσεων διαφορετικών CNN αρχιτεκτονικών</a:t>
            </a:r>
          </a:p>
          <a:p>
            <a:r>
              <a:t>Χρήση Transfer Learning για βελτιωμένα αποτελέσματα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Το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Κατηγορίες: JellyFish, SeaUrchins, Sharks, Starfish, Turtles</a:t>
            </a:r>
          </a:p>
          <a:p>
            <a:r>
              <a:t>Διαχωρισμός: train, validation, test</a:t>
            </a:r>
          </a:p>
          <a:p>
            <a:r>
              <a:t>Προεπεξεργασία: Resize (128x128 / 224x224), Normalization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Τα Μοντέλα CNN01 &amp; CNN02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/>
          </a:p>
          <a:p>
            <a:r>
              <a:t>CNN01: 3 Convolutional blocks:</a:t>
            </a:r>
          </a:p>
          <a:p>
            <a:pPr lvl="1"/>
            <a:r>
              <a:t>  • Conv(3→8) → BatchNorm → ReLU → MaxPool</a:t>
            </a:r>
          </a:p>
          <a:p>
            <a:pPr lvl="1"/>
            <a:r>
              <a:t>  • Conv(8→16) → BatchNorm → ReLU → MaxPool</a:t>
            </a:r>
          </a:p>
          <a:p>
            <a:pPr lvl="1"/>
            <a:r>
              <a:t>  • Conv(16→32) → BatchNorm → ReLU → MaxPool</a:t>
            </a:r>
          </a:p>
          <a:p>
            <a:pPr lvl="1"/>
            <a:r>
              <a:t>  → Flatten → Linear(32*H*W → 128) → ReLU → Dropout(0.4) → Linear → Softmax</a:t>
            </a:r>
          </a:p>
          <a:p>
            <a:endParaRPr/>
          </a:p>
          <a:p>
            <a:r>
              <a:t>CNN02: 3 Convolutional blocks με περισσότερα filters:</a:t>
            </a:r>
          </a:p>
          <a:p>
            <a:pPr lvl="1"/>
            <a:r>
              <a:t>  • Conv(3→32) → BatchNorm → ReLU → MaxPool</a:t>
            </a:r>
          </a:p>
          <a:p>
            <a:pPr lvl="1"/>
            <a:r>
              <a:t>  • Conv(32→64) → BatchNorm → ReLU → MaxPool</a:t>
            </a:r>
          </a:p>
          <a:p>
            <a:pPr lvl="1"/>
            <a:r>
              <a:t>  • Conv(64→128) → BatchNorm → ReLU → MaxPool</a:t>
            </a:r>
          </a:p>
          <a:p>
            <a:pPr lvl="1"/>
            <a:r>
              <a:t>  → Flatten → Linear(… → 256) → ReLU → Dropout(0.5) → Linear → Softmax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Αποφάσεις Πειραμάτων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Δοκιμή με 5 διαφορετικά Learning Rates</a:t>
            </a:r>
          </a:p>
          <a:p>
            <a:r>
              <a:t>2 διαφορετικά Batch Sizes</a:t>
            </a:r>
          </a:p>
          <a:p>
            <a:r>
              <a:t>Χρήση EarlyStopping με patience</a:t>
            </a:r>
          </a:p>
          <a:p>
            <a:r>
              <a:t>Αξιολόγηση επίδοσης και χρόνου εκπαίδευσης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Αποτελέσματα CNNs &amp; Σύγκριση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CNN02 είχε καλύτερες επιδόσεις από CNN01</a:t>
            </a:r>
          </a:p>
          <a:p>
            <a:r>
              <a:t>Learning Rate 0.0001 - 0.0005 απέδωσαν καλύτερα</a:t>
            </a:r>
          </a:p>
          <a:p>
            <a:r>
              <a:t>Batch size 32 πιο σταθερό</a:t>
            </a:r>
          </a:p>
          <a:p>
            <a:r>
              <a:t>Χρόνοι εκπαίδευσης: 30-90 λεπτά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Ενδεικτικά Γραφήματα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1. Accuracy vs Epochs για 2 διαφορετικά LRs</a:t>
            </a:r>
          </a:p>
          <a:p>
            <a:r>
              <a:t>2. Loss σύγκριση CNN01 vs CNN02</a:t>
            </a:r>
          </a:p>
          <a:p>
            <a:r>
              <a:t>(*εισαγωγή γραφημάτων χειροκίνητα*)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Transfer Learning – ResNet18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Φορτώνουμε προεκπαιδευμένα βάρη από ImageNet</a:t>
            </a:r>
          </a:p>
          <a:p>
            <a:r>
              <a:t>Αφαιρούμε το τελικό FC layer</a:t>
            </a:r>
          </a:p>
          <a:p>
            <a:r>
              <a:t>Προσθέτουμε Dropout + νέο FC layer για 5 classes</a:t>
            </a:r>
          </a:p>
          <a:p>
            <a:r>
              <a:t>Fine-tuning του τελευταίου μέρους του δικτύου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Αποτελέσματα ResNetTransfer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Εκπαίδευση με εικόνες 224x224</a:t>
            </a:r>
          </a:p>
          <a:p>
            <a:r>
              <a:t>Χρόνος: ~50 λεπτά</a:t>
            </a:r>
          </a:p>
          <a:p>
            <a:r>
              <a:t>Accuracy στο test set: 98%</a:t>
            </a:r>
          </a:p>
          <a:p>
            <a:r>
              <a:t>Πολύ καλύτερη γενίκευση από τα CNNs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198</TotalTime>
  <Words>869</Words>
  <Application>Microsoft Office PowerPoint</Application>
  <PresentationFormat>On-screen Show (4:3)</PresentationFormat>
  <Paragraphs>128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Gill Sans MT</vt:lpstr>
      <vt:lpstr>Symbol</vt:lpstr>
      <vt:lpstr>Parcel</vt:lpstr>
      <vt:lpstr>Αναγνώριση Θαλάσσιων Οργανισμών</vt:lpstr>
      <vt:lpstr>Εισαγωγή</vt:lpstr>
      <vt:lpstr>Το Dataset</vt:lpstr>
      <vt:lpstr>Τα Μοντέλα CNN01 &amp; CNN02</vt:lpstr>
      <vt:lpstr>Αποφάσεις Πειραμάτων</vt:lpstr>
      <vt:lpstr>Αποτελέσματα CNNs &amp; Σύγκριση</vt:lpstr>
      <vt:lpstr>Ενδεικτικά Γραφήματα</vt:lpstr>
      <vt:lpstr>Transfer Learning – ResNet18</vt:lpstr>
      <vt:lpstr>Αποτελέσματα ResNetTransfer</vt:lpstr>
      <vt:lpstr>Τελική Σύγκριση 3 Μοντέλων</vt:lpstr>
      <vt:lpstr>Συμπεράσματα</vt:lpstr>
      <vt:lpstr>Δοκιμη CNN02 με Εικονες 224x224</vt:lpstr>
      <vt:lpstr>Transfer Learning με ResNet18</vt:lpstr>
      <vt:lpstr>Transfer Learning με ResNet18</vt:lpstr>
      <vt:lpstr>Transfer Learning με ResNet18</vt:lpstr>
      <vt:lpstr>Τελικη Αξιολογηση στο Test Set </vt:lpstr>
      <vt:lpstr>Τελικη Αξιολογηση στο Test Set</vt:lpstr>
      <vt:lpstr>Πινακας Αποτελεσματων</vt:lpstr>
      <vt:lpstr>Επiλογος – Συνολικa Συμπερaσματα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Popi</dc:creator>
  <cp:keywords/>
  <dc:description>generated using python-pptx</dc:description>
  <cp:lastModifiedBy>Popi Katsouli</cp:lastModifiedBy>
  <cp:revision>7</cp:revision>
  <dcterms:created xsi:type="dcterms:W3CDTF">2013-01-27T09:14:16Z</dcterms:created>
  <dcterms:modified xsi:type="dcterms:W3CDTF">2025-07-02T07:42:02Z</dcterms:modified>
  <cp:category/>
</cp:coreProperties>
</file>