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02BDA-16F4-467F-B03C-DB79B68476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BBD06D-A8C7-412F-B540-BBC9746A6C98}">
      <dgm:prSet/>
      <dgm:spPr/>
      <dgm:t>
        <a:bodyPr/>
        <a:lstStyle/>
        <a:p>
          <a:pPr>
            <a:defRPr cap="all"/>
          </a:pPr>
          <a:r>
            <a:rPr lang="en-US"/>
            <a:t>• train/val/test = 70/20/10</a:t>
          </a:r>
        </a:p>
      </dgm:t>
    </dgm:pt>
    <dgm:pt modelId="{2045A9B5-4322-4C3A-983B-C9A87CACB44F}" type="parTrans" cxnId="{F4C82A3D-0585-4627-BB44-03DE20CF7E74}">
      <dgm:prSet/>
      <dgm:spPr/>
      <dgm:t>
        <a:bodyPr/>
        <a:lstStyle/>
        <a:p>
          <a:endParaRPr lang="en-US"/>
        </a:p>
      </dgm:t>
    </dgm:pt>
    <dgm:pt modelId="{39D585E8-874A-4A52-AEF3-972686DDC7EF}" type="sibTrans" cxnId="{F4C82A3D-0585-4627-BB44-03DE20CF7E74}">
      <dgm:prSet/>
      <dgm:spPr/>
      <dgm:t>
        <a:bodyPr/>
        <a:lstStyle/>
        <a:p>
          <a:endParaRPr lang="en-US"/>
        </a:p>
      </dgm:t>
    </dgm:pt>
    <dgm:pt modelId="{19BD07C5-E8AD-47EC-8F0B-FF42FD9ABAA0}">
      <dgm:prSet/>
      <dgm:spPr/>
      <dgm:t>
        <a:bodyPr/>
        <a:lstStyle/>
        <a:p>
          <a:pPr>
            <a:defRPr cap="all"/>
          </a:pPr>
          <a:r>
            <a:rPr lang="en-US"/>
            <a:t>• Random split με seed = 42</a:t>
          </a:r>
        </a:p>
      </dgm:t>
    </dgm:pt>
    <dgm:pt modelId="{F9E3B9AD-28CF-4A91-92FF-76E47FE58200}" type="parTrans" cxnId="{4D747B92-3832-4FA9-823F-8128CC60739C}">
      <dgm:prSet/>
      <dgm:spPr/>
      <dgm:t>
        <a:bodyPr/>
        <a:lstStyle/>
        <a:p>
          <a:endParaRPr lang="en-US"/>
        </a:p>
      </dgm:t>
    </dgm:pt>
    <dgm:pt modelId="{B90F9753-CF51-45C5-A184-D53BBBA9AF10}" type="sibTrans" cxnId="{4D747B92-3832-4FA9-823F-8128CC60739C}">
      <dgm:prSet/>
      <dgm:spPr/>
      <dgm:t>
        <a:bodyPr/>
        <a:lstStyle/>
        <a:p>
          <a:endParaRPr lang="en-US"/>
        </a:p>
      </dgm:t>
    </dgm:pt>
    <dgm:pt modelId="{7BEDEF5C-7078-4199-93E6-DB6A441D82CF}">
      <dgm:prSet/>
      <dgm:spPr/>
      <dgm:t>
        <a:bodyPr/>
        <a:lstStyle/>
        <a:p>
          <a:pPr>
            <a:defRPr cap="all"/>
          </a:pPr>
          <a:r>
            <a:rPr lang="en-US"/>
            <a:t>• Εφαρμογή μετασχηματισμών: resize, flip, normalize, rotation</a:t>
          </a:r>
        </a:p>
      </dgm:t>
    </dgm:pt>
    <dgm:pt modelId="{E36FE57A-9D30-4E68-AAB6-B14CCE86DB6A}" type="parTrans" cxnId="{50C45C93-87F5-45DC-96EF-04A885609C20}">
      <dgm:prSet/>
      <dgm:spPr/>
      <dgm:t>
        <a:bodyPr/>
        <a:lstStyle/>
        <a:p>
          <a:endParaRPr lang="en-US"/>
        </a:p>
      </dgm:t>
    </dgm:pt>
    <dgm:pt modelId="{5111486A-8508-4537-A2E4-174F67E26D6D}" type="sibTrans" cxnId="{50C45C93-87F5-45DC-96EF-04A885609C20}">
      <dgm:prSet/>
      <dgm:spPr/>
      <dgm:t>
        <a:bodyPr/>
        <a:lstStyle/>
        <a:p>
          <a:endParaRPr lang="en-US"/>
        </a:p>
      </dgm:t>
    </dgm:pt>
    <dgm:pt modelId="{198581F7-88CE-47B8-9A93-D0B5484E0808}" type="pres">
      <dgm:prSet presAssocID="{AF502BDA-16F4-467F-B03C-DB79B6847693}" presName="root" presStyleCnt="0">
        <dgm:presLayoutVars>
          <dgm:dir/>
          <dgm:resizeHandles val="exact"/>
        </dgm:presLayoutVars>
      </dgm:prSet>
      <dgm:spPr/>
    </dgm:pt>
    <dgm:pt modelId="{7FE9C112-8733-4535-9CEF-B1E9E5C2DF02}" type="pres">
      <dgm:prSet presAssocID="{36BBD06D-A8C7-412F-B540-BBC9746A6C98}" presName="compNode" presStyleCnt="0"/>
      <dgm:spPr/>
    </dgm:pt>
    <dgm:pt modelId="{21D2307E-2EE6-42D3-B954-17816FBBBD59}" type="pres">
      <dgm:prSet presAssocID="{36BBD06D-A8C7-412F-B540-BBC9746A6C98}" presName="iconBgRect" presStyleLbl="bgShp" presStyleIdx="0" presStyleCnt="3"/>
      <dgm:spPr/>
    </dgm:pt>
    <dgm:pt modelId="{FEE33B9D-EDF2-4770-B741-67ADD9AF5F2E}" type="pres">
      <dgm:prSet presAssocID="{36BBD06D-A8C7-412F-B540-BBC9746A6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2389076-63E2-4242-9B89-98D758F5263B}" type="pres">
      <dgm:prSet presAssocID="{36BBD06D-A8C7-412F-B540-BBC9746A6C98}" presName="spaceRect" presStyleCnt="0"/>
      <dgm:spPr/>
    </dgm:pt>
    <dgm:pt modelId="{3370DCF2-DA1D-4B9B-B424-94D550951115}" type="pres">
      <dgm:prSet presAssocID="{36BBD06D-A8C7-412F-B540-BBC9746A6C98}" presName="textRect" presStyleLbl="revTx" presStyleIdx="0" presStyleCnt="3">
        <dgm:presLayoutVars>
          <dgm:chMax val="1"/>
          <dgm:chPref val="1"/>
        </dgm:presLayoutVars>
      </dgm:prSet>
      <dgm:spPr/>
    </dgm:pt>
    <dgm:pt modelId="{D8A61CED-2D4B-4E2D-8C5A-454A2D6B7A78}" type="pres">
      <dgm:prSet presAssocID="{39D585E8-874A-4A52-AEF3-972686DDC7EF}" presName="sibTrans" presStyleCnt="0"/>
      <dgm:spPr/>
    </dgm:pt>
    <dgm:pt modelId="{45899F66-3701-4185-AE2F-18E9CF62C2EF}" type="pres">
      <dgm:prSet presAssocID="{19BD07C5-E8AD-47EC-8F0B-FF42FD9ABAA0}" presName="compNode" presStyleCnt="0"/>
      <dgm:spPr/>
    </dgm:pt>
    <dgm:pt modelId="{7FF0685C-BCB1-428A-8440-0B9E374A77C1}" type="pres">
      <dgm:prSet presAssocID="{19BD07C5-E8AD-47EC-8F0B-FF42FD9ABAA0}" presName="iconBgRect" presStyleLbl="bgShp" presStyleIdx="1" presStyleCnt="3"/>
      <dgm:spPr/>
    </dgm:pt>
    <dgm:pt modelId="{AF9EA456-49A4-49E9-BCD7-F7EC16C0B8B8}" type="pres">
      <dgm:prSet presAssocID="{19BD07C5-E8AD-47EC-8F0B-FF42FD9AB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D226577-A819-454C-9814-548C595A212A}" type="pres">
      <dgm:prSet presAssocID="{19BD07C5-E8AD-47EC-8F0B-FF42FD9ABAA0}" presName="spaceRect" presStyleCnt="0"/>
      <dgm:spPr/>
    </dgm:pt>
    <dgm:pt modelId="{52C79B94-3539-44C2-A7F1-E356F4985408}" type="pres">
      <dgm:prSet presAssocID="{19BD07C5-E8AD-47EC-8F0B-FF42FD9ABAA0}" presName="textRect" presStyleLbl="revTx" presStyleIdx="1" presStyleCnt="3">
        <dgm:presLayoutVars>
          <dgm:chMax val="1"/>
          <dgm:chPref val="1"/>
        </dgm:presLayoutVars>
      </dgm:prSet>
      <dgm:spPr/>
    </dgm:pt>
    <dgm:pt modelId="{AF947B97-4429-468C-BF79-C4948C9D1662}" type="pres">
      <dgm:prSet presAssocID="{B90F9753-CF51-45C5-A184-D53BBBA9AF10}" presName="sibTrans" presStyleCnt="0"/>
      <dgm:spPr/>
    </dgm:pt>
    <dgm:pt modelId="{DA669ED9-C316-486F-A3BA-6EC720FA8F2A}" type="pres">
      <dgm:prSet presAssocID="{7BEDEF5C-7078-4199-93E6-DB6A441D82CF}" presName="compNode" presStyleCnt="0"/>
      <dgm:spPr/>
    </dgm:pt>
    <dgm:pt modelId="{08298BA6-6EBE-4AC4-907B-DBCA923B6D9D}" type="pres">
      <dgm:prSet presAssocID="{7BEDEF5C-7078-4199-93E6-DB6A441D82CF}" presName="iconBgRect" presStyleLbl="bgShp" presStyleIdx="2" presStyleCnt="3"/>
      <dgm:spPr/>
    </dgm:pt>
    <dgm:pt modelId="{CC0947E3-A436-44D9-B1AC-61F5C29235B6}" type="pres">
      <dgm:prSet presAssocID="{7BEDEF5C-7078-4199-93E6-DB6A441D82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02C0C4C0-CB58-47FD-8172-895AECC19DF9}" type="pres">
      <dgm:prSet presAssocID="{7BEDEF5C-7078-4199-93E6-DB6A441D82CF}" presName="spaceRect" presStyleCnt="0"/>
      <dgm:spPr/>
    </dgm:pt>
    <dgm:pt modelId="{C8C0A3F1-541C-4884-8406-0B2D736768BA}" type="pres">
      <dgm:prSet presAssocID="{7BEDEF5C-7078-4199-93E6-DB6A441D82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18F312-2869-4EE6-A0D0-9AF99B1E7CBF}" type="presOf" srcId="{36BBD06D-A8C7-412F-B540-BBC9746A6C98}" destId="{3370DCF2-DA1D-4B9B-B424-94D550951115}" srcOrd="0" destOrd="0" presId="urn:microsoft.com/office/officeart/2018/5/layout/IconCircleLabelList"/>
    <dgm:cxn modelId="{72E4F61E-B980-4AEF-A1FA-47FA24013F78}" type="presOf" srcId="{19BD07C5-E8AD-47EC-8F0B-FF42FD9ABAA0}" destId="{52C79B94-3539-44C2-A7F1-E356F4985408}" srcOrd="0" destOrd="0" presId="urn:microsoft.com/office/officeart/2018/5/layout/IconCircleLabelList"/>
    <dgm:cxn modelId="{F4C82A3D-0585-4627-BB44-03DE20CF7E74}" srcId="{AF502BDA-16F4-467F-B03C-DB79B6847693}" destId="{36BBD06D-A8C7-412F-B540-BBC9746A6C98}" srcOrd="0" destOrd="0" parTransId="{2045A9B5-4322-4C3A-983B-C9A87CACB44F}" sibTransId="{39D585E8-874A-4A52-AEF3-972686DDC7EF}"/>
    <dgm:cxn modelId="{62BA8183-3E0D-4246-B01B-BFAD1440B535}" type="presOf" srcId="{7BEDEF5C-7078-4199-93E6-DB6A441D82CF}" destId="{C8C0A3F1-541C-4884-8406-0B2D736768BA}" srcOrd="0" destOrd="0" presId="urn:microsoft.com/office/officeart/2018/5/layout/IconCircleLabelList"/>
    <dgm:cxn modelId="{4D747B92-3832-4FA9-823F-8128CC60739C}" srcId="{AF502BDA-16F4-467F-B03C-DB79B6847693}" destId="{19BD07C5-E8AD-47EC-8F0B-FF42FD9ABAA0}" srcOrd="1" destOrd="0" parTransId="{F9E3B9AD-28CF-4A91-92FF-76E47FE58200}" sibTransId="{B90F9753-CF51-45C5-A184-D53BBBA9AF10}"/>
    <dgm:cxn modelId="{50C45C93-87F5-45DC-96EF-04A885609C20}" srcId="{AF502BDA-16F4-467F-B03C-DB79B6847693}" destId="{7BEDEF5C-7078-4199-93E6-DB6A441D82CF}" srcOrd="2" destOrd="0" parTransId="{E36FE57A-9D30-4E68-AAB6-B14CCE86DB6A}" sibTransId="{5111486A-8508-4537-A2E4-174F67E26D6D}"/>
    <dgm:cxn modelId="{3355C6C3-0BF8-41EB-AA0F-D046B4466461}" type="presOf" srcId="{AF502BDA-16F4-467F-B03C-DB79B6847693}" destId="{198581F7-88CE-47B8-9A93-D0B5484E0808}" srcOrd="0" destOrd="0" presId="urn:microsoft.com/office/officeart/2018/5/layout/IconCircleLabelList"/>
    <dgm:cxn modelId="{9C75E6E5-B6DD-4182-9351-09E03BB2875D}" type="presParOf" srcId="{198581F7-88CE-47B8-9A93-D0B5484E0808}" destId="{7FE9C112-8733-4535-9CEF-B1E9E5C2DF02}" srcOrd="0" destOrd="0" presId="urn:microsoft.com/office/officeart/2018/5/layout/IconCircleLabelList"/>
    <dgm:cxn modelId="{53E880E1-0CCA-44D5-B1C1-2F34FED0479F}" type="presParOf" srcId="{7FE9C112-8733-4535-9CEF-B1E9E5C2DF02}" destId="{21D2307E-2EE6-42D3-B954-17816FBBBD59}" srcOrd="0" destOrd="0" presId="urn:microsoft.com/office/officeart/2018/5/layout/IconCircleLabelList"/>
    <dgm:cxn modelId="{FA150ABC-2513-4028-B779-8148E2C57DA1}" type="presParOf" srcId="{7FE9C112-8733-4535-9CEF-B1E9E5C2DF02}" destId="{FEE33B9D-EDF2-4770-B741-67ADD9AF5F2E}" srcOrd="1" destOrd="0" presId="urn:microsoft.com/office/officeart/2018/5/layout/IconCircleLabelList"/>
    <dgm:cxn modelId="{F150A9A4-A956-4127-B4F5-792709AD72D2}" type="presParOf" srcId="{7FE9C112-8733-4535-9CEF-B1E9E5C2DF02}" destId="{72389076-63E2-4242-9B89-98D758F5263B}" srcOrd="2" destOrd="0" presId="urn:microsoft.com/office/officeart/2018/5/layout/IconCircleLabelList"/>
    <dgm:cxn modelId="{5F0F3ACC-2F79-40B3-A0C0-55BAA209001B}" type="presParOf" srcId="{7FE9C112-8733-4535-9CEF-B1E9E5C2DF02}" destId="{3370DCF2-DA1D-4B9B-B424-94D550951115}" srcOrd="3" destOrd="0" presId="urn:microsoft.com/office/officeart/2018/5/layout/IconCircleLabelList"/>
    <dgm:cxn modelId="{556CF6E0-2E88-493B-AE42-8D4000C515E7}" type="presParOf" srcId="{198581F7-88CE-47B8-9A93-D0B5484E0808}" destId="{D8A61CED-2D4B-4E2D-8C5A-454A2D6B7A78}" srcOrd="1" destOrd="0" presId="urn:microsoft.com/office/officeart/2018/5/layout/IconCircleLabelList"/>
    <dgm:cxn modelId="{3BD4E2D8-2D36-4BC6-B3AC-22B0A91A97CB}" type="presParOf" srcId="{198581F7-88CE-47B8-9A93-D0B5484E0808}" destId="{45899F66-3701-4185-AE2F-18E9CF62C2EF}" srcOrd="2" destOrd="0" presId="urn:microsoft.com/office/officeart/2018/5/layout/IconCircleLabelList"/>
    <dgm:cxn modelId="{A2D3AE48-A357-4C72-A1AD-83FA74A8A70D}" type="presParOf" srcId="{45899F66-3701-4185-AE2F-18E9CF62C2EF}" destId="{7FF0685C-BCB1-428A-8440-0B9E374A77C1}" srcOrd="0" destOrd="0" presId="urn:microsoft.com/office/officeart/2018/5/layout/IconCircleLabelList"/>
    <dgm:cxn modelId="{0DFE7342-D6C7-4F60-AA72-F317BE6BD119}" type="presParOf" srcId="{45899F66-3701-4185-AE2F-18E9CF62C2EF}" destId="{AF9EA456-49A4-49E9-BCD7-F7EC16C0B8B8}" srcOrd="1" destOrd="0" presId="urn:microsoft.com/office/officeart/2018/5/layout/IconCircleLabelList"/>
    <dgm:cxn modelId="{61FEBBCE-A81B-4AAF-A569-4FA3AFD2D867}" type="presParOf" srcId="{45899F66-3701-4185-AE2F-18E9CF62C2EF}" destId="{3D226577-A819-454C-9814-548C595A212A}" srcOrd="2" destOrd="0" presId="urn:microsoft.com/office/officeart/2018/5/layout/IconCircleLabelList"/>
    <dgm:cxn modelId="{7936AB81-6288-49D9-A4E9-F14344B4735F}" type="presParOf" srcId="{45899F66-3701-4185-AE2F-18E9CF62C2EF}" destId="{52C79B94-3539-44C2-A7F1-E356F4985408}" srcOrd="3" destOrd="0" presId="urn:microsoft.com/office/officeart/2018/5/layout/IconCircleLabelList"/>
    <dgm:cxn modelId="{04F5EDFC-7A64-430F-8F02-5307AC66E970}" type="presParOf" srcId="{198581F7-88CE-47B8-9A93-D0B5484E0808}" destId="{AF947B97-4429-468C-BF79-C4948C9D1662}" srcOrd="3" destOrd="0" presId="urn:microsoft.com/office/officeart/2018/5/layout/IconCircleLabelList"/>
    <dgm:cxn modelId="{0E659327-F94F-4494-9FBC-3CEAF867D95C}" type="presParOf" srcId="{198581F7-88CE-47B8-9A93-D0B5484E0808}" destId="{DA669ED9-C316-486F-A3BA-6EC720FA8F2A}" srcOrd="4" destOrd="0" presId="urn:microsoft.com/office/officeart/2018/5/layout/IconCircleLabelList"/>
    <dgm:cxn modelId="{E590473A-EB49-4BCF-98B5-A592C832BFF5}" type="presParOf" srcId="{DA669ED9-C316-486F-A3BA-6EC720FA8F2A}" destId="{08298BA6-6EBE-4AC4-907B-DBCA923B6D9D}" srcOrd="0" destOrd="0" presId="urn:microsoft.com/office/officeart/2018/5/layout/IconCircleLabelList"/>
    <dgm:cxn modelId="{04EB18DD-882F-43EE-A8B1-DF34F4436146}" type="presParOf" srcId="{DA669ED9-C316-486F-A3BA-6EC720FA8F2A}" destId="{CC0947E3-A436-44D9-B1AC-61F5C29235B6}" srcOrd="1" destOrd="0" presId="urn:microsoft.com/office/officeart/2018/5/layout/IconCircleLabelList"/>
    <dgm:cxn modelId="{BD4651EE-F6B8-4C09-BC9C-D74091309914}" type="presParOf" srcId="{DA669ED9-C316-486F-A3BA-6EC720FA8F2A}" destId="{02C0C4C0-CB58-47FD-8172-895AECC19DF9}" srcOrd="2" destOrd="0" presId="urn:microsoft.com/office/officeart/2018/5/layout/IconCircleLabelList"/>
    <dgm:cxn modelId="{1EF23838-FF16-444A-BF56-98372388A1A5}" type="presParOf" srcId="{DA669ED9-C316-486F-A3BA-6EC720FA8F2A}" destId="{C8C0A3F1-541C-4884-8406-0B2D736768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2307E-2EE6-42D3-B954-17816FBBBD59}">
      <dsp:nvSpPr>
        <dsp:cNvPr id="0" name=""/>
        <dsp:cNvSpPr/>
      </dsp:nvSpPr>
      <dsp:spPr>
        <a:xfrm>
          <a:off x="518099" y="293874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33B9D-EDF2-4770-B741-67ADD9AF5F2E}">
      <dsp:nvSpPr>
        <dsp:cNvPr id="0" name=""/>
        <dsp:cNvSpPr/>
      </dsp:nvSpPr>
      <dsp:spPr>
        <a:xfrm>
          <a:off x="81060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0DCF2-DA1D-4B9B-B424-94D550951115}">
      <dsp:nvSpPr>
        <dsp:cNvPr id="0" name=""/>
        <dsp:cNvSpPr/>
      </dsp:nvSpPr>
      <dsp:spPr>
        <a:xfrm>
          <a:off x="793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train/val/test = 70/20/10</a:t>
          </a:r>
        </a:p>
      </dsp:txBody>
      <dsp:txXfrm>
        <a:off x="79349" y="2093874"/>
        <a:ext cx="2250000" cy="720000"/>
      </dsp:txXfrm>
    </dsp:sp>
    <dsp:sp modelId="{7FF0685C-BCB1-428A-8440-0B9E374A77C1}">
      <dsp:nvSpPr>
        <dsp:cNvPr id="0" name=""/>
        <dsp:cNvSpPr/>
      </dsp:nvSpPr>
      <dsp:spPr>
        <a:xfrm>
          <a:off x="3161850" y="293874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EA456-49A4-49E9-BCD7-F7EC16C0B8B8}">
      <dsp:nvSpPr>
        <dsp:cNvPr id="0" name=""/>
        <dsp:cNvSpPr/>
      </dsp:nvSpPr>
      <dsp:spPr>
        <a:xfrm>
          <a:off x="345435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79B94-3539-44C2-A7F1-E356F4985408}">
      <dsp:nvSpPr>
        <dsp:cNvPr id="0" name=""/>
        <dsp:cNvSpPr/>
      </dsp:nvSpPr>
      <dsp:spPr>
        <a:xfrm>
          <a:off x="2723100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Random split με seed = 42</a:t>
          </a:r>
        </a:p>
      </dsp:txBody>
      <dsp:txXfrm>
        <a:off x="2723100" y="2093874"/>
        <a:ext cx="2250000" cy="720000"/>
      </dsp:txXfrm>
    </dsp:sp>
    <dsp:sp modelId="{08298BA6-6EBE-4AC4-907B-DBCA923B6D9D}">
      <dsp:nvSpPr>
        <dsp:cNvPr id="0" name=""/>
        <dsp:cNvSpPr/>
      </dsp:nvSpPr>
      <dsp:spPr>
        <a:xfrm>
          <a:off x="5805599" y="293874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947E3-A436-44D9-B1AC-61F5C29235B6}">
      <dsp:nvSpPr>
        <dsp:cNvPr id="0" name=""/>
        <dsp:cNvSpPr/>
      </dsp:nvSpPr>
      <dsp:spPr>
        <a:xfrm>
          <a:off x="6098099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0A3F1-541C-4884-8406-0B2D736768BA}">
      <dsp:nvSpPr>
        <dsp:cNvPr id="0" name=""/>
        <dsp:cNvSpPr/>
      </dsp:nvSpPr>
      <dsp:spPr>
        <a:xfrm>
          <a:off x="53668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Εφαρμογή μετασχηματισμών: resize, flip, normalize, rotation</a:t>
          </a:r>
        </a:p>
      </dsp:txBody>
      <dsp:txXfrm>
        <a:off x="5366849" y="2093874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l-GR" sz="3200" b="1" dirty="0" err="1"/>
              <a:t>Προοδος</a:t>
            </a:r>
            <a:r>
              <a:rPr lang="el-GR" sz="3200" b="1" dirty="0"/>
              <a:t> στο </a:t>
            </a:r>
            <a:r>
              <a:rPr lang="el-GR" sz="3200" b="1" dirty="0" err="1"/>
              <a:t>Projecτ</a:t>
            </a:r>
            <a:br>
              <a:rPr lang="el-GR" sz="3200" dirty="0"/>
            </a:br>
            <a:r>
              <a:rPr lang="el-GR" sz="3200" dirty="0"/>
              <a:t> </a:t>
            </a:r>
            <a:r>
              <a:rPr lang="el-GR" sz="3200" dirty="0" err="1"/>
              <a:t>Ταξιν</a:t>
            </a:r>
            <a:r>
              <a:rPr lang="en-GB" sz="3200" dirty="0"/>
              <a:t>o</a:t>
            </a:r>
            <a:r>
              <a:rPr lang="el-GR" sz="3200" dirty="0" err="1"/>
              <a:t>μηση</a:t>
            </a:r>
            <a:r>
              <a:rPr lang="el-GR" sz="3200" dirty="0"/>
              <a:t> </a:t>
            </a:r>
            <a:r>
              <a:rPr lang="el-GR" sz="3200" dirty="0" err="1"/>
              <a:t>Θαλασσιων</a:t>
            </a:r>
            <a:r>
              <a:rPr lang="el-GR" sz="3200" dirty="0"/>
              <a:t> </a:t>
            </a:r>
            <a:r>
              <a:rPr lang="el-GR" sz="3200" dirty="0" err="1"/>
              <a:t>Οργανισμων</a:t>
            </a:r>
            <a:r>
              <a:rPr lang="el-GR" sz="3200" dirty="0"/>
              <a:t> με </a:t>
            </a:r>
            <a:r>
              <a:rPr lang="el-GR" sz="3200" dirty="0" err="1"/>
              <a:t>CNNs</a:t>
            </a:r>
            <a:endParaRPr lang="el-G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4180" y="5502707"/>
            <a:ext cx="4116465" cy="758282"/>
          </a:xfrm>
        </p:spPr>
        <p:txBody>
          <a:bodyPr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Ενδιάμεση Παρουσίαση Προόδου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E943-211D-E878-6C08-5F081AEB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5FC-324B-5CE3-FAEF-42D725F7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71" y="234840"/>
            <a:ext cx="5937755" cy="1188720"/>
          </a:xfrm>
        </p:spPr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CNN02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A9285-8795-F18C-6A00-109A1E4BDF40}"/>
              </a:ext>
            </a:extLst>
          </p:cNvPr>
          <p:cNvSpPr txBox="1"/>
          <p:nvPr/>
        </p:nvSpPr>
        <p:spPr>
          <a:xfrm>
            <a:off x="602226" y="1606402"/>
            <a:ext cx="7782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u="sng" dirty="0"/>
              <a:t>CNN02_2</a:t>
            </a:r>
            <a:endParaRPr lang="en-GB" sz="200" u="sng" dirty="0"/>
          </a:p>
          <a:p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Παράμετροι Εκπαίδευσης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Epochs: </a:t>
            </a:r>
            <a:r>
              <a:rPr lang="en-GB" sz="1600" b="1" dirty="0"/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Learning Rate</a:t>
            </a:r>
            <a:r>
              <a:rPr lang="en-GB" sz="1600"/>
              <a:t>: </a:t>
            </a:r>
            <a:r>
              <a:rPr lang="en-GB" sz="1600" b="1"/>
              <a:t>0.005</a:t>
            </a:r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Εικόνες: 128×128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Αποτελέσματα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Accuracy: 88.6%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Accuracy: 80.9%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Train Loss: </a:t>
            </a:r>
            <a:r>
              <a:rPr lang="el-GR" sz="1600" dirty="0"/>
              <a:t>συνεχής μείωση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Val Loss: </a:t>
            </a:r>
            <a:r>
              <a:rPr lang="el-GR" sz="1600" dirty="0"/>
              <a:t>σταθεροποίηση μετά το 6ο </a:t>
            </a:r>
            <a:r>
              <a:rPr lang="en-GB" sz="1600" dirty="0"/>
              <a:t>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Δεν παρουσιάστηκε έντονο </a:t>
            </a:r>
            <a:r>
              <a:rPr lang="en-GB" sz="1600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Συμπεράσματα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l-GR" sz="1600" dirty="0"/>
              <a:t>Η χρήση </a:t>
            </a:r>
            <a:r>
              <a:rPr lang="en-GB" sz="1600" dirty="0"/>
              <a:t>dropout </a:t>
            </a:r>
            <a:r>
              <a:rPr lang="el-GR" sz="1600" dirty="0"/>
              <a:t>και </a:t>
            </a:r>
            <a:r>
              <a:rPr lang="en-GB" sz="1600" dirty="0"/>
              <a:t>augmentation </a:t>
            </a:r>
            <a:r>
              <a:rPr lang="el-GR" sz="1600" dirty="0"/>
              <a:t>βελτίωσε σημαντικά τη γενίκευση</a:t>
            </a:r>
            <a:r>
              <a:rPr lang="en-GB" sz="1600" dirty="0"/>
              <a:t>.  </a:t>
            </a:r>
            <a:endParaRPr lang="el-GR" sz="1600" dirty="0"/>
          </a:p>
          <a:p>
            <a:pPr algn="just"/>
            <a:r>
              <a:rPr lang="el-GR" sz="1600" dirty="0"/>
              <a:t>Το μοντέλο έφτασε υψηλότερη </a:t>
            </a:r>
            <a:r>
              <a:rPr lang="en-GB" sz="1600" dirty="0" err="1"/>
              <a:t>val</a:t>
            </a:r>
            <a:r>
              <a:rPr lang="en-GB" sz="1600" dirty="0"/>
              <a:t> accuracy </a:t>
            </a:r>
            <a:r>
              <a:rPr lang="el-GR" sz="1600" dirty="0"/>
              <a:t>σε σύγκριση με τις προηγούμενες δοκιμές</a:t>
            </a:r>
            <a:r>
              <a:rPr lang="en-GB" sz="1600" dirty="0"/>
              <a:t>.</a:t>
            </a:r>
          </a:p>
          <a:p>
            <a:pPr algn="just"/>
            <a:r>
              <a:rPr lang="el-GR" sz="1600" dirty="0"/>
              <a:t>Παραμένει σταθερό και αξιόπιστο σε περισσότερα </a:t>
            </a:r>
            <a:r>
              <a:rPr lang="en-GB" sz="1600" dirty="0"/>
              <a:t>epochs.</a:t>
            </a:r>
            <a:endParaRPr lang="el-GR" sz="1600" dirty="0"/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CE822E9-6A3B-DA13-4850-8E4FA8FA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6" y="1501775"/>
            <a:ext cx="4425306" cy="29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Συμ</a:t>
            </a:r>
            <a:r>
              <a:rPr dirty="0"/>
              <a:t>περ</a:t>
            </a:r>
            <a:r>
              <a:rPr lang="el-GR" dirty="0"/>
              <a:t>α</a:t>
            </a:r>
            <a:r>
              <a:rPr dirty="0" err="1"/>
              <a:t>σμ</a:t>
            </a:r>
            <a:r>
              <a:rPr dirty="0"/>
              <a:t>ατα &amp; Επ</a:t>
            </a:r>
            <a:r>
              <a:rPr lang="el-GR" dirty="0"/>
              <a:t>ο</a:t>
            </a:r>
            <a:r>
              <a:rPr dirty="0" err="1"/>
              <a:t>μεν</a:t>
            </a:r>
            <a:r>
              <a:rPr dirty="0"/>
              <a:t>α Β</a:t>
            </a:r>
            <a:r>
              <a:rPr lang="el-GR" dirty="0"/>
              <a:t>η</a:t>
            </a:r>
            <a:r>
              <a:rPr dirty="0"/>
              <a:t>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Και τα </a:t>
            </a:r>
            <a:r>
              <a:rPr dirty="0" err="1"/>
              <a:t>δύο</a:t>
            </a:r>
            <a:r>
              <a:rPr dirty="0"/>
              <a:t> </a:t>
            </a:r>
            <a:r>
              <a:rPr dirty="0" err="1"/>
              <a:t>μοντέλ</a:t>
            </a:r>
            <a:r>
              <a:rPr dirty="0"/>
              <a:t>α δούλεψαν ικανοποιητικά</a:t>
            </a:r>
          </a:p>
          <a:p>
            <a:r>
              <a:rPr dirty="0" err="1"/>
              <a:t>Εφ</a:t>
            </a:r>
            <a:r>
              <a:rPr dirty="0"/>
              <a:t>αρμογή dropout &amp; data augmentation</a:t>
            </a:r>
          </a:p>
          <a:p>
            <a:r>
              <a:rPr dirty="0" err="1"/>
              <a:t>Πιθ</a:t>
            </a:r>
            <a:r>
              <a:rPr dirty="0"/>
              <a:t>ανά επόμενα:</a:t>
            </a:r>
          </a:p>
          <a:p>
            <a:r>
              <a:rPr dirty="0"/>
              <a:t>  – Early Stopping</a:t>
            </a:r>
          </a:p>
          <a:p>
            <a:r>
              <a:rPr dirty="0"/>
              <a:t>  – LR Scheduler</a:t>
            </a:r>
          </a:p>
          <a:p>
            <a:r>
              <a:rPr dirty="0"/>
              <a:t>  – </a:t>
            </a:r>
            <a:r>
              <a:rPr dirty="0" err="1"/>
              <a:t>EfficientNet</a:t>
            </a:r>
            <a:r>
              <a:rPr dirty="0"/>
              <a:t> fine-tuning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sz="2400" dirty="0" err="1"/>
              <a:t>Γενι</a:t>
            </a:r>
            <a:r>
              <a:rPr lang="en-GB" sz="2400" dirty="0" err="1"/>
              <a:t>kh</a:t>
            </a:r>
            <a:r>
              <a:rPr sz="2400" dirty="0"/>
              <a:t> </a:t>
            </a:r>
            <a:r>
              <a:rPr sz="2400" dirty="0" err="1"/>
              <a:t>Περιγρ</a:t>
            </a:r>
            <a:r>
              <a:rPr sz="2400" dirty="0"/>
              <a:t>αφ</a:t>
            </a:r>
            <a:r>
              <a:rPr lang="en-GB" sz="2400" dirty="0"/>
              <a:t>h</a:t>
            </a:r>
            <a:r>
              <a:rPr sz="2400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1" y="2330937"/>
            <a:ext cx="7649497" cy="2879256"/>
          </a:xfrm>
        </p:spPr>
        <p:txBody>
          <a:bodyPr>
            <a:normAutofit/>
          </a:bodyPr>
          <a:lstStyle/>
          <a:p>
            <a:pPr marL="265113" indent="-265113" algn="just">
              <a:buNone/>
            </a:pPr>
            <a:r>
              <a:rPr lang="el-GR" dirty="0">
                <a:solidFill>
                  <a:srgbClr val="404040"/>
                </a:solidFill>
              </a:rPr>
              <a:t>• Ανάπτυξη συστήματος ταξινόμησης εικόνων θαλάσσιων οργανισμών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Χρήση </a:t>
            </a:r>
            <a:r>
              <a:rPr lang="el-GR" dirty="0" err="1">
                <a:solidFill>
                  <a:srgbClr val="404040"/>
                </a:solidFill>
              </a:rPr>
              <a:t>συνελικτικών</a:t>
            </a:r>
            <a:r>
              <a:rPr lang="el-GR" dirty="0">
                <a:solidFill>
                  <a:srgbClr val="404040"/>
                </a:solidFill>
              </a:rPr>
              <a:t> </a:t>
            </a:r>
            <a:r>
              <a:rPr lang="el-GR" dirty="0" err="1">
                <a:solidFill>
                  <a:srgbClr val="404040"/>
                </a:solidFill>
              </a:rPr>
              <a:t>νευρωνικών</a:t>
            </a:r>
            <a:r>
              <a:rPr lang="el-GR" dirty="0">
                <a:solidFill>
                  <a:srgbClr val="404040"/>
                </a:solidFill>
              </a:rPr>
              <a:t> δικτύων (</a:t>
            </a:r>
            <a:r>
              <a:rPr lang="el-GR" dirty="0" err="1">
                <a:solidFill>
                  <a:srgbClr val="404040"/>
                </a:solidFill>
              </a:rPr>
              <a:t>CNNs</a:t>
            </a:r>
            <a:r>
              <a:rPr lang="el-GR" dirty="0">
                <a:solidFill>
                  <a:srgbClr val="404040"/>
                </a:solidFill>
              </a:rPr>
              <a:t>)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Εικόνες από </a:t>
            </a:r>
            <a:r>
              <a:rPr lang="el-GR" dirty="0" err="1">
                <a:solidFill>
                  <a:srgbClr val="404040"/>
                </a:solidFill>
              </a:rPr>
              <a:t>open</a:t>
            </a:r>
            <a:r>
              <a:rPr lang="el-GR" dirty="0">
                <a:solidFill>
                  <a:srgbClr val="404040"/>
                </a:solidFill>
              </a:rPr>
              <a:t> </a:t>
            </a:r>
            <a:r>
              <a:rPr lang="el-GR" dirty="0" err="1">
                <a:solidFill>
                  <a:srgbClr val="404040"/>
                </a:solidFill>
              </a:rPr>
              <a:t>dataset</a:t>
            </a:r>
            <a:r>
              <a:rPr lang="el-GR" dirty="0">
                <a:solidFill>
                  <a:srgbClr val="404040"/>
                </a:solidFill>
              </a:rPr>
              <a:t> στο </a:t>
            </a:r>
            <a:r>
              <a:rPr lang="el-GR" dirty="0" err="1">
                <a:solidFill>
                  <a:srgbClr val="404040"/>
                </a:solidFill>
              </a:rPr>
              <a:t>Kaggle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Ταξινόμηση σε 5 επιλεγμένες κλάσεις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Dataset – Πηγή και Χαρακτηριστικά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Kaggle: Sea Animals Dataset (~69MB)</a:t>
            </a:r>
            <a:r>
              <a:rPr lang="el-GR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</a:t>
            </a:r>
            <a:r>
              <a:rPr lang="el-GR" dirty="0">
                <a:solidFill>
                  <a:srgbClr val="404040"/>
                </a:solidFill>
              </a:rPr>
              <a:t>Αρχικές 23 κλάσεις → Επιλογή 5.</a:t>
            </a:r>
          </a:p>
          <a:p>
            <a:pPr marL="0" indent="0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US" dirty="0">
                <a:solidFill>
                  <a:srgbClr val="404040"/>
                </a:solidFill>
              </a:rPr>
              <a:t>Turtles, Starfish, Sharks, Sea Urchins, Jellyfish</a:t>
            </a:r>
            <a:r>
              <a:rPr lang="el-GR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</a:t>
            </a:r>
            <a:r>
              <a:rPr lang="el-GR" dirty="0">
                <a:solidFill>
                  <a:srgbClr val="404040"/>
                </a:solidFill>
              </a:rPr>
              <a:t>Εντοπισμός και αφαίρεση λανθασμένων ετικετών.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t>Προεπεξεργασία &amp; Split 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14215E-DAD6-BB63-06C5-29191895D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55911"/>
              </p:ext>
            </p:extLst>
          </p:nvPr>
        </p:nvGraphicFramePr>
        <p:xfrm>
          <a:off x="723900" y="2638425"/>
          <a:ext cx="76962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Η Δική μου Συνεισφορά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Επ</a:t>
            </a:r>
            <a:r>
              <a:rPr dirty="0" err="1"/>
              <a:t>ιλογή</a:t>
            </a:r>
            <a:r>
              <a:rPr dirty="0"/>
              <a:t> 5 </a:t>
            </a:r>
            <a:r>
              <a:rPr dirty="0" err="1"/>
              <a:t>κλάσεων</a:t>
            </a:r>
            <a:r>
              <a:rPr lang="el-GR" dirty="0"/>
              <a:t>.</a:t>
            </a:r>
            <a:endParaRPr dirty="0"/>
          </a:p>
          <a:p>
            <a:r>
              <a:rPr dirty="0"/>
              <a:t>Καθα</a:t>
            </a:r>
            <a:r>
              <a:rPr dirty="0" err="1"/>
              <a:t>ρισμός</a:t>
            </a:r>
            <a:r>
              <a:rPr dirty="0"/>
              <a:t> mislabeled </a:t>
            </a:r>
            <a:r>
              <a:rPr dirty="0" err="1"/>
              <a:t>εικόνων</a:t>
            </a:r>
            <a:r>
              <a:rPr lang="el-GR" dirty="0"/>
              <a:t>.</a:t>
            </a:r>
            <a:endParaRPr dirty="0"/>
          </a:p>
          <a:p>
            <a:r>
              <a:rPr dirty="0" err="1"/>
              <a:t>Προετοιμ</a:t>
            </a:r>
            <a:r>
              <a:rPr dirty="0"/>
              <a:t>ασία loaders (get_dataloaders)</a:t>
            </a:r>
            <a:r>
              <a:rPr lang="el-GR" dirty="0"/>
              <a:t>.</a:t>
            </a:r>
            <a:endParaRPr dirty="0"/>
          </a:p>
          <a:p>
            <a:r>
              <a:rPr dirty="0" err="1"/>
              <a:t>Εκ</a:t>
            </a:r>
            <a:r>
              <a:rPr dirty="0"/>
              <a:t>παίδευση CNN01 και CNN02</a:t>
            </a:r>
            <a:r>
              <a:rPr lang="el-G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Μοντ</a:t>
            </a:r>
            <a:r>
              <a:rPr lang="el-GR" dirty="0"/>
              <a:t>ε</a:t>
            </a:r>
            <a:r>
              <a:rPr dirty="0" err="1"/>
              <a:t>λο</a:t>
            </a:r>
            <a:r>
              <a:rPr dirty="0"/>
              <a:t> CNN01 – </a:t>
            </a:r>
            <a:r>
              <a:rPr dirty="0" err="1"/>
              <a:t>Αρχιτεκτονικ</a:t>
            </a:r>
            <a:r>
              <a:rPr lang="el-GR" dirty="0"/>
              <a:t>η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 Layers: 8, 16, 32 filters</a:t>
            </a:r>
          </a:p>
          <a:p>
            <a:r>
              <a:rPr dirty="0"/>
              <a:t>Conv → BN → ReLU → </a:t>
            </a:r>
            <a:r>
              <a:rPr dirty="0" err="1"/>
              <a:t>MaxPool</a:t>
            </a:r>
            <a:endParaRPr dirty="0"/>
          </a:p>
          <a:p>
            <a:r>
              <a:rPr dirty="0"/>
              <a:t>Classifier: FC(128) → Dropout → FC(output)</a:t>
            </a:r>
          </a:p>
          <a:p>
            <a:r>
              <a:rPr dirty="0"/>
              <a:t>Απ</a:t>
            </a:r>
            <a:r>
              <a:rPr dirty="0" err="1"/>
              <a:t>λό</a:t>
            </a:r>
            <a:r>
              <a:rPr dirty="0"/>
              <a:t> baseline </a:t>
            </a:r>
            <a:r>
              <a:rPr dirty="0" err="1"/>
              <a:t>μοντέλο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312316"/>
            <a:ext cx="5937755" cy="1188720"/>
          </a:xfrm>
        </p:spPr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CNN01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1" y="1706617"/>
            <a:ext cx="5937755" cy="1596498"/>
          </a:xfrm>
        </p:spPr>
        <p:txBody>
          <a:bodyPr/>
          <a:lstStyle/>
          <a:p>
            <a:r>
              <a:rPr dirty="0"/>
              <a:t>Batch=32, </a:t>
            </a:r>
            <a:r>
              <a:rPr dirty="0" err="1"/>
              <a:t>Img</a:t>
            </a:r>
            <a:r>
              <a:rPr dirty="0"/>
              <a:t>=128, Epochs=10, LR=0.001</a:t>
            </a:r>
          </a:p>
          <a:p>
            <a:r>
              <a:rPr dirty="0"/>
              <a:t>Val Accuracy ~75%</a:t>
            </a:r>
          </a:p>
          <a:p>
            <a:r>
              <a:rPr dirty="0" err="1"/>
              <a:t>Ελ</a:t>
            </a:r>
            <a:r>
              <a:rPr dirty="0"/>
              <a:t>αφρύ overfitting</a:t>
            </a:r>
          </a:p>
          <a:p>
            <a:r>
              <a:rPr dirty="0" err="1"/>
              <a:t>Στ</a:t>
            </a:r>
            <a:r>
              <a:rPr dirty="0"/>
              <a:t>αθερή μάθηση &amp; καλή γενίκευση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B1F6728-9650-F47B-7D89-F9FBB255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95" y="3429000"/>
            <a:ext cx="455295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70332"/>
            <a:ext cx="5937755" cy="1188720"/>
          </a:xfrm>
        </p:spPr>
        <p:txBody>
          <a:bodyPr/>
          <a:lstStyle/>
          <a:p>
            <a:r>
              <a:rPr dirty="0" err="1"/>
              <a:t>Μον</a:t>
            </a:r>
            <a:r>
              <a:rPr lang="el-GR" dirty="0"/>
              <a:t>τε</a:t>
            </a:r>
            <a:r>
              <a:rPr dirty="0" err="1"/>
              <a:t>λο</a:t>
            </a:r>
            <a:r>
              <a:rPr dirty="0"/>
              <a:t> CNN02 – </a:t>
            </a:r>
            <a:r>
              <a:rPr dirty="0" err="1"/>
              <a:t>Αρχιτεκτονικ</a:t>
            </a:r>
            <a:r>
              <a:rPr lang="el-GR" dirty="0"/>
              <a:t>η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1883340"/>
            <a:ext cx="5937755" cy="1509412"/>
          </a:xfrm>
        </p:spPr>
        <p:txBody>
          <a:bodyPr>
            <a:normAutofit lnSpcReduction="10000"/>
          </a:bodyPr>
          <a:lstStyle/>
          <a:p>
            <a:r>
              <a:rPr dirty="0"/>
              <a:t>Conv Layers: 32, 64, 128 filters</a:t>
            </a:r>
          </a:p>
          <a:p>
            <a:r>
              <a:rPr dirty="0"/>
              <a:t>Classifier: FC(256) → Dropout → FC(output)</a:t>
            </a:r>
          </a:p>
          <a:p>
            <a:r>
              <a:rPr dirty="0" err="1"/>
              <a:t>Πιο</a:t>
            </a:r>
            <a:r>
              <a:rPr dirty="0"/>
              <a:t> </a:t>
            </a:r>
            <a:r>
              <a:rPr dirty="0" err="1"/>
              <a:t>δυν</a:t>
            </a:r>
            <a:r>
              <a:rPr dirty="0"/>
              <a:t>ατό μοντέλο</a:t>
            </a:r>
          </a:p>
          <a:p>
            <a:r>
              <a:rPr dirty="0" err="1"/>
              <a:t>Πιθ</a:t>
            </a:r>
            <a:r>
              <a:rPr dirty="0"/>
              <a:t>ανό overfitting χωρίς regularization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70332"/>
            <a:ext cx="5937755" cy="1188720"/>
          </a:xfrm>
        </p:spPr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CNN02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1787331"/>
            <a:ext cx="5937755" cy="1717869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Ίδιες</a:t>
            </a:r>
            <a:r>
              <a:rPr dirty="0"/>
              <a:t> πα</a:t>
            </a:r>
            <a:r>
              <a:rPr dirty="0" err="1"/>
              <a:t>ράμετροι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CNN01</a:t>
            </a:r>
          </a:p>
          <a:p>
            <a:r>
              <a:rPr dirty="0"/>
              <a:t>Train Loss ↓, Val Loss </a:t>
            </a:r>
            <a:r>
              <a:rPr dirty="0" err="1"/>
              <a:t>στ</a:t>
            </a:r>
            <a:r>
              <a:rPr dirty="0"/>
              <a:t>αθερή</a:t>
            </a:r>
          </a:p>
          <a:p>
            <a:r>
              <a:rPr dirty="0"/>
              <a:t>Val Accuracy ~72–75%</a:t>
            </a:r>
          </a:p>
          <a:p>
            <a:r>
              <a:rPr dirty="0" err="1"/>
              <a:t>Δεν</a:t>
            </a:r>
            <a:r>
              <a:rPr dirty="0"/>
              <a:t> υπ</a:t>
            </a:r>
            <a:r>
              <a:rPr dirty="0" err="1"/>
              <a:t>ήρξε</a:t>
            </a:r>
            <a:r>
              <a:rPr dirty="0"/>
              <a:t> </a:t>
            </a:r>
            <a:r>
              <a:rPr dirty="0" err="1"/>
              <a:t>μεγάλη</a:t>
            </a:r>
            <a:r>
              <a:rPr dirty="0"/>
              <a:t> β</a:t>
            </a:r>
            <a:r>
              <a:rPr dirty="0" err="1"/>
              <a:t>ελτίωση</a:t>
            </a:r>
            <a:endParaRPr dirty="0"/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EC388E7-F7D2-9743-0025-7CFA9374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53" y="3505200"/>
            <a:ext cx="5391605" cy="2908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421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Parcel</vt:lpstr>
      <vt:lpstr>Προοδος στο Projecτ  Ταξινoμηση Θαλασσιων Οργανισμων με CNNs</vt:lpstr>
      <vt:lpstr>Γενιkh Περιγραφh Project</vt:lpstr>
      <vt:lpstr>Dataset – Πηγή και Χαρακτηριστικά</vt:lpstr>
      <vt:lpstr>Προεπεξεργασία &amp; Split Dataset</vt:lpstr>
      <vt:lpstr>Η Δική μου Συνεισφορά</vt:lpstr>
      <vt:lpstr>Μοντελο CNN01 – Αρχιτεκτονικη</vt:lpstr>
      <vt:lpstr>Εκπαιδευση CNN01 – Παραμετροι &amp; Αποτελεσματα</vt:lpstr>
      <vt:lpstr>Μοντελο CNN02 – Αρχιτεκτονικη</vt:lpstr>
      <vt:lpstr>Εκπαιδευση CNN02 – Παραμετροι &amp; Αποτελεσματα</vt:lpstr>
      <vt:lpstr>Εκπαιδευση CNN02 – Παραμετροι &amp; Αποτελεσματα</vt:lpstr>
      <vt:lpstr>Συμπερασματα &amp; Επομενα Βηματα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Popi Katsouli</cp:lastModifiedBy>
  <cp:revision>20</cp:revision>
  <dcterms:created xsi:type="dcterms:W3CDTF">2013-01-27T09:14:16Z</dcterms:created>
  <dcterms:modified xsi:type="dcterms:W3CDTF">2025-06-12T15:27:03Z</dcterms:modified>
  <cp:category/>
</cp:coreProperties>
</file>