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4.jpg" ContentType="image/png"/>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9"/>
  </p:notesMasterIdLst>
  <p:sldIdLst>
    <p:sldId id="256" r:id="rId2"/>
    <p:sldId id="286" r:id="rId3"/>
    <p:sldId id="290" r:id="rId4"/>
    <p:sldId id="271" r:id="rId5"/>
    <p:sldId id="291" r:id="rId6"/>
    <p:sldId id="304" r:id="rId7"/>
    <p:sldId id="258" r:id="rId8"/>
    <p:sldId id="308" r:id="rId9"/>
    <p:sldId id="269" r:id="rId10"/>
    <p:sldId id="272" r:id="rId11"/>
    <p:sldId id="273" r:id="rId12"/>
    <p:sldId id="279" r:id="rId13"/>
    <p:sldId id="309" r:id="rId14"/>
    <p:sldId id="307" r:id="rId15"/>
    <p:sldId id="270" r:id="rId16"/>
    <p:sldId id="295" r:id="rId17"/>
    <p:sldId id="310" r:id="rId18"/>
    <p:sldId id="275" r:id="rId19"/>
    <p:sldId id="285" r:id="rId20"/>
    <p:sldId id="312" r:id="rId21"/>
    <p:sldId id="262" r:id="rId22"/>
    <p:sldId id="314" r:id="rId23"/>
    <p:sldId id="292" r:id="rId24"/>
    <p:sldId id="311" r:id="rId25"/>
    <p:sldId id="313" r:id="rId26"/>
    <p:sldId id="288" r:id="rId27"/>
    <p:sldId id="28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4D7362-87CD-874E-9590-7B80A603A186}">
          <p14:sldIdLst>
            <p14:sldId id="256"/>
            <p14:sldId id="286"/>
            <p14:sldId id="290"/>
            <p14:sldId id="271"/>
            <p14:sldId id="291"/>
            <p14:sldId id="304"/>
            <p14:sldId id="258"/>
            <p14:sldId id="308"/>
            <p14:sldId id="269"/>
            <p14:sldId id="272"/>
            <p14:sldId id="273"/>
            <p14:sldId id="279"/>
            <p14:sldId id="309"/>
            <p14:sldId id="307"/>
            <p14:sldId id="270"/>
            <p14:sldId id="295"/>
            <p14:sldId id="310"/>
            <p14:sldId id="275"/>
            <p14:sldId id="285"/>
            <p14:sldId id="312"/>
            <p14:sldId id="262"/>
          </p14:sldIdLst>
        </p14:section>
        <p14:section name="Backup slides" id="{41E4006A-E19E-4A46-87EE-6D378D4CD4D6}">
          <p14:sldIdLst>
            <p14:sldId id="314"/>
            <p14:sldId id="292"/>
            <p14:sldId id="311"/>
            <p14:sldId id="313"/>
            <p14:sldId id="288"/>
            <p14:sldId id="28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586B"/>
    <a:srgbClr val="FF40FF"/>
    <a:srgbClr val="2D83C6"/>
    <a:srgbClr val="BB355D"/>
    <a:srgbClr val="E94262"/>
    <a:srgbClr val="FF7D41"/>
    <a:srgbClr val="4878C2"/>
    <a:srgbClr val="CE465A"/>
    <a:srgbClr val="A0EE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34"/>
    <p:restoredTop sz="83861"/>
  </p:normalViewPr>
  <p:slideViewPr>
    <p:cSldViewPr snapToGrid="0" snapToObjects="1" showGuides="1">
      <p:cViewPr varScale="1">
        <p:scale>
          <a:sx n="90" d="100"/>
          <a:sy n="90" d="100"/>
        </p:scale>
        <p:origin x="672" y="20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2" d="100"/>
          <a:sy n="82" d="100"/>
        </p:scale>
        <p:origin x="311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Accuracy</c:v>
                </c:pt>
              </c:strCache>
            </c:strRef>
          </c:tx>
          <c:spPr>
            <a:ln w="38100" cap="rnd">
              <a:solidFill>
                <a:schemeClr val="accent1"/>
              </a:solidFill>
              <a:round/>
            </a:ln>
            <a:effectLst/>
          </c:spPr>
          <c:marker>
            <c:symbol val="circle"/>
            <c:size val="5"/>
            <c:spPr>
              <a:solidFill>
                <a:schemeClr val="accent1"/>
              </a:solidFill>
              <a:ln w="38100">
                <a:solidFill>
                  <a:schemeClr val="accent1"/>
                </a:solidFill>
              </a:ln>
              <a:effectLst/>
            </c:spPr>
          </c:marker>
          <c:cat>
            <c:strRef>
              <c:f>Sheet1!$A$2:$A$6</c:f>
              <c:strCache>
                <c:ptCount val="5"/>
                <c:pt idx="0">
                  <c:v>Gordon+2011</c:v>
                </c:pt>
                <c:pt idx="1">
                  <c:v>Luo+2016</c:v>
                </c:pt>
                <c:pt idx="2">
                  <c:v>Sasaki+2017</c:v>
                </c:pt>
                <c:pt idx="3">
                  <c:v>Sap+2019</c:v>
                </c:pt>
                <c:pt idx="4">
                  <c:v>Liu+2019</c:v>
                </c:pt>
              </c:strCache>
            </c:strRef>
          </c:cat>
          <c:val>
            <c:numRef>
              <c:f>Sheet1!$B$2:$B$6</c:f>
              <c:numCache>
                <c:formatCode>General</c:formatCode>
                <c:ptCount val="5"/>
                <c:pt idx="0">
                  <c:v>65.400000000000006</c:v>
                </c:pt>
                <c:pt idx="1">
                  <c:v>70.2</c:v>
                </c:pt>
                <c:pt idx="2">
                  <c:v>71.400000000000006</c:v>
                </c:pt>
                <c:pt idx="3">
                  <c:v>75</c:v>
                </c:pt>
                <c:pt idx="4">
                  <c:v>90.6</c:v>
                </c:pt>
              </c:numCache>
            </c:numRef>
          </c:val>
          <c:smooth val="0"/>
          <c:extLst>
            <c:ext xmlns:c16="http://schemas.microsoft.com/office/drawing/2014/chart" uri="{C3380CC4-5D6E-409C-BE32-E72D297353CC}">
              <c16:uniqueId val="{00000000-1ADC-E64A-B0F9-A1ABF3CB25CB}"/>
            </c:ext>
          </c:extLst>
        </c:ser>
        <c:dLbls>
          <c:showLegendKey val="0"/>
          <c:showVal val="0"/>
          <c:showCatName val="0"/>
          <c:showSerName val="0"/>
          <c:showPercent val="0"/>
          <c:showBubbleSize val="0"/>
        </c:dLbls>
        <c:marker val="1"/>
        <c:smooth val="0"/>
        <c:axId val="1314430368"/>
        <c:axId val="1314432000"/>
      </c:lineChart>
      <c:catAx>
        <c:axId val="131443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314432000"/>
        <c:crosses val="autoZero"/>
        <c:auto val="1"/>
        <c:lblAlgn val="ctr"/>
        <c:lblOffset val="100"/>
        <c:noMultiLvlLbl val="0"/>
      </c:catAx>
      <c:valAx>
        <c:axId val="1314432000"/>
        <c:scaling>
          <c:orientation val="minMax"/>
          <c:min val="6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prstClr val="black">
                        <a:lumMod val="65000"/>
                        <a:lumOff val="35000"/>
                        <a:alpha val="0"/>
                      </a:prstClr>
                    </a:solidFill>
                    <a:latin typeface="+mn-lt"/>
                    <a:ea typeface="+mn-ea"/>
                    <a:cs typeface="+mn-cs"/>
                  </a:defRPr>
                </a:pPr>
                <a:r>
                  <a:rPr lang="en-US" dirty="0">
                    <a:solidFill>
                      <a:prstClr val="black">
                        <a:lumMod val="65000"/>
                        <a:lumOff val="35000"/>
                        <a:alpha val="0"/>
                      </a:prstClr>
                    </a:solidFill>
                  </a:rPr>
                  <a:t> COPA accuracy</a:t>
                </a:r>
              </a:p>
            </c:rich>
          </c:tx>
          <c:overlay val="0"/>
          <c:spPr>
            <a:noFill/>
            <a:ln>
              <a:noFill/>
            </a:ln>
            <a:effectLst/>
          </c:spPr>
          <c:txPr>
            <a:bodyPr rot="-5400000" spcFirstLastPara="1" vertOverflow="ellipsis" vert="horz" wrap="square" anchor="ctr" anchorCtr="1"/>
            <a:lstStyle/>
            <a:p>
              <a:pPr>
                <a:defRPr sz="1600" b="0" i="0" u="none" strike="noStrike" kern="1200" baseline="0">
                  <a:solidFill>
                    <a:prstClr val="black">
                      <a:lumMod val="65000"/>
                      <a:lumOff val="35000"/>
                      <a:alpha val="0"/>
                    </a:prst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314430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dPt>
            <c:idx val="0"/>
            <c:bubble3D val="0"/>
            <c:spPr>
              <a:solidFill>
                <a:srgbClr val="2D83C6"/>
              </a:solidFill>
              <a:ln w="19050">
                <a:solidFill>
                  <a:schemeClr val="lt1"/>
                </a:solidFill>
              </a:ln>
              <a:effectLst/>
            </c:spPr>
            <c:extLst>
              <c:ext xmlns:c16="http://schemas.microsoft.com/office/drawing/2014/chart" uri="{C3380CC4-5D6E-409C-BE32-E72D297353CC}">
                <c16:uniqueId val="{00000002-B752-FC45-A868-0F9BFEF80032}"/>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1-B752-FC45-A868-0F9BFEF80032}"/>
              </c:ext>
            </c:extLst>
          </c:dPt>
          <c:dLbls>
            <c:dLbl>
              <c:idx val="0"/>
              <c:layout>
                <c:manualLayout>
                  <c:x val="-1.7038990277733691E-2"/>
                  <c:y val="8.9372189035727329E-2"/>
                </c:manualLayout>
              </c:layout>
              <c:tx>
                <c:rich>
                  <a:bodyPr rot="0" spcFirstLastPara="1" vertOverflow="ellipsis" vert="horz" wrap="square" lIns="38100" tIns="19050" rIns="38100" bIns="19050" anchor="ctr" anchorCtr="1">
                    <a:noAutofit/>
                  </a:bodyPr>
                  <a:lstStyle/>
                  <a:p>
                    <a:pPr>
                      <a:defRPr sz="28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r>
                      <a:rPr lang="en-US" b="1" baseline="0" dirty="0">
                        <a:latin typeface="Calibri" panose="020F0502020204030204" pitchFamily="34" charset="0"/>
                        <a:cs typeface="Calibri" panose="020F0502020204030204" pitchFamily="34" charset="0"/>
                      </a:rPr>
                      <a:t>Easy</a:t>
                    </a:r>
                  </a:p>
                </c:rich>
              </c:tx>
              <c:spPr>
                <a:solidFill>
                  <a:schemeClr val="bg1"/>
                </a:solidFill>
                <a:ln>
                  <a:solidFill>
                    <a:srgbClr val="2D83C6"/>
                  </a:solidFill>
                </a:ln>
                <a:effectLst/>
              </c:spPr>
              <c:txPr>
                <a:bodyPr rot="0" spcFirstLastPara="1" vertOverflow="ellipsis" vert="horz" wrap="square" lIns="38100" tIns="19050" rIns="38100" bIns="19050" anchor="ctr" anchorCtr="1">
                  <a:noAutofit/>
                </a:bodyPr>
                <a:lstStyle/>
                <a:p>
                  <a:pPr>
                    <a:defRPr sz="28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42445136674744793"/>
                      <c:h val="0.19311696875505591"/>
                    </c:manualLayout>
                  </c15:layout>
                </c:ext>
                <c:ext xmlns:c16="http://schemas.microsoft.com/office/drawing/2014/chart" uri="{C3380CC4-5D6E-409C-BE32-E72D297353CC}">
                  <c16:uniqueId val="{00000002-B752-FC45-A868-0F9BFEF80032}"/>
                </c:ext>
              </c:extLst>
            </c:dLbl>
            <c:dLbl>
              <c:idx val="1"/>
              <c:layout>
                <c:manualLayout>
                  <c:x val="3.749603155609986E-2"/>
                  <c:y val="-0.18347610421191454"/>
                </c:manualLayout>
              </c:layout>
              <c:tx>
                <c:rich>
                  <a:bodyPr rot="0" spcFirstLastPara="1" vertOverflow="ellipsis" vert="horz" wrap="square" lIns="38100" tIns="19050" rIns="38100" bIns="19050" anchor="ctr" anchorCtr="1">
                    <a:noAutofit/>
                  </a:bodyPr>
                  <a:lstStyle/>
                  <a:p>
                    <a:pPr>
                      <a:defRPr sz="28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r>
                      <a:rPr lang="en-US" baseline="0" dirty="0">
                        <a:latin typeface="Calibri" panose="020F0502020204030204" pitchFamily="34" charset="0"/>
                        <a:cs typeface="Calibri" panose="020F0502020204030204" pitchFamily="34" charset="0"/>
                      </a:rPr>
                      <a:t>Hard</a:t>
                    </a:r>
                  </a:p>
                </c:rich>
              </c:tx>
              <c:spPr>
                <a:solidFill>
                  <a:schemeClr val="bg1"/>
                </a:solidFill>
                <a:ln>
                  <a:solidFill>
                    <a:srgbClr val="C00000"/>
                  </a:solidFill>
                </a:ln>
                <a:effectLst/>
              </c:spPr>
              <c:txPr>
                <a:bodyPr rot="0" spcFirstLastPara="1" vertOverflow="ellipsis" vert="horz" wrap="square" lIns="38100" tIns="19050" rIns="38100" bIns="19050" anchor="ctr" anchorCtr="1">
                  <a:noAutofit/>
                </a:bodyPr>
                <a:lstStyle/>
                <a:p>
                  <a:pPr>
                    <a:defRPr sz="28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8402044313960881"/>
                      <c:h val="0.21938474719197526"/>
                    </c:manualLayout>
                  </c15:layout>
                </c:ext>
                <c:ext xmlns:c16="http://schemas.microsoft.com/office/drawing/2014/chart" uri="{C3380CC4-5D6E-409C-BE32-E72D297353CC}">
                  <c16:uniqueId val="{00000001-B752-FC45-A868-0F9BFEF80032}"/>
                </c:ext>
              </c:extLst>
            </c:dLbl>
            <c:spPr>
              <a:solidFill>
                <a:schemeClr val="bg1"/>
              </a:solidFill>
              <a:ln>
                <a:solidFill>
                  <a:srgbClr val="C00000"/>
                </a:solid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Easy subset</c:v>
                </c:pt>
                <c:pt idx="1">
                  <c:v>Hard subset</c:v>
                </c:pt>
              </c:strCache>
            </c:strRef>
          </c:cat>
          <c:val>
            <c:numRef>
              <c:f>Sheet1!$B$2:$B$3</c:f>
              <c:numCache>
                <c:formatCode>0.00</c:formatCode>
                <c:ptCount val="2"/>
                <c:pt idx="0">
                  <c:v>190</c:v>
                </c:pt>
                <c:pt idx="1">
                  <c:v>310</c:v>
                </c:pt>
              </c:numCache>
            </c:numRef>
          </c:val>
          <c:extLst>
            <c:ext xmlns:c16="http://schemas.microsoft.com/office/drawing/2014/chart" uri="{C3380CC4-5D6E-409C-BE32-E72D297353CC}">
              <c16:uniqueId val="{00000000-B752-FC45-A868-0F9BFEF80032}"/>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BERT</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Easy</c:v>
                </c:pt>
                <c:pt idx="1">
                  <c:v>Hard</c:v>
                </c:pt>
                <c:pt idx="2">
                  <c:v>Overall</c:v>
                </c:pt>
              </c:strCache>
            </c:strRef>
          </c:cat>
          <c:val>
            <c:numRef>
              <c:f>Sheet1!$B$2:$B$4</c:f>
              <c:numCache>
                <c:formatCode>General</c:formatCode>
                <c:ptCount val="3"/>
                <c:pt idx="0">
                  <c:v>83.9</c:v>
                </c:pt>
                <c:pt idx="1">
                  <c:v>71.900000000000006</c:v>
                </c:pt>
                <c:pt idx="2">
                  <c:v>76.5</c:v>
                </c:pt>
              </c:numCache>
            </c:numRef>
          </c:val>
          <c:extLst>
            <c:ext xmlns:c16="http://schemas.microsoft.com/office/drawing/2014/chart" uri="{C3380CC4-5D6E-409C-BE32-E72D297353CC}">
              <c16:uniqueId val="{00000000-64A1-7F40-999D-96B334A4D106}"/>
            </c:ext>
          </c:extLst>
        </c:ser>
        <c:ser>
          <c:idx val="1"/>
          <c:order val="1"/>
          <c:tx>
            <c:strRef>
              <c:f>Sheet1!$C$1</c:f>
              <c:strCache>
                <c:ptCount val="1"/>
                <c:pt idx="0">
                  <c:v>Sasaki+17 (PMI)</c:v>
                </c:pt>
              </c:strCache>
            </c:strRef>
          </c:tx>
          <c:spPr>
            <a:solidFill>
              <a:srgbClr val="2D83C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Easy</c:v>
                </c:pt>
                <c:pt idx="1">
                  <c:v>Hard</c:v>
                </c:pt>
                <c:pt idx="2">
                  <c:v>Overall</c:v>
                </c:pt>
              </c:strCache>
            </c:strRef>
          </c:cat>
          <c:val>
            <c:numRef>
              <c:f>Sheet1!$C$2:$C$4</c:f>
              <c:numCache>
                <c:formatCode>General</c:formatCode>
                <c:ptCount val="3"/>
                <c:pt idx="0">
                  <c:v>75.3</c:v>
                </c:pt>
                <c:pt idx="1">
                  <c:v>69</c:v>
                </c:pt>
                <c:pt idx="2">
                  <c:v>71.400000000000006</c:v>
                </c:pt>
              </c:numCache>
            </c:numRef>
          </c:val>
          <c:extLst>
            <c:ext xmlns:c16="http://schemas.microsoft.com/office/drawing/2014/chart" uri="{C3380CC4-5D6E-409C-BE32-E72D297353CC}">
              <c16:uniqueId val="{00000001-64A1-7F40-999D-96B334A4D106}"/>
            </c:ext>
          </c:extLst>
        </c:ser>
        <c:dLbls>
          <c:dLblPos val="outEnd"/>
          <c:showLegendKey val="0"/>
          <c:showVal val="1"/>
          <c:showCatName val="0"/>
          <c:showSerName val="0"/>
          <c:showPercent val="0"/>
          <c:showBubbleSize val="0"/>
        </c:dLbls>
        <c:gapWidth val="150"/>
        <c:axId val="1013942016"/>
        <c:axId val="1013946512"/>
      </c:barChart>
      <c:catAx>
        <c:axId val="101394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013946512"/>
        <c:crosses val="autoZero"/>
        <c:auto val="1"/>
        <c:lblAlgn val="ctr"/>
        <c:lblOffset val="100"/>
        <c:noMultiLvlLbl val="0"/>
      </c:catAx>
      <c:valAx>
        <c:axId val="1013946512"/>
        <c:scaling>
          <c:orientation val="minMax"/>
          <c:max val="90"/>
          <c:min val="65"/>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ontserrat" pitchFamily="2" charset="77"/>
                <a:ea typeface="+mn-ea"/>
                <a:cs typeface="+mn-cs"/>
              </a:defRPr>
            </a:pPr>
            <a:endParaRPr lang="en-US"/>
          </a:p>
        </c:txPr>
        <c:crossAx val="1013942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RoBERTa</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Easy</c:v>
                </c:pt>
                <c:pt idx="1">
                  <c:v>Hard</c:v>
                </c:pt>
                <c:pt idx="2">
                  <c:v>Overall</c:v>
                </c:pt>
              </c:strCache>
            </c:strRef>
          </c:cat>
          <c:val>
            <c:numRef>
              <c:f>Sheet1!$B$2:$B$4</c:f>
              <c:numCache>
                <c:formatCode>General</c:formatCode>
                <c:ptCount val="3"/>
                <c:pt idx="0">
                  <c:v>91.6</c:v>
                </c:pt>
                <c:pt idx="1">
                  <c:v>85.3</c:v>
                </c:pt>
                <c:pt idx="2">
                  <c:v>87.7</c:v>
                </c:pt>
              </c:numCache>
            </c:numRef>
          </c:val>
          <c:extLst>
            <c:ext xmlns:c16="http://schemas.microsoft.com/office/drawing/2014/chart" uri="{C3380CC4-5D6E-409C-BE32-E72D297353CC}">
              <c16:uniqueId val="{00000000-9B21-2B41-A1D8-42190EED2D19}"/>
            </c:ext>
          </c:extLst>
        </c:ser>
        <c:ser>
          <c:idx val="1"/>
          <c:order val="1"/>
          <c:tx>
            <c:strRef>
              <c:f>Sheet1!$C$1</c:f>
              <c:strCache>
                <c:ptCount val="1"/>
                <c:pt idx="0">
                  <c:v>Sasaki+17 (PMI)</c:v>
                </c:pt>
              </c:strCache>
            </c:strRef>
          </c:tx>
          <c:spPr>
            <a:solidFill>
              <a:srgbClr val="2D83C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Easy</c:v>
                </c:pt>
                <c:pt idx="1">
                  <c:v>Hard</c:v>
                </c:pt>
                <c:pt idx="2">
                  <c:v>Overall</c:v>
                </c:pt>
              </c:strCache>
            </c:strRef>
          </c:cat>
          <c:val>
            <c:numRef>
              <c:f>Sheet1!$C$2:$C$4</c:f>
              <c:numCache>
                <c:formatCode>General</c:formatCode>
                <c:ptCount val="3"/>
                <c:pt idx="0">
                  <c:v>75.3</c:v>
                </c:pt>
                <c:pt idx="1">
                  <c:v>69</c:v>
                </c:pt>
                <c:pt idx="2">
                  <c:v>71.400000000000006</c:v>
                </c:pt>
              </c:numCache>
            </c:numRef>
          </c:val>
          <c:extLst>
            <c:ext xmlns:c16="http://schemas.microsoft.com/office/drawing/2014/chart" uri="{C3380CC4-5D6E-409C-BE32-E72D297353CC}">
              <c16:uniqueId val="{00000001-9B21-2B41-A1D8-42190EED2D19}"/>
            </c:ext>
          </c:extLst>
        </c:ser>
        <c:dLbls>
          <c:dLblPos val="outEnd"/>
          <c:showLegendKey val="0"/>
          <c:showVal val="1"/>
          <c:showCatName val="0"/>
          <c:showSerName val="0"/>
          <c:showPercent val="0"/>
          <c:showBubbleSize val="0"/>
        </c:dLbls>
        <c:gapWidth val="150"/>
        <c:axId val="1013942016"/>
        <c:axId val="1013946512"/>
      </c:barChart>
      <c:catAx>
        <c:axId val="101394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013946512"/>
        <c:crosses val="autoZero"/>
        <c:auto val="1"/>
        <c:lblAlgn val="ctr"/>
        <c:lblOffset val="100"/>
        <c:noMultiLvlLbl val="0"/>
      </c:catAx>
      <c:valAx>
        <c:axId val="1013946512"/>
        <c:scaling>
          <c:orientation val="minMax"/>
          <c:min val="65"/>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ontserrat" pitchFamily="2" charset="77"/>
                <a:ea typeface="+mn-ea"/>
                <a:cs typeface="+mn-cs"/>
              </a:defRPr>
            </a:pPr>
            <a:endParaRPr lang="en-US"/>
          </a:p>
        </c:txPr>
        <c:crossAx val="1013942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COPA</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Easy</c:v>
                </c:pt>
                <c:pt idx="1">
                  <c:v>Hard</c:v>
                </c:pt>
                <c:pt idx="2">
                  <c:v>Overall</c:v>
                </c:pt>
              </c:strCache>
            </c:strRef>
          </c:cat>
          <c:val>
            <c:numRef>
              <c:f>Sheet1!$B$2:$B$4</c:f>
              <c:numCache>
                <c:formatCode>General</c:formatCode>
                <c:ptCount val="3"/>
                <c:pt idx="0">
                  <c:v>83.9</c:v>
                </c:pt>
                <c:pt idx="1">
                  <c:v>71.900000000000006</c:v>
                </c:pt>
                <c:pt idx="2">
                  <c:v>76.5</c:v>
                </c:pt>
              </c:numCache>
            </c:numRef>
          </c:val>
          <c:extLst>
            <c:ext xmlns:c16="http://schemas.microsoft.com/office/drawing/2014/chart" uri="{C3380CC4-5D6E-409C-BE32-E72D297353CC}">
              <c16:uniqueId val="{00000000-35D4-884E-A052-2E60A9B16136}"/>
            </c:ext>
          </c:extLst>
        </c:ser>
        <c:ser>
          <c:idx val="1"/>
          <c:order val="1"/>
          <c:tx>
            <c:strRef>
              <c:f>Sheet1!$C$1</c:f>
              <c:strCache>
                <c:ptCount val="1"/>
                <c:pt idx="0">
                  <c:v>Balanced-COPA</c:v>
                </c:pt>
              </c:strCache>
            </c:strRef>
          </c:tx>
          <c:spPr>
            <a:solidFill>
              <a:srgbClr val="2D83C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Easy</c:v>
                </c:pt>
                <c:pt idx="1">
                  <c:v>Hard</c:v>
                </c:pt>
                <c:pt idx="2">
                  <c:v>Overall</c:v>
                </c:pt>
              </c:strCache>
            </c:strRef>
          </c:cat>
          <c:val>
            <c:numRef>
              <c:f>Sheet1!$C$2:$C$4</c:f>
              <c:numCache>
                <c:formatCode>General</c:formatCode>
                <c:ptCount val="3"/>
                <c:pt idx="0">
                  <c:v>74.7</c:v>
                </c:pt>
                <c:pt idx="1">
                  <c:v>74.400000000000006</c:v>
                </c:pt>
                <c:pt idx="2">
                  <c:v>74.5</c:v>
                </c:pt>
              </c:numCache>
            </c:numRef>
          </c:val>
          <c:extLst>
            <c:ext xmlns:c16="http://schemas.microsoft.com/office/drawing/2014/chart" uri="{C3380CC4-5D6E-409C-BE32-E72D297353CC}">
              <c16:uniqueId val="{00000001-35D4-884E-A052-2E60A9B16136}"/>
            </c:ext>
          </c:extLst>
        </c:ser>
        <c:dLbls>
          <c:dLblPos val="outEnd"/>
          <c:showLegendKey val="0"/>
          <c:showVal val="1"/>
          <c:showCatName val="0"/>
          <c:showSerName val="0"/>
          <c:showPercent val="0"/>
          <c:showBubbleSize val="0"/>
        </c:dLbls>
        <c:gapWidth val="150"/>
        <c:axId val="1013942016"/>
        <c:axId val="1013946512"/>
      </c:barChart>
      <c:catAx>
        <c:axId val="101394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013946512"/>
        <c:crosses val="autoZero"/>
        <c:auto val="1"/>
        <c:lblAlgn val="ctr"/>
        <c:lblOffset val="100"/>
        <c:noMultiLvlLbl val="0"/>
      </c:catAx>
      <c:valAx>
        <c:axId val="1013946512"/>
        <c:scaling>
          <c:orientation val="minMax"/>
          <c:max val="90"/>
          <c:min val="65"/>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3942016"/>
        <c:crosses val="autoZero"/>
        <c:crossBetween val="between"/>
        <c:majorUnit val="8"/>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COPA</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Easy</c:v>
                </c:pt>
                <c:pt idx="1">
                  <c:v>Hard</c:v>
                </c:pt>
                <c:pt idx="2">
                  <c:v>Overall</c:v>
                </c:pt>
              </c:strCache>
            </c:strRef>
          </c:cat>
          <c:val>
            <c:numRef>
              <c:f>Sheet1!$B$2:$B$4</c:f>
              <c:numCache>
                <c:formatCode>General</c:formatCode>
                <c:ptCount val="3"/>
                <c:pt idx="0">
                  <c:v>91.6</c:v>
                </c:pt>
                <c:pt idx="1">
                  <c:v>85.3</c:v>
                </c:pt>
                <c:pt idx="2">
                  <c:v>87.7</c:v>
                </c:pt>
              </c:numCache>
            </c:numRef>
          </c:val>
          <c:extLst>
            <c:ext xmlns:c16="http://schemas.microsoft.com/office/drawing/2014/chart" uri="{C3380CC4-5D6E-409C-BE32-E72D297353CC}">
              <c16:uniqueId val="{00000000-4B4B-2C41-AE42-EE396840CB45}"/>
            </c:ext>
          </c:extLst>
        </c:ser>
        <c:ser>
          <c:idx val="1"/>
          <c:order val="1"/>
          <c:tx>
            <c:strRef>
              <c:f>Sheet1!$C$1</c:f>
              <c:strCache>
                <c:ptCount val="1"/>
                <c:pt idx="0">
                  <c:v>Balanced-COPA</c:v>
                </c:pt>
              </c:strCache>
            </c:strRef>
          </c:tx>
          <c:spPr>
            <a:solidFill>
              <a:srgbClr val="2D83C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Easy</c:v>
                </c:pt>
                <c:pt idx="1">
                  <c:v>Hard</c:v>
                </c:pt>
                <c:pt idx="2">
                  <c:v>Overall</c:v>
                </c:pt>
              </c:strCache>
            </c:strRef>
          </c:cat>
          <c:val>
            <c:numRef>
              <c:f>Sheet1!$C$2:$C$4</c:f>
              <c:numCache>
                <c:formatCode>General</c:formatCode>
                <c:ptCount val="3"/>
                <c:pt idx="0">
                  <c:v>88.9</c:v>
                </c:pt>
                <c:pt idx="1">
                  <c:v>89</c:v>
                </c:pt>
                <c:pt idx="2">
                  <c:v>89</c:v>
                </c:pt>
              </c:numCache>
            </c:numRef>
          </c:val>
          <c:extLst>
            <c:ext xmlns:c16="http://schemas.microsoft.com/office/drawing/2014/chart" uri="{C3380CC4-5D6E-409C-BE32-E72D297353CC}">
              <c16:uniqueId val="{00000001-4B4B-2C41-AE42-EE396840CB45}"/>
            </c:ext>
          </c:extLst>
        </c:ser>
        <c:dLbls>
          <c:dLblPos val="outEnd"/>
          <c:showLegendKey val="0"/>
          <c:showVal val="1"/>
          <c:showCatName val="0"/>
          <c:showSerName val="0"/>
          <c:showPercent val="0"/>
          <c:showBubbleSize val="0"/>
        </c:dLbls>
        <c:gapWidth val="150"/>
        <c:axId val="1013942016"/>
        <c:axId val="1013946512"/>
      </c:barChart>
      <c:catAx>
        <c:axId val="101394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013946512"/>
        <c:crosses val="autoZero"/>
        <c:auto val="1"/>
        <c:lblAlgn val="ctr"/>
        <c:lblOffset val="100"/>
        <c:noMultiLvlLbl val="0"/>
      </c:catAx>
      <c:valAx>
        <c:axId val="101394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3942016"/>
        <c:crosses val="autoZero"/>
        <c:crossBetween val="between"/>
        <c:majorUnit val="6"/>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0.63187</cdr:x>
      <cdr:y>0.42836</cdr:y>
    </cdr:from>
    <cdr:to>
      <cdr:x>0.72739</cdr:x>
      <cdr:y>0.57164</cdr:y>
    </cdr:to>
    <cdr:sp macro="" textlink="">
      <cdr:nvSpPr>
        <cdr:cNvPr id="5" name="TextBox 1">
          <a:extLst xmlns:a="http://schemas.openxmlformats.org/drawingml/2006/main">
            <a:ext uri="{FF2B5EF4-FFF2-40B4-BE49-F238E27FC236}">
              <a16:creationId xmlns:a16="http://schemas.microsoft.com/office/drawing/2014/main" id="{CFA34828-ABA2-3F43-A9D3-18CA742B4745}"/>
            </a:ext>
          </a:extLst>
        </cdr:cNvPr>
        <cdr:cNvSpPr txBox="1"/>
      </cdr:nvSpPr>
      <cdr:spPr>
        <a:xfrm xmlns:a="http://schemas.openxmlformats.org/drawingml/2006/main">
          <a:off x="5336727" y="1216884"/>
          <a:ext cx="806759" cy="40703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b="1" dirty="0">
              <a:solidFill>
                <a:srgbClr val="C00000"/>
              </a:solidFill>
              <a:latin typeface="Cambria" panose="02040503050406030204" pitchFamily="18" charset="0"/>
            </a:rPr>
            <a:t>BERT</a:t>
          </a:r>
        </a:p>
      </cdr:txBody>
    </cdr:sp>
  </cdr:relSizeAnchor>
  <cdr:relSizeAnchor xmlns:cdr="http://schemas.openxmlformats.org/drawingml/2006/chartDrawing">
    <cdr:from>
      <cdr:x>0.78905</cdr:x>
      <cdr:y>0.06033</cdr:y>
    </cdr:from>
    <cdr:to>
      <cdr:x>0.88457</cdr:x>
      <cdr:y>0.20361</cdr:y>
    </cdr:to>
    <cdr:sp macro="" textlink="">
      <cdr:nvSpPr>
        <cdr:cNvPr id="6" name="TextBox 1">
          <a:extLst xmlns:a="http://schemas.openxmlformats.org/drawingml/2006/main">
            <a:ext uri="{FF2B5EF4-FFF2-40B4-BE49-F238E27FC236}">
              <a16:creationId xmlns:a16="http://schemas.microsoft.com/office/drawing/2014/main" id="{CFA34828-ABA2-3F43-A9D3-18CA742B4745}"/>
            </a:ext>
          </a:extLst>
        </cdr:cNvPr>
        <cdr:cNvSpPr txBox="1"/>
      </cdr:nvSpPr>
      <cdr:spPr>
        <a:xfrm xmlns:a="http://schemas.openxmlformats.org/drawingml/2006/main">
          <a:off x="6664258" y="171378"/>
          <a:ext cx="806759" cy="40703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b="1" dirty="0">
              <a:solidFill>
                <a:srgbClr val="C00000"/>
              </a:solidFill>
              <a:latin typeface="Helvetica" pitchFamily="2" charset="0"/>
            </a:rPr>
            <a:t>RoBERTa</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B8D42-7C1C-F440-A993-42F82198C49E}" type="datetimeFigureOut">
              <a:rPr lang="en-US" smtClean="0"/>
              <a:t>11/3/19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59547-EFEC-2045-98FF-0D5B74F1864C}" type="slidenum">
              <a:rPr lang="en-US" smtClean="0"/>
              <a:t>‹#›</a:t>
            </a:fld>
            <a:endParaRPr lang="en-US" dirty="0"/>
          </a:p>
        </p:txBody>
      </p:sp>
    </p:spTree>
    <p:extLst>
      <p:ext uri="{BB962C8B-B14F-4D97-AF65-F5344CB8AC3E}">
        <p14:creationId xmlns:p14="http://schemas.microsoft.com/office/powerpoint/2010/main" val="134719634"/>
      </p:ext>
    </p:extLst>
  </p:cSld>
  <p:clrMap bg1="lt1" tx1="dk1" bg2="lt2" tx2="dk2" accent1="accent1" accent2="accent2" accent3="accent3" accent4="accent4" accent5="accent5" accent6="accent6" hlink="hlink" folHlink="folHlink"/>
  <p:notesStyle>
    <a:lvl1pPr marL="0" algn="l" defTabSz="914400" rtl="0" eaLnBrk="1" latinLnBrk="0" hangingPunct="1">
      <a:defRPr sz="2200" kern="1200">
        <a:solidFill>
          <a:schemeClr val="tx1"/>
        </a:solidFill>
        <a:latin typeface="+mn-lt"/>
        <a:ea typeface="+mn-ea"/>
        <a:cs typeface="+mn-cs"/>
      </a:defRPr>
    </a:lvl1pPr>
    <a:lvl2pPr marL="457200" algn="l" defTabSz="914400" rtl="0" eaLnBrk="1" latinLnBrk="0" hangingPunct="1">
      <a:defRPr sz="2200" kern="1200">
        <a:solidFill>
          <a:schemeClr val="tx1"/>
        </a:solidFill>
        <a:latin typeface="+mn-lt"/>
        <a:ea typeface="+mn-ea"/>
        <a:cs typeface="+mn-cs"/>
      </a:defRPr>
    </a:lvl2pPr>
    <a:lvl3pPr marL="914400" algn="l" defTabSz="914400" rtl="0" eaLnBrk="1" latinLnBrk="0" hangingPunct="1">
      <a:defRPr sz="2200" kern="1200">
        <a:solidFill>
          <a:schemeClr val="tx1"/>
        </a:solidFill>
        <a:latin typeface="+mn-lt"/>
        <a:ea typeface="+mn-ea"/>
        <a:cs typeface="+mn-cs"/>
      </a:defRPr>
    </a:lvl3pPr>
    <a:lvl4pPr marL="1371600" algn="l" defTabSz="914400" rtl="0" eaLnBrk="1" latinLnBrk="0" hangingPunct="1">
      <a:defRPr sz="2200" kern="1200">
        <a:solidFill>
          <a:schemeClr val="tx1"/>
        </a:solidFill>
        <a:latin typeface="+mn-lt"/>
        <a:ea typeface="+mn-ea"/>
        <a:cs typeface="+mn-cs"/>
      </a:defRPr>
    </a:lvl4pPr>
    <a:lvl5pPr marL="1828800" algn="l" defTabSz="914400" rtl="0" eaLnBrk="1" latinLnBrk="0" hangingPunct="1">
      <a:defRPr sz="2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Add logos remove affiliations. add logs</a:t>
            </a:r>
          </a:p>
          <a:p>
            <a:r>
              <a:rPr lang="en-US" dirty="0"/>
              <a:t>remove github logo and text</a:t>
            </a:r>
          </a:p>
        </p:txBody>
      </p:sp>
      <p:sp>
        <p:nvSpPr>
          <p:cNvPr id="4" name="Slide Number Placeholder 3"/>
          <p:cNvSpPr>
            <a:spLocks noGrp="1"/>
          </p:cNvSpPr>
          <p:nvPr>
            <p:ph type="sldNum" sz="quarter" idx="5"/>
          </p:nvPr>
        </p:nvSpPr>
        <p:spPr/>
        <p:txBody>
          <a:bodyPr/>
          <a:lstStyle/>
          <a:p>
            <a:fld id="{BFB59547-EFEC-2045-98FF-0D5B74F1864C}" type="slidenum">
              <a:rPr lang="en-US" smtClean="0"/>
              <a:t>1</a:t>
            </a:fld>
            <a:endParaRPr lang="en-US" dirty="0"/>
          </a:p>
        </p:txBody>
      </p:sp>
    </p:spTree>
    <p:extLst>
      <p:ext uri="{BB962C8B-B14F-4D97-AF65-F5344CB8AC3E}">
        <p14:creationId xmlns:p14="http://schemas.microsoft.com/office/powerpoint/2010/main" val="4243304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B59547-EFEC-2045-98FF-0D5B74F1864C}" type="slidenum">
              <a:rPr lang="en-US" smtClean="0"/>
              <a:t>11</a:t>
            </a:fld>
            <a:endParaRPr lang="en-US" dirty="0"/>
          </a:p>
        </p:txBody>
      </p:sp>
    </p:spTree>
    <p:extLst>
      <p:ext uri="{BB962C8B-B14F-4D97-AF65-F5344CB8AC3E}">
        <p14:creationId xmlns:p14="http://schemas.microsoft.com/office/powerpoint/2010/main" val="2207991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B59547-EFEC-2045-98FF-0D5B74F1864C}" type="slidenum">
              <a:rPr lang="en-US" smtClean="0"/>
              <a:t>12</a:t>
            </a:fld>
            <a:endParaRPr lang="en-US" dirty="0"/>
          </a:p>
        </p:txBody>
      </p:sp>
    </p:spTree>
    <p:extLst>
      <p:ext uri="{BB962C8B-B14F-4D97-AF65-F5344CB8AC3E}">
        <p14:creationId xmlns:p14="http://schemas.microsoft.com/office/powerpoint/2010/main" val="3970668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Idea between making these tokens balanced and challenging part. If you the idea you can generate much more effective large model</a:t>
            </a:r>
          </a:p>
        </p:txBody>
      </p:sp>
      <p:sp>
        <p:nvSpPr>
          <p:cNvPr id="4" name="Slide Number Placeholder 3"/>
          <p:cNvSpPr>
            <a:spLocks noGrp="1"/>
          </p:cNvSpPr>
          <p:nvPr>
            <p:ph type="sldNum" sz="quarter" idx="5"/>
          </p:nvPr>
        </p:nvSpPr>
        <p:spPr/>
        <p:txBody>
          <a:bodyPr/>
          <a:lstStyle/>
          <a:p>
            <a:fld id="{BFB59547-EFEC-2045-98FF-0D5B74F1864C}" type="slidenum">
              <a:rPr lang="en-US" smtClean="0"/>
              <a:t>15</a:t>
            </a:fld>
            <a:endParaRPr lang="en-US" dirty="0"/>
          </a:p>
        </p:txBody>
      </p:sp>
    </p:spTree>
    <p:extLst>
      <p:ext uri="{BB962C8B-B14F-4D97-AF65-F5344CB8AC3E}">
        <p14:creationId xmlns:p14="http://schemas.microsoft.com/office/powerpoint/2010/main" val="1129394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paper</a:t>
            </a:r>
          </a:p>
        </p:txBody>
      </p:sp>
      <p:sp>
        <p:nvSpPr>
          <p:cNvPr id="4" name="Slide Number Placeholder 3"/>
          <p:cNvSpPr>
            <a:spLocks noGrp="1"/>
          </p:cNvSpPr>
          <p:nvPr>
            <p:ph type="sldNum" sz="quarter" idx="5"/>
          </p:nvPr>
        </p:nvSpPr>
        <p:spPr/>
        <p:txBody>
          <a:bodyPr/>
          <a:lstStyle/>
          <a:p>
            <a:fld id="{BFB59547-EFEC-2045-98FF-0D5B74F1864C}" type="slidenum">
              <a:rPr lang="en-US" smtClean="0"/>
              <a:t>16</a:t>
            </a:fld>
            <a:endParaRPr lang="en-US" dirty="0"/>
          </a:p>
        </p:txBody>
      </p:sp>
    </p:spTree>
    <p:extLst>
      <p:ext uri="{BB962C8B-B14F-4D97-AF65-F5344CB8AC3E}">
        <p14:creationId xmlns:p14="http://schemas.microsoft.com/office/powerpoint/2010/main" val="2667363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sort of bias is </a:t>
            </a:r>
          </a:p>
        </p:txBody>
      </p:sp>
      <p:sp>
        <p:nvSpPr>
          <p:cNvPr id="4" name="Slide Number Placeholder 3"/>
          <p:cNvSpPr>
            <a:spLocks noGrp="1"/>
          </p:cNvSpPr>
          <p:nvPr>
            <p:ph type="sldNum" sz="quarter" idx="5"/>
          </p:nvPr>
        </p:nvSpPr>
        <p:spPr/>
        <p:txBody>
          <a:bodyPr/>
          <a:lstStyle/>
          <a:p>
            <a:fld id="{BFB59547-EFEC-2045-98FF-0D5B74F1864C}" type="slidenum">
              <a:rPr lang="en-US" smtClean="0"/>
              <a:t>18</a:t>
            </a:fld>
            <a:endParaRPr lang="en-US" dirty="0"/>
          </a:p>
        </p:txBody>
      </p:sp>
    </p:spTree>
    <p:extLst>
      <p:ext uri="{BB962C8B-B14F-4D97-AF65-F5344CB8AC3E}">
        <p14:creationId xmlns:p14="http://schemas.microsoft.com/office/powerpoint/2010/main" val="2507100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You have two stages one is comparison BERT results first then RoBERTa. Lessons learnt of BERT slide. Change the colors of the graph for different setting. Emphasize it more that performance on the easy and hard its the same</a:t>
            </a:r>
          </a:p>
        </p:txBody>
      </p:sp>
      <p:sp>
        <p:nvSpPr>
          <p:cNvPr id="4" name="Slide Number Placeholder 3"/>
          <p:cNvSpPr>
            <a:spLocks noGrp="1"/>
          </p:cNvSpPr>
          <p:nvPr>
            <p:ph type="sldNum" sz="quarter" idx="5"/>
          </p:nvPr>
        </p:nvSpPr>
        <p:spPr/>
        <p:txBody>
          <a:bodyPr/>
          <a:lstStyle/>
          <a:p>
            <a:fld id="{BFB59547-EFEC-2045-98FF-0D5B74F1864C}" type="slidenum">
              <a:rPr lang="en-US" smtClean="0"/>
              <a:t>19</a:t>
            </a:fld>
            <a:endParaRPr lang="en-US" dirty="0"/>
          </a:p>
        </p:txBody>
      </p:sp>
    </p:spTree>
    <p:extLst>
      <p:ext uri="{BB962C8B-B14F-4D97-AF65-F5344CB8AC3E}">
        <p14:creationId xmlns:p14="http://schemas.microsoft.com/office/powerpoint/2010/main" val="2740349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COPA contains superficial cues</a:t>
            </a:r>
          </a:p>
          <a:p>
            <a:r>
              <a:rPr lang="en-US" dirty="0"/>
              <a:t>Balanced COPA does not contain superficial cues (Hopefully)</a:t>
            </a:r>
          </a:p>
        </p:txBody>
      </p:sp>
      <p:sp>
        <p:nvSpPr>
          <p:cNvPr id="4" name="Slide Number Placeholder 3"/>
          <p:cNvSpPr>
            <a:spLocks noGrp="1"/>
          </p:cNvSpPr>
          <p:nvPr>
            <p:ph type="sldNum" sz="quarter" idx="5"/>
          </p:nvPr>
        </p:nvSpPr>
        <p:spPr/>
        <p:txBody>
          <a:bodyPr/>
          <a:lstStyle/>
          <a:p>
            <a:fld id="{BFB59547-EFEC-2045-98FF-0D5B74F1864C}" type="slidenum">
              <a:rPr lang="en-US" smtClean="0"/>
              <a:t>21</a:t>
            </a:fld>
            <a:endParaRPr lang="en-US" dirty="0"/>
          </a:p>
        </p:txBody>
      </p:sp>
    </p:spTree>
    <p:extLst>
      <p:ext uri="{BB962C8B-B14F-4D97-AF65-F5344CB8AC3E}">
        <p14:creationId xmlns:p14="http://schemas.microsoft.com/office/powerpoint/2010/main" val="4164169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B59547-EFEC-2045-98FF-0D5B74F1864C}" type="slidenum">
              <a:rPr lang="en-US" smtClean="0"/>
              <a:t>23</a:t>
            </a:fld>
            <a:endParaRPr lang="en-US" dirty="0"/>
          </a:p>
        </p:txBody>
      </p:sp>
    </p:spTree>
    <p:extLst>
      <p:ext uri="{BB962C8B-B14F-4D97-AF65-F5344CB8AC3E}">
        <p14:creationId xmlns:p14="http://schemas.microsoft.com/office/powerpoint/2010/main" val="179812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457200" indent="-457200">
              <a:buFont typeface="+mj-lt"/>
              <a:buAutoNum type="arabicPeriod"/>
            </a:pPr>
            <a:r>
              <a:rPr lang="en-US" dirty="0"/>
              <a:t>Simple math (add)</a:t>
            </a:r>
          </a:p>
          <a:p>
            <a:pPr marL="457200" indent="-457200">
              <a:buFont typeface="+mj-lt"/>
              <a:buAutoNum type="arabicPeriod"/>
            </a:pPr>
            <a:r>
              <a:rPr lang="en-US" dirty="0"/>
              <a:t>Picked up nodes (mimic)</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BFB59547-EFEC-2045-98FF-0D5B74F1864C}" type="slidenum">
              <a:rPr lang="en-US" smtClean="0"/>
              <a:t>2</a:t>
            </a:fld>
            <a:endParaRPr lang="en-US" dirty="0"/>
          </a:p>
        </p:txBody>
      </p:sp>
    </p:spTree>
    <p:extLst>
      <p:ext uri="{BB962C8B-B14F-4D97-AF65-F5344CB8AC3E}">
        <p14:creationId xmlns:p14="http://schemas.microsoft.com/office/powerpoint/2010/main" val="405330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B59547-EFEC-2045-98FF-0D5B74F1864C}" type="slidenum">
              <a:rPr lang="en-US" smtClean="0"/>
              <a:t>3</a:t>
            </a:fld>
            <a:endParaRPr lang="en-US" dirty="0"/>
          </a:p>
        </p:txBody>
      </p:sp>
    </p:spTree>
    <p:extLst>
      <p:ext uri="{BB962C8B-B14F-4D97-AF65-F5344CB8AC3E}">
        <p14:creationId xmlns:p14="http://schemas.microsoft.com/office/powerpoint/2010/main" val="2644504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Read the entire example</a:t>
            </a:r>
          </a:p>
          <a:p>
            <a:r>
              <a:rPr lang="en-US" dirty="0"/>
              <a:t>Explain the reasoning</a:t>
            </a:r>
          </a:p>
          <a:p>
            <a:r>
              <a:rPr lang="en-US" dirty="0"/>
              <a:t>Reduce overlap</a:t>
            </a:r>
          </a:p>
        </p:txBody>
      </p:sp>
      <p:sp>
        <p:nvSpPr>
          <p:cNvPr id="4" name="Slide Number Placeholder 3"/>
          <p:cNvSpPr>
            <a:spLocks noGrp="1"/>
          </p:cNvSpPr>
          <p:nvPr>
            <p:ph type="sldNum" sz="quarter" idx="5"/>
          </p:nvPr>
        </p:nvSpPr>
        <p:spPr/>
        <p:txBody>
          <a:bodyPr/>
          <a:lstStyle/>
          <a:p>
            <a:fld id="{BFB59547-EFEC-2045-98FF-0D5B74F1864C}" type="slidenum">
              <a:rPr lang="en-US" smtClean="0"/>
              <a:t>4</a:t>
            </a:fld>
            <a:endParaRPr lang="en-US" dirty="0"/>
          </a:p>
        </p:txBody>
      </p:sp>
    </p:spTree>
    <p:extLst>
      <p:ext uri="{BB962C8B-B14F-4D97-AF65-F5344CB8AC3E}">
        <p14:creationId xmlns:p14="http://schemas.microsoft.com/office/powerpoint/2010/main" val="3371388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B59547-EFEC-2045-98FF-0D5B74F1864C}" type="slidenum">
              <a:rPr lang="en-US" smtClean="0"/>
              <a:t>5</a:t>
            </a:fld>
            <a:endParaRPr lang="en-US" dirty="0"/>
          </a:p>
        </p:txBody>
      </p:sp>
    </p:spTree>
    <p:extLst>
      <p:ext uri="{BB962C8B-B14F-4D97-AF65-F5344CB8AC3E}">
        <p14:creationId xmlns:p14="http://schemas.microsoft.com/office/powerpoint/2010/main" val="2655297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B59547-EFEC-2045-98FF-0D5B74F1864C}" type="slidenum">
              <a:rPr lang="en-US" smtClean="0"/>
              <a:t>7</a:t>
            </a:fld>
            <a:endParaRPr lang="en-US" dirty="0"/>
          </a:p>
        </p:txBody>
      </p:sp>
    </p:spTree>
    <p:extLst>
      <p:ext uri="{BB962C8B-B14F-4D97-AF65-F5344CB8AC3E}">
        <p14:creationId xmlns:p14="http://schemas.microsoft.com/office/powerpoint/2010/main" val="2280248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this question we first train </a:t>
            </a:r>
            <a:r>
              <a:rPr lang="en-US" dirty="0" err="1"/>
              <a:t>RoBERTa</a:t>
            </a:r>
            <a:r>
              <a:rPr lang="en-US" dirty="0"/>
              <a:t> on alternatives</a:t>
            </a:r>
          </a:p>
        </p:txBody>
      </p:sp>
      <p:sp>
        <p:nvSpPr>
          <p:cNvPr id="4" name="Slide Number Placeholder 3"/>
          <p:cNvSpPr>
            <a:spLocks noGrp="1"/>
          </p:cNvSpPr>
          <p:nvPr>
            <p:ph type="sldNum" sz="quarter" idx="5"/>
          </p:nvPr>
        </p:nvSpPr>
        <p:spPr/>
        <p:txBody>
          <a:bodyPr/>
          <a:lstStyle/>
          <a:p>
            <a:fld id="{BFB59547-EFEC-2045-98FF-0D5B74F1864C}" type="slidenum">
              <a:rPr lang="en-US" smtClean="0"/>
              <a:t>8</a:t>
            </a:fld>
            <a:endParaRPr lang="en-US" dirty="0"/>
          </a:p>
        </p:txBody>
      </p:sp>
    </p:spTree>
    <p:extLst>
      <p:ext uri="{BB962C8B-B14F-4D97-AF65-F5344CB8AC3E}">
        <p14:creationId xmlns:p14="http://schemas.microsoft.com/office/powerpoint/2010/main" val="192330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B59547-EFEC-2045-98FF-0D5B74F1864C}" type="slidenum">
              <a:rPr lang="en-US" smtClean="0"/>
              <a:t>9</a:t>
            </a:fld>
            <a:endParaRPr lang="en-US" dirty="0"/>
          </a:p>
        </p:txBody>
      </p:sp>
    </p:spTree>
    <p:extLst>
      <p:ext uri="{BB962C8B-B14F-4D97-AF65-F5344CB8AC3E}">
        <p14:creationId xmlns:p14="http://schemas.microsoft.com/office/powerpoint/2010/main" val="185831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B59547-EFEC-2045-98FF-0D5B74F1864C}" type="slidenum">
              <a:rPr lang="en-US" smtClean="0"/>
              <a:t>10</a:t>
            </a:fld>
            <a:endParaRPr lang="en-US" dirty="0"/>
          </a:p>
        </p:txBody>
      </p:sp>
    </p:spTree>
    <p:extLst>
      <p:ext uri="{BB962C8B-B14F-4D97-AF65-F5344CB8AC3E}">
        <p14:creationId xmlns:p14="http://schemas.microsoft.com/office/powerpoint/2010/main" val="346736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5689AD-68D4-1C45-9C24-E9040B70D776}" type="datetime1">
              <a:rPr lang="en-US" smtClean="0"/>
              <a:t>11/3/19</a:t>
            </a:fld>
            <a:endParaRPr lang="en-US" dirty="0"/>
          </a:p>
        </p:txBody>
      </p:sp>
      <p:sp>
        <p:nvSpPr>
          <p:cNvPr id="5" name="Footer Placeholder 4"/>
          <p:cNvSpPr>
            <a:spLocks noGrp="1"/>
          </p:cNvSpPr>
          <p:nvPr>
            <p:ph type="ftr" sz="quarter" idx="11"/>
          </p:nvPr>
        </p:nvSpPr>
        <p:spPr/>
        <p:txBody>
          <a:bodyPr/>
          <a:lstStyle/>
          <a:p>
            <a:r>
              <a:rPr lang="en-US"/>
              <a:t>Balanced-COPA</a:t>
            </a:r>
            <a:endParaRPr lang="en-US" dirty="0"/>
          </a:p>
        </p:txBody>
      </p:sp>
      <p:sp>
        <p:nvSpPr>
          <p:cNvPr id="6" name="Slide Number Placeholder 5"/>
          <p:cNvSpPr>
            <a:spLocks noGrp="1"/>
          </p:cNvSpPr>
          <p:nvPr>
            <p:ph type="sldNum" sz="quarter" idx="12"/>
          </p:nvPr>
        </p:nvSpPr>
        <p:spPr/>
        <p:txBody>
          <a:bodyPr/>
          <a:lstStyle/>
          <a:p>
            <a:fld id="{4EA0280D-554C-8445-AFE3-254AC186385E}" type="slidenum">
              <a:rPr lang="en-US" smtClean="0"/>
              <a:t>‹#›</a:t>
            </a:fld>
            <a:endParaRPr lang="en-US" dirty="0"/>
          </a:p>
        </p:txBody>
      </p:sp>
    </p:spTree>
    <p:extLst>
      <p:ext uri="{BB962C8B-B14F-4D97-AF65-F5344CB8AC3E}">
        <p14:creationId xmlns:p14="http://schemas.microsoft.com/office/powerpoint/2010/main" val="7728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5B7C9-8400-DE41-BC2B-3705B8B23CF5}" type="datetime1">
              <a:rPr lang="en-US" smtClean="0"/>
              <a:t>11/3/19</a:t>
            </a:fld>
            <a:endParaRPr lang="en-US" dirty="0"/>
          </a:p>
        </p:txBody>
      </p:sp>
      <p:sp>
        <p:nvSpPr>
          <p:cNvPr id="5" name="Footer Placeholder 4"/>
          <p:cNvSpPr>
            <a:spLocks noGrp="1"/>
          </p:cNvSpPr>
          <p:nvPr>
            <p:ph type="ftr" sz="quarter" idx="11"/>
          </p:nvPr>
        </p:nvSpPr>
        <p:spPr/>
        <p:txBody>
          <a:bodyPr/>
          <a:lstStyle/>
          <a:p>
            <a:r>
              <a:rPr lang="en-US"/>
              <a:t>Balanced-COPA</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
        <p:nvSpPr>
          <p:cNvPr id="7" name="Rectangle 6">
            <a:extLst>
              <a:ext uri="{FF2B5EF4-FFF2-40B4-BE49-F238E27FC236}">
                <a16:creationId xmlns:a16="http://schemas.microsoft.com/office/drawing/2014/main" id="{C1D20C9B-EF27-B24C-A82E-E2B0D73A3A54}"/>
              </a:ext>
            </a:extLst>
          </p:cNvPr>
          <p:cNvSpPr/>
          <p:nvPr userDrawn="1"/>
        </p:nvSpPr>
        <p:spPr>
          <a:xfrm>
            <a:off x="298174" y="365126"/>
            <a:ext cx="208722" cy="1325563"/>
          </a:xfrm>
          <a:prstGeom prst="rect">
            <a:avLst/>
          </a:prstGeom>
          <a:solidFill>
            <a:srgbClr val="2D83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Rectangle 7">
            <a:extLst>
              <a:ext uri="{FF2B5EF4-FFF2-40B4-BE49-F238E27FC236}">
                <a16:creationId xmlns:a16="http://schemas.microsoft.com/office/drawing/2014/main" id="{B22CB2E2-0A2F-6C4F-899C-7EBDA476E577}"/>
              </a:ext>
            </a:extLst>
          </p:cNvPr>
          <p:cNvSpPr/>
          <p:nvPr userDrawn="1"/>
        </p:nvSpPr>
        <p:spPr>
          <a:xfrm>
            <a:off x="8001000" y="6176963"/>
            <a:ext cx="586408" cy="681038"/>
          </a:xfrm>
          <a:prstGeom prst="rect">
            <a:avLst/>
          </a:prstGeom>
          <a:solidFill>
            <a:srgbClr val="2D83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Slide Number Placeholder 5">
            <a:extLst>
              <a:ext uri="{FF2B5EF4-FFF2-40B4-BE49-F238E27FC236}">
                <a16:creationId xmlns:a16="http://schemas.microsoft.com/office/drawing/2014/main" id="{1F4232F0-10A1-584D-8563-F88C3315AB68}"/>
              </a:ext>
            </a:extLst>
          </p:cNvPr>
          <p:cNvSpPr txBox="1">
            <a:spLocks/>
          </p:cNvSpPr>
          <p:nvPr userDrawn="1"/>
        </p:nvSpPr>
        <p:spPr>
          <a:xfrm>
            <a:off x="8001000" y="6356351"/>
            <a:ext cx="514350" cy="365125"/>
          </a:xfrm>
          <a:prstGeom prst="rect">
            <a:avLst/>
          </a:prstGeom>
        </p:spPr>
        <p:txBody>
          <a:bodyPr vert="horz" lIns="68580" tIns="34290" rIns="68580" bIns="34290" rtlCol="0" anchor="ctr"/>
          <a:lstStyle>
            <a:defPPr>
              <a:defRPr lang="en-US"/>
            </a:defPPr>
            <a:lvl1pPr marL="0" algn="r" defTabSz="914400" rtl="0" eaLnBrk="1" latinLnBrk="0" hangingPunct="1">
              <a:defRPr sz="2000" kern="1200">
                <a:solidFill>
                  <a:schemeClr val="tx1">
                    <a:tint val="75000"/>
                  </a:schemeClr>
                </a:solidFill>
                <a:latin typeface="Helvetic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A0280D-554C-8445-AFE3-254AC186385E}" type="slidenum">
              <a:rPr lang="en-US" sz="1500" smtClean="0"/>
              <a:pPr/>
              <a:t>‹#›</a:t>
            </a:fld>
            <a:endParaRPr lang="en-US" sz="1500" dirty="0"/>
          </a:p>
        </p:txBody>
      </p:sp>
    </p:spTree>
    <p:extLst>
      <p:ext uri="{BB962C8B-B14F-4D97-AF65-F5344CB8AC3E}">
        <p14:creationId xmlns:p14="http://schemas.microsoft.com/office/powerpoint/2010/main" val="188591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D52EC9-9592-6347-8F5D-501678822669}" type="datetime1">
              <a:rPr lang="en-US" smtClean="0"/>
              <a:t>11/3/19</a:t>
            </a:fld>
            <a:endParaRPr lang="en-US" dirty="0"/>
          </a:p>
        </p:txBody>
      </p:sp>
      <p:sp>
        <p:nvSpPr>
          <p:cNvPr id="5" name="Footer Placeholder 4"/>
          <p:cNvSpPr>
            <a:spLocks noGrp="1"/>
          </p:cNvSpPr>
          <p:nvPr>
            <p:ph type="ftr" sz="quarter" idx="11"/>
          </p:nvPr>
        </p:nvSpPr>
        <p:spPr/>
        <p:txBody>
          <a:bodyPr/>
          <a:lstStyle/>
          <a:p>
            <a:r>
              <a:rPr lang="en-US"/>
              <a:t>Balanced-COPA</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
        <p:nvSpPr>
          <p:cNvPr id="7" name="Rectangle 6">
            <a:extLst>
              <a:ext uri="{FF2B5EF4-FFF2-40B4-BE49-F238E27FC236}">
                <a16:creationId xmlns:a16="http://schemas.microsoft.com/office/drawing/2014/main" id="{D378035F-5220-504F-9503-940F06018520}"/>
              </a:ext>
            </a:extLst>
          </p:cNvPr>
          <p:cNvSpPr/>
          <p:nvPr userDrawn="1"/>
        </p:nvSpPr>
        <p:spPr>
          <a:xfrm>
            <a:off x="298174" y="365126"/>
            <a:ext cx="208722" cy="1325563"/>
          </a:xfrm>
          <a:prstGeom prst="rect">
            <a:avLst/>
          </a:prstGeom>
          <a:solidFill>
            <a:srgbClr val="2D83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Rectangle 7">
            <a:extLst>
              <a:ext uri="{FF2B5EF4-FFF2-40B4-BE49-F238E27FC236}">
                <a16:creationId xmlns:a16="http://schemas.microsoft.com/office/drawing/2014/main" id="{BC7CE058-93F8-FE4C-93B7-1354FB911F7C}"/>
              </a:ext>
            </a:extLst>
          </p:cNvPr>
          <p:cNvSpPr/>
          <p:nvPr userDrawn="1"/>
        </p:nvSpPr>
        <p:spPr>
          <a:xfrm>
            <a:off x="8001000" y="6176963"/>
            <a:ext cx="586408" cy="681038"/>
          </a:xfrm>
          <a:prstGeom prst="rect">
            <a:avLst/>
          </a:prstGeom>
          <a:solidFill>
            <a:srgbClr val="2D83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Slide Number Placeholder 5">
            <a:extLst>
              <a:ext uri="{FF2B5EF4-FFF2-40B4-BE49-F238E27FC236}">
                <a16:creationId xmlns:a16="http://schemas.microsoft.com/office/drawing/2014/main" id="{6448E883-1BB8-C943-AC5D-F9C46BE876EB}"/>
              </a:ext>
            </a:extLst>
          </p:cNvPr>
          <p:cNvSpPr txBox="1">
            <a:spLocks/>
          </p:cNvSpPr>
          <p:nvPr userDrawn="1"/>
        </p:nvSpPr>
        <p:spPr>
          <a:xfrm>
            <a:off x="8001000" y="6356351"/>
            <a:ext cx="514350" cy="365125"/>
          </a:xfrm>
          <a:prstGeom prst="rect">
            <a:avLst/>
          </a:prstGeom>
        </p:spPr>
        <p:txBody>
          <a:bodyPr vert="horz" lIns="68580" tIns="34290" rIns="68580" bIns="34290" rtlCol="0" anchor="ctr"/>
          <a:lstStyle>
            <a:defPPr>
              <a:defRPr lang="en-US"/>
            </a:defPPr>
            <a:lvl1pPr marL="0" algn="r" defTabSz="914400" rtl="0" eaLnBrk="1" latinLnBrk="0" hangingPunct="1">
              <a:defRPr sz="2000" kern="1200">
                <a:solidFill>
                  <a:schemeClr val="tx1">
                    <a:tint val="75000"/>
                  </a:schemeClr>
                </a:solidFill>
                <a:latin typeface="Helvetic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A0280D-554C-8445-AFE3-254AC186385E}" type="slidenum">
              <a:rPr lang="en-US" sz="1500" smtClean="0"/>
              <a:pPr/>
              <a:t>‹#›</a:t>
            </a:fld>
            <a:endParaRPr lang="en-US" sz="1500" dirty="0"/>
          </a:p>
        </p:txBody>
      </p:sp>
    </p:spTree>
    <p:extLst>
      <p:ext uri="{BB962C8B-B14F-4D97-AF65-F5344CB8AC3E}">
        <p14:creationId xmlns:p14="http://schemas.microsoft.com/office/powerpoint/2010/main" val="159821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F7F1828-15F4-FC40-94DD-730F01A57F16}" type="datetime1">
              <a:rPr lang="en-US" smtClean="0"/>
              <a:t>11/3/19</a:t>
            </a:fld>
            <a:endParaRPr lang="en-US" dirty="0"/>
          </a:p>
        </p:txBody>
      </p:sp>
      <p:sp>
        <p:nvSpPr>
          <p:cNvPr id="5" name="Footer Placeholder 4"/>
          <p:cNvSpPr>
            <a:spLocks noGrp="1"/>
          </p:cNvSpPr>
          <p:nvPr>
            <p:ph type="ftr" sz="quarter" idx="11"/>
          </p:nvPr>
        </p:nvSpPr>
        <p:spPr/>
        <p:txBody>
          <a:bodyPr/>
          <a:lstStyle>
            <a:lvl1pPr algn="r">
              <a:defRPr/>
            </a:lvl1pPr>
          </a:lstStyle>
          <a:p>
            <a:r>
              <a:rPr lang="en-US"/>
              <a:t>Balanced-COPA</a:t>
            </a:r>
            <a:endParaRPr lang="en-US" dirty="0"/>
          </a:p>
        </p:txBody>
      </p:sp>
      <p:sp>
        <p:nvSpPr>
          <p:cNvPr id="6" name="Slide Number Placeholder 5"/>
          <p:cNvSpPr>
            <a:spLocks noGrp="1"/>
          </p:cNvSpPr>
          <p:nvPr>
            <p:ph type="sldNum" sz="quarter" idx="12"/>
          </p:nvPr>
        </p:nvSpPr>
        <p:spPr/>
        <p:txBody>
          <a:bodyPr/>
          <a:lstStyle/>
          <a:p>
            <a:fld id="{4EA0280D-554C-8445-AFE3-254AC186385E}" type="slidenum">
              <a:rPr lang="en-US" smtClean="0"/>
              <a:pPr/>
              <a:t>‹#›</a:t>
            </a:fld>
            <a:endParaRPr lang="en-US" dirty="0"/>
          </a:p>
        </p:txBody>
      </p:sp>
      <p:sp>
        <p:nvSpPr>
          <p:cNvPr id="8" name="Rectangle 7">
            <a:extLst>
              <a:ext uri="{FF2B5EF4-FFF2-40B4-BE49-F238E27FC236}">
                <a16:creationId xmlns:a16="http://schemas.microsoft.com/office/drawing/2014/main" id="{2F0BE65C-099D-DE4B-8871-A8A435038B61}"/>
              </a:ext>
            </a:extLst>
          </p:cNvPr>
          <p:cNvSpPr/>
          <p:nvPr userDrawn="1"/>
        </p:nvSpPr>
        <p:spPr>
          <a:xfrm>
            <a:off x="298174" y="365126"/>
            <a:ext cx="208722" cy="1325563"/>
          </a:xfrm>
          <a:prstGeom prst="rect">
            <a:avLst/>
          </a:prstGeom>
          <a:solidFill>
            <a:srgbClr val="2D83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26685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2321D-A8AD-2446-B15B-D50FB8A97983}" type="datetime1">
              <a:rPr lang="en-US" smtClean="0"/>
              <a:t>11/3/19</a:t>
            </a:fld>
            <a:endParaRPr lang="en-US" dirty="0"/>
          </a:p>
        </p:txBody>
      </p:sp>
      <p:sp>
        <p:nvSpPr>
          <p:cNvPr id="5" name="Footer Placeholder 4"/>
          <p:cNvSpPr>
            <a:spLocks noGrp="1"/>
          </p:cNvSpPr>
          <p:nvPr>
            <p:ph type="ftr" sz="quarter" idx="11"/>
          </p:nvPr>
        </p:nvSpPr>
        <p:spPr/>
        <p:txBody>
          <a:bodyPr/>
          <a:lstStyle/>
          <a:p>
            <a:r>
              <a:rPr lang="en-US"/>
              <a:t>Balanced-COPA</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
        <p:nvSpPr>
          <p:cNvPr id="8" name="Slide Number Placeholder 5">
            <a:extLst>
              <a:ext uri="{FF2B5EF4-FFF2-40B4-BE49-F238E27FC236}">
                <a16:creationId xmlns:a16="http://schemas.microsoft.com/office/drawing/2014/main" id="{F3E33384-10A2-F44E-BD56-4FC9A17C30D1}"/>
              </a:ext>
            </a:extLst>
          </p:cNvPr>
          <p:cNvSpPr txBox="1">
            <a:spLocks/>
          </p:cNvSpPr>
          <p:nvPr userDrawn="1"/>
        </p:nvSpPr>
        <p:spPr>
          <a:xfrm>
            <a:off x="8001000" y="6356351"/>
            <a:ext cx="514350" cy="365125"/>
          </a:xfrm>
          <a:prstGeom prst="rect">
            <a:avLst/>
          </a:prstGeom>
        </p:spPr>
        <p:txBody>
          <a:bodyPr vert="horz" lIns="68580" tIns="34290" rIns="68580" bIns="34290" rtlCol="0" anchor="ctr"/>
          <a:lstStyle>
            <a:defPPr>
              <a:defRPr lang="en-US"/>
            </a:defPPr>
            <a:lvl1pPr marL="0" algn="r" defTabSz="914400" rtl="0" eaLnBrk="1" latinLnBrk="0" hangingPunct="1">
              <a:defRPr sz="2000" kern="1200">
                <a:solidFill>
                  <a:schemeClr val="tx1">
                    <a:tint val="75000"/>
                  </a:schemeClr>
                </a:solidFill>
                <a:latin typeface="Helvetic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A0280D-554C-8445-AFE3-254AC186385E}" type="slidenum">
              <a:rPr lang="en-US" sz="1500" smtClean="0">
                <a:solidFill>
                  <a:schemeClr val="bg1"/>
                </a:solidFill>
              </a:rPr>
              <a:pPr/>
              <a:t>‹#›</a:t>
            </a:fld>
            <a:endParaRPr lang="en-US" sz="1500" dirty="0">
              <a:solidFill>
                <a:schemeClr val="bg1"/>
              </a:solidFill>
            </a:endParaRPr>
          </a:p>
        </p:txBody>
      </p:sp>
    </p:spTree>
    <p:extLst>
      <p:ext uri="{BB962C8B-B14F-4D97-AF65-F5344CB8AC3E}">
        <p14:creationId xmlns:p14="http://schemas.microsoft.com/office/powerpoint/2010/main" val="217134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136B067-31AC-314F-B228-3094F39B1BD0}" type="datetime1">
              <a:rPr lang="en-US" smtClean="0"/>
              <a:t>11/3/19</a:t>
            </a:fld>
            <a:endParaRPr lang="en-US" dirty="0"/>
          </a:p>
        </p:txBody>
      </p:sp>
      <p:sp>
        <p:nvSpPr>
          <p:cNvPr id="6" name="Footer Placeholder 5"/>
          <p:cNvSpPr>
            <a:spLocks noGrp="1"/>
          </p:cNvSpPr>
          <p:nvPr>
            <p:ph type="ftr" sz="quarter" idx="11"/>
          </p:nvPr>
        </p:nvSpPr>
        <p:spPr/>
        <p:txBody>
          <a:bodyPr/>
          <a:lstStyle/>
          <a:p>
            <a:r>
              <a:rPr lang="en-US"/>
              <a:t>Balanced-COPA</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dirty="0"/>
          </a:p>
        </p:txBody>
      </p:sp>
      <p:sp>
        <p:nvSpPr>
          <p:cNvPr id="8" name="Rectangle 7">
            <a:extLst>
              <a:ext uri="{FF2B5EF4-FFF2-40B4-BE49-F238E27FC236}">
                <a16:creationId xmlns:a16="http://schemas.microsoft.com/office/drawing/2014/main" id="{72A602A7-FB96-2742-BDD8-C170ACB7B1D4}"/>
              </a:ext>
            </a:extLst>
          </p:cNvPr>
          <p:cNvSpPr/>
          <p:nvPr userDrawn="1"/>
        </p:nvSpPr>
        <p:spPr>
          <a:xfrm>
            <a:off x="298174" y="365126"/>
            <a:ext cx="208722" cy="1325563"/>
          </a:xfrm>
          <a:prstGeom prst="rect">
            <a:avLst/>
          </a:prstGeom>
          <a:solidFill>
            <a:srgbClr val="2D83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Slide Number Placeholder 5">
            <a:extLst>
              <a:ext uri="{FF2B5EF4-FFF2-40B4-BE49-F238E27FC236}">
                <a16:creationId xmlns:a16="http://schemas.microsoft.com/office/drawing/2014/main" id="{7CF9F78B-2DD2-0241-A239-8D0170FA455D}"/>
              </a:ext>
            </a:extLst>
          </p:cNvPr>
          <p:cNvSpPr txBox="1">
            <a:spLocks/>
          </p:cNvSpPr>
          <p:nvPr userDrawn="1"/>
        </p:nvSpPr>
        <p:spPr>
          <a:xfrm>
            <a:off x="8001000" y="6356351"/>
            <a:ext cx="514350" cy="365125"/>
          </a:xfrm>
          <a:prstGeom prst="rect">
            <a:avLst/>
          </a:prstGeom>
        </p:spPr>
        <p:txBody>
          <a:bodyPr vert="horz" lIns="68580" tIns="34290" rIns="68580" bIns="34290" rtlCol="0" anchor="ctr"/>
          <a:lstStyle>
            <a:defPPr>
              <a:defRPr lang="en-US"/>
            </a:defPPr>
            <a:lvl1pPr marL="0" algn="r" defTabSz="914400" rtl="0" eaLnBrk="1" latinLnBrk="0" hangingPunct="1">
              <a:defRPr sz="2000" kern="1200">
                <a:solidFill>
                  <a:schemeClr val="tx1">
                    <a:tint val="75000"/>
                  </a:schemeClr>
                </a:solidFill>
                <a:latin typeface="Helvetic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A0280D-554C-8445-AFE3-254AC186385E}" type="slidenum">
              <a:rPr lang="en-US" sz="2000" smtClean="0">
                <a:solidFill>
                  <a:schemeClr val="bg1"/>
                </a:solidFill>
              </a:rPr>
              <a:pPr/>
              <a:t>‹#›</a:t>
            </a:fld>
            <a:endParaRPr lang="en-US" sz="2000" dirty="0">
              <a:solidFill>
                <a:schemeClr val="bg1"/>
              </a:solidFill>
            </a:endParaRPr>
          </a:p>
        </p:txBody>
      </p:sp>
    </p:spTree>
    <p:extLst>
      <p:ext uri="{BB962C8B-B14F-4D97-AF65-F5344CB8AC3E}">
        <p14:creationId xmlns:p14="http://schemas.microsoft.com/office/powerpoint/2010/main" val="423394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625BAC-91BB-5641-9870-50455A7FE9F3}" type="datetime1">
              <a:rPr lang="en-US" smtClean="0"/>
              <a:t>11/3/19</a:t>
            </a:fld>
            <a:endParaRPr lang="en-US" dirty="0"/>
          </a:p>
        </p:txBody>
      </p:sp>
      <p:sp>
        <p:nvSpPr>
          <p:cNvPr id="8" name="Footer Placeholder 7"/>
          <p:cNvSpPr>
            <a:spLocks noGrp="1"/>
          </p:cNvSpPr>
          <p:nvPr>
            <p:ph type="ftr" sz="quarter" idx="11"/>
          </p:nvPr>
        </p:nvSpPr>
        <p:spPr/>
        <p:txBody>
          <a:bodyPr/>
          <a:lstStyle>
            <a:lvl1pPr algn="r">
              <a:defRPr/>
            </a:lvl1pPr>
          </a:lstStyle>
          <a:p>
            <a:r>
              <a:rPr lang="en-US"/>
              <a:t>Balanced-COPA</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a:t>‹#›</a:t>
            </a:fld>
            <a:endParaRPr lang="en-US" dirty="0"/>
          </a:p>
        </p:txBody>
      </p:sp>
      <p:sp>
        <p:nvSpPr>
          <p:cNvPr id="12" name="Rectangle 11">
            <a:extLst>
              <a:ext uri="{FF2B5EF4-FFF2-40B4-BE49-F238E27FC236}">
                <a16:creationId xmlns:a16="http://schemas.microsoft.com/office/drawing/2014/main" id="{982CCA18-9EFD-DB45-AA8E-287885FC01FE}"/>
              </a:ext>
            </a:extLst>
          </p:cNvPr>
          <p:cNvSpPr/>
          <p:nvPr userDrawn="1"/>
        </p:nvSpPr>
        <p:spPr>
          <a:xfrm>
            <a:off x="298174" y="365126"/>
            <a:ext cx="208722" cy="1325563"/>
          </a:xfrm>
          <a:prstGeom prst="rect">
            <a:avLst/>
          </a:prstGeom>
          <a:solidFill>
            <a:srgbClr val="2D83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17278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44D60A-48BC-2842-ACE2-3E086E063D0F}" type="datetime1">
              <a:rPr lang="en-US" smtClean="0"/>
              <a:t>11/3/19</a:t>
            </a:fld>
            <a:endParaRPr lang="en-US" dirty="0"/>
          </a:p>
        </p:txBody>
      </p:sp>
      <p:sp>
        <p:nvSpPr>
          <p:cNvPr id="4" name="Footer Placeholder 3"/>
          <p:cNvSpPr>
            <a:spLocks noGrp="1"/>
          </p:cNvSpPr>
          <p:nvPr>
            <p:ph type="ftr" sz="quarter" idx="11"/>
          </p:nvPr>
        </p:nvSpPr>
        <p:spPr/>
        <p:txBody>
          <a:bodyPr/>
          <a:lstStyle/>
          <a:p>
            <a:r>
              <a:rPr lang="en-US"/>
              <a:t>Balanced-COPA</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a:t>‹#›</a:t>
            </a:fld>
            <a:endParaRPr lang="en-US" dirty="0"/>
          </a:p>
        </p:txBody>
      </p:sp>
      <p:sp>
        <p:nvSpPr>
          <p:cNvPr id="6" name="Rectangle 5">
            <a:extLst>
              <a:ext uri="{FF2B5EF4-FFF2-40B4-BE49-F238E27FC236}">
                <a16:creationId xmlns:a16="http://schemas.microsoft.com/office/drawing/2014/main" id="{553413BD-12E3-0D49-B1F6-98F8493A0F24}"/>
              </a:ext>
            </a:extLst>
          </p:cNvPr>
          <p:cNvSpPr/>
          <p:nvPr userDrawn="1"/>
        </p:nvSpPr>
        <p:spPr>
          <a:xfrm>
            <a:off x="298174" y="365126"/>
            <a:ext cx="208722" cy="1325563"/>
          </a:xfrm>
          <a:prstGeom prst="rect">
            <a:avLst/>
          </a:prstGeom>
          <a:solidFill>
            <a:srgbClr val="2D83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Slide Number Placeholder 5">
            <a:extLst>
              <a:ext uri="{FF2B5EF4-FFF2-40B4-BE49-F238E27FC236}">
                <a16:creationId xmlns:a16="http://schemas.microsoft.com/office/drawing/2014/main" id="{7AED1507-3014-6B4E-8CB2-E041DCA7057B}"/>
              </a:ext>
            </a:extLst>
          </p:cNvPr>
          <p:cNvSpPr txBox="1">
            <a:spLocks/>
          </p:cNvSpPr>
          <p:nvPr userDrawn="1"/>
        </p:nvSpPr>
        <p:spPr>
          <a:xfrm>
            <a:off x="8001000" y="6356351"/>
            <a:ext cx="514350" cy="365125"/>
          </a:xfrm>
          <a:prstGeom prst="rect">
            <a:avLst/>
          </a:prstGeom>
        </p:spPr>
        <p:txBody>
          <a:bodyPr vert="horz" lIns="68580" tIns="34290" rIns="68580" bIns="34290" rtlCol="0" anchor="ctr"/>
          <a:lstStyle>
            <a:defPPr>
              <a:defRPr lang="en-US"/>
            </a:defPPr>
            <a:lvl1pPr marL="0" algn="r" defTabSz="914400" rtl="0" eaLnBrk="1" latinLnBrk="0" hangingPunct="1">
              <a:defRPr sz="2000" kern="1200">
                <a:solidFill>
                  <a:schemeClr val="tx1">
                    <a:tint val="75000"/>
                  </a:schemeClr>
                </a:solidFill>
                <a:latin typeface="Helvetic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A0280D-554C-8445-AFE3-254AC186385E}" type="slidenum">
              <a:rPr lang="en-US" sz="2000" smtClean="0">
                <a:solidFill>
                  <a:schemeClr val="bg1"/>
                </a:solidFill>
              </a:rPr>
              <a:pPr/>
              <a:t>‹#›</a:t>
            </a:fld>
            <a:endParaRPr lang="en-US" sz="2000" dirty="0">
              <a:solidFill>
                <a:schemeClr val="bg1"/>
              </a:solidFill>
            </a:endParaRPr>
          </a:p>
        </p:txBody>
      </p:sp>
    </p:spTree>
    <p:extLst>
      <p:ext uri="{BB962C8B-B14F-4D97-AF65-F5344CB8AC3E}">
        <p14:creationId xmlns:p14="http://schemas.microsoft.com/office/powerpoint/2010/main" val="336809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0F168-1071-A847-8FDF-C4AFE0B44FEE}" type="datetime1">
              <a:rPr lang="en-US" smtClean="0"/>
              <a:t>11/3/19</a:t>
            </a:fld>
            <a:endParaRPr lang="en-US" dirty="0"/>
          </a:p>
        </p:txBody>
      </p:sp>
      <p:sp>
        <p:nvSpPr>
          <p:cNvPr id="3" name="Footer Placeholder 2"/>
          <p:cNvSpPr>
            <a:spLocks noGrp="1"/>
          </p:cNvSpPr>
          <p:nvPr>
            <p:ph type="ftr" sz="quarter" idx="11"/>
          </p:nvPr>
        </p:nvSpPr>
        <p:spPr/>
        <p:txBody>
          <a:bodyPr/>
          <a:lstStyle/>
          <a:p>
            <a:r>
              <a:rPr lang="en-US" dirty="0"/>
              <a:t>Balanced-COPA</a:t>
            </a:r>
          </a:p>
        </p:txBody>
      </p:sp>
      <p:sp>
        <p:nvSpPr>
          <p:cNvPr id="4" name="Slide Number Placeholder 3"/>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2465413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69CE19-CA2A-CB4C-8370-CDF8611FF5E7}" type="datetime1">
              <a:rPr lang="en-US" smtClean="0"/>
              <a:t>11/3/19</a:t>
            </a:fld>
            <a:endParaRPr lang="en-US" dirty="0"/>
          </a:p>
        </p:txBody>
      </p:sp>
      <p:sp>
        <p:nvSpPr>
          <p:cNvPr id="6" name="Footer Placeholder 5"/>
          <p:cNvSpPr>
            <a:spLocks noGrp="1"/>
          </p:cNvSpPr>
          <p:nvPr>
            <p:ph type="ftr" sz="quarter" idx="11"/>
          </p:nvPr>
        </p:nvSpPr>
        <p:spPr/>
        <p:txBody>
          <a:bodyPr/>
          <a:lstStyle/>
          <a:p>
            <a:r>
              <a:rPr lang="en-US"/>
              <a:t>Balanced-COPA</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dirty="0"/>
          </a:p>
        </p:txBody>
      </p:sp>
      <p:sp>
        <p:nvSpPr>
          <p:cNvPr id="8" name="Rectangle 7">
            <a:extLst>
              <a:ext uri="{FF2B5EF4-FFF2-40B4-BE49-F238E27FC236}">
                <a16:creationId xmlns:a16="http://schemas.microsoft.com/office/drawing/2014/main" id="{AC8C9ABE-38EA-A24D-9686-3B1B2CB93955}"/>
              </a:ext>
            </a:extLst>
          </p:cNvPr>
          <p:cNvSpPr/>
          <p:nvPr userDrawn="1"/>
        </p:nvSpPr>
        <p:spPr>
          <a:xfrm>
            <a:off x="298174" y="365126"/>
            <a:ext cx="208722" cy="1325563"/>
          </a:xfrm>
          <a:prstGeom prst="rect">
            <a:avLst/>
          </a:prstGeom>
          <a:solidFill>
            <a:srgbClr val="2D83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Rectangle 8">
            <a:extLst>
              <a:ext uri="{FF2B5EF4-FFF2-40B4-BE49-F238E27FC236}">
                <a16:creationId xmlns:a16="http://schemas.microsoft.com/office/drawing/2014/main" id="{FE0468E2-9AAF-6948-A785-80123D0ED99B}"/>
              </a:ext>
            </a:extLst>
          </p:cNvPr>
          <p:cNvSpPr/>
          <p:nvPr userDrawn="1"/>
        </p:nvSpPr>
        <p:spPr>
          <a:xfrm>
            <a:off x="8001000" y="6176963"/>
            <a:ext cx="586408" cy="681038"/>
          </a:xfrm>
          <a:prstGeom prst="rect">
            <a:avLst/>
          </a:prstGeom>
          <a:solidFill>
            <a:srgbClr val="2D83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Slide Number Placeholder 5">
            <a:extLst>
              <a:ext uri="{FF2B5EF4-FFF2-40B4-BE49-F238E27FC236}">
                <a16:creationId xmlns:a16="http://schemas.microsoft.com/office/drawing/2014/main" id="{A7646780-E952-A540-B85B-0CE8D95A574D}"/>
              </a:ext>
            </a:extLst>
          </p:cNvPr>
          <p:cNvSpPr txBox="1">
            <a:spLocks/>
          </p:cNvSpPr>
          <p:nvPr userDrawn="1"/>
        </p:nvSpPr>
        <p:spPr>
          <a:xfrm>
            <a:off x="8001000" y="6356351"/>
            <a:ext cx="514350" cy="365125"/>
          </a:xfrm>
          <a:prstGeom prst="rect">
            <a:avLst/>
          </a:prstGeom>
        </p:spPr>
        <p:txBody>
          <a:bodyPr vert="horz" lIns="68580" tIns="34290" rIns="68580" bIns="34290" rtlCol="0" anchor="ctr"/>
          <a:lstStyle>
            <a:defPPr>
              <a:defRPr lang="en-US"/>
            </a:defPPr>
            <a:lvl1pPr marL="0" algn="r" defTabSz="914400" rtl="0" eaLnBrk="1" latinLnBrk="0" hangingPunct="1">
              <a:defRPr sz="2000" kern="1200">
                <a:solidFill>
                  <a:schemeClr val="tx1">
                    <a:tint val="75000"/>
                  </a:schemeClr>
                </a:solidFill>
                <a:latin typeface="Helvetic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A0280D-554C-8445-AFE3-254AC186385E}" type="slidenum">
              <a:rPr lang="en-US" sz="1500" smtClean="0"/>
              <a:pPr/>
              <a:t>‹#›</a:t>
            </a:fld>
            <a:endParaRPr lang="en-US" sz="1500" dirty="0"/>
          </a:p>
        </p:txBody>
      </p:sp>
    </p:spTree>
    <p:extLst>
      <p:ext uri="{BB962C8B-B14F-4D97-AF65-F5344CB8AC3E}">
        <p14:creationId xmlns:p14="http://schemas.microsoft.com/office/powerpoint/2010/main" val="237077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9C941-FAE9-D148-A7FD-3EB8E015B125}" type="datetime1">
              <a:rPr lang="en-US" smtClean="0"/>
              <a:t>11/3/19</a:t>
            </a:fld>
            <a:endParaRPr lang="en-US" dirty="0"/>
          </a:p>
        </p:txBody>
      </p:sp>
      <p:sp>
        <p:nvSpPr>
          <p:cNvPr id="6" name="Footer Placeholder 5"/>
          <p:cNvSpPr>
            <a:spLocks noGrp="1"/>
          </p:cNvSpPr>
          <p:nvPr>
            <p:ph type="ftr" sz="quarter" idx="11"/>
          </p:nvPr>
        </p:nvSpPr>
        <p:spPr/>
        <p:txBody>
          <a:bodyPr/>
          <a:lstStyle/>
          <a:p>
            <a:r>
              <a:rPr lang="en-US"/>
              <a:t>Balanced-COPA</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dirty="0"/>
          </a:p>
        </p:txBody>
      </p:sp>
      <p:sp>
        <p:nvSpPr>
          <p:cNvPr id="8" name="Rectangle 7">
            <a:extLst>
              <a:ext uri="{FF2B5EF4-FFF2-40B4-BE49-F238E27FC236}">
                <a16:creationId xmlns:a16="http://schemas.microsoft.com/office/drawing/2014/main" id="{B06166C7-E22B-0A43-B748-71F95A4F296C}"/>
              </a:ext>
            </a:extLst>
          </p:cNvPr>
          <p:cNvSpPr/>
          <p:nvPr userDrawn="1"/>
        </p:nvSpPr>
        <p:spPr>
          <a:xfrm>
            <a:off x="298174" y="365126"/>
            <a:ext cx="208722" cy="1325563"/>
          </a:xfrm>
          <a:prstGeom prst="rect">
            <a:avLst/>
          </a:prstGeom>
          <a:solidFill>
            <a:srgbClr val="2D83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Rectangle 8">
            <a:extLst>
              <a:ext uri="{FF2B5EF4-FFF2-40B4-BE49-F238E27FC236}">
                <a16:creationId xmlns:a16="http://schemas.microsoft.com/office/drawing/2014/main" id="{D00F0CC8-C11F-2B41-A505-F98F89432B8E}"/>
              </a:ext>
            </a:extLst>
          </p:cNvPr>
          <p:cNvSpPr/>
          <p:nvPr userDrawn="1"/>
        </p:nvSpPr>
        <p:spPr>
          <a:xfrm>
            <a:off x="8001000" y="6176963"/>
            <a:ext cx="586408" cy="681038"/>
          </a:xfrm>
          <a:prstGeom prst="rect">
            <a:avLst/>
          </a:prstGeom>
          <a:solidFill>
            <a:srgbClr val="2D83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Slide Number Placeholder 5">
            <a:extLst>
              <a:ext uri="{FF2B5EF4-FFF2-40B4-BE49-F238E27FC236}">
                <a16:creationId xmlns:a16="http://schemas.microsoft.com/office/drawing/2014/main" id="{E1313DD4-AE0B-314E-9710-A18324C8581F}"/>
              </a:ext>
            </a:extLst>
          </p:cNvPr>
          <p:cNvSpPr txBox="1">
            <a:spLocks/>
          </p:cNvSpPr>
          <p:nvPr userDrawn="1"/>
        </p:nvSpPr>
        <p:spPr>
          <a:xfrm>
            <a:off x="8001000" y="6356351"/>
            <a:ext cx="514350" cy="365125"/>
          </a:xfrm>
          <a:prstGeom prst="rect">
            <a:avLst/>
          </a:prstGeom>
        </p:spPr>
        <p:txBody>
          <a:bodyPr vert="horz" lIns="68580" tIns="34290" rIns="68580" bIns="34290" rtlCol="0" anchor="ctr"/>
          <a:lstStyle>
            <a:defPPr>
              <a:defRPr lang="en-US"/>
            </a:defPPr>
            <a:lvl1pPr marL="0" algn="r" defTabSz="914400" rtl="0" eaLnBrk="1" latinLnBrk="0" hangingPunct="1">
              <a:defRPr sz="2000" kern="1200">
                <a:solidFill>
                  <a:schemeClr val="tx1">
                    <a:tint val="75000"/>
                  </a:schemeClr>
                </a:solidFill>
                <a:latin typeface="Helvetic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A0280D-554C-8445-AFE3-254AC186385E}" type="slidenum">
              <a:rPr lang="en-US" sz="1500" smtClean="0"/>
              <a:pPr/>
              <a:t>‹#›</a:t>
            </a:fld>
            <a:endParaRPr lang="en-US" sz="1500" dirty="0"/>
          </a:p>
        </p:txBody>
      </p:sp>
    </p:spTree>
    <p:extLst>
      <p:ext uri="{BB962C8B-B14F-4D97-AF65-F5344CB8AC3E}">
        <p14:creationId xmlns:p14="http://schemas.microsoft.com/office/powerpoint/2010/main" val="324192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97A0DC-63DE-AA4B-8EDF-3C699E1558FB}" type="datetime1">
              <a:rPr lang="en-US" smtClean="0"/>
              <a:t>11/3/19</a:t>
            </a:fld>
            <a:endParaRPr lang="en-US" dirty="0"/>
          </a:p>
        </p:txBody>
      </p:sp>
      <p:sp>
        <p:nvSpPr>
          <p:cNvPr id="5" name="Footer Placeholder 4"/>
          <p:cNvSpPr>
            <a:spLocks noGrp="1"/>
          </p:cNvSpPr>
          <p:nvPr>
            <p:ph type="ftr" sz="quarter" idx="3"/>
          </p:nvPr>
        </p:nvSpPr>
        <p:spPr>
          <a:xfrm>
            <a:off x="4811451"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a:t>Balanced-COPA</a:t>
            </a:r>
            <a:endParaRPr lang="en-US" dirty="0"/>
          </a:p>
        </p:txBody>
      </p:sp>
      <p:sp>
        <p:nvSpPr>
          <p:cNvPr id="6" name="Slide Number Placeholder 5"/>
          <p:cNvSpPr>
            <a:spLocks noGrp="1"/>
          </p:cNvSpPr>
          <p:nvPr>
            <p:ph type="sldNum" sz="quarter" idx="4"/>
          </p:nvPr>
        </p:nvSpPr>
        <p:spPr>
          <a:xfrm>
            <a:off x="8032830" y="6356351"/>
            <a:ext cx="482520" cy="365125"/>
          </a:xfrm>
          <a:prstGeom prst="rect">
            <a:avLst/>
          </a:prstGeom>
        </p:spPr>
        <p:txBody>
          <a:bodyPr vert="horz" lIns="91440" tIns="45720" rIns="91440" bIns="45720" rtlCol="0" anchor="ctr"/>
          <a:lstStyle>
            <a:lvl1pPr algn="r">
              <a:defRPr sz="2000" b="0">
                <a:solidFill>
                  <a:schemeClr val="tx1"/>
                </a:solidFill>
                <a:latin typeface="Garamond" panose="02020404030301010803" pitchFamily="18" charset="0"/>
              </a:defRPr>
            </a:lvl1pPr>
          </a:lstStyle>
          <a:p>
            <a:fld id="{4EA0280D-554C-8445-AFE3-254AC186385E}" type="slidenum">
              <a:rPr lang="en-US" smtClean="0"/>
              <a:pPr/>
              <a:t>‹#›</a:t>
            </a:fld>
            <a:endParaRPr lang="en-US" dirty="0"/>
          </a:p>
        </p:txBody>
      </p:sp>
    </p:spTree>
    <p:extLst>
      <p:ext uri="{BB962C8B-B14F-4D97-AF65-F5344CB8AC3E}">
        <p14:creationId xmlns:p14="http://schemas.microsoft.com/office/powerpoint/2010/main" val="168287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i="0" kern="1200">
          <a:solidFill>
            <a:schemeClr val="tx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0229-C3BA-3848-A468-20EFC3167B7F}"/>
              </a:ext>
            </a:extLst>
          </p:cNvPr>
          <p:cNvSpPr>
            <a:spLocks noGrp="1"/>
          </p:cNvSpPr>
          <p:nvPr>
            <p:ph type="ctrTitle"/>
          </p:nvPr>
        </p:nvSpPr>
        <p:spPr>
          <a:xfrm>
            <a:off x="1143000" y="1112958"/>
            <a:ext cx="6858000" cy="1790700"/>
          </a:xfrm>
        </p:spPr>
        <p:txBody>
          <a:bodyPr>
            <a:noAutofit/>
          </a:bodyPr>
          <a:lstStyle/>
          <a:p>
            <a:r>
              <a:rPr lang="en-US" sz="4000" dirty="0">
                <a:ea typeface="Helvetica Neue" panose="02000503000000020004" pitchFamily="2" charset="0"/>
                <a:cs typeface="Helvetica Neue" panose="02000503000000020004" pitchFamily="2" charset="0"/>
              </a:rPr>
              <a:t>When Choosing Plausible Alternatives, Clever Hans can be Clever</a:t>
            </a:r>
          </a:p>
        </p:txBody>
      </p:sp>
      <p:sp>
        <p:nvSpPr>
          <p:cNvPr id="3" name="Subtitle 2">
            <a:extLst>
              <a:ext uri="{FF2B5EF4-FFF2-40B4-BE49-F238E27FC236}">
                <a16:creationId xmlns:a16="http://schemas.microsoft.com/office/drawing/2014/main" id="{D479BA9D-EE2D-844B-8609-A21D5F9184C2}"/>
              </a:ext>
            </a:extLst>
          </p:cNvPr>
          <p:cNvSpPr>
            <a:spLocks noGrp="1"/>
          </p:cNvSpPr>
          <p:nvPr>
            <p:ph type="subTitle" idx="1"/>
          </p:nvPr>
        </p:nvSpPr>
        <p:spPr>
          <a:xfrm>
            <a:off x="1549532" y="4416300"/>
            <a:ext cx="5890928" cy="702128"/>
          </a:xfrm>
        </p:spPr>
        <p:txBody>
          <a:bodyPr>
            <a:noAutofit/>
          </a:bodyPr>
          <a:lstStyle/>
          <a:p>
            <a:pPr algn="l"/>
            <a:r>
              <a:rPr lang="en-US" sz="2700" u="sng" dirty="0">
                <a:solidFill>
                  <a:srgbClr val="0070C0"/>
                </a:solidFill>
              </a:rPr>
              <a:t>https://balanced-copa.github.io</a:t>
            </a:r>
          </a:p>
        </p:txBody>
      </p:sp>
      <p:sp>
        <p:nvSpPr>
          <p:cNvPr id="13" name="Subtitle 2">
            <a:extLst>
              <a:ext uri="{FF2B5EF4-FFF2-40B4-BE49-F238E27FC236}">
                <a16:creationId xmlns:a16="http://schemas.microsoft.com/office/drawing/2014/main" id="{68DEE435-4E69-D44C-8768-CE6D1E80FA08}"/>
              </a:ext>
            </a:extLst>
          </p:cNvPr>
          <p:cNvSpPr txBox="1">
            <a:spLocks/>
          </p:cNvSpPr>
          <p:nvPr/>
        </p:nvSpPr>
        <p:spPr>
          <a:xfrm>
            <a:off x="242491" y="3172969"/>
            <a:ext cx="8659017" cy="1241822"/>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ontserrat" pitchFamily="2" charset="77"/>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ontserrat" pitchFamily="2" charset="77"/>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ontserrat" pitchFamily="2" charset="77"/>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ontserrat" pitchFamily="2" charset="77"/>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ontserrat" pitchFamily="2" charset="77"/>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u="sng" dirty="0">
                <a:latin typeface="Verdana" panose="020B0604030504040204" pitchFamily="34" charset="0"/>
                <a:ea typeface="Verdana" panose="020B0604030504040204" pitchFamily="34" charset="0"/>
                <a:cs typeface="Verdana" panose="020B0604030504040204" pitchFamily="34" charset="0"/>
              </a:rPr>
              <a:t>Pride Kavumba</a:t>
            </a:r>
            <a:r>
              <a:rPr lang="en-US" sz="2200" dirty="0">
                <a:latin typeface="Verdana" panose="020B0604030504040204" pitchFamily="34" charset="0"/>
                <a:ea typeface="Verdana" panose="020B0604030504040204" pitchFamily="34" charset="0"/>
                <a:cs typeface="Verdana" panose="020B0604030504040204" pitchFamily="34" charset="0"/>
              </a:rPr>
              <a:t>	Naoya Inoue	      Benjamin Heinzerling</a:t>
            </a:r>
          </a:p>
          <a:p>
            <a:r>
              <a:rPr lang="en-US" sz="2200" dirty="0">
                <a:latin typeface="Verdana" panose="020B0604030504040204" pitchFamily="34" charset="0"/>
                <a:ea typeface="Verdana" panose="020B0604030504040204" pitchFamily="34" charset="0"/>
                <a:cs typeface="Verdana" panose="020B0604030504040204" pitchFamily="34" charset="0"/>
              </a:rPr>
              <a:t>Keshav Singh       Paul Reisert	    Kentaro Inui</a:t>
            </a:r>
          </a:p>
        </p:txBody>
      </p:sp>
      <p:pic>
        <p:nvPicPr>
          <p:cNvPr id="14" name="Picture 13">
            <a:extLst>
              <a:ext uri="{FF2B5EF4-FFF2-40B4-BE49-F238E27FC236}">
                <a16:creationId xmlns:a16="http://schemas.microsoft.com/office/drawing/2014/main" id="{DC90DF86-9965-7949-BD23-270A2785F549}"/>
              </a:ext>
            </a:extLst>
          </p:cNvPr>
          <p:cNvPicPr>
            <a:picLocks noChangeAspect="1"/>
          </p:cNvPicPr>
          <p:nvPr/>
        </p:nvPicPr>
        <p:blipFill>
          <a:blip r:embed="rId3"/>
          <a:stretch>
            <a:fillRect/>
          </a:stretch>
        </p:blipFill>
        <p:spPr>
          <a:xfrm>
            <a:off x="2045479" y="5293187"/>
            <a:ext cx="900509" cy="1213318"/>
          </a:xfrm>
          <a:prstGeom prst="rect">
            <a:avLst/>
          </a:prstGeom>
        </p:spPr>
      </p:pic>
      <p:pic>
        <p:nvPicPr>
          <p:cNvPr id="16" name="Picture 15">
            <a:extLst>
              <a:ext uri="{FF2B5EF4-FFF2-40B4-BE49-F238E27FC236}">
                <a16:creationId xmlns:a16="http://schemas.microsoft.com/office/drawing/2014/main" id="{A6545F42-0862-FE4B-88F3-DBFFEC49E84B}"/>
              </a:ext>
            </a:extLst>
          </p:cNvPr>
          <p:cNvPicPr>
            <a:picLocks noChangeAspect="1"/>
          </p:cNvPicPr>
          <p:nvPr/>
        </p:nvPicPr>
        <p:blipFill>
          <a:blip r:embed="rId4"/>
          <a:stretch>
            <a:fillRect/>
          </a:stretch>
        </p:blipFill>
        <p:spPr>
          <a:xfrm>
            <a:off x="5432258" y="5434418"/>
            <a:ext cx="1531512" cy="621248"/>
          </a:xfrm>
          <a:prstGeom prst="rect">
            <a:avLst/>
          </a:prstGeom>
        </p:spPr>
      </p:pic>
    </p:spTree>
    <p:extLst>
      <p:ext uri="{BB962C8B-B14F-4D97-AF65-F5344CB8AC3E}">
        <p14:creationId xmlns:p14="http://schemas.microsoft.com/office/powerpoint/2010/main" val="2223977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5658-80C6-FA4D-B7DB-AE10F06A3EBE}"/>
              </a:ext>
            </a:extLst>
          </p:cNvPr>
          <p:cNvSpPr>
            <a:spLocks noGrp="1"/>
          </p:cNvSpPr>
          <p:nvPr>
            <p:ph type="title"/>
          </p:nvPr>
        </p:nvSpPr>
        <p:spPr/>
        <p:txBody>
          <a:bodyPr/>
          <a:lstStyle/>
          <a:p>
            <a:r>
              <a:rPr lang="en-US" dirty="0"/>
              <a:t>Splitting COPA into Easy and Hard Subsets</a:t>
            </a:r>
          </a:p>
        </p:txBody>
      </p:sp>
      <p:sp>
        <p:nvSpPr>
          <p:cNvPr id="3" name="Content Placeholder 2">
            <a:extLst>
              <a:ext uri="{FF2B5EF4-FFF2-40B4-BE49-F238E27FC236}">
                <a16:creationId xmlns:a16="http://schemas.microsoft.com/office/drawing/2014/main" id="{98AF8725-AEE1-DC43-973D-58762BA09758}"/>
              </a:ext>
            </a:extLst>
          </p:cNvPr>
          <p:cNvSpPr>
            <a:spLocks noGrp="1"/>
          </p:cNvSpPr>
          <p:nvPr>
            <p:ph idx="1"/>
          </p:nvPr>
        </p:nvSpPr>
        <p:spPr>
          <a:xfrm>
            <a:off x="524741" y="2125266"/>
            <a:ext cx="4044661" cy="3263504"/>
          </a:xfrm>
        </p:spPr>
        <p:txBody>
          <a:bodyPr>
            <a:normAutofit fontScale="85000" lnSpcReduction="10000"/>
          </a:bodyPr>
          <a:lstStyle/>
          <a:p>
            <a:pPr marL="0" indent="0">
              <a:lnSpc>
                <a:spcPct val="100000"/>
              </a:lnSpc>
              <a:buNone/>
            </a:pPr>
            <a:r>
              <a:rPr lang="en-US" b="1" dirty="0"/>
              <a:t>Easy subset: </a:t>
            </a:r>
            <a:r>
              <a:rPr lang="en-US" dirty="0"/>
              <a:t>instances correctly solved by RoBERTa when shown alternatives only</a:t>
            </a:r>
          </a:p>
          <a:p>
            <a:pPr marL="0" indent="0">
              <a:lnSpc>
                <a:spcPct val="100000"/>
              </a:lnSpc>
              <a:buNone/>
            </a:pPr>
            <a:r>
              <a:rPr lang="en-US" b="1" dirty="0"/>
              <a:t>Hard subset: </a:t>
            </a:r>
          </a:p>
          <a:p>
            <a:pPr marL="0" indent="0">
              <a:lnSpc>
                <a:spcPct val="100000"/>
              </a:lnSpc>
              <a:buNone/>
            </a:pPr>
            <a:r>
              <a:rPr lang="en-US" dirty="0"/>
              <a:t>Remaining instances</a:t>
            </a:r>
          </a:p>
          <a:p>
            <a:pPr marL="0" indent="0">
              <a:lnSpc>
                <a:spcPct val="100000"/>
              </a:lnSpc>
              <a:buNone/>
            </a:pPr>
            <a:endParaRPr lang="en-US" dirty="0"/>
          </a:p>
        </p:txBody>
      </p:sp>
      <p:graphicFrame>
        <p:nvGraphicFramePr>
          <p:cNvPr id="7" name="Chart 6">
            <a:extLst>
              <a:ext uri="{FF2B5EF4-FFF2-40B4-BE49-F238E27FC236}">
                <a16:creationId xmlns:a16="http://schemas.microsoft.com/office/drawing/2014/main" id="{18848D4A-5548-AA4C-A4F2-EA055551910F}"/>
              </a:ext>
            </a:extLst>
          </p:cNvPr>
          <p:cNvGraphicFramePr/>
          <p:nvPr>
            <p:extLst>
              <p:ext uri="{D42A27DB-BD31-4B8C-83A1-F6EECF244321}">
                <p14:modId xmlns:p14="http://schemas.microsoft.com/office/powerpoint/2010/main" val="3788635726"/>
              </p:ext>
            </p:extLst>
          </p:nvPr>
        </p:nvGraphicFramePr>
        <p:xfrm>
          <a:off x="4569402" y="2125266"/>
          <a:ext cx="4554682" cy="3263504"/>
        </p:xfrm>
        <a:graphic>
          <a:graphicData uri="http://schemas.openxmlformats.org/drawingml/2006/chart">
            <c:chart xmlns:c="http://schemas.openxmlformats.org/drawingml/2006/chart" xmlns:r="http://schemas.openxmlformats.org/officeDocument/2006/relationships" r:id="rId3"/>
          </a:graphicData>
        </a:graphic>
      </p:graphicFrame>
      <p:sp>
        <p:nvSpPr>
          <p:cNvPr id="8" name="Slide Number Placeholder 7">
            <a:extLst>
              <a:ext uri="{FF2B5EF4-FFF2-40B4-BE49-F238E27FC236}">
                <a16:creationId xmlns:a16="http://schemas.microsoft.com/office/drawing/2014/main" id="{DBE11592-D18C-8547-8DC4-5832E35EEE5F}"/>
              </a:ext>
            </a:extLst>
          </p:cNvPr>
          <p:cNvSpPr>
            <a:spLocks noGrp="1"/>
          </p:cNvSpPr>
          <p:nvPr>
            <p:ph type="sldNum" sz="quarter" idx="12"/>
          </p:nvPr>
        </p:nvSpPr>
        <p:spPr/>
        <p:txBody>
          <a:bodyPr/>
          <a:lstStyle/>
          <a:p>
            <a:fld id="{4EA0280D-554C-8445-AFE3-254AC186385E}" type="slidenum">
              <a:rPr lang="en-US" smtClean="0"/>
              <a:pPr/>
              <a:t>10</a:t>
            </a:fld>
            <a:endParaRPr lang="en-US" dirty="0"/>
          </a:p>
        </p:txBody>
      </p:sp>
    </p:spTree>
    <p:extLst>
      <p:ext uri="{BB962C8B-B14F-4D97-AF65-F5344CB8AC3E}">
        <p14:creationId xmlns:p14="http://schemas.microsoft.com/office/powerpoint/2010/main" val="454208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2F58-A336-8C43-A2E6-4BACB4735E80}"/>
              </a:ext>
            </a:extLst>
          </p:cNvPr>
          <p:cNvSpPr>
            <a:spLocks noGrp="1"/>
          </p:cNvSpPr>
          <p:nvPr>
            <p:ph type="title"/>
          </p:nvPr>
        </p:nvSpPr>
        <p:spPr/>
        <p:txBody>
          <a:bodyPr/>
          <a:lstStyle/>
          <a:p>
            <a:r>
              <a:rPr lang="en-US" dirty="0"/>
              <a:t>BERT on COPA</a:t>
            </a:r>
          </a:p>
        </p:txBody>
      </p:sp>
      <p:sp>
        <p:nvSpPr>
          <p:cNvPr id="3" name="Content Placeholder 2">
            <a:extLst>
              <a:ext uri="{FF2B5EF4-FFF2-40B4-BE49-F238E27FC236}">
                <a16:creationId xmlns:a16="http://schemas.microsoft.com/office/drawing/2014/main" id="{7A6D1233-FB35-1643-897E-FACBD3A7774E}"/>
              </a:ext>
            </a:extLst>
          </p:cNvPr>
          <p:cNvSpPr>
            <a:spLocks noGrp="1"/>
          </p:cNvSpPr>
          <p:nvPr>
            <p:ph idx="1"/>
          </p:nvPr>
        </p:nvSpPr>
        <p:spPr>
          <a:xfrm>
            <a:off x="628650" y="4266019"/>
            <a:ext cx="7886700" cy="2011680"/>
          </a:xfrm>
        </p:spPr>
        <p:txBody>
          <a:bodyPr>
            <a:normAutofit/>
          </a:bodyPr>
          <a:lstStyle/>
          <a:p>
            <a:r>
              <a:rPr lang="en-US" sz="2700" dirty="0"/>
              <a:t>BERT strongly exploits superficial cues</a:t>
            </a:r>
          </a:p>
          <a:p>
            <a:pPr>
              <a:lnSpc>
                <a:spcPct val="150000"/>
              </a:lnSpc>
            </a:pPr>
            <a:r>
              <a:rPr lang="en-US" sz="2700" dirty="0">
                <a:solidFill>
                  <a:srgbClr val="C00000"/>
                </a:solidFill>
              </a:rPr>
              <a:t>BERT improves mainly on the Easy subset</a:t>
            </a:r>
          </a:p>
        </p:txBody>
      </p:sp>
      <p:graphicFrame>
        <p:nvGraphicFramePr>
          <p:cNvPr id="26" name="Chart 25">
            <a:extLst>
              <a:ext uri="{FF2B5EF4-FFF2-40B4-BE49-F238E27FC236}">
                <a16:creationId xmlns:a16="http://schemas.microsoft.com/office/drawing/2014/main" id="{139D4771-CD4C-4E47-BFA8-6027E3C924A9}"/>
              </a:ext>
            </a:extLst>
          </p:cNvPr>
          <p:cNvGraphicFramePr/>
          <p:nvPr>
            <p:extLst>
              <p:ext uri="{D42A27DB-BD31-4B8C-83A1-F6EECF244321}">
                <p14:modId xmlns:p14="http://schemas.microsoft.com/office/powerpoint/2010/main" val="3429885460"/>
              </p:ext>
            </p:extLst>
          </p:nvPr>
        </p:nvGraphicFramePr>
        <p:xfrm>
          <a:off x="628650" y="1471694"/>
          <a:ext cx="7886700" cy="2309327"/>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DDD1ED24-7A13-F649-9214-BA9EF172AC44}"/>
              </a:ext>
            </a:extLst>
          </p:cNvPr>
          <p:cNvSpPr txBox="1"/>
          <p:nvPr/>
        </p:nvSpPr>
        <p:spPr>
          <a:xfrm>
            <a:off x="4832033" y="1791417"/>
            <a:ext cx="1280160" cy="2011680"/>
          </a:xfrm>
          <a:prstGeom prst="rect">
            <a:avLst/>
          </a:prstGeom>
          <a:solidFill>
            <a:schemeClr val="bg1"/>
          </a:solidFill>
        </p:spPr>
        <p:txBody>
          <a:bodyPr wrap="square" rtlCol="0">
            <a:noAutofit/>
          </a:bodyPr>
          <a:lstStyle/>
          <a:p>
            <a:endParaRPr lang="en-US" sz="1350" dirty="0"/>
          </a:p>
        </p:txBody>
      </p:sp>
      <p:sp>
        <p:nvSpPr>
          <p:cNvPr id="27" name="TextBox 26">
            <a:extLst>
              <a:ext uri="{FF2B5EF4-FFF2-40B4-BE49-F238E27FC236}">
                <a16:creationId xmlns:a16="http://schemas.microsoft.com/office/drawing/2014/main" id="{CABA6470-3B91-5344-9FCF-C76F4362EB3C}"/>
              </a:ext>
            </a:extLst>
          </p:cNvPr>
          <p:cNvSpPr txBox="1"/>
          <p:nvPr/>
        </p:nvSpPr>
        <p:spPr>
          <a:xfrm>
            <a:off x="2757489" y="1769341"/>
            <a:ext cx="1554480" cy="2011680"/>
          </a:xfrm>
          <a:prstGeom prst="rect">
            <a:avLst/>
          </a:prstGeom>
          <a:solidFill>
            <a:schemeClr val="bg1"/>
          </a:solidFill>
        </p:spPr>
        <p:txBody>
          <a:bodyPr wrap="square" rtlCol="0">
            <a:noAutofit/>
          </a:bodyPr>
          <a:lstStyle/>
          <a:p>
            <a:endParaRPr lang="en-US" sz="1350" dirty="0"/>
          </a:p>
        </p:txBody>
      </p:sp>
      <p:sp>
        <p:nvSpPr>
          <p:cNvPr id="4" name="Slide Number Placeholder 3">
            <a:extLst>
              <a:ext uri="{FF2B5EF4-FFF2-40B4-BE49-F238E27FC236}">
                <a16:creationId xmlns:a16="http://schemas.microsoft.com/office/drawing/2014/main" id="{8918006B-5622-A54A-B579-B1566B616926}"/>
              </a:ext>
            </a:extLst>
          </p:cNvPr>
          <p:cNvSpPr>
            <a:spLocks noGrp="1"/>
          </p:cNvSpPr>
          <p:nvPr>
            <p:ph type="sldNum" sz="quarter" idx="12"/>
          </p:nvPr>
        </p:nvSpPr>
        <p:spPr/>
        <p:txBody>
          <a:bodyPr/>
          <a:lstStyle/>
          <a:p>
            <a:fld id="{4EA0280D-554C-8445-AFE3-254AC186385E}" type="slidenum">
              <a:rPr lang="en-US" smtClean="0"/>
              <a:pPr/>
              <a:t>11</a:t>
            </a:fld>
            <a:endParaRPr lang="en-US" dirty="0"/>
          </a:p>
        </p:txBody>
      </p:sp>
    </p:spTree>
    <p:extLst>
      <p:ext uri="{BB962C8B-B14F-4D97-AF65-F5344CB8AC3E}">
        <p14:creationId xmlns:p14="http://schemas.microsoft.com/office/powerpoint/2010/main" val="242681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2F58-A336-8C43-A2E6-4BACB4735E80}"/>
              </a:ext>
            </a:extLst>
          </p:cNvPr>
          <p:cNvSpPr>
            <a:spLocks noGrp="1"/>
          </p:cNvSpPr>
          <p:nvPr>
            <p:ph type="title"/>
          </p:nvPr>
        </p:nvSpPr>
        <p:spPr/>
        <p:txBody>
          <a:bodyPr/>
          <a:lstStyle/>
          <a:p>
            <a:r>
              <a:rPr lang="en-US" dirty="0" err="1"/>
              <a:t>RoBERTa</a:t>
            </a:r>
            <a:r>
              <a:rPr lang="en-US" dirty="0"/>
              <a:t> on COPA</a:t>
            </a:r>
          </a:p>
        </p:txBody>
      </p:sp>
      <p:sp>
        <p:nvSpPr>
          <p:cNvPr id="3" name="Content Placeholder 2">
            <a:extLst>
              <a:ext uri="{FF2B5EF4-FFF2-40B4-BE49-F238E27FC236}">
                <a16:creationId xmlns:a16="http://schemas.microsoft.com/office/drawing/2014/main" id="{7A6D1233-FB35-1643-897E-FACBD3A7774E}"/>
              </a:ext>
            </a:extLst>
          </p:cNvPr>
          <p:cNvSpPr>
            <a:spLocks noGrp="1"/>
          </p:cNvSpPr>
          <p:nvPr>
            <p:ph idx="1"/>
          </p:nvPr>
        </p:nvSpPr>
        <p:spPr>
          <a:xfrm>
            <a:off x="628650" y="4443414"/>
            <a:ext cx="7886700" cy="2049460"/>
          </a:xfrm>
        </p:spPr>
        <p:txBody>
          <a:bodyPr>
            <a:normAutofit/>
          </a:bodyPr>
          <a:lstStyle/>
          <a:p>
            <a:pPr>
              <a:lnSpc>
                <a:spcPct val="100000"/>
              </a:lnSpc>
            </a:pPr>
            <a:r>
              <a:rPr lang="en-US" sz="2700" dirty="0"/>
              <a:t>RoBERTa also exploits superficial cues</a:t>
            </a:r>
          </a:p>
          <a:p>
            <a:pPr>
              <a:lnSpc>
                <a:spcPct val="150000"/>
              </a:lnSpc>
            </a:pPr>
            <a:r>
              <a:rPr lang="en-US" sz="2700" dirty="0"/>
              <a:t>But: RoBERTa seems to </a:t>
            </a:r>
            <a:r>
              <a:rPr lang="en-US" sz="2700" dirty="0">
                <a:solidFill>
                  <a:srgbClr val="C00000"/>
                </a:solidFill>
              </a:rPr>
              <a:t>rely</a:t>
            </a:r>
            <a:r>
              <a:rPr lang="en-US" sz="2700" dirty="0"/>
              <a:t> </a:t>
            </a:r>
            <a:r>
              <a:rPr lang="en-US" sz="2700" dirty="0">
                <a:solidFill>
                  <a:srgbClr val="C00000"/>
                </a:solidFill>
              </a:rPr>
              <a:t>less on superficial cues </a:t>
            </a:r>
            <a:r>
              <a:rPr lang="en-US" sz="2700" dirty="0"/>
              <a:t>than BERT</a:t>
            </a:r>
          </a:p>
        </p:txBody>
      </p:sp>
      <p:graphicFrame>
        <p:nvGraphicFramePr>
          <p:cNvPr id="26" name="Chart 25">
            <a:extLst>
              <a:ext uri="{FF2B5EF4-FFF2-40B4-BE49-F238E27FC236}">
                <a16:creationId xmlns:a16="http://schemas.microsoft.com/office/drawing/2014/main" id="{E94596B0-3F54-8E40-A124-5D444915ADA4}"/>
              </a:ext>
            </a:extLst>
          </p:cNvPr>
          <p:cNvGraphicFramePr/>
          <p:nvPr>
            <p:extLst>
              <p:ext uri="{D42A27DB-BD31-4B8C-83A1-F6EECF244321}">
                <p14:modId xmlns:p14="http://schemas.microsoft.com/office/powerpoint/2010/main" val="3668988862"/>
              </p:ext>
            </p:extLst>
          </p:nvPr>
        </p:nvGraphicFramePr>
        <p:xfrm>
          <a:off x="723863" y="1727333"/>
          <a:ext cx="8066223" cy="2309327"/>
        </p:xfrm>
        <a:graphic>
          <a:graphicData uri="http://schemas.openxmlformats.org/drawingml/2006/chart">
            <c:chart xmlns:c="http://schemas.openxmlformats.org/drawingml/2006/chart" xmlns:r="http://schemas.openxmlformats.org/officeDocument/2006/relationships" r:id="rId3"/>
          </a:graphicData>
        </a:graphic>
      </p:graphicFrame>
      <p:sp>
        <p:nvSpPr>
          <p:cNvPr id="27" name="TextBox 26">
            <a:extLst>
              <a:ext uri="{FF2B5EF4-FFF2-40B4-BE49-F238E27FC236}">
                <a16:creationId xmlns:a16="http://schemas.microsoft.com/office/drawing/2014/main" id="{AC343C3B-8B12-9F4D-A281-A093F7A90F02}"/>
              </a:ext>
            </a:extLst>
          </p:cNvPr>
          <p:cNvSpPr txBox="1"/>
          <p:nvPr/>
        </p:nvSpPr>
        <p:spPr>
          <a:xfrm>
            <a:off x="5014149" y="1842100"/>
            <a:ext cx="1361888" cy="2194560"/>
          </a:xfrm>
          <a:prstGeom prst="rect">
            <a:avLst/>
          </a:prstGeom>
          <a:solidFill>
            <a:schemeClr val="bg1"/>
          </a:solidFill>
        </p:spPr>
        <p:txBody>
          <a:bodyPr wrap="square" rtlCol="0">
            <a:noAutofit/>
          </a:bodyPr>
          <a:lstStyle/>
          <a:p>
            <a:endParaRPr lang="en-US" sz="1350" dirty="0"/>
          </a:p>
        </p:txBody>
      </p:sp>
      <p:sp>
        <p:nvSpPr>
          <p:cNvPr id="28" name="TextBox 27">
            <a:extLst>
              <a:ext uri="{FF2B5EF4-FFF2-40B4-BE49-F238E27FC236}">
                <a16:creationId xmlns:a16="http://schemas.microsoft.com/office/drawing/2014/main" id="{B2C9052A-B67F-C741-B24E-788DC469CF54}"/>
              </a:ext>
            </a:extLst>
          </p:cNvPr>
          <p:cNvSpPr txBox="1"/>
          <p:nvPr/>
        </p:nvSpPr>
        <p:spPr>
          <a:xfrm>
            <a:off x="3098651" y="1872351"/>
            <a:ext cx="1361888" cy="2194560"/>
          </a:xfrm>
          <a:prstGeom prst="rect">
            <a:avLst/>
          </a:prstGeom>
          <a:solidFill>
            <a:schemeClr val="bg1"/>
          </a:solidFill>
        </p:spPr>
        <p:txBody>
          <a:bodyPr wrap="square" rtlCol="0">
            <a:noAutofit/>
          </a:bodyPr>
          <a:lstStyle/>
          <a:p>
            <a:endParaRPr lang="en-US" sz="1350" dirty="0"/>
          </a:p>
        </p:txBody>
      </p:sp>
      <p:sp>
        <p:nvSpPr>
          <p:cNvPr id="4" name="Slide Number Placeholder 3">
            <a:extLst>
              <a:ext uri="{FF2B5EF4-FFF2-40B4-BE49-F238E27FC236}">
                <a16:creationId xmlns:a16="http://schemas.microsoft.com/office/drawing/2014/main" id="{275FB9FF-3FAE-A845-B6A1-DF1D4903F874}"/>
              </a:ext>
            </a:extLst>
          </p:cNvPr>
          <p:cNvSpPr>
            <a:spLocks noGrp="1"/>
          </p:cNvSpPr>
          <p:nvPr>
            <p:ph type="sldNum" sz="quarter" idx="12"/>
          </p:nvPr>
        </p:nvSpPr>
        <p:spPr/>
        <p:txBody>
          <a:bodyPr/>
          <a:lstStyle/>
          <a:p>
            <a:fld id="{4EA0280D-554C-8445-AFE3-254AC186385E}" type="slidenum">
              <a:rPr lang="en-US" smtClean="0"/>
              <a:pPr/>
              <a:t>12</a:t>
            </a:fld>
            <a:endParaRPr lang="en-US" dirty="0"/>
          </a:p>
        </p:txBody>
      </p:sp>
    </p:spTree>
    <p:extLst>
      <p:ext uri="{BB962C8B-B14F-4D97-AF65-F5344CB8AC3E}">
        <p14:creationId xmlns:p14="http://schemas.microsoft.com/office/powerpoint/2010/main" val="240434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84A2-E639-E44A-9B8F-9D43B02115C0}"/>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3C00EE83-FBAF-C944-ADAF-06D2C1AE4D8F}"/>
              </a:ext>
            </a:extLst>
          </p:cNvPr>
          <p:cNvSpPr>
            <a:spLocks noGrp="1"/>
          </p:cNvSpPr>
          <p:nvPr>
            <p:ph idx="1"/>
          </p:nvPr>
        </p:nvSpPr>
        <p:spPr>
          <a:xfrm>
            <a:off x="628650" y="1690689"/>
            <a:ext cx="7886700" cy="4486274"/>
          </a:xfrm>
        </p:spPr>
        <p:txBody>
          <a:bodyPr>
            <a:normAutofit/>
          </a:bodyPr>
          <a:lstStyle/>
          <a:p>
            <a:pPr marL="514350" indent="-514350">
              <a:buFont typeface="+mj-lt"/>
              <a:buAutoNum type="arabicPeriod"/>
            </a:pPr>
            <a:r>
              <a:rPr lang="en-US" dirty="0">
                <a:ea typeface="Helvetica Neue Medium" panose="02000503000000020004" pitchFamily="2" charset="0"/>
                <a:cs typeface="Helvetica Neue Medium" panose="02000503000000020004" pitchFamily="2" charset="0"/>
              </a:rPr>
              <a:t>Does COPA have superficial cues?</a:t>
            </a:r>
          </a:p>
          <a:p>
            <a:pPr marL="457200" lvl="1" indent="0">
              <a:buNone/>
            </a:pPr>
            <a:r>
              <a:rPr lang="en-US" sz="3600" dirty="0">
                <a:solidFill>
                  <a:srgbClr val="C00000"/>
                </a:solidFill>
                <a:ea typeface="Helvetica Neue Medium" panose="02000503000000020004" pitchFamily="2" charset="0"/>
                <a:cs typeface="Helvetica Neue Medium" panose="02000503000000020004" pitchFamily="2" charset="0"/>
              </a:rPr>
              <a:t>Yes! </a:t>
            </a:r>
          </a:p>
          <a:p>
            <a:pPr marL="514350" indent="-514350">
              <a:buFont typeface="+mj-lt"/>
              <a:buAutoNum type="arabicPeriod"/>
            </a:pPr>
            <a:r>
              <a:rPr lang="en-US" dirty="0">
                <a:ea typeface="Helvetica Neue Medium" panose="02000503000000020004" pitchFamily="2" charset="0"/>
                <a:cs typeface="Helvetica Neue Medium" panose="02000503000000020004" pitchFamily="2" charset="0"/>
              </a:rPr>
              <a:t>Do pre-trained language models exploit these cues?</a:t>
            </a:r>
          </a:p>
          <a:p>
            <a:pPr marL="457200" lvl="1" indent="0">
              <a:buNone/>
            </a:pPr>
            <a:r>
              <a:rPr lang="en-US" sz="3600" dirty="0">
                <a:solidFill>
                  <a:srgbClr val="C00000"/>
                </a:solidFill>
                <a:ea typeface="Helvetica Neue Medium" panose="02000503000000020004" pitchFamily="2" charset="0"/>
                <a:cs typeface="Helvetica Neue Medium" panose="02000503000000020004" pitchFamily="2" charset="0"/>
              </a:rPr>
              <a:t>Yes! </a:t>
            </a:r>
            <a:endParaRPr lang="en-US" sz="3600" dirty="0">
              <a:ea typeface="Helvetica Neue Medium" panose="02000503000000020004" pitchFamily="2" charset="0"/>
              <a:cs typeface="Helvetica Neue Medium" panose="02000503000000020004" pitchFamily="2" charset="0"/>
            </a:endParaRPr>
          </a:p>
          <a:p>
            <a:pPr marL="514350" indent="-514350">
              <a:buFont typeface="+mj-lt"/>
              <a:buAutoNum type="arabicPeriod"/>
            </a:pPr>
            <a:r>
              <a:rPr lang="en-US" dirty="0">
                <a:ea typeface="Helvetica Neue Medium" panose="02000503000000020004" pitchFamily="2" charset="0"/>
                <a:cs typeface="Helvetica Neue Medium" panose="02000503000000020004" pitchFamily="2" charset="0"/>
              </a:rPr>
              <a:t>How do LMs perform without cues?</a:t>
            </a:r>
            <a:endParaRPr lang="en-US" dirty="0"/>
          </a:p>
        </p:txBody>
      </p:sp>
      <p:sp>
        <p:nvSpPr>
          <p:cNvPr id="7" name="Slide Number Placeholder 6">
            <a:extLst>
              <a:ext uri="{FF2B5EF4-FFF2-40B4-BE49-F238E27FC236}">
                <a16:creationId xmlns:a16="http://schemas.microsoft.com/office/drawing/2014/main" id="{D449EDBD-0934-B04D-B605-731F649D92E3}"/>
              </a:ext>
            </a:extLst>
          </p:cNvPr>
          <p:cNvSpPr>
            <a:spLocks noGrp="1"/>
          </p:cNvSpPr>
          <p:nvPr>
            <p:ph type="sldNum" sz="quarter" idx="12"/>
          </p:nvPr>
        </p:nvSpPr>
        <p:spPr/>
        <p:txBody>
          <a:bodyPr/>
          <a:lstStyle/>
          <a:p>
            <a:fld id="{4EA0280D-554C-8445-AFE3-254AC186385E}" type="slidenum">
              <a:rPr lang="en-US" smtClean="0"/>
              <a:pPr/>
              <a:t>13</a:t>
            </a:fld>
            <a:endParaRPr lang="en-US" dirty="0"/>
          </a:p>
        </p:txBody>
      </p:sp>
      <p:pic>
        <p:nvPicPr>
          <p:cNvPr id="11" name="Picture 10">
            <a:extLst>
              <a:ext uri="{FF2B5EF4-FFF2-40B4-BE49-F238E27FC236}">
                <a16:creationId xmlns:a16="http://schemas.microsoft.com/office/drawing/2014/main" id="{7F90C816-A6E8-B74B-AAB2-AC8513E3C464}"/>
              </a:ext>
            </a:extLst>
          </p:cNvPr>
          <p:cNvPicPr>
            <a:picLocks noChangeAspect="1"/>
          </p:cNvPicPr>
          <p:nvPr/>
        </p:nvPicPr>
        <p:blipFill>
          <a:blip r:embed="rId2"/>
          <a:stretch>
            <a:fillRect/>
          </a:stretch>
        </p:blipFill>
        <p:spPr>
          <a:xfrm>
            <a:off x="2197175" y="2209281"/>
            <a:ext cx="488875" cy="485199"/>
          </a:xfrm>
          <a:prstGeom prst="rect">
            <a:avLst/>
          </a:prstGeom>
        </p:spPr>
      </p:pic>
      <p:pic>
        <p:nvPicPr>
          <p:cNvPr id="8" name="Picture 7">
            <a:extLst>
              <a:ext uri="{FF2B5EF4-FFF2-40B4-BE49-F238E27FC236}">
                <a16:creationId xmlns:a16="http://schemas.microsoft.com/office/drawing/2014/main" id="{5E65EB4C-C5B9-774A-B836-2944562CD17A}"/>
              </a:ext>
            </a:extLst>
          </p:cNvPr>
          <p:cNvPicPr>
            <a:picLocks noChangeAspect="1"/>
          </p:cNvPicPr>
          <p:nvPr/>
        </p:nvPicPr>
        <p:blipFill>
          <a:blip r:embed="rId2"/>
          <a:stretch>
            <a:fillRect/>
          </a:stretch>
        </p:blipFill>
        <p:spPr>
          <a:xfrm>
            <a:off x="2197174" y="3777443"/>
            <a:ext cx="488875" cy="485199"/>
          </a:xfrm>
          <a:prstGeom prst="rect">
            <a:avLst/>
          </a:prstGeom>
        </p:spPr>
      </p:pic>
    </p:spTree>
    <p:extLst>
      <p:ext uri="{BB962C8B-B14F-4D97-AF65-F5344CB8AC3E}">
        <p14:creationId xmlns:p14="http://schemas.microsoft.com/office/powerpoint/2010/main" val="135547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F56C-45A0-A547-AAED-91E245F21508}"/>
              </a:ext>
            </a:extLst>
          </p:cNvPr>
          <p:cNvSpPr>
            <a:spLocks noGrp="1"/>
          </p:cNvSpPr>
          <p:nvPr>
            <p:ph type="title"/>
          </p:nvPr>
        </p:nvSpPr>
        <p:spPr>
          <a:xfrm>
            <a:off x="623888" y="2923623"/>
            <a:ext cx="7886700" cy="1010754"/>
          </a:xfrm>
        </p:spPr>
        <p:txBody>
          <a:bodyPr/>
          <a:lstStyle/>
          <a:p>
            <a:pPr algn="ctr"/>
            <a:r>
              <a:rPr lang="en-US" dirty="0"/>
              <a:t>Let’s fix COPA!</a:t>
            </a:r>
          </a:p>
        </p:txBody>
      </p:sp>
      <p:sp>
        <p:nvSpPr>
          <p:cNvPr id="6" name="Slide Number Placeholder 5">
            <a:extLst>
              <a:ext uri="{FF2B5EF4-FFF2-40B4-BE49-F238E27FC236}">
                <a16:creationId xmlns:a16="http://schemas.microsoft.com/office/drawing/2014/main" id="{7F34136E-D53D-E045-8395-6B0F88DC3ABF}"/>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772388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97EE7D4F-75F6-B141-A3D7-42D6C6E91FF2}"/>
              </a:ext>
            </a:extLst>
          </p:cNvPr>
          <p:cNvSpPr/>
          <p:nvPr/>
        </p:nvSpPr>
        <p:spPr>
          <a:xfrm>
            <a:off x="2126391" y="4961614"/>
            <a:ext cx="1370343" cy="439774"/>
          </a:xfrm>
          <a:prstGeom prst="roundRect">
            <a:avLst/>
          </a:prstGeom>
          <a:solidFill>
            <a:srgbClr val="FF7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Rectangle 2">
            <a:extLst>
              <a:ext uri="{FF2B5EF4-FFF2-40B4-BE49-F238E27FC236}">
                <a16:creationId xmlns:a16="http://schemas.microsoft.com/office/drawing/2014/main" id="{F2D3C09E-FB34-D249-A69C-D19659D77172}"/>
              </a:ext>
            </a:extLst>
          </p:cNvPr>
          <p:cNvSpPr/>
          <p:nvPr/>
        </p:nvSpPr>
        <p:spPr>
          <a:xfrm>
            <a:off x="4552093" y="2575813"/>
            <a:ext cx="3944541" cy="3628322"/>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5EBD006D-A0BE-B746-93D7-10E2CAD0481F}"/>
              </a:ext>
            </a:extLst>
          </p:cNvPr>
          <p:cNvSpPr>
            <a:spLocks noGrp="1"/>
          </p:cNvSpPr>
          <p:nvPr>
            <p:ph type="title"/>
          </p:nvPr>
        </p:nvSpPr>
        <p:spPr/>
        <p:txBody>
          <a:bodyPr/>
          <a:lstStyle/>
          <a:p>
            <a:r>
              <a:rPr lang="en-US" dirty="0"/>
              <a:t>Balanced COPA</a:t>
            </a:r>
          </a:p>
        </p:txBody>
      </p:sp>
      <p:sp>
        <p:nvSpPr>
          <p:cNvPr id="4" name="Text Placeholder 3">
            <a:extLst>
              <a:ext uri="{FF2B5EF4-FFF2-40B4-BE49-F238E27FC236}">
                <a16:creationId xmlns:a16="http://schemas.microsoft.com/office/drawing/2014/main" id="{974CB0A5-0DFB-7346-A0A5-828B42D4FF32}"/>
              </a:ext>
            </a:extLst>
          </p:cNvPr>
          <p:cNvSpPr>
            <a:spLocks noGrp="1"/>
          </p:cNvSpPr>
          <p:nvPr>
            <p:ph type="body" idx="1"/>
          </p:nvPr>
        </p:nvSpPr>
        <p:spPr>
          <a:xfrm>
            <a:off x="627459" y="2619039"/>
            <a:ext cx="3868340" cy="617934"/>
          </a:xfrm>
        </p:spPr>
        <p:txBody>
          <a:bodyPr>
            <a:noAutofit/>
          </a:bodyPr>
          <a:lstStyle/>
          <a:p>
            <a:r>
              <a:rPr lang="en-US" sz="2250" dirty="0"/>
              <a:t>Original COPA instance</a:t>
            </a:r>
          </a:p>
        </p:txBody>
      </p:sp>
      <p:sp>
        <p:nvSpPr>
          <p:cNvPr id="5" name="Content Placeholder 4">
            <a:extLst>
              <a:ext uri="{FF2B5EF4-FFF2-40B4-BE49-F238E27FC236}">
                <a16:creationId xmlns:a16="http://schemas.microsoft.com/office/drawing/2014/main" id="{85C567C0-415C-5643-88D9-A0E2457AD2FE}"/>
              </a:ext>
            </a:extLst>
          </p:cNvPr>
          <p:cNvSpPr>
            <a:spLocks noGrp="1"/>
          </p:cNvSpPr>
          <p:nvPr>
            <p:ph sz="half" idx="2"/>
          </p:nvPr>
        </p:nvSpPr>
        <p:spPr>
          <a:xfrm>
            <a:off x="627459" y="3317693"/>
            <a:ext cx="3868340" cy="2951955"/>
          </a:xfrm>
        </p:spPr>
        <p:txBody>
          <a:bodyPr>
            <a:normAutofit fontScale="85000" lnSpcReduction="10000"/>
          </a:bodyPr>
          <a:lstStyle/>
          <a:p>
            <a:pPr marL="0" indent="0">
              <a:buNone/>
            </a:pPr>
            <a:r>
              <a:rPr lang="en-US" b="1" dirty="0">
                <a:ea typeface="Helvetica Neue" panose="02000503000000020004" pitchFamily="2" charset="0"/>
                <a:cs typeface="Helvetica Neue" panose="02000503000000020004" pitchFamily="2" charset="0"/>
              </a:rPr>
              <a:t>P: </a:t>
            </a:r>
            <a:r>
              <a:rPr lang="en-US" dirty="0">
                <a:ea typeface="Helvetica Neue" panose="02000503000000020004" pitchFamily="2" charset="0"/>
                <a:cs typeface="Helvetica Neue" panose="02000503000000020004" pitchFamily="2" charset="0"/>
              </a:rPr>
              <a:t>The woman hummed to herself.</a:t>
            </a:r>
          </a:p>
          <a:p>
            <a:pPr marL="0" indent="0">
              <a:buNone/>
            </a:pPr>
            <a:r>
              <a:rPr lang="en-US" b="1" dirty="0">
                <a:ea typeface="Helvetica Neue" panose="02000503000000020004" pitchFamily="2" charset="0"/>
                <a:cs typeface="Helvetica Neue" panose="02000503000000020004" pitchFamily="2" charset="0"/>
              </a:rPr>
              <a:t>Q: </a:t>
            </a:r>
            <a:r>
              <a:rPr lang="en-US" dirty="0">
                <a:ea typeface="Helvetica Neue" panose="02000503000000020004" pitchFamily="2" charset="0"/>
                <a:cs typeface="Helvetica Neue" panose="02000503000000020004" pitchFamily="2" charset="0"/>
              </a:rPr>
              <a:t>CAUSE?</a:t>
            </a:r>
          </a:p>
          <a:p>
            <a:pPr marL="0" indent="0">
              <a:buNone/>
            </a:pPr>
            <a:endParaRPr lang="en-US" dirty="0">
              <a:ea typeface="Helvetica Neue" panose="02000503000000020004" pitchFamily="2" charset="0"/>
              <a:cs typeface="Helvetica Neue" panose="02000503000000020004" pitchFamily="2" charset="0"/>
            </a:endParaRPr>
          </a:p>
          <a:p>
            <a:pPr marL="0" indent="0">
              <a:buNone/>
            </a:pPr>
            <a:r>
              <a:rPr lang="en-US" dirty="0">
                <a:ea typeface="Helvetica Neue" panose="02000503000000020004" pitchFamily="2" charset="0"/>
                <a:cs typeface="Helvetica Neue" panose="02000503000000020004" pitchFamily="2" charset="0"/>
              </a:rPr>
              <a:t>     She was in a good mood.</a:t>
            </a:r>
          </a:p>
          <a:p>
            <a:pPr marL="0" indent="0">
              <a:buNone/>
            </a:pPr>
            <a:r>
              <a:rPr lang="en-US" sz="2100" dirty="0"/>
              <a:t>❌</a:t>
            </a:r>
            <a:r>
              <a:rPr lang="en-US" dirty="0">
                <a:ea typeface="Helvetica Neue" panose="02000503000000020004" pitchFamily="2" charset="0"/>
                <a:cs typeface="Helvetica Neue" panose="02000503000000020004" pitchFamily="2" charset="0"/>
              </a:rPr>
              <a:t>  She was nervous.</a:t>
            </a:r>
          </a:p>
          <a:p>
            <a:endParaRPr lang="en-US" dirty="0"/>
          </a:p>
        </p:txBody>
      </p:sp>
      <p:sp>
        <p:nvSpPr>
          <p:cNvPr id="6" name="Text Placeholder 5">
            <a:extLst>
              <a:ext uri="{FF2B5EF4-FFF2-40B4-BE49-F238E27FC236}">
                <a16:creationId xmlns:a16="http://schemas.microsoft.com/office/drawing/2014/main" id="{6932DFE4-2E68-E043-AE4F-C836F2FAE386}"/>
              </a:ext>
            </a:extLst>
          </p:cNvPr>
          <p:cNvSpPr>
            <a:spLocks noGrp="1"/>
          </p:cNvSpPr>
          <p:nvPr>
            <p:ph type="body" sz="quarter" idx="3"/>
          </p:nvPr>
        </p:nvSpPr>
        <p:spPr>
          <a:xfrm>
            <a:off x="4609266" y="2588935"/>
            <a:ext cx="3887391" cy="617934"/>
          </a:xfrm>
        </p:spPr>
        <p:txBody>
          <a:bodyPr>
            <a:normAutofit fontScale="92500"/>
          </a:bodyPr>
          <a:lstStyle/>
          <a:p>
            <a:r>
              <a:rPr lang="en-US" sz="2250" dirty="0"/>
              <a:t>Mirrored COPA instance</a:t>
            </a:r>
          </a:p>
        </p:txBody>
      </p:sp>
      <p:sp>
        <p:nvSpPr>
          <p:cNvPr id="11" name="Rounded Rectangle 10">
            <a:extLst>
              <a:ext uri="{FF2B5EF4-FFF2-40B4-BE49-F238E27FC236}">
                <a16:creationId xmlns:a16="http://schemas.microsoft.com/office/drawing/2014/main" id="{93CBF3FE-1AD2-DD4C-9C42-3E90867A3FAA}"/>
              </a:ext>
            </a:extLst>
          </p:cNvPr>
          <p:cNvSpPr/>
          <p:nvPr/>
        </p:nvSpPr>
        <p:spPr>
          <a:xfrm>
            <a:off x="5836824" y="4944188"/>
            <a:ext cx="1432273" cy="457200"/>
          </a:xfrm>
          <a:prstGeom prst="roundRect">
            <a:avLst/>
          </a:prstGeom>
          <a:solidFill>
            <a:srgbClr val="FF7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Content Placeholder 6">
            <a:extLst>
              <a:ext uri="{FF2B5EF4-FFF2-40B4-BE49-F238E27FC236}">
                <a16:creationId xmlns:a16="http://schemas.microsoft.com/office/drawing/2014/main" id="{F73586A0-DF51-3246-965F-EF14F3319DD0}"/>
              </a:ext>
            </a:extLst>
          </p:cNvPr>
          <p:cNvSpPr>
            <a:spLocks noGrp="1"/>
          </p:cNvSpPr>
          <p:nvPr>
            <p:ph sz="quarter" idx="4"/>
          </p:nvPr>
        </p:nvSpPr>
        <p:spPr>
          <a:xfrm>
            <a:off x="4552093" y="3317693"/>
            <a:ext cx="3887391" cy="2951955"/>
          </a:xfrm>
        </p:spPr>
        <p:txBody>
          <a:bodyPr>
            <a:normAutofit fontScale="85000" lnSpcReduction="10000"/>
          </a:bodyPr>
          <a:lstStyle/>
          <a:p>
            <a:pPr marL="0" indent="0">
              <a:buNone/>
            </a:pPr>
            <a:r>
              <a:rPr lang="en-US" b="1" dirty="0"/>
              <a:t>P: </a:t>
            </a:r>
            <a:r>
              <a:rPr lang="en-US" dirty="0"/>
              <a:t>The woman trembled. </a:t>
            </a:r>
          </a:p>
          <a:p>
            <a:pPr marL="0" indent="0">
              <a:buNone/>
            </a:pPr>
            <a:r>
              <a:rPr lang="en-US" b="1" dirty="0"/>
              <a:t>Q: </a:t>
            </a:r>
            <a:r>
              <a:rPr lang="en-US" dirty="0"/>
              <a:t>CAUSE?</a:t>
            </a:r>
          </a:p>
          <a:p>
            <a:pPr marL="0" indent="0">
              <a:buNone/>
            </a:pPr>
            <a:endParaRPr lang="en-US" dirty="0"/>
          </a:p>
          <a:p>
            <a:pPr marL="0" indent="0">
              <a:buNone/>
            </a:pPr>
            <a:r>
              <a:rPr lang="en-US" sz="2100" dirty="0"/>
              <a:t>❌</a:t>
            </a:r>
            <a:r>
              <a:rPr lang="en-US" dirty="0"/>
              <a:t>  She was in a good mood.</a:t>
            </a:r>
          </a:p>
          <a:p>
            <a:pPr marL="0" indent="0">
              <a:buNone/>
            </a:pPr>
            <a:r>
              <a:rPr lang="en-US" dirty="0"/>
              <a:t>     She was nervous.</a:t>
            </a:r>
          </a:p>
          <a:p>
            <a:endParaRPr lang="en-US" dirty="0"/>
          </a:p>
        </p:txBody>
      </p:sp>
      <p:pic>
        <p:nvPicPr>
          <p:cNvPr id="19" name="Picture 18">
            <a:extLst>
              <a:ext uri="{FF2B5EF4-FFF2-40B4-BE49-F238E27FC236}">
                <a16:creationId xmlns:a16="http://schemas.microsoft.com/office/drawing/2014/main" id="{A27D21F5-FA08-2048-B29F-60B7ED1912B0}"/>
              </a:ext>
            </a:extLst>
          </p:cNvPr>
          <p:cNvPicPr>
            <a:picLocks noChangeAspect="1"/>
          </p:cNvPicPr>
          <p:nvPr/>
        </p:nvPicPr>
        <p:blipFill>
          <a:blip r:embed="rId3"/>
          <a:stretch>
            <a:fillRect/>
          </a:stretch>
        </p:blipFill>
        <p:spPr>
          <a:xfrm>
            <a:off x="4591564" y="5754913"/>
            <a:ext cx="439774" cy="439774"/>
          </a:xfrm>
          <a:prstGeom prst="rect">
            <a:avLst/>
          </a:prstGeom>
        </p:spPr>
      </p:pic>
      <p:pic>
        <p:nvPicPr>
          <p:cNvPr id="20" name="Picture 19">
            <a:extLst>
              <a:ext uri="{FF2B5EF4-FFF2-40B4-BE49-F238E27FC236}">
                <a16:creationId xmlns:a16="http://schemas.microsoft.com/office/drawing/2014/main" id="{BEAC348F-5D4E-9D4A-A7A6-EF3C2251026D}"/>
              </a:ext>
            </a:extLst>
          </p:cNvPr>
          <p:cNvPicPr>
            <a:picLocks noChangeAspect="1"/>
          </p:cNvPicPr>
          <p:nvPr/>
        </p:nvPicPr>
        <p:blipFill>
          <a:blip r:embed="rId3"/>
          <a:stretch>
            <a:fillRect/>
          </a:stretch>
        </p:blipFill>
        <p:spPr>
          <a:xfrm>
            <a:off x="627459" y="4994189"/>
            <a:ext cx="439774" cy="439774"/>
          </a:xfrm>
          <a:prstGeom prst="rect">
            <a:avLst/>
          </a:prstGeom>
        </p:spPr>
      </p:pic>
      <p:sp>
        <p:nvSpPr>
          <p:cNvPr id="12" name="TextBox 11">
            <a:extLst>
              <a:ext uri="{FF2B5EF4-FFF2-40B4-BE49-F238E27FC236}">
                <a16:creationId xmlns:a16="http://schemas.microsoft.com/office/drawing/2014/main" id="{4EA19B1B-DC85-214B-B70E-B53FF76AF54B}"/>
              </a:ext>
            </a:extLst>
          </p:cNvPr>
          <p:cNvSpPr txBox="1"/>
          <p:nvPr/>
        </p:nvSpPr>
        <p:spPr>
          <a:xfrm>
            <a:off x="627459" y="1554781"/>
            <a:ext cx="8590205" cy="923330"/>
          </a:xfrm>
          <a:prstGeom prst="rect">
            <a:avLst/>
          </a:prstGeom>
          <a:noFill/>
        </p:spPr>
        <p:txBody>
          <a:bodyPr wrap="square" rtlCol="0">
            <a:spAutoFit/>
          </a:bodyPr>
          <a:lstStyle/>
          <a:p>
            <a:r>
              <a:rPr lang="en-US" sz="2700" dirty="0">
                <a:latin typeface="Verdana" panose="020B0604030504040204" pitchFamily="34" charset="0"/>
                <a:ea typeface="Verdana" panose="020B0604030504040204" pitchFamily="34" charset="0"/>
                <a:cs typeface="Verdana" panose="020B0604030504040204" pitchFamily="34" charset="0"/>
              </a:rPr>
              <a:t>Balanced token distribution across alternatives</a:t>
            </a:r>
          </a:p>
          <a:p>
            <a:r>
              <a:rPr lang="en-US" sz="2700" dirty="0">
                <a:latin typeface="Verdana" panose="020B0604030504040204" pitchFamily="34" charset="0"/>
                <a:ea typeface="Verdana" panose="020B0604030504040204" pitchFamily="34" charset="0"/>
                <a:cs typeface="Verdana" panose="020B0604030504040204" pitchFamily="34" charset="0"/>
              </a:rPr>
              <a:t>This neutralizes superficial cues</a:t>
            </a:r>
          </a:p>
        </p:txBody>
      </p:sp>
      <p:sp>
        <p:nvSpPr>
          <p:cNvPr id="15" name="Slide Number Placeholder 14">
            <a:extLst>
              <a:ext uri="{FF2B5EF4-FFF2-40B4-BE49-F238E27FC236}">
                <a16:creationId xmlns:a16="http://schemas.microsoft.com/office/drawing/2014/main" id="{53354D49-A795-C44C-B071-6EB80FA7A785}"/>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242530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build="p"/>
      <p:bldP spid="11" grpId="0" animBg="1"/>
      <p:bldP spid="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A11E2-F7E1-9544-810B-0E268497A1BC}"/>
              </a:ext>
            </a:extLst>
          </p:cNvPr>
          <p:cNvSpPr>
            <a:spLocks noGrp="1"/>
          </p:cNvSpPr>
          <p:nvPr>
            <p:ph type="title"/>
          </p:nvPr>
        </p:nvSpPr>
        <p:spPr/>
        <p:txBody>
          <a:bodyPr/>
          <a:lstStyle/>
          <a:p>
            <a:r>
              <a:rPr lang="en-US" dirty="0"/>
              <a:t>Balanced COPA</a:t>
            </a:r>
          </a:p>
        </p:txBody>
      </p:sp>
      <p:sp>
        <p:nvSpPr>
          <p:cNvPr id="3" name="Content Placeholder 2">
            <a:extLst>
              <a:ext uri="{FF2B5EF4-FFF2-40B4-BE49-F238E27FC236}">
                <a16:creationId xmlns:a16="http://schemas.microsoft.com/office/drawing/2014/main" id="{DF5634DA-1A0E-3C45-8D61-A03F9C137166}"/>
              </a:ext>
            </a:extLst>
          </p:cNvPr>
          <p:cNvSpPr>
            <a:spLocks noGrp="1"/>
          </p:cNvSpPr>
          <p:nvPr>
            <p:ph idx="1"/>
          </p:nvPr>
        </p:nvSpPr>
        <p:spPr>
          <a:xfrm>
            <a:off x="628650" y="2110969"/>
            <a:ext cx="8163658" cy="4106951"/>
          </a:xfrm>
        </p:spPr>
        <p:txBody>
          <a:bodyPr>
            <a:normAutofit/>
          </a:bodyPr>
          <a:lstStyle/>
          <a:p>
            <a:pPr marL="0" indent="0">
              <a:lnSpc>
                <a:spcPct val="150000"/>
              </a:lnSpc>
              <a:buNone/>
            </a:pPr>
            <a:r>
              <a:rPr lang="en-US" dirty="0">
                <a:solidFill>
                  <a:srgbClr val="D7586B"/>
                </a:solidFill>
              </a:rPr>
              <a:t>Available at </a:t>
            </a:r>
          </a:p>
          <a:p>
            <a:pPr marL="0" indent="0">
              <a:lnSpc>
                <a:spcPct val="150000"/>
              </a:lnSpc>
              <a:buNone/>
            </a:pPr>
            <a:r>
              <a:rPr lang="en-US" u="sng" dirty="0">
                <a:solidFill>
                  <a:srgbClr val="0070C0"/>
                </a:solidFill>
              </a:rPr>
              <a:t>https://balanced-</a:t>
            </a:r>
            <a:r>
              <a:rPr lang="en-US" u="sng" dirty="0" err="1">
                <a:solidFill>
                  <a:srgbClr val="0070C0"/>
                </a:solidFill>
              </a:rPr>
              <a:t>copa.github.io</a:t>
            </a:r>
            <a:endParaRPr lang="en-US" u="sng" dirty="0">
              <a:solidFill>
                <a:srgbClr val="0070C0"/>
              </a:solidFill>
            </a:endParaRPr>
          </a:p>
          <a:p>
            <a:pPr marL="0" indent="0">
              <a:lnSpc>
                <a:spcPct val="150000"/>
              </a:lnSpc>
              <a:buNone/>
            </a:pPr>
            <a:r>
              <a:rPr lang="en-US" sz="3000" dirty="0"/>
              <a:t>Makes superficial cues ineffective</a:t>
            </a:r>
          </a:p>
          <a:p>
            <a:pPr marL="0" indent="0">
              <a:lnSpc>
                <a:spcPct val="150000"/>
              </a:lnSpc>
              <a:buNone/>
            </a:pPr>
            <a:r>
              <a:rPr lang="en-US" sz="3000" dirty="0"/>
              <a:t>Human Evaluation shows it is of similar quality as the original COPA</a:t>
            </a:r>
          </a:p>
        </p:txBody>
      </p:sp>
      <p:sp>
        <p:nvSpPr>
          <p:cNvPr id="7" name="Subtitle 2">
            <a:extLst>
              <a:ext uri="{FF2B5EF4-FFF2-40B4-BE49-F238E27FC236}">
                <a16:creationId xmlns:a16="http://schemas.microsoft.com/office/drawing/2014/main" id="{DA7358E4-E5F9-2741-AAB9-F087ABE341EF}"/>
              </a:ext>
            </a:extLst>
          </p:cNvPr>
          <p:cNvSpPr txBox="1">
            <a:spLocks/>
          </p:cNvSpPr>
          <p:nvPr/>
        </p:nvSpPr>
        <p:spPr>
          <a:xfrm>
            <a:off x="628650" y="1549765"/>
            <a:ext cx="7886700" cy="70212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700" u="sng" dirty="0">
              <a:solidFill>
                <a:srgbClr val="0070C0"/>
              </a:solidFill>
            </a:endParaRPr>
          </a:p>
        </p:txBody>
      </p:sp>
      <p:sp>
        <p:nvSpPr>
          <p:cNvPr id="8" name="Slide Number Placeholder 7">
            <a:extLst>
              <a:ext uri="{FF2B5EF4-FFF2-40B4-BE49-F238E27FC236}">
                <a16:creationId xmlns:a16="http://schemas.microsoft.com/office/drawing/2014/main" id="{5867A3B6-0F13-1646-A5DE-5CEFFA9AB466}"/>
              </a:ext>
            </a:extLst>
          </p:cNvPr>
          <p:cNvSpPr>
            <a:spLocks noGrp="1"/>
          </p:cNvSpPr>
          <p:nvPr>
            <p:ph type="sldNum" sz="quarter" idx="12"/>
          </p:nvPr>
        </p:nvSpPr>
        <p:spPr/>
        <p:txBody>
          <a:bodyPr/>
          <a:lstStyle/>
          <a:p>
            <a:fld id="{4EA0280D-554C-8445-AFE3-254AC186385E}" type="slidenum">
              <a:rPr lang="en-US" smtClean="0"/>
              <a:pPr/>
              <a:t>16</a:t>
            </a:fld>
            <a:endParaRPr lang="en-US" dirty="0"/>
          </a:p>
        </p:txBody>
      </p:sp>
    </p:spTree>
    <p:extLst>
      <p:ext uri="{BB962C8B-B14F-4D97-AF65-F5344CB8AC3E}">
        <p14:creationId xmlns:p14="http://schemas.microsoft.com/office/powerpoint/2010/main" val="688769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8BDA-8B12-7140-B804-D5943D91EAED}"/>
              </a:ext>
            </a:extLst>
          </p:cNvPr>
          <p:cNvSpPr>
            <a:spLocks noGrp="1"/>
          </p:cNvSpPr>
          <p:nvPr>
            <p:ph type="title"/>
          </p:nvPr>
        </p:nvSpPr>
        <p:spPr/>
        <p:txBody>
          <a:bodyPr/>
          <a:lstStyle/>
          <a:p>
            <a:r>
              <a:rPr lang="en-US" dirty="0"/>
              <a:t>Training without Superficial Cues</a:t>
            </a:r>
          </a:p>
        </p:txBody>
      </p:sp>
      <p:sp>
        <p:nvSpPr>
          <p:cNvPr id="3" name="Content Placeholder 2">
            <a:extLst>
              <a:ext uri="{FF2B5EF4-FFF2-40B4-BE49-F238E27FC236}">
                <a16:creationId xmlns:a16="http://schemas.microsoft.com/office/drawing/2014/main" id="{DD633B64-4455-CB41-899E-E2D3828601AB}"/>
              </a:ext>
            </a:extLst>
          </p:cNvPr>
          <p:cNvSpPr>
            <a:spLocks noGrp="1"/>
          </p:cNvSpPr>
          <p:nvPr>
            <p:ph idx="1"/>
          </p:nvPr>
        </p:nvSpPr>
        <p:spPr/>
        <p:txBody>
          <a:bodyPr/>
          <a:lstStyle/>
          <a:p>
            <a:r>
              <a:rPr lang="en-US" dirty="0">
                <a:solidFill>
                  <a:srgbClr val="C00000"/>
                </a:solidFill>
              </a:rPr>
              <a:t>Train</a:t>
            </a:r>
            <a:r>
              <a:rPr lang="en-US" dirty="0"/>
              <a:t> BERT and </a:t>
            </a:r>
            <a:r>
              <a:rPr lang="en-US" dirty="0" err="1"/>
              <a:t>RoBERTa</a:t>
            </a:r>
            <a:r>
              <a:rPr lang="en-US" dirty="0"/>
              <a:t> on </a:t>
            </a:r>
            <a:r>
              <a:rPr lang="en-US" dirty="0">
                <a:solidFill>
                  <a:srgbClr val="C00000"/>
                </a:solidFill>
              </a:rPr>
              <a:t>Balanced COPA</a:t>
            </a:r>
          </a:p>
          <a:p>
            <a:r>
              <a:rPr lang="en-US" dirty="0"/>
              <a:t>Test on original COPA</a:t>
            </a:r>
          </a:p>
        </p:txBody>
      </p:sp>
      <p:sp>
        <p:nvSpPr>
          <p:cNvPr id="6" name="Slide Number Placeholder 5">
            <a:extLst>
              <a:ext uri="{FF2B5EF4-FFF2-40B4-BE49-F238E27FC236}">
                <a16:creationId xmlns:a16="http://schemas.microsoft.com/office/drawing/2014/main" id="{3A6EAC23-5C64-5D41-B593-D78AC8C095C6}"/>
              </a:ext>
            </a:extLst>
          </p:cNvPr>
          <p:cNvSpPr>
            <a:spLocks noGrp="1"/>
          </p:cNvSpPr>
          <p:nvPr>
            <p:ph type="sldNum" sz="quarter" idx="12"/>
          </p:nvPr>
        </p:nvSpPr>
        <p:spPr/>
        <p:txBody>
          <a:bodyPr/>
          <a:lstStyle/>
          <a:p>
            <a:fld id="{4EA0280D-554C-8445-AFE3-254AC186385E}" type="slidenum">
              <a:rPr lang="en-US" smtClean="0"/>
              <a:pPr/>
              <a:t>17</a:t>
            </a:fld>
            <a:endParaRPr lang="en-US" dirty="0"/>
          </a:p>
        </p:txBody>
      </p:sp>
    </p:spTree>
    <p:extLst>
      <p:ext uri="{BB962C8B-B14F-4D97-AF65-F5344CB8AC3E}">
        <p14:creationId xmlns:p14="http://schemas.microsoft.com/office/powerpoint/2010/main" val="3173320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A825A-E2B5-DA4F-B384-1935BE93A3C3}"/>
              </a:ext>
            </a:extLst>
          </p:cNvPr>
          <p:cNvSpPr>
            <a:spLocks noGrp="1"/>
          </p:cNvSpPr>
          <p:nvPr>
            <p:ph type="title"/>
          </p:nvPr>
        </p:nvSpPr>
        <p:spPr/>
        <p:txBody>
          <a:bodyPr/>
          <a:lstStyle/>
          <a:p>
            <a:r>
              <a:rPr lang="en-US" dirty="0"/>
              <a:t>Balanced COPA: BERT</a:t>
            </a:r>
          </a:p>
        </p:txBody>
      </p:sp>
      <p:sp>
        <p:nvSpPr>
          <p:cNvPr id="22" name="Content Placeholder 2">
            <a:extLst>
              <a:ext uri="{FF2B5EF4-FFF2-40B4-BE49-F238E27FC236}">
                <a16:creationId xmlns:a16="http://schemas.microsoft.com/office/drawing/2014/main" id="{54CF3C62-961C-CB48-A12F-B0257F57862C}"/>
              </a:ext>
            </a:extLst>
          </p:cNvPr>
          <p:cNvSpPr txBox="1">
            <a:spLocks/>
          </p:cNvSpPr>
          <p:nvPr/>
        </p:nvSpPr>
        <p:spPr>
          <a:xfrm>
            <a:off x="433137" y="4236444"/>
            <a:ext cx="8296626" cy="2256430"/>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Performance on Easy subset drops significantly</a:t>
            </a:r>
          </a:p>
          <a:p>
            <a:pPr lvl="1">
              <a:buFont typeface="System Font Regular"/>
              <a:buChar char="-"/>
            </a:pP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BERT strongly relied on superficial cues</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Surprising improvements on Hard subset</a:t>
            </a:r>
          </a:p>
          <a:p>
            <a:pPr lvl="1">
              <a:buFont typeface="System Font Regular"/>
              <a:buChar char="-"/>
            </a:pP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BERT learns the task to some degree</a:t>
            </a:r>
            <a:endParaRPr lang="en-US" sz="2400"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3" name="Chart 22">
            <a:extLst>
              <a:ext uri="{FF2B5EF4-FFF2-40B4-BE49-F238E27FC236}">
                <a16:creationId xmlns:a16="http://schemas.microsoft.com/office/drawing/2014/main" id="{E4F2B1B3-1FC4-B145-978F-0A16A14EBE6B}"/>
              </a:ext>
            </a:extLst>
          </p:cNvPr>
          <p:cNvGraphicFramePr/>
          <p:nvPr>
            <p:extLst>
              <p:ext uri="{D42A27DB-BD31-4B8C-83A1-F6EECF244321}">
                <p14:modId xmlns:p14="http://schemas.microsoft.com/office/powerpoint/2010/main" val="1390590210"/>
              </p:ext>
            </p:extLst>
          </p:nvPr>
        </p:nvGraphicFramePr>
        <p:xfrm>
          <a:off x="628650" y="1989721"/>
          <a:ext cx="7886700" cy="2153066"/>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9EE65AB3-478C-234C-B451-E41323415CAF}"/>
              </a:ext>
            </a:extLst>
          </p:cNvPr>
          <p:cNvSpPr txBox="1"/>
          <p:nvPr/>
        </p:nvSpPr>
        <p:spPr>
          <a:xfrm>
            <a:off x="4314825" y="2060414"/>
            <a:ext cx="1631372" cy="2011680"/>
          </a:xfrm>
          <a:prstGeom prst="rect">
            <a:avLst/>
          </a:prstGeom>
          <a:solidFill>
            <a:schemeClr val="bg1"/>
          </a:solidFill>
        </p:spPr>
        <p:txBody>
          <a:bodyPr wrap="square" rtlCol="0">
            <a:noAutofit/>
          </a:bodyPr>
          <a:lstStyle/>
          <a:p>
            <a:endParaRPr lang="en-US" sz="1350" dirty="0"/>
          </a:p>
        </p:txBody>
      </p:sp>
      <p:sp>
        <p:nvSpPr>
          <p:cNvPr id="29" name="TextBox 28">
            <a:extLst>
              <a:ext uri="{FF2B5EF4-FFF2-40B4-BE49-F238E27FC236}">
                <a16:creationId xmlns:a16="http://schemas.microsoft.com/office/drawing/2014/main" id="{D6B61911-5EED-FA4F-96EC-2B96E2FE89EC}"/>
              </a:ext>
            </a:extLst>
          </p:cNvPr>
          <p:cNvSpPr txBox="1"/>
          <p:nvPr/>
        </p:nvSpPr>
        <p:spPr>
          <a:xfrm>
            <a:off x="2683453" y="1968974"/>
            <a:ext cx="1631372" cy="2103120"/>
          </a:xfrm>
          <a:prstGeom prst="rect">
            <a:avLst/>
          </a:prstGeom>
          <a:solidFill>
            <a:schemeClr val="bg1"/>
          </a:solidFill>
        </p:spPr>
        <p:txBody>
          <a:bodyPr wrap="square" rtlCol="0">
            <a:noAutofit/>
          </a:bodyPr>
          <a:lstStyle/>
          <a:p>
            <a:endParaRPr lang="en-US" sz="1350" dirty="0"/>
          </a:p>
        </p:txBody>
      </p:sp>
      <p:sp>
        <p:nvSpPr>
          <p:cNvPr id="3" name="Slide Number Placeholder 2">
            <a:extLst>
              <a:ext uri="{FF2B5EF4-FFF2-40B4-BE49-F238E27FC236}">
                <a16:creationId xmlns:a16="http://schemas.microsoft.com/office/drawing/2014/main" id="{CAA2DCC7-893B-004B-97A6-2D3F58FCAF4F}"/>
              </a:ext>
            </a:extLst>
          </p:cNvPr>
          <p:cNvSpPr>
            <a:spLocks noGrp="1"/>
          </p:cNvSpPr>
          <p:nvPr>
            <p:ph type="sldNum" sz="quarter" idx="12"/>
          </p:nvPr>
        </p:nvSpPr>
        <p:spPr/>
        <p:txBody>
          <a:bodyPr/>
          <a:lstStyle/>
          <a:p>
            <a:fld id="{4EA0280D-554C-8445-AFE3-254AC186385E}" type="slidenum">
              <a:rPr lang="en-US" smtClean="0"/>
              <a:pPr/>
              <a:t>18</a:t>
            </a:fld>
            <a:endParaRPr lang="en-US" dirty="0"/>
          </a:p>
        </p:txBody>
      </p:sp>
    </p:spTree>
    <p:extLst>
      <p:ext uri="{BB962C8B-B14F-4D97-AF65-F5344CB8AC3E}">
        <p14:creationId xmlns:p14="http://schemas.microsoft.com/office/powerpoint/2010/main" val="67714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A825A-E2B5-DA4F-B384-1935BE93A3C3}"/>
              </a:ext>
            </a:extLst>
          </p:cNvPr>
          <p:cNvSpPr>
            <a:spLocks noGrp="1"/>
          </p:cNvSpPr>
          <p:nvPr>
            <p:ph type="title"/>
          </p:nvPr>
        </p:nvSpPr>
        <p:spPr/>
        <p:txBody>
          <a:bodyPr/>
          <a:lstStyle/>
          <a:p>
            <a:r>
              <a:rPr lang="en-US" dirty="0"/>
              <a:t>Balanced COPA: </a:t>
            </a:r>
            <a:r>
              <a:rPr lang="en-US" dirty="0" err="1"/>
              <a:t>RoBERTa</a:t>
            </a:r>
            <a:endParaRPr lang="en-US" dirty="0"/>
          </a:p>
        </p:txBody>
      </p:sp>
      <p:sp>
        <p:nvSpPr>
          <p:cNvPr id="21" name="Content Placeholder 2">
            <a:extLst>
              <a:ext uri="{FF2B5EF4-FFF2-40B4-BE49-F238E27FC236}">
                <a16:creationId xmlns:a16="http://schemas.microsoft.com/office/drawing/2014/main" id="{BAE0506D-09BD-4F4C-BF23-1A7A3777AF03}"/>
              </a:ext>
            </a:extLst>
          </p:cNvPr>
          <p:cNvSpPr txBox="1">
            <a:spLocks/>
          </p:cNvSpPr>
          <p:nvPr/>
        </p:nvSpPr>
        <p:spPr>
          <a:xfrm>
            <a:off x="628649" y="4131169"/>
            <a:ext cx="7886699" cy="246965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Smaller drop on Easy subset</a:t>
            </a:r>
          </a:p>
          <a:p>
            <a:pPr lvl="1">
              <a:buFont typeface="System Font Regular"/>
              <a:buChar char="-"/>
            </a:pP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RoBERTa</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 relies less on cues</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Larger improvement on Hard subset</a:t>
            </a:r>
          </a:p>
          <a:p>
            <a:pPr lvl="1">
              <a:buFont typeface="System Font Regular"/>
              <a:buChar char="-"/>
            </a:pP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RoBERTa</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 learns the task to a greater degree</a:t>
            </a:r>
          </a:p>
        </p:txBody>
      </p:sp>
      <p:graphicFrame>
        <p:nvGraphicFramePr>
          <p:cNvPr id="27" name="Chart 26">
            <a:extLst>
              <a:ext uri="{FF2B5EF4-FFF2-40B4-BE49-F238E27FC236}">
                <a16:creationId xmlns:a16="http://schemas.microsoft.com/office/drawing/2014/main" id="{A8378129-2832-7B43-98E6-EE7B6619CD8A}"/>
              </a:ext>
            </a:extLst>
          </p:cNvPr>
          <p:cNvGraphicFramePr/>
          <p:nvPr>
            <p:extLst>
              <p:ext uri="{D42A27DB-BD31-4B8C-83A1-F6EECF244321}">
                <p14:modId xmlns:p14="http://schemas.microsoft.com/office/powerpoint/2010/main" val="3923743282"/>
              </p:ext>
            </p:extLst>
          </p:nvPr>
        </p:nvGraphicFramePr>
        <p:xfrm>
          <a:off x="628651" y="2030826"/>
          <a:ext cx="7886699" cy="2046684"/>
        </p:xfrm>
        <a:graphic>
          <a:graphicData uri="http://schemas.openxmlformats.org/drawingml/2006/chart">
            <c:chart xmlns:c="http://schemas.openxmlformats.org/drawingml/2006/chart" xmlns:r="http://schemas.openxmlformats.org/officeDocument/2006/relationships" r:id="rId3"/>
          </a:graphicData>
        </a:graphic>
      </p:graphicFrame>
      <p:sp>
        <p:nvSpPr>
          <p:cNvPr id="30" name="TextBox 29">
            <a:extLst>
              <a:ext uri="{FF2B5EF4-FFF2-40B4-BE49-F238E27FC236}">
                <a16:creationId xmlns:a16="http://schemas.microsoft.com/office/drawing/2014/main" id="{D3768D64-FDAD-1647-BC29-E136E5355EB8}"/>
              </a:ext>
            </a:extLst>
          </p:cNvPr>
          <p:cNvSpPr txBox="1"/>
          <p:nvPr/>
        </p:nvSpPr>
        <p:spPr>
          <a:xfrm>
            <a:off x="4841483" y="2094048"/>
            <a:ext cx="1097280" cy="1920240"/>
          </a:xfrm>
          <a:prstGeom prst="rect">
            <a:avLst/>
          </a:prstGeom>
          <a:solidFill>
            <a:schemeClr val="bg1"/>
          </a:solidFill>
        </p:spPr>
        <p:txBody>
          <a:bodyPr wrap="square" rtlCol="0">
            <a:noAutofit/>
          </a:bodyPr>
          <a:lstStyle/>
          <a:p>
            <a:endParaRPr lang="en-US" sz="1350" dirty="0"/>
          </a:p>
        </p:txBody>
      </p:sp>
      <p:sp>
        <p:nvSpPr>
          <p:cNvPr id="31" name="TextBox 30">
            <a:extLst>
              <a:ext uri="{FF2B5EF4-FFF2-40B4-BE49-F238E27FC236}">
                <a16:creationId xmlns:a16="http://schemas.microsoft.com/office/drawing/2014/main" id="{F1B0B698-C68D-CB45-83D5-D2B91FB71AD3}"/>
              </a:ext>
            </a:extLst>
          </p:cNvPr>
          <p:cNvSpPr txBox="1"/>
          <p:nvPr/>
        </p:nvSpPr>
        <p:spPr>
          <a:xfrm>
            <a:off x="3022358" y="2040781"/>
            <a:ext cx="1280160" cy="1920240"/>
          </a:xfrm>
          <a:prstGeom prst="rect">
            <a:avLst/>
          </a:prstGeom>
          <a:solidFill>
            <a:schemeClr val="bg1"/>
          </a:solidFill>
        </p:spPr>
        <p:txBody>
          <a:bodyPr wrap="square" rtlCol="0">
            <a:noAutofit/>
          </a:bodyPr>
          <a:lstStyle/>
          <a:p>
            <a:endParaRPr lang="en-US" sz="1350" dirty="0"/>
          </a:p>
        </p:txBody>
      </p:sp>
      <p:sp>
        <p:nvSpPr>
          <p:cNvPr id="3" name="Slide Number Placeholder 2">
            <a:extLst>
              <a:ext uri="{FF2B5EF4-FFF2-40B4-BE49-F238E27FC236}">
                <a16:creationId xmlns:a16="http://schemas.microsoft.com/office/drawing/2014/main" id="{4F173C2F-C539-C948-A155-986F671395C3}"/>
              </a:ext>
            </a:extLst>
          </p:cNvPr>
          <p:cNvSpPr>
            <a:spLocks noGrp="1"/>
          </p:cNvSpPr>
          <p:nvPr>
            <p:ph type="sldNum" sz="quarter" idx="12"/>
          </p:nvPr>
        </p:nvSpPr>
        <p:spPr/>
        <p:txBody>
          <a:bodyPr/>
          <a:lstStyle/>
          <a:p>
            <a:fld id="{4EA0280D-554C-8445-AFE3-254AC186385E}" type="slidenum">
              <a:rPr lang="en-US" smtClean="0"/>
              <a:pPr/>
              <a:t>19</a:t>
            </a:fld>
            <a:endParaRPr lang="en-US" dirty="0"/>
          </a:p>
        </p:txBody>
      </p:sp>
    </p:spTree>
    <p:extLst>
      <p:ext uri="{BB962C8B-B14F-4D97-AF65-F5344CB8AC3E}">
        <p14:creationId xmlns:p14="http://schemas.microsoft.com/office/powerpoint/2010/main" val="376546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0"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16C1AF-5164-4F4B-AF49-72380E239F66}"/>
              </a:ext>
            </a:extLst>
          </p:cNvPr>
          <p:cNvPicPr>
            <a:picLocks noChangeAspect="1"/>
          </p:cNvPicPr>
          <p:nvPr/>
        </p:nvPicPr>
        <p:blipFill>
          <a:blip r:embed="rId3"/>
          <a:stretch>
            <a:fillRect/>
          </a:stretch>
        </p:blipFill>
        <p:spPr>
          <a:xfrm>
            <a:off x="0" y="0"/>
            <a:ext cx="9144000" cy="4462818"/>
          </a:xfrm>
          <a:prstGeom prst="rect">
            <a:avLst/>
          </a:prstGeom>
        </p:spPr>
      </p:pic>
      <p:sp>
        <p:nvSpPr>
          <p:cNvPr id="9" name="TextBox 8">
            <a:extLst>
              <a:ext uri="{FF2B5EF4-FFF2-40B4-BE49-F238E27FC236}">
                <a16:creationId xmlns:a16="http://schemas.microsoft.com/office/drawing/2014/main" id="{62BBA121-914F-C146-928D-7BDD72710D50}"/>
              </a:ext>
            </a:extLst>
          </p:cNvPr>
          <p:cNvSpPr txBox="1"/>
          <p:nvPr/>
        </p:nvSpPr>
        <p:spPr>
          <a:xfrm>
            <a:off x="0" y="4584570"/>
            <a:ext cx="9058701" cy="1500154"/>
          </a:xfrm>
          <a:prstGeom prst="rect">
            <a:avLst/>
          </a:prstGeom>
          <a:noFill/>
        </p:spPr>
        <p:txBody>
          <a:bodyPr wrap="square" rtlCol="0">
            <a:spAutoFit/>
          </a:bodyPr>
          <a:lstStyle/>
          <a:p>
            <a:pPr algn="ctr">
              <a:lnSpc>
                <a:spcPct val="150000"/>
              </a:lnSpc>
            </a:pPr>
            <a:r>
              <a:rPr lang="en-US" sz="3200" b="1" dirty="0">
                <a:solidFill>
                  <a:srgbClr val="C00000"/>
                </a:solidFill>
                <a:latin typeface="Verdana" panose="020B0604030504040204" pitchFamily="34" charset="0"/>
                <a:ea typeface="Verdana" panose="020B0604030504040204" pitchFamily="34" charset="0"/>
                <a:cs typeface="Verdana" panose="020B0604030504040204" pitchFamily="34" charset="0"/>
              </a:rPr>
              <a:t>Clever Hans performed arithmetic by </a:t>
            </a:r>
          </a:p>
          <a:p>
            <a:pPr algn="ctr">
              <a:lnSpc>
                <a:spcPct val="150000"/>
              </a:lnSpc>
            </a:pPr>
            <a:r>
              <a:rPr lang="en-US" sz="3200" b="1" dirty="0">
                <a:solidFill>
                  <a:srgbClr val="C00000"/>
                </a:solidFill>
                <a:latin typeface="Verdana" panose="020B0604030504040204" pitchFamily="34" charset="0"/>
                <a:ea typeface="Verdana" panose="020B0604030504040204" pitchFamily="34" charset="0"/>
                <a:cs typeface="Verdana" panose="020B0604030504040204" pitchFamily="34" charset="0"/>
              </a:rPr>
              <a:t>exploiting cues from handlers</a:t>
            </a:r>
          </a:p>
        </p:txBody>
      </p:sp>
      <p:sp>
        <p:nvSpPr>
          <p:cNvPr id="4" name="Slide Number Placeholder 3">
            <a:extLst>
              <a:ext uri="{FF2B5EF4-FFF2-40B4-BE49-F238E27FC236}">
                <a16:creationId xmlns:a16="http://schemas.microsoft.com/office/drawing/2014/main" id="{7CCB7551-8109-F34A-864D-CD3DA94CEF39}"/>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2859104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84A2-E639-E44A-9B8F-9D43B02115C0}"/>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3C00EE83-FBAF-C944-ADAF-06D2C1AE4D8F}"/>
              </a:ext>
            </a:extLst>
          </p:cNvPr>
          <p:cNvSpPr>
            <a:spLocks noGrp="1"/>
          </p:cNvSpPr>
          <p:nvPr>
            <p:ph idx="1"/>
          </p:nvPr>
        </p:nvSpPr>
        <p:spPr>
          <a:xfrm>
            <a:off x="628650" y="1690689"/>
            <a:ext cx="7886700" cy="4486274"/>
          </a:xfrm>
        </p:spPr>
        <p:txBody>
          <a:bodyPr>
            <a:normAutofit/>
          </a:bodyPr>
          <a:lstStyle/>
          <a:p>
            <a:pPr marL="514350" indent="-514350">
              <a:buFont typeface="+mj-lt"/>
              <a:buAutoNum type="arabicPeriod"/>
            </a:pPr>
            <a:r>
              <a:rPr lang="en-US" dirty="0">
                <a:ea typeface="Helvetica Neue Medium" panose="02000503000000020004" pitchFamily="2" charset="0"/>
                <a:cs typeface="Helvetica Neue Medium" panose="02000503000000020004" pitchFamily="2" charset="0"/>
              </a:rPr>
              <a:t>Does COPA have superficial cues?</a:t>
            </a:r>
          </a:p>
          <a:p>
            <a:pPr marL="457200" lvl="1" indent="0">
              <a:buNone/>
            </a:pPr>
            <a:r>
              <a:rPr lang="en-US" sz="3600" dirty="0">
                <a:solidFill>
                  <a:srgbClr val="C00000"/>
                </a:solidFill>
                <a:ea typeface="Helvetica Neue Medium" panose="02000503000000020004" pitchFamily="2" charset="0"/>
                <a:cs typeface="Helvetica Neue Medium" panose="02000503000000020004" pitchFamily="2" charset="0"/>
              </a:rPr>
              <a:t>Yes! </a:t>
            </a:r>
          </a:p>
          <a:p>
            <a:pPr marL="514350" indent="-514350">
              <a:buFont typeface="+mj-lt"/>
              <a:buAutoNum type="arabicPeriod"/>
            </a:pPr>
            <a:r>
              <a:rPr lang="en-US" dirty="0">
                <a:ea typeface="Helvetica Neue Medium" panose="02000503000000020004" pitchFamily="2" charset="0"/>
                <a:cs typeface="Helvetica Neue Medium" panose="02000503000000020004" pitchFamily="2" charset="0"/>
              </a:rPr>
              <a:t>Do pre-trained language models exploit these cues?</a:t>
            </a:r>
          </a:p>
          <a:p>
            <a:pPr marL="457200" lvl="1" indent="0">
              <a:buNone/>
            </a:pPr>
            <a:r>
              <a:rPr lang="en-US" sz="3600" dirty="0">
                <a:solidFill>
                  <a:srgbClr val="C00000"/>
                </a:solidFill>
                <a:ea typeface="Helvetica Neue Medium" panose="02000503000000020004" pitchFamily="2" charset="0"/>
                <a:cs typeface="Helvetica Neue Medium" panose="02000503000000020004" pitchFamily="2" charset="0"/>
              </a:rPr>
              <a:t>Yes! </a:t>
            </a:r>
            <a:endParaRPr lang="en-US" sz="3600" dirty="0">
              <a:ea typeface="Helvetica Neue Medium" panose="02000503000000020004" pitchFamily="2" charset="0"/>
              <a:cs typeface="Helvetica Neue Medium" panose="02000503000000020004" pitchFamily="2" charset="0"/>
            </a:endParaRPr>
          </a:p>
          <a:p>
            <a:pPr marL="514350" indent="-514350">
              <a:buFont typeface="+mj-lt"/>
              <a:buAutoNum type="arabicPeriod"/>
            </a:pPr>
            <a:r>
              <a:rPr lang="en-US" dirty="0">
                <a:ea typeface="Helvetica Neue Medium" panose="02000503000000020004" pitchFamily="2" charset="0"/>
                <a:cs typeface="Helvetica Neue Medium" panose="02000503000000020004" pitchFamily="2" charset="0"/>
              </a:rPr>
              <a:t>How do LMs perform without cues?</a:t>
            </a:r>
          </a:p>
          <a:p>
            <a:pPr marL="457200" lvl="1" indent="0">
              <a:buNone/>
            </a:pPr>
            <a:r>
              <a:rPr lang="en-US" sz="3600" dirty="0">
                <a:solidFill>
                  <a:srgbClr val="00B050"/>
                </a:solidFill>
                <a:ea typeface="Helvetica Neue Medium" panose="02000503000000020004" pitchFamily="2" charset="0"/>
                <a:cs typeface="Helvetica Neue Medium" panose="02000503000000020004" pitchFamily="2" charset="0"/>
              </a:rPr>
              <a:t>They do well!</a:t>
            </a:r>
            <a:endParaRPr lang="en-US" sz="3600" dirty="0">
              <a:solidFill>
                <a:srgbClr val="00B050"/>
              </a:solidFill>
            </a:endParaRPr>
          </a:p>
        </p:txBody>
      </p:sp>
      <p:sp>
        <p:nvSpPr>
          <p:cNvPr id="7" name="Slide Number Placeholder 6">
            <a:extLst>
              <a:ext uri="{FF2B5EF4-FFF2-40B4-BE49-F238E27FC236}">
                <a16:creationId xmlns:a16="http://schemas.microsoft.com/office/drawing/2014/main" id="{D449EDBD-0934-B04D-B605-731F649D92E3}"/>
              </a:ext>
            </a:extLst>
          </p:cNvPr>
          <p:cNvSpPr>
            <a:spLocks noGrp="1"/>
          </p:cNvSpPr>
          <p:nvPr>
            <p:ph type="sldNum" sz="quarter" idx="12"/>
          </p:nvPr>
        </p:nvSpPr>
        <p:spPr/>
        <p:txBody>
          <a:bodyPr/>
          <a:lstStyle/>
          <a:p>
            <a:fld id="{4EA0280D-554C-8445-AFE3-254AC186385E}" type="slidenum">
              <a:rPr lang="en-US" smtClean="0"/>
              <a:pPr/>
              <a:t>20</a:t>
            </a:fld>
            <a:endParaRPr lang="en-US" dirty="0"/>
          </a:p>
        </p:txBody>
      </p:sp>
      <p:pic>
        <p:nvPicPr>
          <p:cNvPr id="11" name="Picture 10">
            <a:extLst>
              <a:ext uri="{FF2B5EF4-FFF2-40B4-BE49-F238E27FC236}">
                <a16:creationId xmlns:a16="http://schemas.microsoft.com/office/drawing/2014/main" id="{7F90C816-A6E8-B74B-AAB2-AC8513E3C464}"/>
              </a:ext>
            </a:extLst>
          </p:cNvPr>
          <p:cNvPicPr>
            <a:picLocks noChangeAspect="1"/>
          </p:cNvPicPr>
          <p:nvPr/>
        </p:nvPicPr>
        <p:blipFill>
          <a:blip r:embed="rId2"/>
          <a:stretch>
            <a:fillRect/>
          </a:stretch>
        </p:blipFill>
        <p:spPr>
          <a:xfrm>
            <a:off x="2197175" y="2209281"/>
            <a:ext cx="488875" cy="485199"/>
          </a:xfrm>
          <a:prstGeom prst="rect">
            <a:avLst/>
          </a:prstGeom>
        </p:spPr>
      </p:pic>
      <p:pic>
        <p:nvPicPr>
          <p:cNvPr id="8" name="Picture 7">
            <a:extLst>
              <a:ext uri="{FF2B5EF4-FFF2-40B4-BE49-F238E27FC236}">
                <a16:creationId xmlns:a16="http://schemas.microsoft.com/office/drawing/2014/main" id="{5E65EB4C-C5B9-774A-B836-2944562CD17A}"/>
              </a:ext>
            </a:extLst>
          </p:cNvPr>
          <p:cNvPicPr>
            <a:picLocks noChangeAspect="1"/>
          </p:cNvPicPr>
          <p:nvPr/>
        </p:nvPicPr>
        <p:blipFill>
          <a:blip r:embed="rId2"/>
          <a:stretch>
            <a:fillRect/>
          </a:stretch>
        </p:blipFill>
        <p:spPr>
          <a:xfrm>
            <a:off x="2197174" y="3777443"/>
            <a:ext cx="488875" cy="485199"/>
          </a:xfrm>
          <a:prstGeom prst="rect">
            <a:avLst/>
          </a:prstGeom>
        </p:spPr>
      </p:pic>
      <p:pic>
        <p:nvPicPr>
          <p:cNvPr id="5" name="Picture 4">
            <a:extLst>
              <a:ext uri="{FF2B5EF4-FFF2-40B4-BE49-F238E27FC236}">
                <a16:creationId xmlns:a16="http://schemas.microsoft.com/office/drawing/2014/main" id="{061084DD-71E5-054B-B0B4-DBD375393596}"/>
              </a:ext>
            </a:extLst>
          </p:cNvPr>
          <p:cNvPicPr>
            <a:picLocks noChangeAspect="1"/>
          </p:cNvPicPr>
          <p:nvPr/>
        </p:nvPicPr>
        <p:blipFill>
          <a:blip r:embed="rId3"/>
          <a:stretch>
            <a:fillRect/>
          </a:stretch>
        </p:blipFill>
        <p:spPr>
          <a:xfrm>
            <a:off x="4284066" y="5337175"/>
            <a:ext cx="490139" cy="484632"/>
          </a:xfrm>
          <a:prstGeom prst="rect">
            <a:avLst/>
          </a:prstGeom>
        </p:spPr>
      </p:pic>
    </p:spTree>
    <p:extLst>
      <p:ext uri="{BB962C8B-B14F-4D97-AF65-F5344CB8AC3E}">
        <p14:creationId xmlns:p14="http://schemas.microsoft.com/office/powerpoint/2010/main" val="2576116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2F58-A336-8C43-A2E6-4BACB4735E8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A6D1233-FB35-1643-897E-FACBD3A7774E}"/>
              </a:ext>
            </a:extLst>
          </p:cNvPr>
          <p:cNvSpPr>
            <a:spLocks noGrp="1"/>
          </p:cNvSpPr>
          <p:nvPr>
            <p:ph idx="1"/>
          </p:nvPr>
        </p:nvSpPr>
        <p:spPr>
          <a:xfrm>
            <a:off x="628650" y="1690689"/>
            <a:ext cx="7886700" cy="4485028"/>
          </a:xfrm>
        </p:spPr>
        <p:txBody>
          <a:bodyPr>
            <a:noAutofit/>
          </a:bodyPr>
          <a:lstStyle/>
          <a:p>
            <a:pPr marL="0" indent="0">
              <a:lnSpc>
                <a:spcPct val="100000"/>
              </a:lnSpc>
              <a:buNone/>
            </a:pPr>
            <a:r>
              <a:rPr lang="en-US" sz="3000" dirty="0"/>
              <a:t>COPA contains superficial cues</a:t>
            </a:r>
          </a:p>
          <a:p>
            <a:pPr marL="0" indent="0">
              <a:lnSpc>
                <a:spcPct val="100000"/>
              </a:lnSpc>
              <a:buNone/>
            </a:pPr>
            <a:r>
              <a:rPr lang="en-US" sz="3000" dirty="0"/>
              <a:t>BERT exploits these cues </a:t>
            </a:r>
          </a:p>
          <a:p>
            <a:pPr marL="0" indent="0">
              <a:lnSpc>
                <a:spcPct val="100000"/>
              </a:lnSpc>
              <a:buNone/>
            </a:pPr>
            <a:r>
              <a:rPr lang="en-US" sz="3000" dirty="0" err="1"/>
              <a:t>RoBERTa</a:t>
            </a:r>
            <a:r>
              <a:rPr lang="en-US" sz="3000" dirty="0"/>
              <a:t> relies less on cues</a:t>
            </a:r>
          </a:p>
          <a:p>
            <a:pPr marL="0" indent="0">
              <a:lnSpc>
                <a:spcPct val="100000"/>
              </a:lnSpc>
              <a:buNone/>
            </a:pPr>
            <a:r>
              <a:rPr lang="en-US" sz="3000" dirty="0">
                <a:solidFill>
                  <a:srgbClr val="C00000"/>
                </a:solidFill>
              </a:rPr>
              <a:t>Balanced COPA </a:t>
            </a:r>
            <a:r>
              <a:rPr lang="en-US" sz="3000" dirty="0"/>
              <a:t>does not contain superficial cues (hopefully) </a:t>
            </a:r>
            <a:r>
              <a:rPr lang="en-US" sz="3000" u="sng" dirty="0">
                <a:solidFill>
                  <a:srgbClr val="0070C0"/>
                </a:solidFill>
              </a:rPr>
              <a:t>https://balanced-</a:t>
            </a:r>
            <a:r>
              <a:rPr lang="en-US" sz="3000" u="sng" dirty="0" err="1">
                <a:solidFill>
                  <a:srgbClr val="0070C0"/>
                </a:solidFill>
              </a:rPr>
              <a:t>copa.github.io</a:t>
            </a:r>
            <a:endParaRPr lang="en-US" sz="3000" dirty="0">
              <a:solidFill>
                <a:srgbClr val="C00000"/>
              </a:solidFill>
            </a:endParaRPr>
          </a:p>
          <a:p>
            <a:pPr marL="0" indent="0">
              <a:lnSpc>
                <a:spcPct val="100000"/>
              </a:lnSpc>
              <a:buNone/>
            </a:pPr>
            <a:r>
              <a:rPr lang="en-US" sz="3000" dirty="0"/>
              <a:t>Trained on </a:t>
            </a:r>
            <a:r>
              <a:rPr lang="en-US" sz="3000" dirty="0">
                <a:solidFill>
                  <a:srgbClr val="C00000"/>
                </a:solidFill>
              </a:rPr>
              <a:t>Balanced COPA</a:t>
            </a:r>
            <a:r>
              <a:rPr lang="en-US" sz="3000" dirty="0"/>
              <a:t>, BERT and </a:t>
            </a:r>
            <a:r>
              <a:rPr lang="en-US" sz="3000" dirty="0" err="1"/>
              <a:t>RoBERTa</a:t>
            </a:r>
            <a:r>
              <a:rPr lang="en-US" sz="3000" dirty="0"/>
              <a:t> </a:t>
            </a:r>
            <a:r>
              <a:rPr lang="en-US" sz="3000" dirty="0">
                <a:solidFill>
                  <a:srgbClr val="C00000"/>
                </a:solidFill>
              </a:rPr>
              <a:t>perform well</a:t>
            </a:r>
          </a:p>
        </p:txBody>
      </p:sp>
      <p:sp>
        <p:nvSpPr>
          <p:cNvPr id="7" name="Slide Number Placeholder 6">
            <a:extLst>
              <a:ext uri="{FF2B5EF4-FFF2-40B4-BE49-F238E27FC236}">
                <a16:creationId xmlns:a16="http://schemas.microsoft.com/office/drawing/2014/main" id="{B34FB75C-B932-104B-9E3A-B6DD3C29A8AE}"/>
              </a:ext>
            </a:extLst>
          </p:cNvPr>
          <p:cNvSpPr>
            <a:spLocks noGrp="1"/>
          </p:cNvSpPr>
          <p:nvPr>
            <p:ph type="sldNum" sz="quarter" idx="12"/>
          </p:nvPr>
        </p:nvSpPr>
        <p:spPr/>
        <p:txBody>
          <a:bodyPr/>
          <a:lstStyle/>
          <a:p>
            <a:fld id="{4EA0280D-554C-8445-AFE3-254AC186385E}" type="slidenum">
              <a:rPr lang="en-US" smtClean="0"/>
              <a:pPr/>
              <a:t>21</a:t>
            </a:fld>
            <a:endParaRPr lang="en-US" dirty="0"/>
          </a:p>
        </p:txBody>
      </p:sp>
    </p:spTree>
    <p:extLst>
      <p:ext uri="{BB962C8B-B14F-4D97-AF65-F5344CB8AC3E}">
        <p14:creationId xmlns:p14="http://schemas.microsoft.com/office/powerpoint/2010/main" val="142543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9347AD-973F-8141-AD46-FECD194437BC}"/>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2540948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2F58-A336-8C43-A2E6-4BACB4735E80}"/>
              </a:ext>
            </a:extLst>
          </p:cNvPr>
          <p:cNvSpPr>
            <a:spLocks noGrp="1"/>
          </p:cNvSpPr>
          <p:nvPr>
            <p:ph type="title"/>
          </p:nvPr>
        </p:nvSpPr>
        <p:spPr/>
        <p:txBody>
          <a:bodyPr/>
          <a:lstStyle/>
          <a:p>
            <a:r>
              <a:rPr lang="en-US" dirty="0"/>
              <a:t>Superficial cues</a:t>
            </a:r>
          </a:p>
        </p:txBody>
      </p:sp>
      <p:pic>
        <p:nvPicPr>
          <p:cNvPr id="5" name="Content Placeholder 3">
            <a:extLst>
              <a:ext uri="{FF2B5EF4-FFF2-40B4-BE49-F238E27FC236}">
                <a16:creationId xmlns:a16="http://schemas.microsoft.com/office/drawing/2014/main" id="{5648652F-1395-0241-80F4-2FDD6649F1B3}"/>
              </a:ext>
            </a:extLst>
          </p:cNvPr>
          <p:cNvPicPr>
            <a:picLocks noChangeAspect="1"/>
          </p:cNvPicPr>
          <p:nvPr/>
        </p:nvPicPr>
        <p:blipFill>
          <a:blip r:embed="rId3"/>
          <a:stretch>
            <a:fillRect/>
          </a:stretch>
        </p:blipFill>
        <p:spPr>
          <a:xfrm>
            <a:off x="1525574" y="1863514"/>
            <a:ext cx="5846776" cy="4072980"/>
          </a:xfrm>
          <a:prstGeom prst="rect">
            <a:avLst/>
          </a:prstGeom>
        </p:spPr>
      </p:pic>
      <p:sp>
        <p:nvSpPr>
          <p:cNvPr id="8" name="Slide Number Placeholder 7">
            <a:extLst>
              <a:ext uri="{FF2B5EF4-FFF2-40B4-BE49-F238E27FC236}">
                <a16:creationId xmlns:a16="http://schemas.microsoft.com/office/drawing/2014/main" id="{44C02E71-037D-4C40-867D-92015399D6A4}"/>
              </a:ext>
            </a:extLst>
          </p:cNvPr>
          <p:cNvSpPr>
            <a:spLocks noGrp="1"/>
          </p:cNvSpPr>
          <p:nvPr>
            <p:ph type="sldNum" sz="quarter" idx="12"/>
          </p:nvPr>
        </p:nvSpPr>
        <p:spPr/>
        <p:txBody>
          <a:bodyPr/>
          <a:lstStyle/>
          <a:p>
            <a:fld id="{4EA0280D-554C-8445-AFE3-254AC186385E}" type="slidenum">
              <a:rPr lang="en-US" smtClean="0"/>
              <a:pPr/>
              <a:t>23</a:t>
            </a:fld>
            <a:endParaRPr lang="en-US" dirty="0"/>
          </a:p>
        </p:txBody>
      </p:sp>
    </p:spTree>
    <p:extLst>
      <p:ext uri="{BB962C8B-B14F-4D97-AF65-F5344CB8AC3E}">
        <p14:creationId xmlns:p14="http://schemas.microsoft.com/office/powerpoint/2010/main" val="2609039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1C9F-6476-4C41-9D6C-6B3C9066C91B}"/>
              </a:ext>
            </a:extLst>
          </p:cNvPr>
          <p:cNvSpPr>
            <a:spLocks noGrp="1"/>
          </p:cNvSpPr>
          <p:nvPr>
            <p:ph type="title"/>
          </p:nvPr>
        </p:nvSpPr>
        <p:spPr/>
        <p:txBody>
          <a:bodyPr/>
          <a:lstStyle/>
          <a:p>
            <a:r>
              <a:rPr lang="en-US" dirty="0"/>
              <a:t>AMT: Human Evaluation</a:t>
            </a:r>
          </a:p>
        </p:txBody>
      </p:sp>
      <p:sp>
        <p:nvSpPr>
          <p:cNvPr id="6" name="Slide Number Placeholder 5">
            <a:extLst>
              <a:ext uri="{FF2B5EF4-FFF2-40B4-BE49-F238E27FC236}">
                <a16:creationId xmlns:a16="http://schemas.microsoft.com/office/drawing/2014/main" id="{F32F6549-DC65-494E-B7B7-4BEE9CECC6C2}"/>
              </a:ext>
            </a:extLst>
          </p:cNvPr>
          <p:cNvSpPr>
            <a:spLocks noGrp="1"/>
          </p:cNvSpPr>
          <p:nvPr>
            <p:ph type="sldNum" sz="quarter" idx="12"/>
          </p:nvPr>
        </p:nvSpPr>
        <p:spPr/>
        <p:txBody>
          <a:bodyPr/>
          <a:lstStyle/>
          <a:p>
            <a:fld id="{4EA0280D-554C-8445-AFE3-254AC186385E}" type="slidenum">
              <a:rPr lang="en-US" smtClean="0"/>
              <a:pPr/>
              <a:t>24</a:t>
            </a:fld>
            <a:endParaRPr lang="en-US" dirty="0"/>
          </a:p>
        </p:txBody>
      </p:sp>
      <p:pic>
        <p:nvPicPr>
          <p:cNvPr id="4" name="Picture 3">
            <a:extLst>
              <a:ext uri="{FF2B5EF4-FFF2-40B4-BE49-F238E27FC236}">
                <a16:creationId xmlns:a16="http://schemas.microsoft.com/office/drawing/2014/main" id="{B6F3061C-8E4E-CB4F-BFB2-FBEC8B676E90}"/>
              </a:ext>
            </a:extLst>
          </p:cNvPr>
          <p:cNvPicPr>
            <a:picLocks noChangeAspect="1"/>
          </p:cNvPicPr>
          <p:nvPr/>
        </p:nvPicPr>
        <p:blipFill>
          <a:blip r:embed="rId2"/>
          <a:stretch>
            <a:fillRect/>
          </a:stretch>
        </p:blipFill>
        <p:spPr>
          <a:xfrm>
            <a:off x="0" y="2107187"/>
            <a:ext cx="9144000" cy="2643626"/>
          </a:xfrm>
          <a:prstGeom prst="rect">
            <a:avLst/>
          </a:prstGeom>
        </p:spPr>
      </p:pic>
    </p:spTree>
    <p:extLst>
      <p:ext uri="{BB962C8B-B14F-4D97-AF65-F5344CB8AC3E}">
        <p14:creationId xmlns:p14="http://schemas.microsoft.com/office/powerpoint/2010/main" val="591323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7502-A9E4-4443-92F8-9314EC6FF713}"/>
              </a:ext>
            </a:extLst>
          </p:cNvPr>
          <p:cNvSpPr>
            <a:spLocks noGrp="1"/>
          </p:cNvSpPr>
          <p:nvPr>
            <p:ph type="title"/>
          </p:nvPr>
        </p:nvSpPr>
        <p:spPr/>
        <p:txBody>
          <a:bodyPr/>
          <a:lstStyle/>
          <a:p>
            <a:r>
              <a:rPr lang="en-US" dirty="0"/>
              <a:t>Evaluation on Balanced COPA</a:t>
            </a:r>
          </a:p>
        </p:txBody>
      </p:sp>
      <p:sp>
        <p:nvSpPr>
          <p:cNvPr id="4" name="Slide Number Placeholder 3">
            <a:extLst>
              <a:ext uri="{FF2B5EF4-FFF2-40B4-BE49-F238E27FC236}">
                <a16:creationId xmlns:a16="http://schemas.microsoft.com/office/drawing/2014/main" id="{9188C44F-42D3-284D-A43C-A33BC12CFC23}"/>
              </a:ext>
            </a:extLst>
          </p:cNvPr>
          <p:cNvSpPr>
            <a:spLocks noGrp="1"/>
          </p:cNvSpPr>
          <p:nvPr>
            <p:ph type="sldNum" sz="quarter" idx="12"/>
          </p:nvPr>
        </p:nvSpPr>
        <p:spPr/>
        <p:txBody>
          <a:bodyPr/>
          <a:lstStyle/>
          <a:p>
            <a:fld id="{4EA0280D-554C-8445-AFE3-254AC186385E}" type="slidenum">
              <a:rPr lang="en-US" smtClean="0"/>
              <a:pPr/>
              <a:t>25</a:t>
            </a:fld>
            <a:endParaRPr lang="en-US" dirty="0"/>
          </a:p>
        </p:txBody>
      </p:sp>
      <p:pic>
        <p:nvPicPr>
          <p:cNvPr id="5" name="Picture 4">
            <a:extLst>
              <a:ext uri="{FF2B5EF4-FFF2-40B4-BE49-F238E27FC236}">
                <a16:creationId xmlns:a16="http://schemas.microsoft.com/office/drawing/2014/main" id="{07AAF9A2-E4E0-4444-A556-8AB863659A1F}"/>
              </a:ext>
            </a:extLst>
          </p:cNvPr>
          <p:cNvPicPr>
            <a:picLocks noChangeAspect="1"/>
          </p:cNvPicPr>
          <p:nvPr/>
        </p:nvPicPr>
        <p:blipFill>
          <a:blip r:embed="rId2"/>
          <a:stretch>
            <a:fillRect/>
          </a:stretch>
        </p:blipFill>
        <p:spPr>
          <a:xfrm>
            <a:off x="0" y="1947659"/>
            <a:ext cx="9144000" cy="2962682"/>
          </a:xfrm>
          <a:prstGeom prst="rect">
            <a:avLst/>
          </a:prstGeom>
        </p:spPr>
      </p:pic>
    </p:spTree>
    <p:extLst>
      <p:ext uri="{BB962C8B-B14F-4D97-AF65-F5344CB8AC3E}">
        <p14:creationId xmlns:p14="http://schemas.microsoft.com/office/powerpoint/2010/main" val="1463573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1E1F-DB5E-124C-A6FC-112948F914D4}"/>
              </a:ext>
            </a:extLst>
          </p:cNvPr>
          <p:cNvSpPr>
            <a:spLocks noGrp="1"/>
          </p:cNvSpPr>
          <p:nvPr>
            <p:ph type="title"/>
          </p:nvPr>
        </p:nvSpPr>
        <p:spPr/>
        <p:txBody>
          <a:bodyPr/>
          <a:lstStyle/>
          <a:p>
            <a:r>
              <a:rPr lang="en-US" dirty="0"/>
              <a:t>Gradient Sensitivity</a:t>
            </a:r>
          </a:p>
        </p:txBody>
      </p:sp>
      <p:pic>
        <p:nvPicPr>
          <p:cNvPr id="7" name="Picture 6">
            <a:extLst>
              <a:ext uri="{FF2B5EF4-FFF2-40B4-BE49-F238E27FC236}">
                <a16:creationId xmlns:a16="http://schemas.microsoft.com/office/drawing/2014/main" id="{005D8F10-7B4B-6E4A-8377-244FACCD81AE}"/>
              </a:ext>
            </a:extLst>
          </p:cNvPr>
          <p:cNvPicPr>
            <a:picLocks noChangeAspect="1"/>
          </p:cNvPicPr>
          <p:nvPr/>
        </p:nvPicPr>
        <p:blipFill>
          <a:blip r:embed="rId2"/>
          <a:stretch>
            <a:fillRect/>
          </a:stretch>
        </p:blipFill>
        <p:spPr>
          <a:xfrm>
            <a:off x="2060554" y="1824134"/>
            <a:ext cx="4279598" cy="2734751"/>
          </a:xfrm>
          <a:prstGeom prst="rect">
            <a:avLst/>
          </a:prstGeom>
        </p:spPr>
      </p:pic>
      <p:sp>
        <p:nvSpPr>
          <p:cNvPr id="8" name="Content Placeholder 2">
            <a:extLst>
              <a:ext uri="{FF2B5EF4-FFF2-40B4-BE49-F238E27FC236}">
                <a16:creationId xmlns:a16="http://schemas.microsoft.com/office/drawing/2014/main" id="{F35444F2-A06F-FE4A-AA63-A53DF44E59FC}"/>
              </a:ext>
            </a:extLst>
          </p:cNvPr>
          <p:cNvSpPr txBox="1">
            <a:spLocks/>
          </p:cNvSpPr>
          <p:nvPr/>
        </p:nvSpPr>
        <p:spPr>
          <a:xfrm>
            <a:off x="433137" y="4814126"/>
            <a:ext cx="8296626" cy="91278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dirty="0">
                <a:latin typeface="Verdana" panose="020B0604030504040204" pitchFamily="34" charset="0"/>
                <a:ea typeface="Verdana" panose="020B0604030504040204" pitchFamily="34" charset="0"/>
                <a:cs typeface="Verdana" panose="020B0604030504040204" pitchFamily="34" charset="0"/>
              </a:rPr>
              <a:t>BERT’s sensitivity to productive cues reduces</a:t>
            </a:r>
          </a:p>
          <a:p>
            <a:pPr marL="0" indent="0">
              <a:lnSpc>
                <a:spcPct val="150000"/>
              </a:lnSpc>
              <a:buNone/>
            </a:pPr>
            <a:r>
              <a:rPr lang="en-US" sz="2700" dirty="0">
                <a:latin typeface="Verdana" panose="020B0604030504040204" pitchFamily="34" charset="0"/>
                <a:ea typeface="Verdana" panose="020B0604030504040204" pitchFamily="34" charset="0"/>
                <a:cs typeface="Verdana" panose="020B0604030504040204" pitchFamily="34" charset="0"/>
              </a:rPr>
              <a:t>RoBERTa sensitivity change not so clear</a:t>
            </a:r>
          </a:p>
        </p:txBody>
      </p:sp>
      <p:sp>
        <p:nvSpPr>
          <p:cNvPr id="3" name="Slide Number Placeholder 2">
            <a:extLst>
              <a:ext uri="{FF2B5EF4-FFF2-40B4-BE49-F238E27FC236}">
                <a16:creationId xmlns:a16="http://schemas.microsoft.com/office/drawing/2014/main" id="{C4250698-2D55-C44B-812F-77E5A903437E}"/>
              </a:ext>
            </a:extLst>
          </p:cNvPr>
          <p:cNvSpPr>
            <a:spLocks noGrp="1"/>
          </p:cNvSpPr>
          <p:nvPr>
            <p:ph type="sldNum" sz="quarter" idx="12"/>
          </p:nvPr>
        </p:nvSpPr>
        <p:spPr/>
        <p:txBody>
          <a:bodyPr/>
          <a:lstStyle/>
          <a:p>
            <a:fld id="{4EA0280D-554C-8445-AFE3-254AC186385E}" type="slidenum">
              <a:rPr lang="en-US" smtClean="0"/>
              <a:pPr/>
              <a:t>26</a:t>
            </a:fld>
            <a:endParaRPr lang="en-US" dirty="0"/>
          </a:p>
        </p:txBody>
      </p:sp>
    </p:spTree>
    <p:extLst>
      <p:ext uri="{BB962C8B-B14F-4D97-AF65-F5344CB8AC3E}">
        <p14:creationId xmlns:p14="http://schemas.microsoft.com/office/powerpoint/2010/main" val="3825343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1E1F-DB5E-124C-A6FC-112948F914D4}"/>
              </a:ext>
            </a:extLst>
          </p:cNvPr>
          <p:cNvSpPr>
            <a:spLocks noGrp="1"/>
          </p:cNvSpPr>
          <p:nvPr>
            <p:ph type="title"/>
          </p:nvPr>
        </p:nvSpPr>
        <p:spPr/>
        <p:txBody>
          <a:bodyPr/>
          <a:lstStyle/>
          <a:p>
            <a:r>
              <a:rPr lang="en-US" dirty="0"/>
              <a:t>BERT Sensitivity to superficial cues</a:t>
            </a:r>
          </a:p>
        </p:txBody>
      </p:sp>
      <p:pic>
        <p:nvPicPr>
          <p:cNvPr id="7" name="Content Placeholder 6">
            <a:extLst>
              <a:ext uri="{FF2B5EF4-FFF2-40B4-BE49-F238E27FC236}">
                <a16:creationId xmlns:a16="http://schemas.microsoft.com/office/drawing/2014/main" id="{7E024E64-118E-9C48-A337-CEFCE765D68D}"/>
              </a:ext>
            </a:extLst>
          </p:cNvPr>
          <p:cNvPicPr>
            <a:picLocks noGrp="1" noChangeAspect="1"/>
          </p:cNvPicPr>
          <p:nvPr>
            <p:ph idx="1"/>
          </p:nvPr>
        </p:nvPicPr>
        <p:blipFill>
          <a:blip r:embed="rId2"/>
          <a:stretch>
            <a:fillRect/>
          </a:stretch>
        </p:blipFill>
        <p:spPr>
          <a:xfrm>
            <a:off x="1451047" y="2001416"/>
            <a:ext cx="5448941" cy="2552134"/>
          </a:xfrm>
          <a:prstGeom prst="rect">
            <a:avLst/>
          </a:prstGeom>
        </p:spPr>
      </p:pic>
      <p:sp>
        <p:nvSpPr>
          <p:cNvPr id="8" name="Content Placeholder 2">
            <a:extLst>
              <a:ext uri="{FF2B5EF4-FFF2-40B4-BE49-F238E27FC236}">
                <a16:creationId xmlns:a16="http://schemas.microsoft.com/office/drawing/2014/main" id="{7AF50817-B249-8E4D-B82E-40A8C6762BEB}"/>
              </a:ext>
            </a:extLst>
          </p:cNvPr>
          <p:cNvSpPr txBox="1">
            <a:spLocks/>
          </p:cNvSpPr>
          <p:nvPr/>
        </p:nvSpPr>
        <p:spPr>
          <a:xfrm>
            <a:off x="433137" y="4814126"/>
            <a:ext cx="8296626" cy="91278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dirty="0">
                <a:latin typeface="Verdana" panose="020B0604030504040204" pitchFamily="34" charset="0"/>
                <a:ea typeface="Verdana" panose="020B0604030504040204" pitchFamily="34" charset="0"/>
                <a:cs typeface="Verdana" panose="020B0604030504040204" pitchFamily="34" charset="0"/>
              </a:rPr>
              <a:t>BERT’s sensitivity to productive superficial cues reduces</a:t>
            </a:r>
          </a:p>
        </p:txBody>
      </p:sp>
      <p:sp>
        <p:nvSpPr>
          <p:cNvPr id="3" name="Slide Number Placeholder 2">
            <a:extLst>
              <a:ext uri="{FF2B5EF4-FFF2-40B4-BE49-F238E27FC236}">
                <a16:creationId xmlns:a16="http://schemas.microsoft.com/office/drawing/2014/main" id="{ED6E605C-0864-0D43-80C1-0B47A7F79497}"/>
              </a:ext>
            </a:extLst>
          </p:cNvPr>
          <p:cNvSpPr>
            <a:spLocks noGrp="1"/>
          </p:cNvSpPr>
          <p:nvPr>
            <p:ph type="sldNum" sz="quarter" idx="12"/>
          </p:nvPr>
        </p:nvSpPr>
        <p:spPr/>
        <p:txBody>
          <a:bodyPr/>
          <a:lstStyle/>
          <a:p>
            <a:fld id="{4EA0280D-554C-8445-AFE3-254AC186385E}" type="slidenum">
              <a:rPr lang="en-US" smtClean="0"/>
              <a:pPr/>
              <a:t>27</a:t>
            </a:fld>
            <a:endParaRPr lang="en-US" dirty="0"/>
          </a:p>
        </p:txBody>
      </p:sp>
    </p:spTree>
    <p:extLst>
      <p:ext uri="{BB962C8B-B14F-4D97-AF65-F5344CB8AC3E}">
        <p14:creationId xmlns:p14="http://schemas.microsoft.com/office/powerpoint/2010/main" val="876987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F282-8F17-3D4E-97F7-AF27F0666C55}"/>
              </a:ext>
            </a:extLst>
          </p:cNvPr>
          <p:cNvSpPr>
            <a:spLocks noGrp="1"/>
          </p:cNvSpPr>
          <p:nvPr>
            <p:ph type="title"/>
          </p:nvPr>
        </p:nvSpPr>
        <p:spPr/>
        <p:txBody>
          <a:bodyPr/>
          <a:lstStyle/>
          <a:p>
            <a:r>
              <a:rPr lang="en-US" dirty="0"/>
              <a:t>Clever Hans Effect in NLP</a:t>
            </a:r>
          </a:p>
        </p:txBody>
      </p:sp>
      <p:sp>
        <p:nvSpPr>
          <p:cNvPr id="3" name="Content Placeholder 2">
            <a:extLst>
              <a:ext uri="{FF2B5EF4-FFF2-40B4-BE49-F238E27FC236}">
                <a16:creationId xmlns:a16="http://schemas.microsoft.com/office/drawing/2014/main" id="{0AB4CE92-5ABD-9048-9745-CFAE7302A143}"/>
              </a:ext>
            </a:extLst>
          </p:cNvPr>
          <p:cNvSpPr>
            <a:spLocks noGrp="1"/>
          </p:cNvSpPr>
          <p:nvPr>
            <p:ph idx="1"/>
          </p:nvPr>
        </p:nvSpPr>
        <p:spPr>
          <a:xfrm>
            <a:off x="628650" y="1787333"/>
            <a:ext cx="7995805" cy="3914390"/>
          </a:xfrm>
        </p:spPr>
        <p:txBody>
          <a:bodyPr>
            <a:noAutofit/>
          </a:bodyPr>
          <a:lstStyle/>
          <a:p>
            <a:pPr marL="0" indent="0">
              <a:lnSpc>
                <a:spcPct val="120000"/>
              </a:lnSpc>
              <a:buNone/>
            </a:pPr>
            <a:r>
              <a:rPr lang="en-US" sz="2400" b="1" dirty="0">
                <a:latin typeface="Verdana" panose="020B0604030504040204" pitchFamily="34" charset="0"/>
              </a:rPr>
              <a:t>NLI: </a:t>
            </a:r>
            <a:r>
              <a:rPr lang="en-US" sz="2400" dirty="0">
                <a:latin typeface="Verdana" panose="020B0604030504040204" pitchFamily="34" charset="0"/>
              </a:rPr>
              <a:t>models perform well with </a:t>
            </a:r>
            <a:r>
              <a:rPr lang="en-US" sz="2400" dirty="0">
                <a:solidFill>
                  <a:srgbClr val="C00000"/>
                </a:solidFill>
                <a:latin typeface="Verdana" panose="020B0604030504040204" pitchFamily="34" charset="0"/>
              </a:rPr>
              <a:t>incomplete input </a:t>
            </a:r>
            <a:r>
              <a:rPr lang="en-US" sz="2400" dirty="0">
                <a:latin typeface="Verdana" panose="020B0604030504040204" pitchFamily="34" charset="0"/>
              </a:rPr>
              <a:t>[Gururangan+18; Poliak+18; Dasgupta+18]</a:t>
            </a:r>
          </a:p>
          <a:p>
            <a:pPr marL="0" indent="0">
              <a:lnSpc>
                <a:spcPct val="120000"/>
              </a:lnSpc>
              <a:buNone/>
            </a:pPr>
            <a:r>
              <a:rPr lang="en-US" sz="2400" b="1" dirty="0">
                <a:latin typeface="Verdana" panose="020B0604030504040204" pitchFamily="34" charset="0"/>
              </a:rPr>
              <a:t>Machine Reading Comprehension: </a:t>
            </a:r>
            <a:r>
              <a:rPr lang="en-US" sz="2400" dirty="0">
                <a:solidFill>
                  <a:srgbClr val="C00000"/>
                </a:solidFill>
                <a:latin typeface="Verdana" panose="020B0604030504040204" pitchFamily="34" charset="0"/>
              </a:rPr>
              <a:t>superficial cues </a:t>
            </a:r>
            <a:r>
              <a:rPr lang="en-US" sz="2400" dirty="0">
                <a:latin typeface="Verdana" panose="020B0604030504040204" pitchFamily="34" charset="0"/>
              </a:rPr>
              <a:t>make questions easier [Sugawara+18]</a:t>
            </a:r>
          </a:p>
          <a:p>
            <a:pPr marL="0" indent="0">
              <a:lnSpc>
                <a:spcPct val="120000"/>
              </a:lnSpc>
              <a:buNone/>
            </a:pPr>
            <a:r>
              <a:rPr lang="en-US" sz="2400" b="1" dirty="0">
                <a:latin typeface="Verdana" panose="020B0604030504040204" pitchFamily="34" charset="0"/>
              </a:rPr>
              <a:t>Argument Reasoning Comprehension: </a:t>
            </a:r>
            <a:r>
              <a:rPr lang="en-US" sz="2400" dirty="0">
                <a:latin typeface="Verdana" panose="020B0604030504040204" pitchFamily="34" charset="0"/>
              </a:rPr>
              <a:t>BERT exploits superficial cues (e.g. </a:t>
            </a:r>
            <a:r>
              <a:rPr lang="en-US" sz="2400" i="1" dirty="0">
                <a:latin typeface="Verdana" panose="020B0604030504040204" pitchFamily="34" charset="0"/>
              </a:rPr>
              <a:t>not</a:t>
            </a:r>
            <a:r>
              <a:rPr lang="en-US" sz="2400" dirty="0">
                <a:latin typeface="Verdana" panose="020B0604030504040204" pitchFamily="34" charset="0"/>
              </a:rPr>
              <a:t>). </a:t>
            </a:r>
            <a:r>
              <a:rPr lang="en-US" sz="2400" dirty="0">
                <a:solidFill>
                  <a:srgbClr val="C00000"/>
                </a:solidFill>
                <a:latin typeface="Verdana" panose="020B0604030504040204" pitchFamily="34" charset="0"/>
              </a:rPr>
              <a:t>Nearly random performance</a:t>
            </a:r>
            <a:r>
              <a:rPr lang="en-US" sz="2400" dirty="0">
                <a:latin typeface="Verdana" panose="020B0604030504040204" pitchFamily="34" charset="0"/>
              </a:rPr>
              <a:t> without cues [Niven+19]</a:t>
            </a:r>
          </a:p>
        </p:txBody>
      </p:sp>
      <p:sp>
        <p:nvSpPr>
          <p:cNvPr id="7" name="Slide Number Placeholder 6">
            <a:extLst>
              <a:ext uri="{FF2B5EF4-FFF2-40B4-BE49-F238E27FC236}">
                <a16:creationId xmlns:a16="http://schemas.microsoft.com/office/drawing/2014/main" id="{52ADF83B-A906-514E-86F8-F074A97D31D6}"/>
              </a:ext>
            </a:extLst>
          </p:cNvPr>
          <p:cNvSpPr>
            <a:spLocks noGrp="1"/>
          </p:cNvSpPr>
          <p:nvPr>
            <p:ph type="sldNum" sz="quarter" idx="12"/>
          </p:nvPr>
        </p:nvSpPr>
        <p:spPr/>
        <p:txBody>
          <a:bodyPr/>
          <a:lstStyle/>
          <a:p>
            <a:fld id="{4EA0280D-554C-8445-AFE3-254AC186385E}" type="slidenum">
              <a:rPr lang="en-US" smtClean="0"/>
              <a:pPr/>
              <a:t>3</a:t>
            </a:fld>
            <a:endParaRPr lang="en-US" dirty="0"/>
          </a:p>
        </p:txBody>
      </p:sp>
    </p:spTree>
    <p:extLst>
      <p:ext uri="{BB962C8B-B14F-4D97-AF65-F5344CB8AC3E}">
        <p14:creationId xmlns:p14="http://schemas.microsoft.com/office/powerpoint/2010/main" val="23641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D4DB-316C-1548-B973-10E931321092}"/>
              </a:ext>
            </a:extLst>
          </p:cNvPr>
          <p:cNvSpPr>
            <a:spLocks noGrp="1"/>
          </p:cNvSpPr>
          <p:nvPr>
            <p:ph type="title"/>
          </p:nvPr>
        </p:nvSpPr>
        <p:spPr/>
        <p:txBody>
          <a:bodyPr>
            <a:normAutofit/>
          </a:bodyPr>
          <a:lstStyle/>
          <a:p>
            <a:r>
              <a:rPr lang="en-US" dirty="0"/>
              <a:t>COPA: Choice Of Plausible Alternatives </a:t>
            </a:r>
            <a:r>
              <a:rPr lang="en-US" sz="2600" dirty="0"/>
              <a:t>[Roemmele+11]</a:t>
            </a:r>
          </a:p>
        </p:txBody>
      </p:sp>
      <p:sp>
        <p:nvSpPr>
          <p:cNvPr id="3" name="Content Placeholder 2">
            <a:extLst>
              <a:ext uri="{FF2B5EF4-FFF2-40B4-BE49-F238E27FC236}">
                <a16:creationId xmlns:a16="http://schemas.microsoft.com/office/drawing/2014/main" id="{EA7698D5-0745-9342-9A08-4CBDA767F068}"/>
              </a:ext>
            </a:extLst>
          </p:cNvPr>
          <p:cNvSpPr>
            <a:spLocks noGrp="1"/>
          </p:cNvSpPr>
          <p:nvPr>
            <p:ph idx="1"/>
          </p:nvPr>
        </p:nvSpPr>
        <p:spPr>
          <a:xfrm>
            <a:off x="628645" y="1690689"/>
            <a:ext cx="7886700" cy="4647511"/>
          </a:xfrm>
        </p:spPr>
        <p:txBody>
          <a:bodyPr>
            <a:normAutofit/>
          </a:bodyPr>
          <a:lstStyle/>
          <a:p>
            <a:pPr marL="0" indent="0">
              <a:lnSpc>
                <a:spcPct val="150000"/>
              </a:lnSpc>
              <a:buNone/>
            </a:pPr>
            <a:r>
              <a:rPr lang="en-US" sz="2800" dirty="0">
                <a:solidFill>
                  <a:srgbClr val="C00000"/>
                </a:solidFill>
              </a:rPr>
              <a:t>Benchmark for causal reasoning</a:t>
            </a:r>
          </a:p>
          <a:p>
            <a:pPr marL="0" indent="0">
              <a:lnSpc>
                <a:spcPct val="150000"/>
              </a:lnSpc>
              <a:buNone/>
            </a:pPr>
            <a:r>
              <a:rPr lang="en-US" sz="2800" dirty="0">
                <a:solidFill>
                  <a:srgbClr val="C00000"/>
                </a:solidFill>
              </a:rPr>
              <a:t>Part of </a:t>
            </a:r>
            <a:r>
              <a:rPr lang="en-US" sz="2800" dirty="0" err="1">
                <a:solidFill>
                  <a:srgbClr val="C00000"/>
                </a:solidFill>
              </a:rPr>
              <a:t>SuperGLUE</a:t>
            </a:r>
            <a:r>
              <a:rPr lang="en-US" sz="2800" dirty="0">
                <a:solidFill>
                  <a:srgbClr val="C00000"/>
                </a:solidFill>
              </a:rPr>
              <a:t> </a:t>
            </a:r>
            <a:r>
              <a:rPr lang="en-US" sz="2800" dirty="0"/>
              <a:t>[Wang+19]</a:t>
            </a:r>
            <a:r>
              <a:rPr lang="en-US" sz="2800" dirty="0">
                <a:solidFill>
                  <a:srgbClr val="C00000"/>
                </a:solidFill>
              </a:rPr>
              <a:t> </a:t>
            </a:r>
          </a:p>
          <a:p>
            <a:pPr marL="0" indent="0">
              <a:lnSpc>
                <a:spcPct val="150000"/>
              </a:lnSpc>
              <a:buNone/>
            </a:pPr>
            <a:r>
              <a:rPr lang="en-US" sz="2600" b="1" dirty="0"/>
              <a:t>Example:</a:t>
            </a:r>
          </a:p>
          <a:p>
            <a:pPr marL="0" indent="0">
              <a:buNone/>
            </a:pPr>
            <a:r>
              <a:rPr lang="en-US" sz="2400" b="1" dirty="0">
                <a:ea typeface="Helvetica Neue" panose="02000503000000020004" pitchFamily="2" charset="0"/>
                <a:cs typeface="Helvetica Neue" panose="02000503000000020004" pitchFamily="2" charset="0"/>
              </a:rPr>
              <a:t>Premise: </a:t>
            </a:r>
            <a:r>
              <a:rPr lang="en-US" sz="2600" dirty="0">
                <a:ea typeface="Helvetica Neue" panose="02000503000000020004" pitchFamily="2" charset="0"/>
                <a:cs typeface="Helvetica Neue" panose="02000503000000020004" pitchFamily="2" charset="0"/>
              </a:rPr>
              <a:t>The woman hummed to herself.</a:t>
            </a:r>
            <a:endParaRPr lang="en-US" sz="2600" b="1" dirty="0">
              <a:ea typeface="Helvetica Neue" panose="02000503000000020004" pitchFamily="2" charset="0"/>
              <a:cs typeface="Helvetica Neue" panose="02000503000000020004" pitchFamily="2" charset="0"/>
            </a:endParaRPr>
          </a:p>
          <a:p>
            <a:pPr marL="0" indent="0">
              <a:buNone/>
            </a:pPr>
            <a:r>
              <a:rPr lang="en-US" sz="2400" b="1" dirty="0">
                <a:ea typeface="Helvetica Neue" panose="02000503000000020004" pitchFamily="2" charset="0"/>
                <a:cs typeface="Helvetica Neue" panose="02000503000000020004" pitchFamily="2" charset="0"/>
              </a:rPr>
              <a:t>Question: </a:t>
            </a:r>
            <a:r>
              <a:rPr lang="en-US" sz="2600" dirty="0">
                <a:ea typeface="Helvetica Neue" panose="02000503000000020004" pitchFamily="2" charset="0"/>
                <a:cs typeface="Helvetica Neue" panose="02000503000000020004" pitchFamily="2" charset="0"/>
              </a:rPr>
              <a:t>What was the cause for this?</a:t>
            </a:r>
          </a:p>
          <a:p>
            <a:pPr marL="0" indent="0">
              <a:buNone/>
            </a:pPr>
            <a:r>
              <a:rPr lang="en-US" sz="2400" b="1" dirty="0">
                <a:ea typeface="Helvetica Neue" panose="02000503000000020004" pitchFamily="2" charset="0"/>
                <a:cs typeface="Helvetica Neue" panose="02000503000000020004" pitchFamily="2" charset="0"/>
              </a:rPr>
              <a:t>Alternative1: </a:t>
            </a:r>
            <a:r>
              <a:rPr lang="en-US" sz="2600" dirty="0">
                <a:ea typeface="Helvetica Neue" panose="02000503000000020004" pitchFamily="2" charset="0"/>
                <a:cs typeface="Helvetica Neue" panose="02000503000000020004" pitchFamily="2" charset="0"/>
              </a:rPr>
              <a:t>She was in a good mood.</a:t>
            </a:r>
          </a:p>
          <a:p>
            <a:pPr marL="0" indent="0">
              <a:buNone/>
            </a:pPr>
            <a:r>
              <a:rPr lang="en-US" sz="2400" b="1" dirty="0">
                <a:ea typeface="Helvetica Neue" panose="02000503000000020004" pitchFamily="2" charset="0"/>
                <a:cs typeface="Helvetica Neue" panose="02000503000000020004" pitchFamily="2" charset="0"/>
              </a:rPr>
              <a:t>Alternative2: </a:t>
            </a:r>
            <a:r>
              <a:rPr lang="en-US" sz="2600" dirty="0">
                <a:ea typeface="Helvetica Neue" panose="02000503000000020004" pitchFamily="2" charset="0"/>
                <a:cs typeface="Helvetica Neue" panose="02000503000000020004" pitchFamily="2" charset="0"/>
              </a:rPr>
              <a:t>She was nervous. </a:t>
            </a:r>
          </a:p>
          <a:p>
            <a:endParaRPr lang="en-US" dirty="0"/>
          </a:p>
          <a:p>
            <a:pPr marL="0" indent="0">
              <a:lnSpc>
                <a:spcPct val="150000"/>
              </a:lnSpc>
              <a:buNone/>
            </a:pPr>
            <a:endParaRPr lang="en-US" b="1" dirty="0"/>
          </a:p>
        </p:txBody>
      </p:sp>
      <p:sp>
        <p:nvSpPr>
          <p:cNvPr id="5" name="Content Placeholder 4">
            <a:extLst>
              <a:ext uri="{FF2B5EF4-FFF2-40B4-BE49-F238E27FC236}">
                <a16:creationId xmlns:a16="http://schemas.microsoft.com/office/drawing/2014/main" id="{1347AB75-2724-0740-A678-C20ED259F727}"/>
              </a:ext>
            </a:extLst>
          </p:cNvPr>
          <p:cNvSpPr txBox="1">
            <a:spLocks/>
          </p:cNvSpPr>
          <p:nvPr/>
        </p:nvSpPr>
        <p:spPr>
          <a:xfrm>
            <a:off x="628647" y="3969981"/>
            <a:ext cx="7886699" cy="19776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pic>
        <p:nvPicPr>
          <p:cNvPr id="6" name="Picture 5">
            <a:extLst>
              <a:ext uri="{FF2B5EF4-FFF2-40B4-BE49-F238E27FC236}">
                <a16:creationId xmlns:a16="http://schemas.microsoft.com/office/drawing/2014/main" id="{D550F7BB-C3AC-F94D-9254-AAF48D8CFD23}"/>
              </a:ext>
            </a:extLst>
          </p:cNvPr>
          <p:cNvPicPr>
            <a:picLocks noChangeAspect="1"/>
          </p:cNvPicPr>
          <p:nvPr/>
        </p:nvPicPr>
        <p:blipFill>
          <a:blip r:embed="rId3"/>
          <a:stretch>
            <a:fillRect/>
          </a:stretch>
        </p:blipFill>
        <p:spPr>
          <a:xfrm>
            <a:off x="7183999" y="4947424"/>
            <a:ext cx="439774" cy="439774"/>
          </a:xfrm>
          <a:prstGeom prst="rect">
            <a:avLst/>
          </a:prstGeom>
        </p:spPr>
      </p:pic>
      <p:sp>
        <p:nvSpPr>
          <p:cNvPr id="7" name="Slide Number Placeholder 6">
            <a:extLst>
              <a:ext uri="{FF2B5EF4-FFF2-40B4-BE49-F238E27FC236}">
                <a16:creationId xmlns:a16="http://schemas.microsoft.com/office/drawing/2014/main" id="{069C284D-9BDF-8048-9A5C-34D1EE781057}"/>
              </a:ext>
            </a:extLst>
          </p:cNvPr>
          <p:cNvSpPr>
            <a:spLocks noGrp="1"/>
          </p:cNvSpPr>
          <p:nvPr>
            <p:ph type="sldNum" sz="quarter" idx="12"/>
          </p:nvPr>
        </p:nvSpPr>
        <p:spPr/>
        <p:txBody>
          <a:bodyPr/>
          <a:lstStyle/>
          <a:p>
            <a:fld id="{4EA0280D-554C-8445-AFE3-254AC186385E}" type="slidenum">
              <a:rPr lang="en-US" smtClean="0"/>
              <a:pPr/>
              <a:t>4</a:t>
            </a:fld>
            <a:endParaRPr lang="en-US" dirty="0"/>
          </a:p>
        </p:txBody>
      </p:sp>
      <p:sp>
        <p:nvSpPr>
          <p:cNvPr id="12" name="Rectangle 11" hidden="1">
            <a:extLst>
              <a:ext uri="{FF2B5EF4-FFF2-40B4-BE49-F238E27FC236}">
                <a16:creationId xmlns:a16="http://schemas.microsoft.com/office/drawing/2014/main" id="{94AAC031-E9A6-0446-AA09-16C37DBD2EFD}"/>
              </a:ext>
            </a:extLst>
          </p:cNvPr>
          <p:cNvSpPr/>
          <p:nvPr/>
        </p:nvSpPr>
        <p:spPr>
          <a:xfrm>
            <a:off x="513143" y="2480009"/>
            <a:ext cx="7886699" cy="1378634"/>
          </a:xfrm>
          <a:prstGeom prst="rect">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169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639E-9D7B-DE45-9EE5-E2EB53226857}"/>
              </a:ext>
            </a:extLst>
          </p:cNvPr>
          <p:cNvSpPr>
            <a:spLocks noGrp="1"/>
          </p:cNvSpPr>
          <p:nvPr>
            <p:ph type="title"/>
          </p:nvPr>
        </p:nvSpPr>
        <p:spPr/>
        <p:txBody>
          <a:bodyPr/>
          <a:lstStyle/>
          <a:p>
            <a:r>
              <a:rPr lang="en-US" dirty="0"/>
              <a:t>Rise of the Muppets on COPA</a:t>
            </a:r>
          </a:p>
        </p:txBody>
      </p:sp>
      <p:graphicFrame>
        <p:nvGraphicFramePr>
          <p:cNvPr id="7" name="Content Placeholder 6">
            <a:extLst>
              <a:ext uri="{FF2B5EF4-FFF2-40B4-BE49-F238E27FC236}">
                <a16:creationId xmlns:a16="http://schemas.microsoft.com/office/drawing/2014/main" id="{C8F38FF0-8230-BE4C-A011-8C8DE2C0AFB4}"/>
              </a:ext>
            </a:extLst>
          </p:cNvPr>
          <p:cNvGraphicFramePr>
            <a:graphicFrameLocks noGrp="1"/>
          </p:cNvGraphicFramePr>
          <p:nvPr>
            <p:ph idx="1"/>
            <p:extLst>
              <p:ext uri="{D42A27DB-BD31-4B8C-83A1-F6EECF244321}">
                <p14:modId xmlns:p14="http://schemas.microsoft.com/office/powerpoint/2010/main" val="3965781281"/>
              </p:ext>
            </p:extLst>
          </p:nvPr>
        </p:nvGraphicFramePr>
        <p:xfrm>
          <a:off x="211015" y="1519311"/>
          <a:ext cx="8445970" cy="2840801"/>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2">
            <a:extLst>
              <a:ext uri="{FF2B5EF4-FFF2-40B4-BE49-F238E27FC236}">
                <a16:creationId xmlns:a16="http://schemas.microsoft.com/office/drawing/2014/main" id="{BE33A69E-BB17-4E43-ACE3-7896C6B8AF60}"/>
              </a:ext>
            </a:extLst>
          </p:cNvPr>
          <p:cNvSpPr txBox="1">
            <a:spLocks/>
          </p:cNvSpPr>
          <p:nvPr/>
        </p:nvSpPr>
        <p:spPr>
          <a:xfrm>
            <a:off x="770285" y="4774131"/>
            <a:ext cx="7886700" cy="141565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Verdana" panose="020B0604030504040204" pitchFamily="34" charset="0"/>
                <a:ea typeface="Verdana" panose="020B0604030504040204" pitchFamily="34" charset="0"/>
                <a:cs typeface="Verdana" panose="020B0604030504040204" pitchFamily="34" charset="0"/>
              </a:rPr>
              <a:t>Is this the Clever Hans effect?</a:t>
            </a:r>
          </a:p>
        </p:txBody>
      </p:sp>
      <p:sp>
        <p:nvSpPr>
          <p:cNvPr id="3" name="Slide Number Placeholder 2">
            <a:extLst>
              <a:ext uri="{FF2B5EF4-FFF2-40B4-BE49-F238E27FC236}">
                <a16:creationId xmlns:a16="http://schemas.microsoft.com/office/drawing/2014/main" id="{F77BA019-E77F-0542-B69B-9460FA55D6F4}"/>
              </a:ext>
            </a:extLst>
          </p:cNvPr>
          <p:cNvSpPr>
            <a:spLocks noGrp="1"/>
          </p:cNvSpPr>
          <p:nvPr>
            <p:ph type="sldNum" sz="quarter" idx="12"/>
          </p:nvPr>
        </p:nvSpPr>
        <p:spPr/>
        <p:txBody>
          <a:bodyPr/>
          <a:lstStyle/>
          <a:p>
            <a:fld id="{4EA0280D-554C-8445-AFE3-254AC186385E}" type="slidenum">
              <a:rPr lang="en-US" smtClean="0"/>
              <a:pPr/>
              <a:t>5</a:t>
            </a:fld>
            <a:endParaRPr lang="en-US" dirty="0"/>
          </a:p>
        </p:txBody>
      </p:sp>
    </p:spTree>
    <p:extLst>
      <p:ext uri="{BB962C8B-B14F-4D97-AF65-F5344CB8AC3E}">
        <p14:creationId xmlns:p14="http://schemas.microsoft.com/office/powerpoint/2010/main" val="180581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84A2-E639-E44A-9B8F-9D43B02115C0}"/>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3C00EE83-FBAF-C944-ADAF-06D2C1AE4D8F}"/>
              </a:ext>
            </a:extLst>
          </p:cNvPr>
          <p:cNvSpPr>
            <a:spLocks noGrp="1"/>
          </p:cNvSpPr>
          <p:nvPr>
            <p:ph idx="1"/>
          </p:nvPr>
        </p:nvSpPr>
        <p:spPr>
          <a:xfrm>
            <a:off x="628650" y="1690689"/>
            <a:ext cx="7886700" cy="4486274"/>
          </a:xfrm>
        </p:spPr>
        <p:txBody>
          <a:bodyPr>
            <a:normAutofit/>
          </a:bodyPr>
          <a:lstStyle/>
          <a:p>
            <a:pPr marL="514350" indent="-514350">
              <a:lnSpc>
                <a:spcPct val="150000"/>
              </a:lnSpc>
              <a:buFont typeface="+mj-lt"/>
              <a:buAutoNum type="arabicPeriod"/>
            </a:pPr>
            <a:r>
              <a:rPr lang="en-US" dirty="0">
                <a:ea typeface="Helvetica Neue Medium" panose="02000503000000020004" pitchFamily="2" charset="0"/>
                <a:cs typeface="Helvetica Neue Medium" panose="02000503000000020004" pitchFamily="2" charset="0"/>
              </a:rPr>
              <a:t>Does COPA have superficial cues?</a:t>
            </a:r>
          </a:p>
          <a:p>
            <a:pPr marL="514350" indent="-514350">
              <a:lnSpc>
                <a:spcPct val="150000"/>
              </a:lnSpc>
              <a:buFont typeface="+mj-lt"/>
              <a:buAutoNum type="arabicPeriod"/>
            </a:pPr>
            <a:r>
              <a:rPr lang="en-US" dirty="0">
                <a:ea typeface="Helvetica Neue Medium" panose="02000503000000020004" pitchFamily="2" charset="0"/>
                <a:cs typeface="Helvetica Neue Medium" panose="02000503000000020004" pitchFamily="2" charset="0"/>
              </a:rPr>
              <a:t>If so, do pre-trained language models exploit these cues?</a:t>
            </a:r>
          </a:p>
          <a:p>
            <a:pPr marL="514350" indent="-514350">
              <a:lnSpc>
                <a:spcPct val="150000"/>
              </a:lnSpc>
              <a:buFont typeface="+mj-lt"/>
              <a:buAutoNum type="arabicPeriod"/>
            </a:pPr>
            <a:r>
              <a:rPr lang="en-US" dirty="0">
                <a:ea typeface="Helvetica Neue Medium" panose="02000503000000020004" pitchFamily="2" charset="0"/>
                <a:cs typeface="Helvetica Neue Medium" panose="02000503000000020004" pitchFamily="2" charset="0"/>
              </a:rPr>
              <a:t>If they do, how do LMs perform without cues?</a:t>
            </a:r>
            <a:endParaRPr lang="en-US" dirty="0"/>
          </a:p>
        </p:txBody>
      </p:sp>
      <p:sp>
        <p:nvSpPr>
          <p:cNvPr id="7" name="Slide Number Placeholder 6">
            <a:extLst>
              <a:ext uri="{FF2B5EF4-FFF2-40B4-BE49-F238E27FC236}">
                <a16:creationId xmlns:a16="http://schemas.microsoft.com/office/drawing/2014/main" id="{D449EDBD-0934-B04D-B605-731F649D92E3}"/>
              </a:ext>
            </a:extLst>
          </p:cNvPr>
          <p:cNvSpPr>
            <a:spLocks noGrp="1"/>
          </p:cNvSpPr>
          <p:nvPr>
            <p:ph type="sldNum" sz="quarter" idx="12"/>
          </p:nvPr>
        </p:nvSpPr>
        <p:spPr/>
        <p:txBody>
          <a:bodyPr/>
          <a:lstStyle/>
          <a:p>
            <a:fld id="{4EA0280D-554C-8445-AFE3-254AC186385E}" type="slidenum">
              <a:rPr lang="en-US" smtClean="0"/>
              <a:pPr/>
              <a:t>6</a:t>
            </a:fld>
            <a:endParaRPr lang="en-US" dirty="0"/>
          </a:p>
        </p:txBody>
      </p:sp>
    </p:spTree>
    <p:extLst>
      <p:ext uri="{BB962C8B-B14F-4D97-AF65-F5344CB8AC3E}">
        <p14:creationId xmlns:p14="http://schemas.microsoft.com/office/powerpoint/2010/main" val="234632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2F58-A336-8C43-A2E6-4BACB4735E80}"/>
              </a:ext>
            </a:extLst>
          </p:cNvPr>
          <p:cNvSpPr>
            <a:spLocks noGrp="1"/>
          </p:cNvSpPr>
          <p:nvPr>
            <p:ph type="title"/>
          </p:nvPr>
        </p:nvSpPr>
        <p:spPr/>
        <p:txBody>
          <a:bodyPr/>
          <a:lstStyle/>
          <a:p>
            <a:r>
              <a:rPr lang="en-US" dirty="0"/>
              <a:t>Superficial Cues in COPA</a:t>
            </a:r>
          </a:p>
        </p:txBody>
      </p:sp>
      <p:sp>
        <p:nvSpPr>
          <p:cNvPr id="3" name="Content Placeholder 2">
            <a:extLst>
              <a:ext uri="{FF2B5EF4-FFF2-40B4-BE49-F238E27FC236}">
                <a16:creationId xmlns:a16="http://schemas.microsoft.com/office/drawing/2014/main" id="{7A6D1233-FB35-1643-897E-FACBD3A7774E}"/>
              </a:ext>
            </a:extLst>
          </p:cNvPr>
          <p:cNvSpPr>
            <a:spLocks noGrp="1"/>
          </p:cNvSpPr>
          <p:nvPr>
            <p:ph idx="1"/>
          </p:nvPr>
        </p:nvSpPr>
        <p:spPr>
          <a:xfrm>
            <a:off x="628650" y="1690689"/>
            <a:ext cx="7886700" cy="4470960"/>
          </a:xfrm>
        </p:spPr>
        <p:txBody>
          <a:bodyPr>
            <a:noAutofit/>
          </a:bodyPr>
          <a:lstStyle/>
          <a:p>
            <a:pPr marL="0" indent="0">
              <a:lnSpc>
                <a:spcPct val="100000"/>
              </a:lnSpc>
              <a:buNone/>
            </a:pPr>
            <a:r>
              <a:rPr lang="en-US" sz="2700" dirty="0"/>
              <a:t>Superficial cues:</a:t>
            </a:r>
          </a:p>
          <a:p>
            <a:pPr lvl="1">
              <a:lnSpc>
                <a:spcPct val="100000"/>
              </a:lnSpc>
            </a:pPr>
            <a:r>
              <a:rPr lang="en-US" sz="2300" dirty="0"/>
              <a:t>Uneven token distributions across classes</a:t>
            </a:r>
          </a:p>
          <a:p>
            <a:pPr lvl="1">
              <a:lnSpc>
                <a:spcPct val="100000"/>
              </a:lnSpc>
            </a:pPr>
            <a:r>
              <a:rPr lang="en-US" sz="2300" dirty="0"/>
              <a:t>Allow models to use simple heuristics to solve</a:t>
            </a:r>
          </a:p>
          <a:p>
            <a:pPr marL="0" indent="0">
              <a:lnSpc>
                <a:spcPct val="100000"/>
              </a:lnSpc>
              <a:buNone/>
            </a:pPr>
            <a:r>
              <a:rPr lang="en-US" sz="2700" dirty="0"/>
              <a:t>We found cues in COPA:</a:t>
            </a:r>
          </a:p>
          <a:p>
            <a:pPr lvl="1">
              <a:lnSpc>
                <a:spcPct val="100000"/>
              </a:lnSpc>
            </a:pPr>
            <a:r>
              <a:rPr lang="en-US" sz="2300" dirty="0"/>
              <a:t>Some tokens appear more often in one alternative</a:t>
            </a:r>
          </a:p>
          <a:p>
            <a:pPr lvl="1">
              <a:lnSpc>
                <a:spcPct val="100000"/>
              </a:lnSpc>
            </a:pPr>
            <a:r>
              <a:rPr lang="en-US" sz="2700" dirty="0"/>
              <a:t>Most informative cues: </a:t>
            </a:r>
            <a:r>
              <a:rPr lang="en-US" sz="2700" b="1" dirty="0">
                <a:solidFill>
                  <a:srgbClr val="C00000"/>
                </a:solidFill>
              </a:rPr>
              <a:t>in, was, to, the, a</a:t>
            </a:r>
          </a:p>
          <a:p>
            <a:pPr marL="0" indent="0">
              <a:lnSpc>
                <a:spcPct val="100000"/>
              </a:lnSpc>
              <a:buNone/>
            </a:pPr>
            <a:r>
              <a:rPr lang="en-US" sz="2700" dirty="0"/>
              <a:t>These cues are predictive of the correct choice</a:t>
            </a:r>
          </a:p>
        </p:txBody>
      </p:sp>
      <p:sp>
        <p:nvSpPr>
          <p:cNvPr id="5" name="Slide Number Placeholder 4">
            <a:extLst>
              <a:ext uri="{FF2B5EF4-FFF2-40B4-BE49-F238E27FC236}">
                <a16:creationId xmlns:a16="http://schemas.microsoft.com/office/drawing/2014/main" id="{8393F78B-D53D-F041-999F-1314F7514C66}"/>
              </a:ext>
            </a:extLst>
          </p:cNvPr>
          <p:cNvSpPr>
            <a:spLocks noGrp="1"/>
          </p:cNvSpPr>
          <p:nvPr>
            <p:ph type="sldNum" sz="quarter" idx="12"/>
          </p:nvPr>
        </p:nvSpPr>
        <p:spPr/>
        <p:txBody>
          <a:bodyPr/>
          <a:lstStyle/>
          <a:p>
            <a:fld id="{4EA0280D-554C-8445-AFE3-254AC186385E}" type="slidenum">
              <a:rPr lang="en-US" smtClean="0"/>
              <a:pPr/>
              <a:t>7</a:t>
            </a:fld>
            <a:endParaRPr lang="en-US" dirty="0"/>
          </a:p>
        </p:txBody>
      </p:sp>
    </p:spTree>
    <p:extLst>
      <p:ext uri="{BB962C8B-B14F-4D97-AF65-F5344CB8AC3E}">
        <p14:creationId xmlns:p14="http://schemas.microsoft.com/office/powerpoint/2010/main" val="72317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84A2-E639-E44A-9B8F-9D43B02115C0}"/>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3C00EE83-FBAF-C944-ADAF-06D2C1AE4D8F}"/>
              </a:ext>
            </a:extLst>
          </p:cNvPr>
          <p:cNvSpPr>
            <a:spLocks noGrp="1"/>
          </p:cNvSpPr>
          <p:nvPr>
            <p:ph idx="1"/>
          </p:nvPr>
        </p:nvSpPr>
        <p:spPr>
          <a:xfrm>
            <a:off x="628650" y="1690689"/>
            <a:ext cx="7886700" cy="4486274"/>
          </a:xfrm>
        </p:spPr>
        <p:txBody>
          <a:bodyPr>
            <a:normAutofit/>
          </a:bodyPr>
          <a:lstStyle/>
          <a:p>
            <a:pPr marL="514350" indent="-514350">
              <a:buFont typeface="+mj-lt"/>
              <a:buAutoNum type="arabicPeriod"/>
            </a:pPr>
            <a:r>
              <a:rPr lang="en-US" dirty="0">
                <a:ea typeface="Helvetica Neue Medium" panose="02000503000000020004" pitchFamily="2" charset="0"/>
                <a:cs typeface="Helvetica Neue Medium" panose="02000503000000020004" pitchFamily="2" charset="0"/>
              </a:rPr>
              <a:t>Does COPA have superficial cues?</a:t>
            </a:r>
          </a:p>
          <a:p>
            <a:pPr marL="457200" lvl="1" indent="0">
              <a:buNone/>
            </a:pPr>
            <a:r>
              <a:rPr lang="en-US" sz="3600" dirty="0">
                <a:solidFill>
                  <a:srgbClr val="C00000"/>
                </a:solidFill>
                <a:ea typeface="Helvetica Neue Medium" panose="02000503000000020004" pitchFamily="2" charset="0"/>
                <a:cs typeface="Helvetica Neue Medium" panose="02000503000000020004" pitchFamily="2" charset="0"/>
              </a:rPr>
              <a:t>Yes! </a:t>
            </a:r>
          </a:p>
          <a:p>
            <a:pPr marL="457200" lvl="1" indent="0">
              <a:buNone/>
            </a:pPr>
            <a:endParaRPr lang="en-US" sz="3600" dirty="0">
              <a:solidFill>
                <a:srgbClr val="C00000"/>
              </a:solidFill>
              <a:ea typeface="Helvetica Neue Medium" panose="02000503000000020004" pitchFamily="2" charset="0"/>
              <a:cs typeface="Helvetica Neue Medium" panose="02000503000000020004" pitchFamily="2" charset="0"/>
            </a:endParaRPr>
          </a:p>
          <a:p>
            <a:pPr marL="514350" indent="-514350">
              <a:buFont typeface="+mj-lt"/>
              <a:buAutoNum type="arabicPeriod"/>
            </a:pPr>
            <a:r>
              <a:rPr lang="en-US" dirty="0">
                <a:ea typeface="Helvetica Neue Medium" panose="02000503000000020004" pitchFamily="2" charset="0"/>
                <a:cs typeface="Helvetica Neue Medium" panose="02000503000000020004" pitchFamily="2" charset="0"/>
              </a:rPr>
              <a:t>Do pre-trained language models exploit these cues?</a:t>
            </a:r>
          </a:p>
        </p:txBody>
      </p:sp>
      <p:sp>
        <p:nvSpPr>
          <p:cNvPr id="7" name="Slide Number Placeholder 6">
            <a:extLst>
              <a:ext uri="{FF2B5EF4-FFF2-40B4-BE49-F238E27FC236}">
                <a16:creationId xmlns:a16="http://schemas.microsoft.com/office/drawing/2014/main" id="{D449EDBD-0934-B04D-B605-731F649D92E3}"/>
              </a:ext>
            </a:extLst>
          </p:cNvPr>
          <p:cNvSpPr>
            <a:spLocks noGrp="1"/>
          </p:cNvSpPr>
          <p:nvPr>
            <p:ph type="sldNum" sz="quarter" idx="12"/>
          </p:nvPr>
        </p:nvSpPr>
        <p:spPr/>
        <p:txBody>
          <a:bodyPr/>
          <a:lstStyle/>
          <a:p>
            <a:fld id="{4EA0280D-554C-8445-AFE3-254AC186385E}" type="slidenum">
              <a:rPr lang="en-US" smtClean="0"/>
              <a:pPr/>
              <a:t>8</a:t>
            </a:fld>
            <a:endParaRPr lang="en-US" dirty="0"/>
          </a:p>
        </p:txBody>
      </p:sp>
      <p:pic>
        <p:nvPicPr>
          <p:cNvPr id="11" name="Picture 10">
            <a:extLst>
              <a:ext uri="{FF2B5EF4-FFF2-40B4-BE49-F238E27FC236}">
                <a16:creationId xmlns:a16="http://schemas.microsoft.com/office/drawing/2014/main" id="{7F90C816-A6E8-B74B-AAB2-AC8513E3C464}"/>
              </a:ext>
            </a:extLst>
          </p:cNvPr>
          <p:cNvPicPr>
            <a:picLocks noChangeAspect="1"/>
          </p:cNvPicPr>
          <p:nvPr/>
        </p:nvPicPr>
        <p:blipFill>
          <a:blip r:embed="rId3"/>
          <a:stretch>
            <a:fillRect/>
          </a:stretch>
        </p:blipFill>
        <p:spPr>
          <a:xfrm>
            <a:off x="2197175" y="2209281"/>
            <a:ext cx="488875" cy="485199"/>
          </a:xfrm>
          <a:prstGeom prst="rect">
            <a:avLst/>
          </a:prstGeom>
        </p:spPr>
      </p:pic>
    </p:spTree>
    <p:extLst>
      <p:ext uri="{BB962C8B-B14F-4D97-AF65-F5344CB8AC3E}">
        <p14:creationId xmlns:p14="http://schemas.microsoft.com/office/powerpoint/2010/main" val="162968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5658-80C6-FA4D-B7DB-AE10F06A3EBE}"/>
              </a:ext>
            </a:extLst>
          </p:cNvPr>
          <p:cNvSpPr>
            <a:spLocks noGrp="1"/>
          </p:cNvSpPr>
          <p:nvPr>
            <p:ph type="title"/>
          </p:nvPr>
        </p:nvSpPr>
        <p:spPr/>
        <p:txBody>
          <a:bodyPr/>
          <a:lstStyle/>
          <a:p>
            <a:r>
              <a:rPr lang="en-US" dirty="0" err="1"/>
              <a:t>RoBERTa</a:t>
            </a:r>
            <a:r>
              <a:rPr lang="en-US" dirty="0"/>
              <a:t> </a:t>
            </a:r>
            <a:r>
              <a:rPr lang="en-US" sz="3300" dirty="0"/>
              <a:t>[Liu+19] </a:t>
            </a:r>
            <a:r>
              <a:rPr lang="en-US" dirty="0"/>
              <a:t>exploits superficial cues</a:t>
            </a:r>
          </a:p>
        </p:txBody>
      </p:sp>
      <p:sp>
        <p:nvSpPr>
          <p:cNvPr id="10" name="Content Placeholder 2">
            <a:extLst>
              <a:ext uri="{FF2B5EF4-FFF2-40B4-BE49-F238E27FC236}">
                <a16:creationId xmlns:a16="http://schemas.microsoft.com/office/drawing/2014/main" id="{56300128-85FE-3A42-BDA6-5ADDFE9B9FDA}"/>
              </a:ext>
            </a:extLst>
          </p:cNvPr>
          <p:cNvSpPr txBox="1">
            <a:spLocks/>
          </p:cNvSpPr>
          <p:nvPr/>
        </p:nvSpPr>
        <p:spPr>
          <a:xfrm>
            <a:off x="722168" y="2901686"/>
            <a:ext cx="7699664" cy="1448387"/>
          </a:xfrm>
          <a:prstGeom prst="rect">
            <a:avLst/>
          </a:prstGeom>
          <a:solidFill>
            <a:srgbClr val="0070C0">
              <a:alpha val="20000"/>
            </a:srgbClr>
          </a:solidFill>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ontserra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ontserra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00" b="1" dirty="0">
                <a:latin typeface="Verdana" panose="020B0604030504040204" pitchFamily="34" charset="0"/>
                <a:ea typeface="Verdana" panose="020B0604030504040204" pitchFamily="34" charset="0"/>
                <a:cs typeface="Verdana" panose="020B0604030504040204" pitchFamily="34" charset="0"/>
              </a:rPr>
              <a:t>Question: </a:t>
            </a:r>
            <a:r>
              <a:rPr lang="en-US" sz="2700" dirty="0">
                <a:latin typeface="Verdana" panose="020B0604030504040204" pitchFamily="34" charset="0"/>
                <a:ea typeface="Verdana" panose="020B0604030504040204" pitchFamily="34" charset="0"/>
                <a:cs typeface="Verdana" panose="020B0604030504040204" pitchFamily="34" charset="0"/>
              </a:rPr>
              <a:t>What was the cause of this?</a:t>
            </a:r>
          </a:p>
          <a:p>
            <a:pPr marL="0" indent="0">
              <a:buNone/>
            </a:pPr>
            <a:r>
              <a:rPr lang="en-US" sz="2700" b="1" dirty="0">
                <a:latin typeface="Verdana" panose="020B0604030504040204" pitchFamily="34" charset="0"/>
                <a:ea typeface="Verdana" panose="020B0604030504040204" pitchFamily="34" charset="0"/>
                <a:cs typeface="Verdana" panose="020B0604030504040204" pitchFamily="34" charset="0"/>
              </a:rPr>
              <a:t>A1: </a:t>
            </a:r>
            <a:r>
              <a:rPr lang="en-US" sz="2700" dirty="0">
                <a:latin typeface="Verdana" panose="020B0604030504040204" pitchFamily="34" charset="0"/>
                <a:ea typeface="Verdana" panose="020B0604030504040204" pitchFamily="34" charset="0"/>
                <a:cs typeface="Verdana" panose="020B0604030504040204" pitchFamily="34" charset="0"/>
              </a:rPr>
              <a:t>She was in a good mood.</a:t>
            </a:r>
          </a:p>
          <a:p>
            <a:pPr marL="0" indent="0">
              <a:buNone/>
            </a:pPr>
            <a:r>
              <a:rPr lang="en-US" sz="2700" b="1" dirty="0">
                <a:latin typeface="Verdana" panose="020B0604030504040204" pitchFamily="34" charset="0"/>
                <a:ea typeface="Verdana" panose="020B0604030504040204" pitchFamily="34" charset="0"/>
                <a:cs typeface="Verdana" panose="020B0604030504040204" pitchFamily="34" charset="0"/>
              </a:rPr>
              <a:t>A2: </a:t>
            </a:r>
            <a:r>
              <a:rPr lang="en-US" sz="2700" dirty="0">
                <a:latin typeface="Verdana" panose="020B0604030504040204" pitchFamily="34" charset="0"/>
                <a:ea typeface="Verdana" panose="020B0604030504040204" pitchFamily="34" charset="0"/>
                <a:cs typeface="Verdana" panose="020B0604030504040204" pitchFamily="34" charset="0"/>
              </a:rPr>
              <a:t>She was nervous</a:t>
            </a:r>
          </a:p>
          <a:p>
            <a:pPr marL="0" indent="0">
              <a:buNone/>
            </a:pPr>
            <a:endParaRPr lang="en-US" sz="2700" dirty="0">
              <a:latin typeface="Verdana" panose="020B0604030504040204" pitchFamily="34" charset="0"/>
              <a:ea typeface="Verdana" panose="020B0604030504040204" pitchFamily="34" charset="0"/>
              <a:cs typeface="Verdana" panose="020B0604030504040204" pitchFamily="34" charset="0"/>
            </a:endParaRPr>
          </a:p>
        </p:txBody>
      </p:sp>
      <p:sp>
        <p:nvSpPr>
          <p:cNvPr id="12" name="Content Placeholder 11">
            <a:extLst>
              <a:ext uri="{FF2B5EF4-FFF2-40B4-BE49-F238E27FC236}">
                <a16:creationId xmlns:a16="http://schemas.microsoft.com/office/drawing/2014/main" id="{66DA6B76-1E94-8E48-9B36-CCDD7B47273D}"/>
              </a:ext>
            </a:extLst>
          </p:cNvPr>
          <p:cNvSpPr>
            <a:spLocks noGrp="1"/>
          </p:cNvSpPr>
          <p:nvPr>
            <p:ph idx="1"/>
          </p:nvPr>
        </p:nvSpPr>
        <p:spPr>
          <a:xfrm>
            <a:off x="564007" y="4611103"/>
            <a:ext cx="7886700" cy="1783748"/>
          </a:xfrm>
        </p:spPr>
        <p:txBody>
          <a:bodyPr>
            <a:normAutofit/>
          </a:bodyPr>
          <a:lstStyle/>
          <a:p>
            <a:pPr marL="0" indent="0">
              <a:buNone/>
            </a:pPr>
            <a:r>
              <a:rPr lang="en-US" sz="2700" dirty="0"/>
              <a:t>RoBERTa performs better (</a:t>
            </a:r>
            <a:r>
              <a:rPr lang="en-US" sz="2700" b="1" dirty="0">
                <a:solidFill>
                  <a:srgbClr val="C00000"/>
                </a:solidFill>
              </a:rPr>
              <a:t>59.6%</a:t>
            </a:r>
            <a:r>
              <a:rPr lang="en-US" sz="2700" dirty="0"/>
              <a:t>) than random chance </a:t>
            </a:r>
          </a:p>
          <a:p>
            <a:pPr marL="0" indent="0">
              <a:buNone/>
            </a:pPr>
            <a:r>
              <a:rPr lang="en-US" sz="2700" b="1" dirty="0"/>
              <a:t>Problematic: </a:t>
            </a:r>
            <a:r>
              <a:rPr lang="en-US" sz="2700" dirty="0"/>
              <a:t>COPA is designed as a choice between alternatives </a:t>
            </a:r>
            <a:r>
              <a:rPr lang="en-US" sz="2700" dirty="0">
                <a:solidFill>
                  <a:srgbClr val="C00000"/>
                </a:solidFill>
              </a:rPr>
              <a:t>given the premise</a:t>
            </a:r>
            <a:endParaRPr lang="en-US" sz="2700" dirty="0"/>
          </a:p>
        </p:txBody>
      </p:sp>
      <p:sp>
        <p:nvSpPr>
          <p:cNvPr id="14" name="TextBox 13">
            <a:extLst>
              <a:ext uri="{FF2B5EF4-FFF2-40B4-BE49-F238E27FC236}">
                <a16:creationId xmlns:a16="http://schemas.microsoft.com/office/drawing/2014/main" id="{9D1957D1-B7A7-D24F-8A6B-7CF79AECA924}"/>
              </a:ext>
            </a:extLst>
          </p:cNvPr>
          <p:cNvSpPr txBox="1"/>
          <p:nvPr/>
        </p:nvSpPr>
        <p:spPr>
          <a:xfrm>
            <a:off x="722168" y="1717327"/>
            <a:ext cx="7793182" cy="923330"/>
          </a:xfrm>
          <a:prstGeom prst="rect">
            <a:avLst/>
          </a:prstGeom>
          <a:noFill/>
        </p:spPr>
        <p:txBody>
          <a:bodyPr wrap="square" rtlCol="0">
            <a:spAutoFit/>
          </a:bodyPr>
          <a:lstStyle/>
          <a:p>
            <a:r>
              <a:rPr lang="en-US" sz="2700" dirty="0">
                <a:latin typeface="Verdana" panose="020B0604030504040204" pitchFamily="34" charset="0"/>
                <a:ea typeface="Verdana" panose="020B0604030504040204" pitchFamily="34" charset="0"/>
                <a:cs typeface="Verdana" panose="020B0604030504040204" pitchFamily="34" charset="0"/>
              </a:rPr>
              <a:t>Experiment: provide only </a:t>
            </a:r>
            <a:r>
              <a:rPr lang="en-US" sz="2700" dirty="0">
                <a:solidFill>
                  <a:srgbClr val="C00000"/>
                </a:solidFill>
                <a:latin typeface="Verdana" panose="020B0604030504040204" pitchFamily="34" charset="0"/>
                <a:ea typeface="Verdana" panose="020B0604030504040204" pitchFamily="34" charset="0"/>
                <a:cs typeface="Verdana" panose="020B0604030504040204" pitchFamily="34" charset="0"/>
              </a:rPr>
              <a:t>incomplete input</a:t>
            </a:r>
          </a:p>
          <a:p>
            <a:r>
              <a:rPr lang="en-US" sz="2700" dirty="0">
                <a:latin typeface="Verdana" panose="020B0604030504040204" pitchFamily="34" charset="0"/>
                <a:ea typeface="Verdana" panose="020B0604030504040204" pitchFamily="34" charset="0"/>
                <a:cs typeface="Verdana" panose="020B0604030504040204" pitchFamily="34" charset="0"/>
              </a:rPr>
              <a:t>Makes the task </a:t>
            </a:r>
            <a:r>
              <a:rPr lang="en-US" sz="2700" dirty="0">
                <a:solidFill>
                  <a:srgbClr val="C00000"/>
                </a:solidFill>
                <a:latin typeface="Verdana" panose="020B0604030504040204" pitchFamily="34" charset="0"/>
                <a:ea typeface="Verdana" panose="020B0604030504040204" pitchFamily="34" charset="0"/>
                <a:cs typeface="Verdana" panose="020B0604030504040204" pitchFamily="34" charset="0"/>
              </a:rPr>
              <a:t>impossible</a:t>
            </a:r>
          </a:p>
        </p:txBody>
      </p:sp>
      <p:sp>
        <p:nvSpPr>
          <p:cNvPr id="15" name="Slide Number Placeholder 14">
            <a:extLst>
              <a:ext uri="{FF2B5EF4-FFF2-40B4-BE49-F238E27FC236}">
                <a16:creationId xmlns:a16="http://schemas.microsoft.com/office/drawing/2014/main" id="{75D5347D-FC2C-AB43-8D31-B216AA0CCE5B}"/>
              </a:ext>
            </a:extLst>
          </p:cNvPr>
          <p:cNvSpPr>
            <a:spLocks noGrp="1"/>
          </p:cNvSpPr>
          <p:nvPr>
            <p:ph type="sldNum" sz="quarter" idx="12"/>
          </p:nvPr>
        </p:nvSpPr>
        <p:spPr/>
        <p:txBody>
          <a:bodyPr/>
          <a:lstStyle/>
          <a:p>
            <a:fld id="{4EA0280D-554C-8445-AFE3-254AC186385E}" type="slidenum">
              <a:rPr lang="en-US" smtClean="0"/>
              <a:pPr/>
              <a:t>9</a:t>
            </a:fld>
            <a:endParaRPr lang="en-US" dirty="0"/>
          </a:p>
        </p:txBody>
      </p:sp>
      <p:sp>
        <p:nvSpPr>
          <p:cNvPr id="16" name="Rectangle 15" hidden="1">
            <a:extLst>
              <a:ext uri="{FF2B5EF4-FFF2-40B4-BE49-F238E27FC236}">
                <a16:creationId xmlns:a16="http://schemas.microsoft.com/office/drawing/2014/main" id="{D6D2F79B-B33D-AD44-B86F-5913D96BE26B}"/>
              </a:ext>
            </a:extLst>
          </p:cNvPr>
          <p:cNvSpPr/>
          <p:nvPr/>
        </p:nvSpPr>
        <p:spPr>
          <a:xfrm>
            <a:off x="607268" y="2947183"/>
            <a:ext cx="8022981" cy="1320883"/>
          </a:xfrm>
          <a:prstGeom prst="rect">
            <a:avLst/>
          </a:prstGeom>
          <a:solidFill>
            <a:schemeClr val="accent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661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17938</TotalTime>
  <Words>882</Words>
  <Application>Microsoft Macintosh PowerPoint</Application>
  <PresentationFormat>On-screen Show (4:3)</PresentationFormat>
  <Paragraphs>179</Paragraphs>
  <Slides>27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System Font Regular</vt:lpstr>
      <vt:lpstr>Arial</vt:lpstr>
      <vt:lpstr>Calibri</vt:lpstr>
      <vt:lpstr>Cambria</vt:lpstr>
      <vt:lpstr>Garamond</vt:lpstr>
      <vt:lpstr>Helvetica</vt:lpstr>
      <vt:lpstr>Montserrat</vt:lpstr>
      <vt:lpstr>Verdana</vt:lpstr>
      <vt:lpstr>Office Theme</vt:lpstr>
      <vt:lpstr>When Choosing Plausible Alternatives, Clever Hans can be Clever</vt:lpstr>
      <vt:lpstr>PowerPoint Presentation</vt:lpstr>
      <vt:lpstr>Clever Hans Effect in NLP</vt:lpstr>
      <vt:lpstr>COPA: Choice Of Plausible Alternatives [Roemmele+11]</vt:lpstr>
      <vt:lpstr>Rise of the Muppets on COPA</vt:lpstr>
      <vt:lpstr>Research Questions</vt:lpstr>
      <vt:lpstr>Superficial Cues in COPA</vt:lpstr>
      <vt:lpstr>Research Questions</vt:lpstr>
      <vt:lpstr>RoBERTa [Liu+19] exploits superficial cues</vt:lpstr>
      <vt:lpstr>Splitting COPA into Easy and Hard Subsets</vt:lpstr>
      <vt:lpstr>BERT on COPA</vt:lpstr>
      <vt:lpstr>RoBERTa on COPA</vt:lpstr>
      <vt:lpstr>Research Questions</vt:lpstr>
      <vt:lpstr>Let’s fix COPA!</vt:lpstr>
      <vt:lpstr>Balanced COPA</vt:lpstr>
      <vt:lpstr>Balanced COPA</vt:lpstr>
      <vt:lpstr>Training without Superficial Cues</vt:lpstr>
      <vt:lpstr>Balanced COPA: BERT</vt:lpstr>
      <vt:lpstr>Balanced COPA: RoBERTa</vt:lpstr>
      <vt:lpstr>Research Questions</vt:lpstr>
      <vt:lpstr>Conclusions</vt:lpstr>
      <vt:lpstr>PowerPoint Presentation</vt:lpstr>
      <vt:lpstr>Superficial cues</vt:lpstr>
      <vt:lpstr>AMT: Human Evaluation</vt:lpstr>
      <vt:lpstr>Evaluation on Balanced COPA</vt:lpstr>
      <vt:lpstr>Gradient Sensitivity</vt:lpstr>
      <vt:lpstr>BERT Sensitivity to superficial cues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Choosing Plausible Alternatives, Clever Hans can be Clever</dc:title>
  <dc:creator>Pride Kavumba</dc:creator>
  <cp:lastModifiedBy>Pride Kavumba</cp:lastModifiedBy>
  <cp:revision>179</cp:revision>
  <dcterms:created xsi:type="dcterms:W3CDTF">2019-10-15T06:45:42Z</dcterms:created>
  <dcterms:modified xsi:type="dcterms:W3CDTF">2019-11-03T02:27:46Z</dcterms:modified>
</cp:coreProperties>
</file>