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72" r:id="rId5"/>
    <p:sldId id="273" r:id="rId6"/>
    <p:sldId id="274" r:id="rId7"/>
    <p:sldId id="27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chwave\Billing\Nov2017\T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chwave\Billing\Nov2017\Techwav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chwave\Billing\Nov2017\oct-nov-dail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Bill in 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EC2 Instances Staged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42-4606-B586-CBE8A53A6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42-4606-B586-CBE8A53A627D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42-4606-B586-CBE8A53A6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42-4606-B586-CBE8A53A627D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242-4606-B586-CBE8A53A627D}"/>
              </c:ext>
            </c:extLst>
          </c:dPt>
          <c:dLbls>
            <c:dLbl>
              <c:idx val="0"/>
              <c:layout>
                <c:manualLayout>
                  <c:x val="9.7401149180676744E-2"/>
                  <c:y val="4.953922426363367E-2"/>
                </c:manualLayout>
              </c:layout>
              <c:tx>
                <c:rich>
                  <a:bodyPr/>
                  <a:lstStyle/>
                  <a:p>
                    <a:fld id="{B02C8FFA-51B6-4F34-8A0D-1AF35D6B8126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90449D0-5CF2-4665-9651-FFF8B50A9827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242-4606-B586-CBE8A53A627D}"/>
                </c:ext>
              </c:extLst>
            </c:dLbl>
            <c:dLbl>
              <c:idx val="1"/>
              <c:layout>
                <c:manualLayout>
                  <c:x val="5.5445934123099387E-2"/>
                  <c:y val="0.14039807524059492"/>
                </c:manualLayout>
              </c:layout>
              <c:tx>
                <c:rich>
                  <a:bodyPr/>
                  <a:lstStyle/>
                  <a:p>
                    <a:fld id="{617E3274-6E04-4EE1-957A-72D62F06C414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2086F48-E696-421D-AA6B-84FE92CBC196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7242-4606-B586-CBE8A53A627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9E1B20-8724-48A4-BC16-2B71CB35FE2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7C8A9D9-B7E5-496A-A136-47ADDF817610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242-4606-B586-CBE8A53A627D}"/>
                </c:ext>
              </c:extLst>
            </c:dLbl>
            <c:dLbl>
              <c:idx val="3"/>
              <c:layout>
                <c:manualLayout>
                  <c:x val="-0.12376496181220591"/>
                  <c:y val="0.14312980338535528"/>
                </c:manualLayout>
              </c:layout>
              <c:tx>
                <c:rich>
                  <a:bodyPr/>
                  <a:lstStyle/>
                  <a:p>
                    <a:fld id="{C606960E-19C1-4712-AF61-977D04E20586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8219CE3-EEF0-4667-ABB9-BA6EF63233EA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7242-4606-B586-CBE8A53A627D}"/>
                </c:ext>
              </c:extLst>
            </c:dLbl>
            <c:dLbl>
              <c:idx val="4"/>
              <c:layout>
                <c:manualLayout>
                  <c:x val="-0.18446061809841338"/>
                  <c:y val="-2.4095745516840336E-2"/>
                </c:manualLayout>
              </c:layout>
              <c:tx>
                <c:rich>
                  <a:bodyPr/>
                  <a:lstStyle/>
                  <a:p>
                    <a:fld id="{9BD0E190-6374-47C3-9499-0A67094904EF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C612566-C21D-4D84-974C-133A8CDFFA60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7242-4606-B586-CBE8A53A627D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Sheet1!$B$2:$B$6</c:f>
              <c:strCache>
                <c:ptCount val="5"/>
                <c:pt idx="0">
                  <c:v>TWADMS</c:v>
                </c:pt>
                <c:pt idx="1">
                  <c:v>Techwave Consulting</c:v>
                </c:pt>
                <c:pt idx="2">
                  <c:v>TWAWSNOC2</c:v>
                </c:pt>
                <c:pt idx="3">
                  <c:v>TWSAPDEMOS</c:v>
                </c:pt>
                <c:pt idx="4">
                  <c:v>iMicron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1</c:v>
                </c:pt>
                <c:pt idx="2">
                  <c:v>41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Sheet1!$E$2:$E$6</c15:f>
                <c15:dlblRangeCache>
                  <c:ptCount val="5"/>
                  <c:pt idx="0">
                    <c:v>$241.22</c:v>
                  </c:pt>
                  <c:pt idx="1">
                    <c:v>$1.29</c:v>
                  </c:pt>
                  <c:pt idx="2">
                    <c:v>$6789.66</c:v>
                  </c:pt>
                  <c:pt idx="3">
                    <c:v>$1460.24</c:v>
                  </c:pt>
                  <c:pt idx="4">
                    <c:v>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7242-4606-B586-CBE8A53A627D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Bill in $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7242-4606-B586-CBE8A53A6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7242-4606-B586-CBE8A53A6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7242-4606-B586-CBE8A53A6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7242-4606-B586-CBE8A53A62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7242-4606-B586-CBE8A53A627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Sheet1!$B$2:$B$6</c:f>
              <c:strCache>
                <c:ptCount val="5"/>
                <c:pt idx="0">
                  <c:v>TWADMS</c:v>
                </c:pt>
                <c:pt idx="1">
                  <c:v>Techwave Consulting</c:v>
                </c:pt>
                <c:pt idx="2">
                  <c:v>TWAWSNOC2</c:v>
                </c:pt>
                <c:pt idx="3">
                  <c:v>TWSAPDEMOS</c:v>
                </c:pt>
                <c:pt idx="4">
                  <c:v>iMicron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242-4606-B586-CBE8A53A627D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% of Cost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7242-4606-B586-CBE8A53A6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7242-4606-B586-CBE8A53A6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7242-4606-B586-CBE8A53A6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7242-4606-B586-CBE8A53A62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7242-4606-B586-CBE8A53A627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Sheet1!$B$2:$B$6</c:f>
              <c:strCache>
                <c:ptCount val="5"/>
                <c:pt idx="0">
                  <c:v>TWADMS</c:v>
                </c:pt>
                <c:pt idx="1">
                  <c:v>Techwave Consulting</c:v>
                </c:pt>
                <c:pt idx="2">
                  <c:v>TWAWSNOC2</c:v>
                </c:pt>
                <c:pt idx="3">
                  <c:v>TWSAPDEMOS</c:v>
                </c:pt>
                <c:pt idx="4">
                  <c:v>iMicron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0.09</c:v>
                </c:pt>
                <c:pt idx="1">
                  <c:v>0.02</c:v>
                </c:pt>
                <c:pt idx="2">
                  <c:v>0.79</c:v>
                </c:pt>
                <c:pt idx="3">
                  <c:v>0.1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242-4606-B586-CBE8A53A627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[Techwave.csv]Techwave!PivotTable3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Techwave!$F$3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Techwave!$E$4:$E$34</c:f>
              <c:strCache>
                <c:ptCount val="30"/>
                <c:pt idx="0">
                  <c:v>01-11-2017</c:v>
                </c:pt>
                <c:pt idx="1">
                  <c:v>02-11-2017</c:v>
                </c:pt>
                <c:pt idx="2">
                  <c:v>03-11-2017</c:v>
                </c:pt>
                <c:pt idx="3">
                  <c:v>04-11-2017</c:v>
                </c:pt>
                <c:pt idx="4">
                  <c:v>05-11-2017</c:v>
                </c:pt>
                <c:pt idx="5">
                  <c:v>06-11-2017</c:v>
                </c:pt>
                <c:pt idx="6">
                  <c:v>07-11-2017</c:v>
                </c:pt>
                <c:pt idx="7">
                  <c:v>08-11-2017</c:v>
                </c:pt>
                <c:pt idx="8">
                  <c:v>09-11-2017</c:v>
                </c:pt>
                <c:pt idx="9">
                  <c:v>10-11-2017</c:v>
                </c:pt>
                <c:pt idx="10">
                  <c:v>11-11-2017</c:v>
                </c:pt>
                <c:pt idx="11">
                  <c:v>12-11-2017</c:v>
                </c:pt>
                <c:pt idx="12">
                  <c:v>13-11-2017</c:v>
                </c:pt>
                <c:pt idx="13">
                  <c:v>14-11-2017</c:v>
                </c:pt>
                <c:pt idx="14">
                  <c:v>15-11-2017</c:v>
                </c:pt>
                <c:pt idx="15">
                  <c:v>16-11-2017</c:v>
                </c:pt>
                <c:pt idx="16">
                  <c:v>17-11-2017</c:v>
                </c:pt>
                <c:pt idx="17">
                  <c:v>18-11-2017</c:v>
                </c:pt>
                <c:pt idx="18">
                  <c:v>19-11-2017</c:v>
                </c:pt>
                <c:pt idx="19">
                  <c:v>20-11-2017</c:v>
                </c:pt>
                <c:pt idx="20">
                  <c:v>21-11-2017</c:v>
                </c:pt>
                <c:pt idx="21">
                  <c:v>22-11-2017</c:v>
                </c:pt>
                <c:pt idx="22">
                  <c:v>23-11-2017</c:v>
                </c:pt>
                <c:pt idx="23">
                  <c:v>24-11-2017</c:v>
                </c:pt>
                <c:pt idx="24">
                  <c:v>25-11-2017</c:v>
                </c:pt>
                <c:pt idx="25">
                  <c:v>26-11-2017</c:v>
                </c:pt>
                <c:pt idx="26">
                  <c:v>27-11-2017</c:v>
                </c:pt>
                <c:pt idx="27">
                  <c:v>28-11-2017</c:v>
                </c:pt>
                <c:pt idx="28">
                  <c:v>29-11-2017</c:v>
                </c:pt>
                <c:pt idx="29">
                  <c:v>30-11-2017</c:v>
                </c:pt>
              </c:strCache>
            </c:strRef>
          </c:cat>
          <c:val>
            <c:numRef>
              <c:f>Techwave!$F$4:$F$34</c:f>
              <c:numCache>
                <c:formatCode>General</c:formatCode>
                <c:ptCount val="30"/>
                <c:pt idx="0">
                  <c:v>2050.6078239304902</c:v>
                </c:pt>
                <c:pt idx="1">
                  <c:v>191.2027421402</c:v>
                </c:pt>
                <c:pt idx="2">
                  <c:v>218.3862899746</c:v>
                </c:pt>
                <c:pt idx="3">
                  <c:v>184.52310794139899</c:v>
                </c:pt>
                <c:pt idx="4">
                  <c:v>184.5125976098</c:v>
                </c:pt>
                <c:pt idx="5">
                  <c:v>218.99538520959999</c:v>
                </c:pt>
                <c:pt idx="6">
                  <c:v>185.2406360988</c:v>
                </c:pt>
                <c:pt idx="7">
                  <c:v>161.88924986659899</c:v>
                </c:pt>
                <c:pt idx="8">
                  <c:v>166.9458549357</c:v>
                </c:pt>
                <c:pt idx="9">
                  <c:v>171.42914644999999</c:v>
                </c:pt>
                <c:pt idx="10">
                  <c:v>156.287342834399</c:v>
                </c:pt>
                <c:pt idx="11">
                  <c:v>161.01095997349901</c:v>
                </c:pt>
                <c:pt idx="12">
                  <c:v>171.75800705189999</c:v>
                </c:pt>
                <c:pt idx="13">
                  <c:v>298.70292115119997</c:v>
                </c:pt>
                <c:pt idx="14">
                  <c:v>283.55388467019998</c:v>
                </c:pt>
                <c:pt idx="15">
                  <c:v>267.46310856999997</c:v>
                </c:pt>
                <c:pt idx="16">
                  <c:v>272.42157637449998</c:v>
                </c:pt>
                <c:pt idx="17">
                  <c:v>236.36209129509899</c:v>
                </c:pt>
                <c:pt idx="18">
                  <c:v>235.74713053880001</c:v>
                </c:pt>
                <c:pt idx="19">
                  <c:v>260.87797578019899</c:v>
                </c:pt>
                <c:pt idx="20">
                  <c:v>266.73839537290002</c:v>
                </c:pt>
                <c:pt idx="21">
                  <c:v>267.86942600340001</c:v>
                </c:pt>
                <c:pt idx="22">
                  <c:v>269.95671020519899</c:v>
                </c:pt>
                <c:pt idx="23">
                  <c:v>237.42905502420001</c:v>
                </c:pt>
                <c:pt idx="24">
                  <c:v>216.1713008088</c:v>
                </c:pt>
                <c:pt idx="25">
                  <c:v>216.16998316460001</c:v>
                </c:pt>
                <c:pt idx="26">
                  <c:v>247.01168223639999</c:v>
                </c:pt>
                <c:pt idx="27">
                  <c:v>243.00574831599999</c:v>
                </c:pt>
                <c:pt idx="28">
                  <c:v>236.37778782269999</c:v>
                </c:pt>
                <c:pt idx="29">
                  <c:v>213.77823897440001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64-4B7A-A571-189739C8B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477448"/>
        <c:axId val="344478104"/>
      </c:barChart>
      <c:catAx>
        <c:axId val="344477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</a:t>
                </a:r>
                <a:r>
                  <a:rPr lang="en-IN" baseline="0"/>
                  <a:t> wise utilization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478104"/>
        <c:crosses val="autoZero"/>
        <c:auto val="1"/>
        <c:lblAlgn val="ctr"/>
        <c:lblOffset val="100"/>
        <c:noMultiLvlLbl val="0"/>
      </c:catAx>
      <c:valAx>
        <c:axId val="344478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Cost in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47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Monthly</a:t>
            </a:r>
            <a:r>
              <a:rPr lang="en-IN" baseline="0" dirty="0"/>
              <a:t> Comparison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Oct-17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'oct-nov-daily'!$H$2:$H$32</c:f>
              <c:strCache>
                <c:ptCount val="31"/>
                <c:pt idx="0">
                  <c:v>Day1</c:v>
                </c:pt>
                <c:pt idx="1">
                  <c:v>Day2</c:v>
                </c:pt>
                <c:pt idx="2">
                  <c:v>Day3</c:v>
                </c:pt>
                <c:pt idx="3">
                  <c:v>Day4</c:v>
                </c:pt>
                <c:pt idx="4">
                  <c:v>Day5</c:v>
                </c:pt>
                <c:pt idx="5">
                  <c:v>Day6</c:v>
                </c:pt>
                <c:pt idx="6">
                  <c:v>Day7</c:v>
                </c:pt>
                <c:pt idx="7">
                  <c:v>Day8</c:v>
                </c:pt>
                <c:pt idx="8">
                  <c:v>Day9</c:v>
                </c:pt>
                <c:pt idx="9">
                  <c:v>Day10</c:v>
                </c:pt>
                <c:pt idx="10">
                  <c:v>Day11</c:v>
                </c:pt>
                <c:pt idx="11">
                  <c:v>Day12</c:v>
                </c:pt>
                <c:pt idx="12">
                  <c:v>Day13</c:v>
                </c:pt>
                <c:pt idx="13">
                  <c:v>Day14</c:v>
                </c:pt>
                <c:pt idx="14">
                  <c:v>Day15</c:v>
                </c:pt>
                <c:pt idx="15">
                  <c:v>Day16</c:v>
                </c:pt>
                <c:pt idx="16">
                  <c:v>Day17</c:v>
                </c:pt>
                <c:pt idx="17">
                  <c:v>Day18</c:v>
                </c:pt>
                <c:pt idx="18">
                  <c:v>Day19</c:v>
                </c:pt>
                <c:pt idx="19">
                  <c:v>Day20</c:v>
                </c:pt>
                <c:pt idx="20">
                  <c:v>Day21</c:v>
                </c:pt>
                <c:pt idx="21">
                  <c:v>Day22</c:v>
                </c:pt>
                <c:pt idx="22">
                  <c:v>Day23</c:v>
                </c:pt>
                <c:pt idx="23">
                  <c:v>Day24</c:v>
                </c:pt>
                <c:pt idx="24">
                  <c:v>Day25</c:v>
                </c:pt>
                <c:pt idx="25">
                  <c:v>Day26</c:v>
                </c:pt>
                <c:pt idx="26">
                  <c:v>Day27</c:v>
                </c:pt>
                <c:pt idx="27">
                  <c:v>Day28</c:v>
                </c:pt>
                <c:pt idx="28">
                  <c:v>Day29</c:v>
                </c:pt>
                <c:pt idx="29">
                  <c:v>Day30</c:v>
                </c:pt>
                <c:pt idx="30">
                  <c:v>Day31</c:v>
                </c:pt>
              </c:strCache>
            </c:strRef>
          </c:cat>
          <c:val>
            <c:numRef>
              <c:f>'oct-nov-daily'!$I$2:$I$32</c:f>
              <c:numCache>
                <c:formatCode>General</c:formatCode>
                <c:ptCount val="31"/>
                <c:pt idx="0">
                  <c:v>458.25232569029998</c:v>
                </c:pt>
                <c:pt idx="1">
                  <c:v>462.24777702949899</c:v>
                </c:pt>
                <c:pt idx="2">
                  <c:v>462.06828510010001</c:v>
                </c:pt>
                <c:pt idx="3">
                  <c:v>462.63546019410001</c:v>
                </c:pt>
                <c:pt idx="4">
                  <c:v>464.3170232919</c:v>
                </c:pt>
                <c:pt idx="5">
                  <c:v>468.97744636530001</c:v>
                </c:pt>
                <c:pt idx="6">
                  <c:v>468.92541541539902</c:v>
                </c:pt>
                <c:pt idx="7">
                  <c:v>468.88678816840002</c:v>
                </c:pt>
                <c:pt idx="8">
                  <c:v>472.18211449670002</c:v>
                </c:pt>
                <c:pt idx="9">
                  <c:v>488.89191041190003</c:v>
                </c:pt>
                <c:pt idx="10">
                  <c:v>495.32456061439899</c:v>
                </c:pt>
                <c:pt idx="11">
                  <c:v>496.47722036329901</c:v>
                </c:pt>
                <c:pt idx="12">
                  <c:v>498.00740158299999</c:v>
                </c:pt>
                <c:pt idx="13">
                  <c:v>497.34269766239998</c:v>
                </c:pt>
                <c:pt idx="14">
                  <c:v>497.176160425099</c:v>
                </c:pt>
                <c:pt idx="15">
                  <c:v>500.50324206959903</c:v>
                </c:pt>
                <c:pt idx="16">
                  <c:v>504.97570182359902</c:v>
                </c:pt>
                <c:pt idx="17">
                  <c:v>442.85646411409999</c:v>
                </c:pt>
                <c:pt idx="18">
                  <c:v>380.64414109419999</c:v>
                </c:pt>
                <c:pt idx="19">
                  <c:v>360.878890373199</c:v>
                </c:pt>
                <c:pt idx="20">
                  <c:v>315.05711339369998</c:v>
                </c:pt>
                <c:pt idx="21">
                  <c:v>315.05271359149998</c:v>
                </c:pt>
                <c:pt idx="22">
                  <c:v>342.97026903329902</c:v>
                </c:pt>
                <c:pt idx="23">
                  <c:v>1097.1815297804001</c:v>
                </c:pt>
                <c:pt idx="24">
                  <c:v>214.7670833224</c:v>
                </c:pt>
                <c:pt idx="25">
                  <c:v>189.42459802759899</c:v>
                </c:pt>
                <c:pt idx="26">
                  <c:v>169.87664256119999</c:v>
                </c:pt>
                <c:pt idx="27">
                  <c:v>149.123146453</c:v>
                </c:pt>
                <c:pt idx="28">
                  <c:v>149.050036998499</c:v>
                </c:pt>
                <c:pt idx="29">
                  <c:v>177.0758806087</c:v>
                </c:pt>
                <c:pt idx="30">
                  <c:v>167.35535656599899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BF-4166-A972-79991989DD2C}"/>
            </c:ext>
          </c:extLst>
        </c:ser>
        <c:ser>
          <c:idx val="1"/>
          <c:order val="1"/>
          <c:tx>
            <c:v>Nov-17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'oct-nov-daily'!$H$2:$H$32</c:f>
              <c:strCache>
                <c:ptCount val="31"/>
                <c:pt idx="0">
                  <c:v>Day1</c:v>
                </c:pt>
                <c:pt idx="1">
                  <c:v>Day2</c:v>
                </c:pt>
                <c:pt idx="2">
                  <c:v>Day3</c:v>
                </c:pt>
                <c:pt idx="3">
                  <c:v>Day4</c:v>
                </c:pt>
                <c:pt idx="4">
                  <c:v>Day5</c:v>
                </c:pt>
                <c:pt idx="5">
                  <c:v>Day6</c:v>
                </c:pt>
                <c:pt idx="6">
                  <c:v>Day7</c:v>
                </c:pt>
                <c:pt idx="7">
                  <c:v>Day8</c:v>
                </c:pt>
                <c:pt idx="8">
                  <c:v>Day9</c:v>
                </c:pt>
                <c:pt idx="9">
                  <c:v>Day10</c:v>
                </c:pt>
                <c:pt idx="10">
                  <c:v>Day11</c:v>
                </c:pt>
                <c:pt idx="11">
                  <c:v>Day12</c:v>
                </c:pt>
                <c:pt idx="12">
                  <c:v>Day13</c:v>
                </c:pt>
                <c:pt idx="13">
                  <c:v>Day14</c:v>
                </c:pt>
                <c:pt idx="14">
                  <c:v>Day15</c:v>
                </c:pt>
                <c:pt idx="15">
                  <c:v>Day16</c:v>
                </c:pt>
                <c:pt idx="16">
                  <c:v>Day17</c:v>
                </c:pt>
                <c:pt idx="17">
                  <c:v>Day18</c:v>
                </c:pt>
                <c:pt idx="18">
                  <c:v>Day19</c:v>
                </c:pt>
                <c:pt idx="19">
                  <c:v>Day20</c:v>
                </c:pt>
                <c:pt idx="20">
                  <c:v>Day21</c:v>
                </c:pt>
                <c:pt idx="21">
                  <c:v>Day22</c:v>
                </c:pt>
                <c:pt idx="22">
                  <c:v>Day23</c:v>
                </c:pt>
                <c:pt idx="23">
                  <c:v>Day24</c:v>
                </c:pt>
                <c:pt idx="24">
                  <c:v>Day25</c:v>
                </c:pt>
                <c:pt idx="25">
                  <c:v>Day26</c:v>
                </c:pt>
                <c:pt idx="26">
                  <c:v>Day27</c:v>
                </c:pt>
                <c:pt idx="27">
                  <c:v>Day28</c:v>
                </c:pt>
                <c:pt idx="28">
                  <c:v>Day29</c:v>
                </c:pt>
                <c:pt idx="29">
                  <c:v>Day30</c:v>
                </c:pt>
                <c:pt idx="30">
                  <c:v>Day31</c:v>
                </c:pt>
              </c:strCache>
            </c:strRef>
          </c:cat>
          <c:val>
            <c:numRef>
              <c:f>'oct-nov-daily'!$J$2:$J$32</c:f>
              <c:numCache>
                <c:formatCode>General</c:formatCode>
                <c:ptCount val="31"/>
                <c:pt idx="0">
                  <c:v>2050.6078239305002</c:v>
                </c:pt>
                <c:pt idx="1">
                  <c:v>191.2027421402</c:v>
                </c:pt>
                <c:pt idx="2">
                  <c:v>218.3862899746</c:v>
                </c:pt>
                <c:pt idx="3">
                  <c:v>184.52310794140001</c:v>
                </c:pt>
                <c:pt idx="4">
                  <c:v>184.5125976098</c:v>
                </c:pt>
                <c:pt idx="5">
                  <c:v>218.99538520959999</c:v>
                </c:pt>
                <c:pt idx="6">
                  <c:v>185.2406360988</c:v>
                </c:pt>
                <c:pt idx="7">
                  <c:v>161.88924986659899</c:v>
                </c:pt>
                <c:pt idx="8">
                  <c:v>166.9458549357</c:v>
                </c:pt>
                <c:pt idx="9">
                  <c:v>171.42914644999999</c:v>
                </c:pt>
                <c:pt idx="10">
                  <c:v>156.28734283439999</c:v>
                </c:pt>
                <c:pt idx="11">
                  <c:v>161.01095997350001</c:v>
                </c:pt>
                <c:pt idx="12">
                  <c:v>171.75800705189999</c:v>
                </c:pt>
                <c:pt idx="13">
                  <c:v>298.70292115119997</c:v>
                </c:pt>
                <c:pt idx="14">
                  <c:v>283.55388467019998</c:v>
                </c:pt>
                <c:pt idx="15">
                  <c:v>267.46310856999997</c:v>
                </c:pt>
                <c:pt idx="16">
                  <c:v>272.42157637449998</c:v>
                </c:pt>
                <c:pt idx="17">
                  <c:v>236.36209129509899</c:v>
                </c:pt>
                <c:pt idx="18">
                  <c:v>235.74713053879901</c:v>
                </c:pt>
                <c:pt idx="19">
                  <c:v>260.87797578020002</c:v>
                </c:pt>
                <c:pt idx="20">
                  <c:v>266.73839537290002</c:v>
                </c:pt>
                <c:pt idx="21">
                  <c:v>267.86942600340001</c:v>
                </c:pt>
                <c:pt idx="22">
                  <c:v>269.95671020520001</c:v>
                </c:pt>
                <c:pt idx="23">
                  <c:v>237.42905502420001</c:v>
                </c:pt>
                <c:pt idx="24">
                  <c:v>216.1713008088</c:v>
                </c:pt>
                <c:pt idx="25">
                  <c:v>216.16998316459899</c:v>
                </c:pt>
                <c:pt idx="26">
                  <c:v>247.011682236399</c:v>
                </c:pt>
                <c:pt idx="27">
                  <c:v>243.00574831599999</c:v>
                </c:pt>
                <c:pt idx="28">
                  <c:v>236.37778782269899</c:v>
                </c:pt>
                <c:pt idx="29">
                  <c:v>213.77823897440001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BF-4166-A972-79991989D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727160"/>
        <c:axId val="203727488"/>
      </c:lineChart>
      <c:catAx>
        <c:axId val="20372716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27488"/>
        <c:crosses val="autoZero"/>
        <c:auto val="1"/>
        <c:lblAlgn val="ctr"/>
        <c:lblOffset val="100"/>
        <c:noMultiLvlLbl val="0"/>
      </c:catAx>
      <c:valAx>
        <c:axId val="20372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Cost in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27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1C4B-97AC-4CE2-B10B-2D073696E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5917F-3EB2-4D91-97FD-9EA98D406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9369-86D8-4BA3-8FAD-4C56BC23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FB45-0852-4984-B93B-F2B49CF0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9DAD-83C9-4A71-BEC0-BD20EE88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8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4EAE-1EB9-427D-9FE5-B5DD79DC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98DB6-0A3E-49CB-A923-686A87A8B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571C-71F5-45A4-B470-151A361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97BD-7FB6-4518-A5AD-063134A4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6FFB-6501-4AEA-A174-68EFAE99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6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44FFE-0C43-49A8-A7A4-1C7AE40B8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CD701-DC1C-4F50-9A3D-E671B2E6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C8D7-60AB-4C22-8C3D-35EE8053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685D-8620-4C30-AD28-E0848DC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407A-D09D-423F-9ECE-16DD2C1B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2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152400"/>
            <a:ext cx="6197600" cy="523214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>
            <a:lvl1pPr algn="l">
              <a:defRPr lang="uk-UA" sz="3000" b="1">
                <a:solidFill>
                  <a:srgbClr val="215E54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614150" y="6070601"/>
            <a:ext cx="425450" cy="533479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>
            <a:lvl1pPr>
              <a:defRPr lang="uk-UA" sz="1900" b="1" smtClean="0">
                <a:solidFill>
                  <a:schemeClr val="accent2"/>
                </a:solidFill>
              </a:defRPr>
            </a:lvl1pPr>
          </a:lstStyle>
          <a:p>
            <a:pPr defTabSz="914309"/>
            <a:endParaRPr lang="en-US" dirty="0">
              <a:solidFill>
                <a:srgbClr val="141516"/>
              </a:solidFill>
            </a:endParaRPr>
          </a:p>
          <a:p>
            <a:pPr defTabSz="914309"/>
            <a:fld id="{37D409AB-2201-4E18-8A34-C31753AD9B06}" type="slidenum">
              <a:rPr sz="1200">
                <a:solidFill>
                  <a:srgbClr val="141516"/>
                </a:solidFill>
              </a:rPr>
              <a:pPr defTabSz="914309"/>
              <a:t>‹#›</a:t>
            </a:fld>
            <a:endParaRPr sz="1200" dirty="0">
              <a:solidFill>
                <a:srgbClr val="14151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28600"/>
            <a:ext cx="463297" cy="4328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96" y="271271"/>
            <a:ext cx="2129540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8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38AA-9A6E-4632-9E99-AADDB520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C0BC-62FC-40A2-B309-6BF90FBC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3572-1696-4D5B-8708-CDC2F148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C333-73C4-4878-BD4A-EF708D28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BCF6-EC79-4FB7-B15E-6A11507F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3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90A0-B6F2-40AF-BC94-3E0EAE42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B6F56-4586-48E3-A034-0F4F9869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AAF0-0C76-40A7-B0F4-DB9B25D1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090C-3EA2-469E-B72E-5A139CCC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B71-2F9E-4C34-9810-34F5CD4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53F-6D8C-484A-805F-26B9E6E9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203A-4C71-4637-BA48-5E92B61FE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38930-5DCF-4005-A729-5EC03B68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1D404-AAEE-465B-A0CF-67A298C7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64B4E-40C5-4970-B820-16F47C8B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86702-8557-4D4D-803D-413D21B9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6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4BA7-C74C-4497-844A-64E7CE80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0DA9-2A1B-4D7A-9D33-A11EC7C0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B0A1-F481-4FFA-8500-57C92E08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2A9D8-FF85-4076-A4EB-33B407672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C2889-9E52-47D9-A68A-580453F7A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60CA-3721-47B8-A117-E972FEB9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B4D01-B23E-42BB-AEF3-4B5307FC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CDA24-057E-4CB4-A926-A873926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0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878F-DC9F-4808-9AD0-2758E337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B275D-60D1-492B-A790-9D87A27F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76305-A98C-4286-88BE-D08837A3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3BD8C-35F8-4ED2-A73B-2F5943D0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8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C4285-7CB5-4AFA-B50F-92BC9675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E4EC0-50D7-4547-85BC-4F9BB734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97986-EC9A-4352-8A53-C85082B7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EAC3-D3F6-41AC-92AA-FB7D2A1E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576D-61D1-4C90-B8D4-A316A11E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A6105-C899-45B7-BA10-EC41CAE4E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CB2B-B379-421E-98D1-CBE30E6D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44E5D-E86E-4EC7-B00F-F4D17BE8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1242-5F35-4FE2-A9D1-2E0F7EBF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3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11FC-F362-4AC2-86E2-65C0FBC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BC2BE-004D-4BA1-BF37-99CB0D40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2B53A-9C03-45A6-9D72-FBE306F7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B3223-95CB-40C0-A334-C5EFCAD8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DBDEB-5028-4042-9C63-7B64C9D0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1DCA-EFFE-43F5-AAC6-DD7A93B4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60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C20DF-DDFA-4505-ABD3-0711ADE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06F2-93E3-49E2-B028-2361E19A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8841-6BA2-4B5B-8F8E-965F0378C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FC41-1B16-475A-9F07-A7840C750E0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04C3-A269-40E9-8306-06B25D218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38B9-18DD-4D70-BB57-62BB53242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06B6-43D3-4274-909B-4CDB7C6EB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8E4B8-39EB-4EDE-952B-7992AEA1F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6"/>
            <a:ext cx="12192000" cy="6865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73691-287A-463D-8C31-7690A9F72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243765"/>
            <a:ext cx="4699475" cy="647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DE421-85E4-4B69-AECB-C79DEB0F0C9C}"/>
              </a:ext>
            </a:extLst>
          </p:cNvPr>
          <p:cNvSpPr txBox="1"/>
          <p:nvPr/>
        </p:nvSpPr>
        <p:spPr>
          <a:xfrm>
            <a:off x="8280400" y="6194611"/>
            <a:ext cx="323877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STRATEGY | EXECUTION  |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C4A95-2A38-40EB-AFCE-7A284F761601}"/>
              </a:ext>
            </a:extLst>
          </p:cNvPr>
          <p:cNvSpPr txBox="1"/>
          <p:nvPr/>
        </p:nvSpPr>
        <p:spPr>
          <a:xfrm>
            <a:off x="5420139" y="3795642"/>
            <a:ext cx="677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Management Information Systems </a:t>
            </a:r>
          </a:p>
          <a:p>
            <a:r>
              <a:rPr lang="en-IN" sz="3600" dirty="0">
                <a:solidFill>
                  <a:schemeClr val="bg1"/>
                </a:solidFill>
              </a:rPr>
              <a:t>					     Report</a:t>
            </a:r>
          </a:p>
        </p:txBody>
      </p:sp>
    </p:spTree>
    <p:extLst>
      <p:ext uri="{BB962C8B-B14F-4D97-AF65-F5344CB8AC3E}">
        <p14:creationId xmlns:p14="http://schemas.microsoft.com/office/powerpoint/2010/main" val="184571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CF30C051-470B-4D01-959C-D8B8AA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10495"/>
            <a:ext cx="7617371" cy="393948"/>
          </a:xfrm>
        </p:spPr>
        <p:txBody>
          <a:bodyPr/>
          <a:lstStyle/>
          <a:p>
            <a:r>
              <a:rPr lang="en-IN" sz="2400" dirty="0"/>
              <a:t>Techwave AWS MIS Report for the month of Nov’17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61AC3-C1B9-46FB-BBF0-2F18898B2FB0}"/>
              </a:ext>
            </a:extLst>
          </p:cNvPr>
          <p:cNvSpPr txBox="1"/>
          <p:nvPr/>
        </p:nvSpPr>
        <p:spPr>
          <a:xfrm>
            <a:off x="584199" y="1398720"/>
            <a:ext cx="443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Techwave - AWS Organizations: </a:t>
            </a:r>
          </a:p>
          <a:p>
            <a:r>
              <a:rPr lang="en-IN" dirty="0"/>
              <a:t>Sub-billing purposes and transparent expenditures on Infrastructure by Techwave Internal / External clients as depicted beside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0DEC1A-E1F1-46D9-9A01-E3F5E19F67BF}"/>
              </a:ext>
            </a:extLst>
          </p:cNvPr>
          <p:cNvCxnSpPr/>
          <p:nvPr/>
        </p:nvCxnSpPr>
        <p:spPr>
          <a:xfrm>
            <a:off x="9460015" y="1415789"/>
            <a:ext cx="0" cy="58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A09C89-3F78-4A3D-B67C-200A0F8442F2}"/>
              </a:ext>
            </a:extLst>
          </p:cNvPr>
          <p:cNvCxnSpPr/>
          <p:nvPr/>
        </p:nvCxnSpPr>
        <p:spPr>
          <a:xfrm>
            <a:off x="7883007" y="1998885"/>
            <a:ext cx="3273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AC2280-BAC9-4E21-BBD1-D37BAB641098}"/>
              </a:ext>
            </a:extLst>
          </p:cNvPr>
          <p:cNvCxnSpPr/>
          <p:nvPr/>
        </p:nvCxnSpPr>
        <p:spPr>
          <a:xfrm>
            <a:off x="7869755" y="1998885"/>
            <a:ext cx="0" cy="58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F78841-0C77-450C-BB3F-E31E6A68B3E8}"/>
              </a:ext>
            </a:extLst>
          </p:cNvPr>
          <p:cNvCxnSpPr/>
          <p:nvPr/>
        </p:nvCxnSpPr>
        <p:spPr>
          <a:xfrm>
            <a:off x="8764277" y="1998885"/>
            <a:ext cx="0" cy="58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23FC1A-078F-4A09-8BCA-1E7415A7080C}"/>
              </a:ext>
            </a:extLst>
          </p:cNvPr>
          <p:cNvCxnSpPr/>
          <p:nvPr/>
        </p:nvCxnSpPr>
        <p:spPr>
          <a:xfrm>
            <a:off x="9956973" y="1998885"/>
            <a:ext cx="0" cy="58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40DB00-AC2C-498E-86C4-6EAFA454B11D}"/>
              </a:ext>
            </a:extLst>
          </p:cNvPr>
          <p:cNvCxnSpPr/>
          <p:nvPr/>
        </p:nvCxnSpPr>
        <p:spPr>
          <a:xfrm>
            <a:off x="11156294" y="1998885"/>
            <a:ext cx="0" cy="58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0ED0A9-B198-4A7F-B9FA-2B5C58EEB033}"/>
              </a:ext>
            </a:extLst>
          </p:cNvPr>
          <p:cNvSpPr txBox="1"/>
          <p:nvPr/>
        </p:nvSpPr>
        <p:spPr>
          <a:xfrm>
            <a:off x="9128708" y="115074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Root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2474F1-D63B-4868-9B2C-3B120511A2EF}"/>
              </a:ext>
            </a:extLst>
          </p:cNvPr>
          <p:cNvSpPr txBox="1"/>
          <p:nvPr/>
        </p:nvSpPr>
        <p:spPr>
          <a:xfrm>
            <a:off x="7488079" y="2564125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ADMS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C4214A-3BD1-4F9F-AA47-3336583C6BFB}"/>
              </a:ext>
            </a:extLst>
          </p:cNvPr>
          <p:cNvSpPr txBox="1"/>
          <p:nvPr/>
        </p:nvSpPr>
        <p:spPr>
          <a:xfrm>
            <a:off x="8272063" y="2477693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Techwave </a:t>
            </a:r>
          </a:p>
          <a:p>
            <a:r>
              <a:rPr lang="en-IN" sz="1400" dirty="0"/>
              <a:t>Consulting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FF54C5-41D8-4B9E-8B50-7AD3D549F0E0}"/>
              </a:ext>
            </a:extLst>
          </p:cNvPr>
          <p:cNvSpPr txBox="1"/>
          <p:nvPr/>
        </p:nvSpPr>
        <p:spPr>
          <a:xfrm>
            <a:off x="10564209" y="2585414"/>
            <a:ext cx="1262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TWSAPDEMOS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6AE9AE-1F44-4961-B235-25CEE1E540F3}"/>
              </a:ext>
            </a:extLst>
          </p:cNvPr>
          <p:cNvSpPr txBox="1"/>
          <p:nvPr/>
        </p:nvSpPr>
        <p:spPr>
          <a:xfrm>
            <a:off x="9364503" y="258541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TWAWSNOC2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9FD05CF-91F5-4826-8DDE-0E3D5D91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19588"/>
              </p:ext>
            </p:extLst>
          </p:nvPr>
        </p:nvGraphicFramePr>
        <p:xfrm>
          <a:off x="584199" y="3000913"/>
          <a:ext cx="6903881" cy="255117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80465">
                  <a:extLst>
                    <a:ext uri="{9D8B030D-6E8A-4147-A177-3AD203B41FA5}">
                      <a16:colId xmlns:a16="http://schemas.microsoft.com/office/drawing/2014/main" val="3853655682"/>
                    </a:ext>
                  </a:extLst>
                </a:gridCol>
                <a:gridCol w="1701161">
                  <a:extLst>
                    <a:ext uri="{9D8B030D-6E8A-4147-A177-3AD203B41FA5}">
                      <a16:colId xmlns:a16="http://schemas.microsoft.com/office/drawing/2014/main" val="1541950860"/>
                    </a:ext>
                  </a:extLst>
                </a:gridCol>
                <a:gridCol w="1578040">
                  <a:extLst>
                    <a:ext uri="{9D8B030D-6E8A-4147-A177-3AD203B41FA5}">
                      <a16:colId xmlns:a16="http://schemas.microsoft.com/office/drawing/2014/main" val="2544851229"/>
                    </a:ext>
                  </a:extLst>
                </a:gridCol>
                <a:gridCol w="1583285">
                  <a:extLst>
                    <a:ext uri="{9D8B030D-6E8A-4147-A177-3AD203B41FA5}">
                      <a16:colId xmlns:a16="http://schemas.microsoft.com/office/drawing/2014/main" val="3652241390"/>
                    </a:ext>
                  </a:extLst>
                </a:gridCol>
                <a:gridCol w="680465">
                  <a:extLst>
                    <a:ext uri="{9D8B030D-6E8A-4147-A177-3AD203B41FA5}">
                      <a16:colId xmlns:a16="http://schemas.microsoft.com/office/drawing/2014/main" val="2708289449"/>
                    </a:ext>
                  </a:extLst>
                </a:gridCol>
                <a:gridCol w="680465">
                  <a:extLst>
                    <a:ext uri="{9D8B030D-6E8A-4147-A177-3AD203B41FA5}">
                      <a16:colId xmlns:a16="http://schemas.microsoft.com/office/drawing/2014/main" val="2660897671"/>
                    </a:ext>
                  </a:extLst>
                </a:gridCol>
              </a:tblGrid>
              <a:tr h="42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Techwave Organizations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Owner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EC2 Instances Staged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Bill in $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% of Cost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800819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TWADMS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Prabhakar Reddy </a:t>
                      </a:r>
                      <a:r>
                        <a:rPr lang="en-IN" sz="1400" u="none" strike="noStrike" dirty="0" err="1">
                          <a:effectLst/>
                        </a:rPr>
                        <a:t>Dasari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241.22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8498551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Techwave Consulting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Cloud Solutions Team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854097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TWAWSNOC2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IT Team - NOC2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6789.66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36533"/>
                  </a:ext>
                </a:extLst>
              </a:tr>
              <a:tr h="42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TWSAPDEMOS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/ BI / EPM / Life Sciences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5398483"/>
                  </a:ext>
                </a:extLst>
              </a:tr>
              <a:tr h="4277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TWIMICRON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Sridevi Voleti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8187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0EC0DD3-8398-4248-AC00-A2E28D04E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55391"/>
              </p:ext>
            </p:extLst>
          </p:nvPr>
        </p:nvGraphicFramePr>
        <p:xfrm>
          <a:off x="7593496" y="3566151"/>
          <a:ext cx="4280671" cy="261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437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11AD-F8DF-4AC9-B85F-F353D443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17034"/>
            <a:ext cx="8531665" cy="393948"/>
          </a:xfrm>
        </p:spPr>
        <p:txBody>
          <a:bodyPr/>
          <a:lstStyle/>
          <a:p>
            <a:r>
              <a:rPr lang="en-IN" sz="2400" dirty="0"/>
              <a:t>Techwave AWS MIS Report for the month of Nov’17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5D009-C98E-4C07-B75C-7DC8B078E641}"/>
              </a:ext>
            </a:extLst>
          </p:cNvPr>
          <p:cNvSpPr txBox="1"/>
          <p:nvPr/>
        </p:nvSpPr>
        <p:spPr>
          <a:xfrm>
            <a:off x="584199" y="61098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215E54"/>
                </a:solidFill>
                <a:latin typeface="Roboto" pitchFamily="2" charset="0"/>
              </a:rPr>
              <a:t>Cost Summary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8C36C52-F135-4F90-AD3E-55E0FD791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405045"/>
              </p:ext>
            </p:extLst>
          </p:nvPr>
        </p:nvGraphicFramePr>
        <p:xfrm>
          <a:off x="584199" y="961398"/>
          <a:ext cx="103661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2A683F-06FB-4081-95D7-7186CFF80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089858"/>
              </p:ext>
            </p:extLst>
          </p:nvPr>
        </p:nvGraphicFramePr>
        <p:xfrm>
          <a:off x="584199" y="3970606"/>
          <a:ext cx="103661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692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06D1-1C80-4E31-B715-A18D401A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6037"/>
            <a:ext cx="8679070" cy="393948"/>
          </a:xfrm>
        </p:spPr>
        <p:txBody>
          <a:bodyPr/>
          <a:lstStyle/>
          <a:p>
            <a:r>
              <a:rPr lang="en-IN" sz="2400" dirty="0"/>
              <a:t>Monthly EC2 running hours costs and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B8F35-3002-4F27-AE6F-C40C3721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41008"/>
            <a:ext cx="7614359" cy="37560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4001D5-2D01-42EA-9D3C-D8171F0CF5B2}"/>
              </a:ext>
            </a:extLst>
          </p:cNvPr>
          <p:cNvCxnSpPr/>
          <p:nvPr/>
        </p:nvCxnSpPr>
        <p:spPr>
          <a:xfrm>
            <a:off x="6175717" y="1294228"/>
            <a:ext cx="1209821" cy="787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264C4-AFF6-4D6B-A321-6AB45973F370}"/>
              </a:ext>
            </a:extLst>
          </p:cNvPr>
          <p:cNvCxnSpPr/>
          <p:nvPr/>
        </p:nvCxnSpPr>
        <p:spPr>
          <a:xfrm flipV="1">
            <a:off x="5922498" y="3657600"/>
            <a:ext cx="1153551" cy="140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5AFA41-070A-45EA-A3D5-8887B88A1847}"/>
              </a:ext>
            </a:extLst>
          </p:cNvPr>
          <p:cNvSpPr txBox="1"/>
          <p:nvPr/>
        </p:nvSpPr>
        <p:spPr>
          <a:xfrm>
            <a:off x="7385538" y="1181687"/>
            <a:ext cx="212422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Cost reduction post optimization even after the increase in usage hours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A3B15C6-C5AB-4152-B070-05B914158B6B}"/>
              </a:ext>
            </a:extLst>
          </p:cNvPr>
          <p:cNvCxnSpPr>
            <a:cxnSpLocks/>
          </p:cNvCxnSpPr>
          <p:nvPr/>
        </p:nvCxnSpPr>
        <p:spPr>
          <a:xfrm rot="5400000">
            <a:off x="6670374" y="2492270"/>
            <a:ext cx="1345924" cy="1125417"/>
          </a:xfrm>
          <a:prstGeom prst="bentConnector3">
            <a:avLst>
              <a:gd name="adj1" fmla="val 959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D60B1FF-C334-404E-A5E0-750F39D8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648" y="2586583"/>
            <a:ext cx="1343025" cy="5810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880782-3299-4E04-939F-FBD2D542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648" y="3442188"/>
            <a:ext cx="1343025" cy="5715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F6AC0C8-7D6E-41AF-9713-F379930CDA01}"/>
              </a:ext>
            </a:extLst>
          </p:cNvPr>
          <p:cNvSpPr/>
          <p:nvPr/>
        </p:nvSpPr>
        <p:spPr>
          <a:xfrm>
            <a:off x="8299938" y="3798277"/>
            <a:ext cx="1603717" cy="215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B92027-AADE-46CC-B4D8-CD83385C6283}"/>
              </a:ext>
            </a:extLst>
          </p:cNvPr>
          <p:cNvSpPr/>
          <p:nvPr/>
        </p:nvSpPr>
        <p:spPr>
          <a:xfrm>
            <a:off x="8342140" y="2960900"/>
            <a:ext cx="1603717" cy="215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ACD2B-441A-46EA-8FCD-52C0A214BB4F}"/>
              </a:ext>
            </a:extLst>
          </p:cNvPr>
          <p:cNvSpPr txBox="1"/>
          <p:nvPr/>
        </p:nvSpPr>
        <p:spPr>
          <a:xfrm>
            <a:off x="584200" y="5208104"/>
            <a:ext cx="1070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 service utilization – Oct 2017 is $9699.89 and Nov 2017 is </a:t>
            </a:r>
            <a:r>
              <a:rPr lang="en-IN" b="1" dirty="0">
                <a:solidFill>
                  <a:srgbClr val="FF0000"/>
                </a:solidFill>
              </a:rPr>
              <a:t>$6426.27</a:t>
            </a:r>
          </a:p>
          <a:p>
            <a:endParaRPr lang="en-IN" dirty="0"/>
          </a:p>
          <a:p>
            <a:r>
              <a:rPr lang="en-IN" dirty="0"/>
              <a:t>Note: Hours of utilization in fact increased from </a:t>
            </a:r>
            <a:r>
              <a:rPr lang="en-IN" dirty="0">
                <a:solidFill>
                  <a:srgbClr val="FF0000"/>
                </a:solidFill>
              </a:rPr>
              <a:t>25,983 hours </a:t>
            </a:r>
            <a:r>
              <a:rPr lang="en-IN" dirty="0"/>
              <a:t>in Oct 2017 to </a:t>
            </a:r>
            <a:r>
              <a:rPr lang="en-IN" b="1" dirty="0">
                <a:solidFill>
                  <a:srgbClr val="FF0000"/>
                </a:solidFill>
              </a:rPr>
              <a:t>28,629 hours </a:t>
            </a:r>
            <a:r>
              <a:rPr lang="en-IN" dirty="0"/>
              <a:t>in Nov 2017. Approximately </a:t>
            </a:r>
            <a:r>
              <a:rPr lang="en-IN" b="1" dirty="0">
                <a:solidFill>
                  <a:srgbClr val="FF0000"/>
                </a:solidFill>
              </a:rPr>
              <a:t>10% </a:t>
            </a:r>
            <a:r>
              <a:rPr lang="en-IN" dirty="0"/>
              <a:t>increase in utilization</a:t>
            </a:r>
          </a:p>
        </p:txBody>
      </p:sp>
    </p:spTree>
    <p:extLst>
      <p:ext uri="{BB962C8B-B14F-4D97-AF65-F5344CB8AC3E}">
        <p14:creationId xmlns:p14="http://schemas.microsoft.com/office/powerpoint/2010/main" val="1116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D9B4-CBC6-4ABB-A4FD-CB2B767A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7033"/>
            <a:ext cx="6197600" cy="393948"/>
          </a:xfrm>
        </p:spPr>
        <p:txBody>
          <a:bodyPr/>
          <a:lstStyle/>
          <a:p>
            <a:r>
              <a:rPr lang="en-IN" sz="2400" dirty="0"/>
              <a:t>Monthly costs by linked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31AE5-C7EC-445D-9491-3DA400FE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757652"/>
            <a:ext cx="9020175" cy="39261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A79942E-5221-4395-8D2E-E69DE9D3D4E6}"/>
              </a:ext>
            </a:extLst>
          </p:cNvPr>
          <p:cNvSpPr/>
          <p:nvPr/>
        </p:nvSpPr>
        <p:spPr>
          <a:xfrm>
            <a:off x="6665843" y="2024978"/>
            <a:ext cx="367749" cy="1391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35F471-1D9C-450F-BCC6-EB890A63A795}"/>
              </a:ext>
            </a:extLst>
          </p:cNvPr>
          <p:cNvSpPr/>
          <p:nvPr/>
        </p:nvSpPr>
        <p:spPr>
          <a:xfrm rot="5400000">
            <a:off x="4237759" y="2866885"/>
            <a:ext cx="339657" cy="2018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F61A2-937D-4325-BE98-C885F11CABBD}"/>
              </a:ext>
            </a:extLst>
          </p:cNvPr>
          <p:cNvSpPr/>
          <p:nvPr/>
        </p:nvSpPr>
        <p:spPr>
          <a:xfrm>
            <a:off x="7898296" y="2724893"/>
            <a:ext cx="420687" cy="748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29AF3-FA51-45D2-B3F4-BD295C03B0A8}"/>
              </a:ext>
            </a:extLst>
          </p:cNvPr>
          <p:cNvSpPr txBox="1"/>
          <p:nvPr/>
        </p:nvSpPr>
        <p:spPr>
          <a:xfrm>
            <a:off x="584200" y="4890052"/>
            <a:ext cx="1099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TWSAPDEMOS - $4730.60 for the month of Oct 2017 and </a:t>
            </a:r>
            <a:r>
              <a:rPr lang="en-IN" b="1" dirty="0">
                <a:solidFill>
                  <a:srgbClr val="FF0000"/>
                </a:solidFill>
              </a:rPr>
              <a:t>$1532.11</a:t>
            </a:r>
            <a:r>
              <a:rPr lang="en-IN" dirty="0"/>
              <a:t> for the month of Nov 2017 – Cost reduced 68%</a:t>
            </a:r>
          </a:p>
          <a:p>
            <a:r>
              <a:rPr lang="en-IN" dirty="0"/>
              <a:t>TWAWSNOC2 – $9796.17 for the month of Oct 2017 and </a:t>
            </a:r>
            <a:r>
              <a:rPr lang="en-IN" b="1" dirty="0">
                <a:solidFill>
                  <a:srgbClr val="FF0000"/>
                </a:solidFill>
              </a:rPr>
              <a:t>$7122.08 </a:t>
            </a:r>
            <a:r>
              <a:rPr lang="en-IN" dirty="0"/>
              <a:t>for the month of Nov 2017 – Cost reduced 27%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44C3C2-3998-4633-9F64-4B3FE410F667}"/>
              </a:ext>
            </a:extLst>
          </p:cNvPr>
          <p:cNvCxnSpPr/>
          <p:nvPr/>
        </p:nvCxnSpPr>
        <p:spPr>
          <a:xfrm>
            <a:off x="6781800" y="1139687"/>
            <a:ext cx="1116496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14FB9-0034-477C-B65D-68DFA07BE1FE}"/>
              </a:ext>
            </a:extLst>
          </p:cNvPr>
          <p:cNvSpPr/>
          <p:nvPr/>
        </p:nvSpPr>
        <p:spPr>
          <a:xfrm>
            <a:off x="8598823" y="2351385"/>
            <a:ext cx="18702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Cost reduced </a:t>
            </a:r>
            <a:r>
              <a:rPr lang="en-IN" b="1" dirty="0">
                <a:solidFill>
                  <a:srgbClr val="FF0000"/>
                </a:solidFill>
              </a:rPr>
              <a:t>68%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028EB5-3933-4FE1-AC40-7E259FCADF26}"/>
              </a:ext>
            </a:extLst>
          </p:cNvPr>
          <p:cNvCxnSpPr>
            <a:stCxn id="4" idx="7"/>
            <a:endCxn id="6" idx="0"/>
          </p:cNvCxnSpPr>
          <p:nvPr/>
        </p:nvCxnSpPr>
        <p:spPr>
          <a:xfrm>
            <a:off x="6979736" y="2228755"/>
            <a:ext cx="1128904" cy="496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61916-ED8E-45CA-9177-5995A688705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689596" y="2518623"/>
            <a:ext cx="909227" cy="17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4404A4-E2C1-43C3-B579-4523C3BDA94D}"/>
              </a:ext>
            </a:extLst>
          </p:cNvPr>
          <p:cNvCxnSpPr/>
          <p:nvPr/>
        </p:nvCxnSpPr>
        <p:spPr>
          <a:xfrm>
            <a:off x="7340048" y="1444487"/>
            <a:ext cx="5582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4EAFE-BE5C-4A1C-B501-67A40124E55C}"/>
              </a:ext>
            </a:extLst>
          </p:cNvPr>
          <p:cNvSpPr/>
          <p:nvPr/>
        </p:nvSpPr>
        <p:spPr>
          <a:xfrm>
            <a:off x="7854420" y="1259821"/>
            <a:ext cx="187025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Cost reduced</a:t>
            </a:r>
            <a:r>
              <a:rPr lang="en-IN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27%</a:t>
            </a:r>
          </a:p>
        </p:txBody>
      </p:sp>
    </p:spTree>
    <p:extLst>
      <p:ext uri="{BB962C8B-B14F-4D97-AF65-F5344CB8AC3E}">
        <p14:creationId xmlns:p14="http://schemas.microsoft.com/office/powerpoint/2010/main" val="40641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B22A-E2BF-4FA0-A00F-9AA48FD7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7033"/>
            <a:ext cx="6197600" cy="393948"/>
          </a:xfrm>
        </p:spPr>
        <p:txBody>
          <a:bodyPr/>
          <a:lstStyle/>
          <a:p>
            <a:r>
              <a:rPr lang="en-IN" sz="2400" dirty="0"/>
              <a:t>Monthly costs by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EF0FE-42E4-40AC-8749-439EF6D4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17933"/>
            <a:ext cx="8991600" cy="4000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826951E-798B-4166-AB17-B6504DD41518}"/>
              </a:ext>
            </a:extLst>
          </p:cNvPr>
          <p:cNvSpPr/>
          <p:nvPr/>
        </p:nvSpPr>
        <p:spPr>
          <a:xfrm>
            <a:off x="6414053" y="1457738"/>
            <a:ext cx="538370" cy="1190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BEB89D-8326-4E5D-8A17-3AFBC1D753D6}"/>
              </a:ext>
            </a:extLst>
          </p:cNvPr>
          <p:cNvSpPr/>
          <p:nvPr/>
        </p:nvSpPr>
        <p:spPr>
          <a:xfrm>
            <a:off x="7626627" y="2052783"/>
            <a:ext cx="538370" cy="1190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21BD3F-89B5-4EC2-AB1D-1B59013DCAE3}"/>
              </a:ext>
            </a:extLst>
          </p:cNvPr>
          <p:cNvCxnSpPr>
            <a:endCxn id="4" idx="0"/>
          </p:cNvCxnSpPr>
          <p:nvPr/>
        </p:nvCxnSpPr>
        <p:spPr>
          <a:xfrm flipH="1" flipV="1">
            <a:off x="6683238" y="1457738"/>
            <a:ext cx="1188553" cy="595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674F7-C02B-435E-8EF4-FD6DD6BC8A96}"/>
              </a:ext>
            </a:extLst>
          </p:cNvPr>
          <p:cNvCxnSpPr/>
          <p:nvPr/>
        </p:nvCxnSpPr>
        <p:spPr>
          <a:xfrm>
            <a:off x="7277514" y="1755260"/>
            <a:ext cx="8874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1E4BB5-AEA8-4473-A878-3CBE0C282EB5}"/>
              </a:ext>
            </a:extLst>
          </p:cNvPr>
          <p:cNvSpPr txBox="1"/>
          <p:nvPr/>
        </p:nvSpPr>
        <p:spPr>
          <a:xfrm>
            <a:off x="8140976" y="1570594"/>
            <a:ext cx="22114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Cost reduced to </a:t>
            </a:r>
            <a:r>
              <a:rPr lang="en-IN" b="1" dirty="0">
                <a:solidFill>
                  <a:srgbClr val="FF0000"/>
                </a:solidFill>
              </a:rPr>
              <a:t>34%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C6AF0-EB80-4FB2-AE4A-6D66471581D7}"/>
              </a:ext>
            </a:extLst>
          </p:cNvPr>
          <p:cNvSpPr txBox="1"/>
          <p:nvPr/>
        </p:nvSpPr>
        <p:spPr>
          <a:xfrm>
            <a:off x="584200" y="5208104"/>
            <a:ext cx="10706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 service utilization – Oct 2017 is $9699.89 and Nov 2017 is </a:t>
            </a:r>
            <a:r>
              <a:rPr lang="en-IN" b="1" dirty="0">
                <a:solidFill>
                  <a:srgbClr val="FF0000"/>
                </a:solidFill>
              </a:rPr>
              <a:t>$6426.27</a:t>
            </a:r>
          </a:p>
          <a:p>
            <a:endParaRPr lang="en-IN" dirty="0"/>
          </a:p>
          <a:p>
            <a:r>
              <a:rPr lang="en-IN" dirty="0"/>
              <a:t>Note: Hours of utilization in fact increased from </a:t>
            </a:r>
            <a:r>
              <a:rPr lang="en-IN" dirty="0">
                <a:solidFill>
                  <a:srgbClr val="FF0000"/>
                </a:solidFill>
              </a:rPr>
              <a:t>25,983 hours </a:t>
            </a:r>
            <a:r>
              <a:rPr lang="en-IN" dirty="0"/>
              <a:t>in Oct 2017 to </a:t>
            </a:r>
            <a:r>
              <a:rPr lang="en-IN" b="1" dirty="0">
                <a:solidFill>
                  <a:srgbClr val="FF0000"/>
                </a:solidFill>
              </a:rPr>
              <a:t>28,629 hours </a:t>
            </a:r>
            <a:r>
              <a:rPr lang="en-IN" dirty="0"/>
              <a:t>in Nov 2017.</a:t>
            </a:r>
          </a:p>
        </p:txBody>
      </p:sp>
    </p:spTree>
    <p:extLst>
      <p:ext uri="{BB962C8B-B14F-4D97-AF65-F5344CB8AC3E}">
        <p14:creationId xmlns:p14="http://schemas.microsoft.com/office/powerpoint/2010/main" val="42286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1AC2-BE87-47FF-B89D-486747B7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7033"/>
            <a:ext cx="6197600" cy="393948"/>
          </a:xfrm>
        </p:spPr>
        <p:txBody>
          <a:bodyPr/>
          <a:lstStyle/>
          <a:p>
            <a:r>
              <a:rPr lang="en-IN" sz="2400" dirty="0"/>
              <a:t>Reserved Instance Utilization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81100-8D13-4017-87AB-B0F53BF7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899284"/>
            <a:ext cx="9010650" cy="41052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9AB9F07-BB60-48EA-83D0-EEB8185E72D6}"/>
              </a:ext>
            </a:extLst>
          </p:cNvPr>
          <p:cNvSpPr/>
          <p:nvPr/>
        </p:nvSpPr>
        <p:spPr>
          <a:xfrm>
            <a:off x="6453809" y="1166191"/>
            <a:ext cx="1497495" cy="927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F24B9-D65E-4671-84DD-D6075ADB5657}"/>
              </a:ext>
            </a:extLst>
          </p:cNvPr>
          <p:cNvSpPr txBox="1"/>
          <p:nvPr/>
        </p:nvSpPr>
        <p:spPr>
          <a:xfrm>
            <a:off x="584200" y="5208104"/>
            <a:ext cx="1101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process of defining best practices, few reserved instances were stopped to reduce number of hours usage. This resulted in utilization percentage.</a:t>
            </a:r>
          </a:p>
        </p:txBody>
      </p:sp>
    </p:spTree>
    <p:extLst>
      <p:ext uri="{BB962C8B-B14F-4D97-AF65-F5344CB8AC3E}">
        <p14:creationId xmlns:p14="http://schemas.microsoft.com/office/powerpoint/2010/main" val="329552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1366-5758-4D57-B6E3-1A9E0D90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7033"/>
            <a:ext cx="6197600" cy="393948"/>
          </a:xfrm>
        </p:spPr>
        <p:txBody>
          <a:bodyPr/>
          <a:lstStyle/>
          <a:p>
            <a:r>
              <a:rPr lang="en-IN" sz="2400" dirty="0"/>
              <a:t>Service Improvements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392F6-2802-4155-A3B1-0BDFB98F024B}"/>
              </a:ext>
            </a:extLst>
          </p:cNvPr>
          <p:cNvSpPr/>
          <p:nvPr/>
        </p:nvSpPr>
        <p:spPr>
          <a:xfrm>
            <a:off x="584199" y="1252251"/>
            <a:ext cx="87004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Optimization Areas:</a:t>
            </a:r>
          </a:p>
          <a:p>
            <a:r>
              <a:rPr lang="en-IN" dirty="0"/>
              <a:t>It is observed that 4 Instances staged in TWSAPDEMOS is barely utilized. Even though these instances are stopped, the storage volumes ( approximately 3TB) are charged. We can further reduce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Taking machine images and moving to S3 and terminate instances along with storage volumes attached to reduce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As we have these images in S3, using Cloud Formation we have Infrastructure as a code to stage instances On Demand basis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Downsize the instances based on utilizations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Migrate Database instances to RDS with low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Storage can be moved to S3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Systems need to use:</a:t>
            </a:r>
          </a:p>
          <a:p>
            <a:r>
              <a:rPr lang="en-IN" dirty="0"/>
              <a:t>1. Critical systems viz. Production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37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9175</TotalTime>
  <Words>455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Techwave AWS MIS Report for the month of Nov’17</vt:lpstr>
      <vt:lpstr>Techwave AWS MIS Report for the month of Nov’17</vt:lpstr>
      <vt:lpstr>Monthly EC2 running hours costs and usage</vt:lpstr>
      <vt:lpstr>Monthly costs by linked account</vt:lpstr>
      <vt:lpstr>Monthly costs by service</vt:lpstr>
      <vt:lpstr>Reserved Instance Utilization</vt:lpstr>
      <vt:lpstr>Service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Ravikiran Joshi Bijumalla</dc:creator>
  <cp:lastModifiedBy>Ravikiran Joshi Bijumalla</cp:lastModifiedBy>
  <cp:revision>77</cp:revision>
  <dcterms:created xsi:type="dcterms:W3CDTF">2017-10-18T08:34:45Z</dcterms:created>
  <dcterms:modified xsi:type="dcterms:W3CDTF">2017-12-07T11:03:32Z</dcterms:modified>
</cp:coreProperties>
</file>