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2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0" r:id="rId11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A45008F-94DB-43E0-8C9F-1F0525894FDF}" type="datetime1">
              <a:rPr lang="pl-PL" smtClean="0"/>
              <a:t>11.05.2024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7B4BC46-CA7A-4D04-99E7-1DA77BD3C4E2}" type="datetime1">
              <a:rPr lang="pl-PL" smtClean="0"/>
              <a:t>11.05.2024</a:t>
            </a:fld>
            <a:endParaRPr lang="en-US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"/>
              <a:t>Kliknij, aby edytować style wzorca tekstu</a:t>
            </a:r>
            <a:endParaRPr lang="en-US"/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 useBgFill="1">
        <p:nvSpPr>
          <p:cNvPr id="10" name="Prostokąt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Prostokąt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Prostokąt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a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Łącznik prosty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20" name="Data — symbol zastępczy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2CCAE96E-C089-46E2-B00B-E9B69FA3BE44}" type="datetime1">
              <a:rPr lang="pl-PL" smtClean="0"/>
              <a:t>11.05.2024</a:t>
            </a:fld>
            <a:endParaRPr lang="en-US" dirty="0"/>
          </a:p>
        </p:txBody>
      </p:sp>
      <p:sp>
        <p:nvSpPr>
          <p:cNvPr id="21" name="Stopka — symbol zastępczy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Numer slajdu — symbol zastępczy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5CE57A-9EF6-40D3-AE54-5EACB0FCF8D9}" type="datetime1">
              <a:rPr lang="pl-PL" smtClean="0"/>
              <a:t>11.05.2024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2F1629-0219-4FBD-9502-387E149235D5}" type="datetime1">
              <a:rPr lang="pl-PL" smtClean="0"/>
              <a:t>11.05.2024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23B4D2-AC56-4E03-B584-C7EE294BDCA4}" type="datetime1">
              <a:rPr lang="pl-PL" smtClean="0"/>
              <a:t>11.05.2024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 useBgFill="1">
        <p:nvSpPr>
          <p:cNvPr id="23" name="Prostokąt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Prostokąt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Prostokąt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grpSp>
        <p:nvGrpSpPr>
          <p:cNvPr id="16" name="Grupa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Łącznik prosty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81C9E4F4-16A6-4438-87AB-4F5DC3B5A8D3}" type="datetime1">
              <a:rPr lang="pl-PL" smtClean="0"/>
              <a:t>11.05.2024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9E9CAD-0F3C-4A80-BB5E-125D14EA3F8F}" type="datetime1">
              <a:rPr lang="pl-PL" smtClean="0"/>
              <a:t>11.05.2024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"/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2AC233-C75A-4ABB-8E66-F95B5065B39F}" type="datetime1">
              <a:rPr lang="pl-PL" smtClean="0"/>
              <a:t>11.05.2024</a:t>
            </a:fld>
            <a:endParaRPr lang="en-US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50CA8E-29E9-4255-834A-5506FCFC9DB9}" type="datetime1">
              <a:rPr lang="pl-PL" smtClean="0"/>
              <a:t>11.05.2024</a:t>
            </a:fld>
            <a:endParaRPr lang="en-US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83F517-6B00-4EBE-BB1E-5A3C870E7B5B}" type="datetime1">
              <a:rPr lang="pl-PL" smtClean="0"/>
              <a:t>11.05.2024</a:t>
            </a:fld>
            <a:endParaRPr lang="en-US" dirty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8" name="Data — symbol zastępczy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1960BF6-A2FB-4490-B0E1-2EFE4D703CA1}" type="datetime1">
              <a:rPr lang="pl-PL" smtClean="0"/>
              <a:t>11.05.2024</a:t>
            </a:fld>
            <a:endParaRPr lang="en-US" dirty="0"/>
          </a:p>
        </p:txBody>
      </p:sp>
      <p:sp>
        <p:nvSpPr>
          <p:cNvPr id="9" name="Stopka — symbol zastępczy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Numer slajdu — symbol zastępczy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06F68170-BB03-45F9-AA6D-B79E10EA3212}" type="datetime1">
              <a:rPr lang="pl-PL" smtClean="0"/>
              <a:t>11.05.2024</a:t>
            </a:fld>
            <a:endParaRPr lang="en-US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Prostokąt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7" name="Prostokąt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Prostokąt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" dirty="0"/>
              <a:t>Kliknij, aby edytować styl wzorca tytułu</a:t>
            </a:r>
            <a:endParaRPr lang="en-US" dirty="0"/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"/>
              <a:t>Kliknij, aby edytować style wzorca tekstu</a:t>
            </a:r>
          </a:p>
          <a:p>
            <a:pPr lvl="1" rtl="0"/>
            <a:r>
              <a:rPr lang="pl"/>
              <a:t>Drugi poziom</a:t>
            </a:r>
          </a:p>
          <a:p>
            <a:pPr lvl="2" rtl="0"/>
            <a:r>
              <a:rPr lang="pl"/>
              <a:t>Trzeci poziom</a:t>
            </a:r>
          </a:p>
          <a:p>
            <a:pPr lvl="3" rtl="0"/>
            <a:r>
              <a:rPr lang="pl"/>
              <a:t>Czwarty poziom</a:t>
            </a:r>
          </a:p>
          <a:p>
            <a:pPr lvl="4" rtl="0"/>
            <a:r>
              <a:rPr lang="pl"/>
              <a:t>Piąty poziom</a:t>
            </a:r>
            <a:endParaRPr lang="en-US" dirty="0"/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285E77-555D-4FDC-8A83-B62BFEC6F565}" type="datetime1">
              <a:rPr lang="pl-PL" smtClean="0"/>
              <a:t>11.05.2024</a:t>
            </a:fld>
            <a:endParaRPr lang="en-US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" TargetMode="External"/><Relationship Id="rId2" Type="http://schemas.openxmlformats.org/officeDocument/2006/relationships/hyperlink" Target="https://www.cgdirector.com/blender-benchmark-results-updated-scor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Zbliżenie logo&#10;&#10;Automatycznie generowany 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Prostokąt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pl-PL"/>
          </a:p>
        </p:txBody>
      </p:sp>
      <p:sp>
        <p:nvSpPr>
          <p:cNvPr id="84" name="Prostokąt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r>
              <a:rPr lang="pl" sz="4400" dirty="0">
                <a:solidFill>
                  <a:schemeClr val="tx1"/>
                </a:solidFill>
              </a:rPr>
              <a:t>Inżynieria systemów i analiza systemowa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4286802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pl" dirty="0">
                <a:solidFill>
                  <a:schemeClr val="tx1"/>
                </a:solidFill>
              </a:rPr>
              <a:t>Dyrektor Działu IT</a:t>
            </a:r>
          </a:p>
          <a:p>
            <a:pPr rtl="0">
              <a:spcAft>
                <a:spcPts val="600"/>
              </a:spcAft>
            </a:pPr>
            <a:r>
              <a:rPr lang="pl" dirty="0">
                <a:solidFill>
                  <a:schemeClr val="tx1"/>
                </a:solidFill>
              </a:rPr>
              <a:t>Piotr Kawa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F21F83-A2E6-9411-8913-129FBE24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Dziękuję za uwagę!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10A36FB-DFBE-4242-4775-C31785E1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23B4D2-AC56-4E03-B584-C7EE294BDCA4}" type="datetime1">
              <a:rPr lang="pl-PL" smtClean="0"/>
              <a:t>12.05.2024</a:t>
            </a:fld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69CB1AC-E7A2-7D20-DF94-476E865C8440}"/>
              </a:ext>
            </a:extLst>
          </p:cNvPr>
          <p:cNvSpPr txBox="1"/>
          <p:nvPr/>
        </p:nvSpPr>
        <p:spPr>
          <a:xfrm>
            <a:off x="543464" y="3328347"/>
            <a:ext cx="5175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Opracował:</a:t>
            </a:r>
          </a:p>
          <a:p>
            <a:pPr algn="ctr"/>
            <a:r>
              <a:rPr lang="pl-PL" dirty="0"/>
              <a:t>Piotr Kawa (78288)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F378609-981A-4119-0EEA-5B1ECD071923}"/>
              </a:ext>
            </a:extLst>
          </p:cNvPr>
          <p:cNvSpPr txBox="1"/>
          <p:nvPr/>
        </p:nvSpPr>
        <p:spPr>
          <a:xfrm>
            <a:off x="5564037" y="2014194"/>
            <a:ext cx="62110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Źródła:</a:t>
            </a:r>
          </a:p>
          <a:p>
            <a:r>
              <a:rPr lang="pl-PL" dirty="0"/>
              <a:t>Benchmark CPU: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hlinkClick r:id="rId2"/>
              </a:rPr>
              <a:t>https://www.cgdirector.com/blender-benchmark-results-updated-scores/</a:t>
            </a:r>
            <a:endParaRPr lang="pl-PL" sz="1800" dirty="0"/>
          </a:p>
          <a:p>
            <a:r>
              <a:rPr lang="pl-PL" dirty="0"/>
              <a:t>Benchmark GPU</a:t>
            </a: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hlinkClick r:id="rId2"/>
              </a:rPr>
              <a:t>https://www.cgdirector.com/blender-benchmark-results-updated-scores/</a:t>
            </a:r>
            <a:endParaRPr lang="pl-PL" dirty="0"/>
          </a:p>
          <a:p>
            <a:r>
              <a:rPr lang="pl-PL" dirty="0"/>
              <a:t>Chat GPT: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hlinkClick r:id="rId3"/>
              </a:rPr>
              <a:t>https://chatgpt.com/</a:t>
            </a:r>
            <a:endParaRPr lang="pl-PL" dirty="0"/>
          </a:p>
          <a:p>
            <a:r>
              <a:rPr lang="pl-PL" dirty="0"/>
              <a:t>Strona producenta płyty głównej: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https://rog.asus.com/pl/motherboards/rog-zenith/rog-zenith-ii-extreme-alpha-model/spec/</a:t>
            </a:r>
          </a:p>
          <a:p>
            <a:br>
              <a:rPr lang="pl-PL" dirty="0"/>
            </a:br>
            <a:endParaRPr lang="pl-PL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1167891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F126A9-9B3A-492D-93E5-7E441088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Przygotowanie do analizy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093336-0994-4894-8B03-8C750036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23B4D2-AC56-4E03-B584-C7EE294BDCA4}" type="datetime1">
              <a:rPr lang="pl-PL" smtClean="0"/>
              <a:t>11.05.2024</a:t>
            </a:fld>
            <a:endParaRPr lang="en-US" dirty="0"/>
          </a:p>
        </p:txBody>
      </p:sp>
      <p:sp>
        <p:nvSpPr>
          <p:cNvPr id="15" name="Symbol zastępczy zawartości 14">
            <a:extLst>
              <a:ext uri="{FF2B5EF4-FFF2-40B4-BE49-F238E27FC236}">
                <a16:creationId xmlns:a16="http://schemas.microsoft.com/office/drawing/2014/main" id="{4521FA28-3B93-4ABC-AA50-36BA207F1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2289386"/>
            <a:ext cx="10058400" cy="4035213"/>
          </a:xfrm>
        </p:spPr>
        <p:txBody>
          <a:bodyPr/>
          <a:lstStyle/>
          <a:p>
            <a:r>
              <a:rPr lang="pl-PL" dirty="0"/>
              <a:t>Zwrócenie uwagi na konfigurację </a:t>
            </a:r>
            <a:br>
              <a:rPr lang="pl-PL" dirty="0"/>
            </a:br>
            <a:r>
              <a:rPr lang="pl-PL" dirty="0" err="1"/>
              <a:t>Blender</a:t>
            </a:r>
            <a:r>
              <a:rPr lang="pl-PL" dirty="0"/>
              <a:t> i AutoCAD.</a:t>
            </a:r>
          </a:p>
          <a:p>
            <a:r>
              <a:rPr lang="pl-PL" dirty="0"/>
              <a:t>Analiza Benchmarków i przygotowanie</a:t>
            </a:r>
            <a:br>
              <a:rPr lang="pl-PL" dirty="0"/>
            </a:br>
            <a:r>
              <a:rPr lang="pl-PL" dirty="0"/>
              <a:t>sprzętów na ich podstawie.</a:t>
            </a:r>
          </a:p>
          <a:p>
            <a:r>
              <a:rPr lang="pl-PL" dirty="0"/>
              <a:t>Przygotowanie minimalnego budżetu</a:t>
            </a:r>
            <a:br>
              <a:rPr lang="pl-PL" dirty="0"/>
            </a:br>
            <a:r>
              <a:rPr lang="pl-PL" dirty="0"/>
              <a:t>oraz plan rozbudowy stacji graficznej</a:t>
            </a:r>
            <a:br>
              <a:rPr lang="pl-PL" dirty="0"/>
            </a:br>
            <a:r>
              <a:rPr lang="pl-PL" dirty="0"/>
              <a:t>w przyszłości, tak by osiągała najlepsze</a:t>
            </a:r>
            <a:br>
              <a:rPr lang="pl-PL" dirty="0"/>
            </a:br>
            <a:r>
              <a:rPr lang="pl-PL" dirty="0"/>
              <a:t>wyniki oraz mogła służyć w przyszłości</a:t>
            </a:r>
            <a:br>
              <a:rPr lang="pl-PL" dirty="0"/>
            </a:br>
            <a:r>
              <a:rPr lang="pl-PL" dirty="0"/>
              <a:t>jako koparka </a:t>
            </a:r>
            <a:r>
              <a:rPr lang="pl-PL" dirty="0" err="1"/>
              <a:t>kryptowalut</a:t>
            </a:r>
            <a:r>
              <a:rPr lang="pl-PL" dirty="0"/>
              <a:t>.</a:t>
            </a:r>
          </a:p>
        </p:txBody>
      </p:sp>
      <p:pic>
        <p:nvPicPr>
          <p:cNvPr id="1028" name="Picture 4" descr="NVIDIA RTX Professional Workstations | NVIDIA">
            <a:extLst>
              <a:ext uri="{FF2B5EF4-FFF2-40B4-BE49-F238E27FC236}">
                <a16:creationId xmlns:a16="http://schemas.microsoft.com/office/drawing/2014/main" id="{BF8A2059-8124-4207-9EB6-CCA1D92B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472" y="2014194"/>
            <a:ext cx="6833087" cy="357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21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4F19BD-CEA8-4C48-8940-95435827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Benchmark procesorów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1DE27DC-14BD-46A7-AA4F-16A67C97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23B4D2-AC56-4E03-B584-C7EE294BDCA4}" type="datetime1">
              <a:rPr lang="pl-PL" smtClean="0"/>
              <a:t>11.05.2024</a:t>
            </a:fld>
            <a:endParaRPr lang="en-US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44634B58-2A5C-4769-B95C-E9F8F51B9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099773"/>
            <a:ext cx="4839782" cy="3849687"/>
          </a:xfr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A87811C-DBDF-48A5-8829-CB7D022E99C7}"/>
              </a:ext>
            </a:extLst>
          </p:cNvPr>
          <p:cNvSpPr txBox="1"/>
          <p:nvPr/>
        </p:nvSpPr>
        <p:spPr>
          <a:xfrm>
            <a:off x="6002865" y="2882847"/>
            <a:ext cx="5579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Obecnie najwydajniejszym procesorem według benchmarków programu </a:t>
            </a:r>
            <a:r>
              <a:rPr lang="pl-PL" dirty="0" err="1"/>
              <a:t>Blender</a:t>
            </a:r>
            <a:r>
              <a:rPr lang="pl-PL" dirty="0"/>
              <a:t> jest procesor AMD </a:t>
            </a:r>
            <a:r>
              <a:rPr lang="pl-PL" dirty="0" err="1"/>
              <a:t>Threadripper</a:t>
            </a:r>
            <a:r>
              <a:rPr lang="pl-PL" dirty="0"/>
              <a:t> 7995WX.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73B3C8DE-B36E-4775-B51C-E7C8E0F885F9}"/>
              </a:ext>
            </a:extLst>
          </p:cNvPr>
          <p:cNvSpPr txBox="1"/>
          <p:nvPr/>
        </p:nvSpPr>
        <p:spPr>
          <a:xfrm>
            <a:off x="406400" y="6062246"/>
            <a:ext cx="10608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Źródło : https://www.cgdirector.com/blender-benchmark-results-updated-scores/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9D89684-F20E-49C1-BA81-7C40D2A01204}"/>
              </a:ext>
            </a:extLst>
          </p:cNvPr>
          <p:cNvSpPr txBox="1"/>
          <p:nvPr/>
        </p:nvSpPr>
        <p:spPr>
          <a:xfrm>
            <a:off x="6002866" y="4015551"/>
            <a:ext cx="5393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Będziemy przygotowywać wstępną konfigurację z tym procesorem z możliwością rozbudowy do koparki </a:t>
            </a:r>
            <a:r>
              <a:rPr lang="pl-PL" dirty="0" err="1"/>
              <a:t>kryptowalut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53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5809C8-6E6D-4AB3-B4C9-E3318116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Benchmark Kart graficznych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697A3B-0E8E-4AE7-83ED-5C839100D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23B4D2-AC56-4E03-B584-C7EE294BDCA4}" type="datetime1">
              <a:rPr lang="pl-PL" smtClean="0"/>
              <a:t>11.05.2024</a:t>
            </a:fld>
            <a:endParaRPr lang="en-US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901A01F7-CA0C-9C05-D31E-C9D05D65CA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538" y="2014194"/>
            <a:ext cx="5754691" cy="3615227"/>
          </a:xfr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16C64B5-4E2E-05D6-3D2E-D38C7F314961}"/>
              </a:ext>
            </a:extLst>
          </p:cNvPr>
          <p:cNvSpPr txBox="1"/>
          <p:nvPr/>
        </p:nvSpPr>
        <p:spPr>
          <a:xfrm>
            <a:off x="341309" y="6074899"/>
            <a:ext cx="985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Źródło: https://www.cgdirector.com/blender-benchmark-results-updated-scores/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F666390-289F-3C64-8989-E7650A25823B}"/>
              </a:ext>
            </a:extLst>
          </p:cNvPr>
          <p:cNvSpPr txBox="1"/>
          <p:nvPr/>
        </p:nvSpPr>
        <p:spPr>
          <a:xfrm>
            <a:off x="6297383" y="2401168"/>
            <a:ext cx="5553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Według benchmarków obecnie najwydajniejszą kartą graficzną dla oprogramowania „</a:t>
            </a:r>
            <a:r>
              <a:rPr lang="pl-PL" dirty="0" err="1"/>
              <a:t>Blender</a:t>
            </a:r>
            <a:r>
              <a:rPr lang="pl-PL" dirty="0"/>
              <a:t>” jest NVIDIA RTX 4090.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AC026F1-D787-D9BD-E3FC-995BF5251710}"/>
              </a:ext>
            </a:extLst>
          </p:cNvPr>
          <p:cNvSpPr txBox="1"/>
          <p:nvPr/>
        </p:nvSpPr>
        <p:spPr>
          <a:xfrm>
            <a:off x="6297383" y="3887431"/>
            <a:ext cx="5553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Ten sam model karty graficznej wykorzystamy do naszej koparki </a:t>
            </a:r>
            <a:r>
              <a:rPr lang="pl-PL" dirty="0" err="1"/>
              <a:t>kryptowalut</a:t>
            </a:r>
            <a:r>
              <a:rPr lang="pl-PL" dirty="0"/>
              <a:t>. W związku z czym nie będziemy musieli zmieniać tej karty w przyszłym zastosowaniu.</a:t>
            </a:r>
          </a:p>
        </p:txBody>
      </p:sp>
    </p:spTree>
    <p:extLst>
      <p:ext uri="{BB962C8B-B14F-4D97-AF65-F5344CB8AC3E}">
        <p14:creationId xmlns:p14="http://schemas.microsoft.com/office/powerpoint/2010/main" val="27924144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349034-E1E9-4960-B668-A24E3972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40" y="65378"/>
            <a:ext cx="10058400" cy="1371600"/>
          </a:xfrm>
        </p:spPr>
        <p:txBody>
          <a:bodyPr/>
          <a:lstStyle/>
          <a:p>
            <a:r>
              <a:rPr lang="pl-PL" dirty="0"/>
              <a:t>Sesja Chat GPT.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1DD5B8-664C-492A-A2AD-66E9456A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23B4D2-AC56-4E03-B584-C7EE294BDCA4}" type="datetime1">
              <a:rPr lang="pl-PL" smtClean="0"/>
              <a:t>11.05.2024</a:t>
            </a:fld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7769220-FC3C-4F62-A96D-BDED81A3A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69" y="1032633"/>
            <a:ext cx="4059035" cy="376261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342ABC5D-6AB5-4801-B9ED-68AEE7A7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235" y="1380530"/>
            <a:ext cx="4317755" cy="3762615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FA65B968-D28E-878C-19E7-5544A583B9D2}"/>
              </a:ext>
            </a:extLst>
          </p:cNvPr>
          <p:cNvSpPr txBox="1"/>
          <p:nvPr/>
        </p:nvSpPr>
        <p:spPr>
          <a:xfrm>
            <a:off x="584710" y="5327752"/>
            <a:ext cx="7211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Korzystając z chatu GPT udało się uzyskać wstępną konfigurację sprzętową, którą w przyszłości będziemy mogli zmienić w koparkę </a:t>
            </a:r>
            <a:r>
              <a:rPr lang="pl-PL" dirty="0" err="1"/>
              <a:t>kryptowalut</a:t>
            </a:r>
            <a:r>
              <a:rPr lang="pl-PL" dirty="0"/>
              <a:t>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2DBE5D2-638A-803F-128E-028B0C39D389}"/>
              </a:ext>
            </a:extLst>
          </p:cNvPr>
          <p:cNvSpPr txBox="1"/>
          <p:nvPr/>
        </p:nvSpPr>
        <p:spPr>
          <a:xfrm>
            <a:off x="8342799" y="1380530"/>
            <a:ext cx="33735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Wstępna konfiguracja pozwoli na rozbudowę stacji w przyszłości. </a:t>
            </a:r>
          </a:p>
          <a:p>
            <a:endParaRPr lang="pl-PL" dirty="0"/>
          </a:p>
          <a:p>
            <a:r>
              <a:rPr lang="pl-PL" dirty="0"/>
              <a:t>W zaprezentowanej stacji graficznej będziemy mogli „dokładać” kolejne komponenty bez konieczności wymiany innych.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2C22F31-B721-B778-48D1-575E8A827BE6}"/>
              </a:ext>
            </a:extLst>
          </p:cNvPr>
          <p:cNvSpPr txBox="1"/>
          <p:nvPr/>
        </p:nvSpPr>
        <p:spPr>
          <a:xfrm>
            <a:off x="8335992" y="4202504"/>
            <a:ext cx="34751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Konfiguracja nie przyniesie strat, ponieważ będziemy dokładać nowe podzespoły bez konieczności wymiany podzespołów znajdujących się w początkowej wersji stacji.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EEC06D7F-195B-3CC6-4695-652EBBC1BACE}"/>
              </a:ext>
            </a:extLst>
          </p:cNvPr>
          <p:cNvSpPr txBox="1"/>
          <p:nvPr/>
        </p:nvSpPr>
        <p:spPr>
          <a:xfrm>
            <a:off x="8335992" y="399152"/>
            <a:ext cx="600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Źródło: https://chatgpt.com/</a:t>
            </a:r>
          </a:p>
        </p:txBody>
      </p:sp>
    </p:spTree>
    <p:extLst>
      <p:ext uri="{BB962C8B-B14F-4D97-AF65-F5344CB8AC3E}">
        <p14:creationId xmlns:p14="http://schemas.microsoft.com/office/powerpoint/2010/main" val="1520546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570761-9992-4021-B790-28E6F470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8640"/>
            <a:ext cx="10058400" cy="1371600"/>
          </a:xfrm>
        </p:spPr>
        <p:txBody>
          <a:bodyPr/>
          <a:lstStyle/>
          <a:p>
            <a:pPr algn="ctr"/>
            <a:r>
              <a:rPr lang="pl-PL" dirty="0"/>
              <a:t>Płyta główna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84E7B5-21B7-FCC2-E0F1-3C376027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9285" y="5938572"/>
            <a:ext cx="2893045" cy="365760"/>
          </a:xfrm>
        </p:spPr>
        <p:txBody>
          <a:bodyPr/>
          <a:lstStyle/>
          <a:p>
            <a:pPr rtl="0"/>
            <a:fld id="{1B23B4D2-AC56-4E03-B584-C7EE294BDCA4}" type="datetime1">
              <a:rPr lang="pl-PL" smtClean="0"/>
              <a:t>11.05.2024</a:t>
            </a:fld>
            <a:endParaRPr lang="en-US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8117B010-BA61-6690-AB83-4F4885E2F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26" y="1623838"/>
            <a:ext cx="4143470" cy="4527499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DC002FE0-5A8F-24D4-EA39-04222B3488BC}"/>
              </a:ext>
            </a:extLst>
          </p:cNvPr>
          <p:cNvSpPr txBox="1"/>
          <p:nvPr/>
        </p:nvSpPr>
        <p:spPr>
          <a:xfrm>
            <a:off x="357906" y="6151337"/>
            <a:ext cx="1109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Źródło: https://rog.asus.com/pl/motherboards/rog-zenith/rog-zenith-ii-extreme-alpha-model/spec/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6723382-8326-E698-DF97-F558635A085C}"/>
              </a:ext>
            </a:extLst>
          </p:cNvPr>
          <p:cNvSpPr txBox="1"/>
          <p:nvPr/>
        </p:nvSpPr>
        <p:spPr>
          <a:xfrm>
            <a:off x="4898795" y="1354190"/>
            <a:ext cx="7161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Kluczową rolę odegra dla nas płyta główna dzięki, której rozbudujemy naszą stację na koparkę </a:t>
            </a:r>
            <a:r>
              <a:rPr lang="pl-PL" dirty="0" err="1"/>
              <a:t>kryptowalut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Wybrany ROG ZENITH II Extreme </a:t>
            </a:r>
            <a:r>
              <a:rPr lang="pl-PL" dirty="0" err="1"/>
              <a:t>Alpha</a:t>
            </a:r>
            <a:r>
              <a:rPr lang="pl-PL" dirty="0"/>
              <a:t> pozwoli nam w przyszłości na dalszą rozbudowę kart graficznych do każdej stacji mamy możliwość dołożenia kolejnych 3 kart NVIDIA GEFORCE RTX 4090 co pozwoli na stworzenie koparki </a:t>
            </a:r>
            <a:r>
              <a:rPr lang="pl-PL" dirty="0" err="1"/>
              <a:t>kryptowalut</a:t>
            </a:r>
            <a:r>
              <a:rPr lang="pl-PL" dirty="0"/>
              <a:t> o wysokiej wydajności.</a:t>
            </a:r>
          </a:p>
          <a:p>
            <a:endParaRPr lang="pl-PL" dirty="0"/>
          </a:p>
          <a:p>
            <a:br>
              <a:rPr lang="pl-PL" dirty="0"/>
            </a:br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046830C-EC85-F3FC-A3DE-9060C25A3F0D}"/>
              </a:ext>
            </a:extLst>
          </p:cNvPr>
          <p:cNvSpPr txBox="1"/>
          <p:nvPr/>
        </p:nvSpPr>
        <p:spPr>
          <a:xfrm>
            <a:off x="4598637" y="4609184"/>
            <a:ext cx="659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Dodatkowo mamy możliwość rozbudowy pamięci RAM </a:t>
            </a:r>
            <a:r>
              <a:rPr lang="pl-PL" b="1" dirty="0" err="1"/>
              <a:t>az</a:t>
            </a:r>
            <a:r>
              <a:rPr lang="pl-PL" b="1" dirty="0"/>
              <a:t> do 256 GB.</a:t>
            </a:r>
          </a:p>
        </p:txBody>
      </p:sp>
      <p:sp>
        <p:nvSpPr>
          <p:cNvPr id="15" name="Strzałka: wygięta 14">
            <a:extLst>
              <a:ext uri="{FF2B5EF4-FFF2-40B4-BE49-F238E27FC236}">
                <a16:creationId xmlns:a16="http://schemas.microsoft.com/office/drawing/2014/main" id="{FE4AC9CA-ADF0-CB13-2D53-59EC1940193F}"/>
              </a:ext>
            </a:extLst>
          </p:cNvPr>
          <p:cNvSpPr/>
          <p:nvPr/>
        </p:nvSpPr>
        <p:spPr>
          <a:xfrm rot="10800000">
            <a:off x="4394340" y="4188383"/>
            <a:ext cx="7161249" cy="2155764"/>
          </a:xfrm>
          <a:prstGeom prst="bentArrow">
            <a:avLst>
              <a:gd name="adj1" fmla="val 3065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74F762D0-98C3-B468-35D1-2024F9A2A429}"/>
              </a:ext>
            </a:extLst>
          </p:cNvPr>
          <p:cNvSpPr/>
          <p:nvPr/>
        </p:nvSpPr>
        <p:spPr>
          <a:xfrm>
            <a:off x="4016657" y="4397903"/>
            <a:ext cx="7172561" cy="100034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3230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22AF3B-78A5-63F0-7C03-2B54A951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Kompletny zestaw podzespołów w wersji startowej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F2FB7A-0BB5-24E0-78D5-770AFF8B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23B4D2-AC56-4E03-B584-C7EE294BDCA4}" type="datetime1">
              <a:rPr lang="pl-PL" smtClean="0"/>
              <a:t>11.05.2024</a:t>
            </a:fld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B28A9CB-FDE7-AB60-DF95-7D3AF20B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59" y="3145353"/>
            <a:ext cx="4883333" cy="228042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91DF898B-04A5-2EF7-1524-066A12FC07BD}"/>
              </a:ext>
            </a:extLst>
          </p:cNvPr>
          <p:cNvSpPr txBox="1"/>
          <p:nvPr/>
        </p:nvSpPr>
        <p:spPr>
          <a:xfrm>
            <a:off x="412595" y="6092825"/>
            <a:ext cx="701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Źródło: https://chatgpt.com/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992F67A-0FA1-11D9-ABA6-74FFB31F417E}"/>
              </a:ext>
            </a:extLst>
          </p:cNvPr>
          <p:cNvSpPr txBox="1"/>
          <p:nvPr/>
        </p:nvSpPr>
        <p:spPr>
          <a:xfrm>
            <a:off x="412595" y="2465338"/>
            <a:ext cx="5731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Początkowy zestaw spełniający rekomendowane</a:t>
            </a:r>
          </a:p>
          <a:p>
            <a:r>
              <a:rPr lang="pl-PL" dirty="0"/>
              <a:t>Wymagania systemowe programu </a:t>
            </a:r>
            <a:r>
              <a:rPr lang="pl-PL" dirty="0" err="1"/>
              <a:t>Blender</a:t>
            </a:r>
            <a:r>
              <a:rPr lang="pl-PL" dirty="0"/>
              <a:t>:</a:t>
            </a:r>
          </a:p>
          <a:p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12684D9-7D59-2C6E-6D8F-AECC20371B36}"/>
              </a:ext>
            </a:extLst>
          </p:cNvPr>
          <p:cNvSpPr txBox="1"/>
          <p:nvPr/>
        </p:nvSpPr>
        <p:spPr>
          <a:xfrm>
            <a:off x="5720365" y="3429000"/>
            <a:ext cx="59659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Dzięki wybranej konfiguracji, pracownik bez problemu może korzystać nie tylko z oprogramowania służącego do </a:t>
            </a:r>
            <a:r>
              <a:rPr lang="pl-PL" dirty="0" err="1"/>
              <a:t>renderowania</a:t>
            </a:r>
            <a:r>
              <a:rPr lang="pl-PL" dirty="0"/>
              <a:t>, zapewnia ono też wydajną pracę w każdej czynności jaką pracownik będzie wykonywał na stacji roboczej.</a:t>
            </a:r>
          </a:p>
        </p:txBody>
      </p:sp>
    </p:spTree>
    <p:extLst>
      <p:ext uri="{BB962C8B-B14F-4D97-AF65-F5344CB8AC3E}">
        <p14:creationId xmlns:p14="http://schemas.microsoft.com/office/powerpoint/2010/main" val="1596379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1D1C55-554F-2E1B-B5D4-8630C535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Kompletny zestaw podzespołów w wersji finalnej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97636F00-0A1C-DD0F-DA81-36686898E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159" y="2930628"/>
            <a:ext cx="4029637" cy="1943371"/>
          </a:xfrm>
        </p:spPr>
      </p:pic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DCE7B24-69AA-9527-F45F-10824E6D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23B4D2-AC56-4E03-B584-C7EE294BDCA4}" type="datetime1">
              <a:rPr lang="pl-PL" smtClean="0"/>
              <a:t>12.05.2024</a:t>
            </a:fld>
            <a:endParaRPr lang="en-US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7091314-4296-7071-2472-60BCE9631B23}"/>
              </a:ext>
            </a:extLst>
          </p:cNvPr>
          <p:cNvSpPr txBox="1"/>
          <p:nvPr/>
        </p:nvSpPr>
        <p:spPr>
          <a:xfrm>
            <a:off x="523159" y="6031468"/>
            <a:ext cx="701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Źródło: https://chatgpt.com/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76D181C-7C95-8236-66F3-2240C33B7F41}"/>
              </a:ext>
            </a:extLst>
          </p:cNvPr>
          <p:cNvSpPr txBox="1"/>
          <p:nvPr/>
        </p:nvSpPr>
        <p:spPr>
          <a:xfrm>
            <a:off x="523159" y="2248333"/>
            <a:ext cx="4029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Finalny zestaw, który będzie użyty do wydobywania </a:t>
            </a:r>
            <a:r>
              <a:rPr lang="pl-PL" dirty="0" err="1"/>
              <a:t>kryptowalut</a:t>
            </a:r>
            <a:r>
              <a:rPr lang="pl-PL" dirty="0"/>
              <a:t>:</a:t>
            </a:r>
          </a:p>
          <a:p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EA1592B-9F81-BB1E-0EEC-3766A4F73A3C}"/>
              </a:ext>
            </a:extLst>
          </p:cNvPr>
          <p:cNvSpPr txBox="1"/>
          <p:nvPr/>
        </p:nvSpPr>
        <p:spPr>
          <a:xfrm>
            <a:off x="4804913" y="1928745"/>
            <a:ext cx="6883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Dzięki wybranej płycie głównej nie jesteśmy zmuszeni do całkowitych zmian w konfiguracji sprzętowej by </a:t>
            </a:r>
            <a:r>
              <a:rPr lang="pl-PL" dirty="0" err="1"/>
              <a:t>wkorzystać</a:t>
            </a:r>
            <a:r>
              <a:rPr lang="pl-PL" dirty="0"/>
              <a:t> stacje robocze jako koparki do </a:t>
            </a:r>
            <a:r>
              <a:rPr lang="pl-PL" dirty="0" err="1"/>
              <a:t>kryptowalut</a:t>
            </a:r>
            <a:r>
              <a:rPr lang="pl-PL" dirty="0"/>
              <a:t>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27BB32A-418F-5C0A-8EB0-A32594E78F25}"/>
              </a:ext>
            </a:extLst>
          </p:cNvPr>
          <p:cNvSpPr txBox="1"/>
          <p:nvPr/>
        </p:nvSpPr>
        <p:spPr>
          <a:xfrm>
            <a:off x="4804913" y="3171663"/>
            <a:ext cx="6863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Zainwestujemy tylko i wyłącznie w nowe karty graficzne oraz rozbudujemy pamięć RAM do 128GB, gdzie płyta główna pozwoli nam również w przyszłości rozbudować pamięć ram nawet do 258GG.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942093C-3FB5-4D69-2F7B-2F44262C3994}"/>
              </a:ext>
            </a:extLst>
          </p:cNvPr>
          <p:cNvSpPr txBox="1"/>
          <p:nvPr/>
        </p:nvSpPr>
        <p:spPr>
          <a:xfrm>
            <a:off x="4750279" y="4515123"/>
            <a:ext cx="6633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Rekomenduję również zmianę w chłodzeniu stacji roboczej na chłodzenie cieczą, co zwiększy bezpieczeństwo naszych podzespołów podczas wydobycia </a:t>
            </a:r>
            <a:r>
              <a:rPr lang="pl-PL" dirty="0" err="1"/>
              <a:t>kryptowalut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41660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35711B-A42C-B4D2-47FF-E801C97C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obu zestawów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BC9D491-C5F5-01B2-06A5-26937B259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B23B4D2-AC56-4E03-B584-C7EE294BDCA4}" type="datetime1">
              <a:rPr lang="pl-PL" smtClean="0"/>
              <a:t>12.05.2024</a:t>
            </a:fld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A3630DE-76D8-779F-909F-DE845EDC9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25" y="1906118"/>
            <a:ext cx="4883333" cy="2280424"/>
          </a:xfrm>
          <a:prstGeom prst="rect">
            <a:avLst/>
          </a:prstGeom>
        </p:spPr>
      </p:pic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0C90C929-61E2-BAC6-8023-EDAF65D99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258" y="1906118"/>
            <a:ext cx="4804542" cy="2317084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2DA8D5EF-719A-B454-01E5-493AFE23C4F9}"/>
              </a:ext>
            </a:extLst>
          </p:cNvPr>
          <p:cNvSpPr txBox="1"/>
          <p:nvPr/>
        </p:nvSpPr>
        <p:spPr>
          <a:xfrm>
            <a:off x="681135" y="4223202"/>
            <a:ext cx="107581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Podsumowując, budowę stacji roboczych zaczynamy od kwoty 9400 USD co pozwoli nam na wydajne wykorzystanie programu </a:t>
            </a:r>
            <a:r>
              <a:rPr lang="pl-PL" dirty="0" err="1"/>
              <a:t>Blender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Finalnie wydamy 18400 USD na każdą stację roboczą co pozwoli na zwiększenie wydajności, oraz posłuży nam jako koparka do </a:t>
            </a:r>
            <a:r>
              <a:rPr lang="pl-PL" dirty="0" err="1"/>
              <a:t>kryptowalut</a:t>
            </a:r>
            <a:r>
              <a:rPr lang="pl-PL" dirty="0"/>
              <a:t> najwyższej klasy.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169493B-D83D-0146-8DB5-2736512CECF3}"/>
              </a:ext>
            </a:extLst>
          </p:cNvPr>
          <p:cNvSpPr txBox="1"/>
          <p:nvPr/>
        </p:nvSpPr>
        <p:spPr>
          <a:xfrm>
            <a:off x="523159" y="6031468"/>
            <a:ext cx="701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Źródło: https://chatgpt.com/</a:t>
            </a:r>
          </a:p>
        </p:txBody>
      </p:sp>
    </p:spTree>
    <p:extLst>
      <p:ext uri="{BB962C8B-B14F-4D97-AF65-F5344CB8AC3E}">
        <p14:creationId xmlns:p14="http://schemas.microsoft.com/office/powerpoint/2010/main" val="139547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44_TF78438558" id="{656982CE-918E-475A-B40A-5C9C63D77659}" vid="{35A616ED-4F32-4850-9933-730FF490343F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{9CF5E796-9647-4AE0-8B16-1470ACB14314}tf78438558_win32</Template>
  <TotalTime>1008</TotalTime>
  <Words>612</Words>
  <Application>Microsoft Office PowerPoint</Application>
  <PresentationFormat>Panoramiczny</PresentationFormat>
  <Paragraphs>71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Garamond</vt:lpstr>
      <vt:lpstr>SavonVTI</vt:lpstr>
      <vt:lpstr>Inżynieria systemów i analiza systemowa</vt:lpstr>
      <vt:lpstr>Przygotowanie do analizy</vt:lpstr>
      <vt:lpstr>Benchmark procesorów</vt:lpstr>
      <vt:lpstr>Benchmark Kart graficznych</vt:lpstr>
      <vt:lpstr>Sesja Chat GPT.</vt:lpstr>
      <vt:lpstr>Płyta główna</vt:lpstr>
      <vt:lpstr>Kompletny zestaw podzespołów w wersji startowej</vt:lpstr>
      <vt:lpstr>Kompletny zestaw podzespołów w wersji finalnej</vt:lpstr>
      <vt:lpstr>Porównanie obu zestawów</vt:lpstr>
      <vt:lpstr>Dziękuję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Inżynieria i analiza systemowa</dc:title>
  <dc:creator>Piotr Kawa</dc:creator>
  <cp:lastModifiedBy>Piotr Kawa</cp:lastModifiedBy>
  <cp:revision>12</cp:revision>
  <dcterms:created xsi:type="dcterms:W3CDTF">2024-05-11T06:30:39Z</dcterms:created>
  <dcterms:modified xsi:type="dcterms:W3CDTF">2024-05-11T23:23:47Z</dcterms:modified>
</cp:coreProperties>
</file>