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3/16/2019</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3/16/2019</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75463"/>
            <a:ext cx="7772400" cy="1470025"/>
          </a:xfrm>
        </p:spPr>
        <p:txBody>
          <a:bodyPr>
            <a:normAutofit fontScale="90000"/>
          </a:bodyPr>
          <a:lstStyle/>
          <a:p>
            <a:r>
              <a:rPr lang="en-US" dirty="0"/>
              <a:t>Peer-Graded </a:t>
            </a:r>
            <a:r>
              <a:rPr lang="en-US" dirty="0" smtClean="0"/>
              <a:t>Assignment</a:t>
            </a:r>
            <a:r>
              <a:rPr lang="en-US" dirty="0"/>
              <a:t>: Capstone Project - The Battle of </a:t>
            </a:r>
            <a:r>
              <a:rPr lang="en-US" dirty="0" smtClean="0"/>
              <a:t>Neighborhoods</a:t>
            </a:r>
            <a:endParaRPr lang="el-GR" dirty="0"/>
          </a:p>
        </p:txBody>
      </p:sp>
      <p:sp>
        <p:nvSpPr>
          <p:cNvPr id="3" name="Subtitle 2"/>
          <p:cNvSpPr>
            <a:spLocks noGrp="1"/>
          </p:cNvSpPr>
          <p:nvPr>
            <p:ph type="subTitle" idx="1"/>
          </p:nvPr>
        </p:nvSpPr>
        <p:spPr/>
        <p:txBody>
          <a:bodyPr>
            <a:noAutofit/>
          </a:bodyPr>
          <a:lstStyle/>
          <a:p>
            <a:r>
              <a:rPr lang="en-US" sz="1000" dirty="0" smtClean="0">
                <a:solidFill>
                  <a:schemeClr val="accent1"/>
                </a:solidFill>
              </a:rPr>
              <a:t>Greek </a:t>
            </a:r>
            <a:r>
              <a:rPr lang="en-US" sz="1000" dirty="0">
                <a:solidFill>
                  <a:schemeClr val="accent1"/>
                </a:solidFill>
              </a:rPr>
              <a:t>Restaurant in New York </a:t>
            </a:r>
            <a:r>
              <a:rPr lang="en-US" sz="1000" dirty="0" smtClean="0">
                <a:solidFill>
                  <a:schemeClr val="accent1"/>
                </a:solidFill>
              </a:rPr>
              <a:t>city</a:t>
            </a:r>
          </a:p>
          <a:p>
            <a:r>
              <a:rPr lang="en-US" sz="1000" dirty="0" smtClean="0">
                <a:solidFill>
                  <a:schemeClr val="accent1"/>
                </a:solidFill>
              </a:rPr>
              <a:t>By</a:t>
            </a:r>
          </a:p>
          <a:p>
            <a:r>
              <a:rPr lang="en-US" sz="1000" dirty="0" err="1" smtClean="0">
                <a:solidFill>
                  <a:schemeClr val="accent1"/>
                </a:solidFill>
              </a:rPr>
              <a:t>Anastasios-petros</a:t>
            </a:r>
            <a:r>
              <a:rPr lang="en-US" sz="1000" dirty="0" smtClean="0">
                <a:solidFill>
                  <a:schemeClr val="accent1"/>
                </a:solidFill>
              </a:rPr>
              <a:t> </a:t>
            </a:r>
            <a:r>
              <a:rPr lang="en-US" sz="1000" dirty="0" err="1" smtClean="0">
                <a:solidFill>
                  <a:schemeClr val="accent1"/>
                </a:solidFill>
              </a:rPr>
              <a:t>kazamias</a:t>
            </a:r>
            <a:endParaRPr lang="el-GR" sz="1000" dirty="0">
              <a:solidFill>
                <a:schemeClr val="accent1"/>
              </a:solidFill>
            </a:endParaRPr>
          </a:p>
        </p:txBody>
      </p:sp>
    </p:spTree>
    <p:extLst>
      <p:ext uri="{BB962C8B-B14F-4D97-AF65-F5344CB8AC3E}">
        <p14:creationId xmlns:p14="http://schemas.microsoft.com/office/powerpoint/2010/main" val="653522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Introduction / business problem</a:t>
            </a:r>
            <a:endParaRPr lang="el-GR" sz="2000" dirty="0"/>
          </a:p>
        </p:txBody>
      </p:sp>
      <p:sp>
        <p:nvSpPr>
          <p:cNvPr id="3" name="Content Placeholder 2"/>
          <p:cNvSpPr>
            <a:spLocks noGrp="1"/>
          </p:cNvSpPr>
          <p:nvPr>
            <p:ph idx="1"/>
          </p:nvPr>
        </p:nvSpPr>
        <p:spPr>
          <a:xfrm>
            <a:off x="822960" y="1100628"/>
            <a:ext cx="7520940" cy="3623772"/>
          </a:xfrm>
        </p:spPr>
        <p:txBody>
          <a:bodyPr>
            <a:normAutofit/>
          </a:bodyPr>
          <a:lstStyle/>
          <a:p>
            <a:r>
              <a:rPr lang="en-US" sz="1400" dirty="0" smtClean="0">
                <a:latin typeface="Californian FB" pitchFamily="18" charset="0"/>
              </a:rPr>
              <a:t>In the project we presented </a:t>
            </a:r>
            <a:r>
              <a:rPr lang="en-US" sz="1400" dirty="0">
                <a:latin typeface="Californian FB" pitchFamily="18" charset="0"/>
              </a:rPr>
              <a:t>a guide on how to choose the best location in New York </a:t>
            </a:r>
            <a:r>
              <a:rPr lang="en-US" sz="1400" dirty="0" smtClean="0">
                <a:latin typeface="Californian FB" pitchFamily="18" charset="0"/>
              </a:rPr>
              <a:t>City to </a:t>
            </a:r>
            <a:r>
              <a:rPr lang="en-US" sz="1400" dirty="0">
                <a:latin typeface="Californian FB" pitchFamily="18" charset="0"/>
              </a:rPr>
              <a:t>open a Greek </a:t>
            </a:r>
            <a:r>
              <a:rPr lang="en-US" sz="1400" dirty="0" smtClean="0">
                <a:latin typeface="Californian FB" pitchFamily="18" charset="0"/>
              </a:rPr>
              <a:t>Restaurant.</a:t>
            </a:r>
          </a:p>
          <a:p>
            <a:endParaRPr lang="en-US" sz="1400" dirty="0" smtClean="0">
              <a:latin typeface="Californian FB" pitchFamily="18" charset="0"/>
            </a:endParaRPr>
          </a:p>
          <a:p>
            <a:r>
              <a:rPr lang="en-US" sz="1400" dirty="0" smtClean="0">
                <a:latin typeface="Californian FB" pitchFamily="18" charset="0"/>
              </a:rPr>
              <a:t>The </a:t>
            </a:r>
            <a:r>
              <a:rPr lang="en-US" sz="1400" dirty="0">
                <a:latin typeface="Californian FB" pitchFamily="18" charset="0"/>
              </a:rPr>
              <a:t>choice </a:t>
            </a:r>
            <a:r>
              <a:rPr lang="en-US" sz="1400" dirty="0" smtClean="0">
                <a:latin typeface="Californian FB" pitchFamily="18" charset="0"/>
              </a:rPr>
              <a:t>took </a:t>
            </a:r>
            <a:r>
              <a:rPr lang="en-US" sz="1400" dirty="0">
                <a:latin typeface="Californian FB" pitchFamily="18" charset="0"/>
              </a:rPr>
              <a:t>into account the number of Greek restaurants (positive indicator) and the number of general type restaurants (negative indicator) in each New York City neighborhood</a:t>
            </a:r>
            <a:r>
              <a:rPr lang="en-US" sz="1400" dirty="0" smtClean="0">
                <a:latin typeface="Californian FB" pitchFamily="18" charset="0"/>
              </a:rPr>
              <a:t>.</a:t>
            </a:r>
          </a:p>
          <a:p>
            <a:endParaRPr lang="en-US" sz="1400" dirty="0" smtClean="0">
              <a:latin typeface="Californian FB" pitchFamily="18" charset="0"/>
            </a:endParaRPr>
          </a:p>
          <a:p>
            <a:r>
              <a:rPr lang="en-US" sz="1400" dirty="0" smtClean="0">
                <a:latin typeface="Californian FB" pitchFamily="18" charset="0"/>
              </a:rPr>
              <a:t>For </a:t>
            </a:r>
            <a:r>
              <a:rPr lang="en-US" sz="1400" dirty="0">
                <a:latin typeface="Californian FB" pitchFamily="18" charset="0"/>
              </a:rPr>
              <a:t>example if there exists a neighborhood where one out of ten restaurants are Greek then people in this area seem to be very </a:t>
            </a:r>
            <a:r>
              <a:rPr lang="en-US" sz="1400" dirty="0" smtClean="0">
                <a:latin typeface="Californian FB" pitchFamily="18" charset="0"/>
              </a:rPr>
              <a:t>interested </a:t>
            </a:r>
            <a:r>
              <a:rPr lang="en-US" sz="1400" dirty="0">
                <a:latin typeface="Californian FB" pitchFamily="18" charset="0"/>
              </a:rPr>
              <a:t>in Greek </a:t>
            </a:r>
            <a:r>
              <a:rPr lang="en-US" sz="1400" dirty="0" smtClean="0">
                <a:latin typeface="Californian FB" pitchFamily="18" charset="0"/>
              </a:rPr>
              <a:t> food </a:t>
            </a:r>
            <a:r>
              <a:rPr lang="en-US" sz="1400" dirty="0">
                <a:latin typeface="Californian FB" pitchFamily="18" charset="0"/>
              </a:rPr>
              <a:t>and </a:t>
            </a:r>
            <a:r>
              <a:rPr lang="en-US" sz="1400" dirty="0" smtClean="0">
                <a:latin typeface="Californian FB" pitchFamily="18" charset="0"/>
              </a:rPr>
              <a:t>may be </a:t>
            </a:r>
            <a:r>
              <a:rPr lang="en-US" sz="1400" dirty="0">
                <a:latin typeface="Californian FB" pitchFamily="18" charset="0"/>
              </a:rPr>
              <a:t>a good place to open a </a:t>
            </a:r>
            <a:r>
              <a:rPr lang="en-US" sz="1400" dirty="0" smtClean="0">
                <a:latin typeface="Californian FB" pitchFamily="18" charset="0"/>
              </a:rPr>
              <a:t>business.</a:t>
            </a:r>
          </a:p>
          <a:p>
            <a:endParaRPr lang="en-US" sz="1400" dirty="0" smtClean="0">
              <a:latin typeface="Californian FB" pitchFamily="18" charset="0"/>
            </a:endParaRPr>
          </a:p>
          <a:p>
            <a:r>
              <a:rPr lang="en-US" sz="1400" dirty="0" smtClean="0">
                <a:latin typeface="Californian FB" pitchFamily="18" charset="0"/>
              </a:rPr>
              <a:t>This presentation </a:t>
            </a:r>
            <a:r>
              <a:rPr lang="en-US" sz="1400" dirty="0">
                <a:latin typeface="Californian FB" pitchFamily="18" charset="0"/>
              </a:rPr>
              <a:t>contains very </a:t>
            </a:r>
            <a:r>
              <a:rPr lang="en-US" sz="1400" dirty="0" smtClean="0">
                <a:latin typeface="Californian FB" pitchFamily="18" charset="0"/>
              </a:rPr>
              <a:t>useful </a:t>
            </a:r>
            <a:r>
              <a:rPr lang="en-US" sz="1400" dirty="0">
                <a:latin typeface="Californian FB" pitchFamily="18" charset="0"/>
              </a:rPr>
              <a:t>information and accurate results </a:t>
            </a:r>
            <a:r>
              <a:rPr lang="en-US" sz="1400" dirty="0" smtClean="0">
                <a:latin typeface="Californian FB" pitchFamily="18" charset="0"/>
              </a:rPr>
              <a:t>.</a:t>
            </a:r>
          </a:p>
          <a:p>
            <a:endParaRPr lang="el-GR" sz="1400" dirty="0"/>
          </a:p>
        </p:txBody>
      </p:sp>
    </p:spTree>
    <p:extLst>
      <p:ext uri="{BB962C8B-B14F-4D97-AF65-F5344CB8AC3E}">
        <p14:creationId xmlns:p14="http://schemas.microsoft.com/office/powerpoint/2010/main" val="3505663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Data</a:t>
            </a:r>
            <a:endParaRPr lang="el-GR" sz="2000" dirty="0"/>
          </a:p>
        </p:txBody>
      </p:sp>
      <p:sp>
        <p:nvSpPr>
          <p:cNvPr id="3" name="Content Placeholder 2"/>
          <p:cNvSpPr>
            <a:spLocks noGrp="1"/>
          </p:cNvSpPr>
          <p:nvPr>
            <p:ph idx="1"/>
          </p:nvPr>
        </p:nvSpPr>
        <p:spPr/>
        <p:txBody>
          <a:bodyPr>
            <a:normAutofit/>
          </a:bodyPr>
          <a:lstStyle/>
          <a:p>
            <a:r>
              <a:rPr lang="en-US" sz="1400" dirty="0">
                <a:latin typeface="Californian FB" pitchFamily="18" charset="0"/>
              </a:rPr>
              <a:t>The </a:t>
            </a:r>
            <a:r>
              <a:rPr lang="en-US" sz="1400" dirty="0" smtClean="0">
                <a:latin typeface="Californian FB" pitchFamily="18" charset="0"/>
              </a:rPr>
              <a:t>data used for </a:t>
            </a:r>
            <a:r>
              <a:rPr lang="en-US" sz="1400" dirty="0">
                <a:latin typeface="Californian FB" pitchFamily="18" charset="0"/>
              </a:rPr>
              <a:t>this project </a:t>
            </a:r>
            <a:r>
              <a:rPr lang="en-US" sz="1400" dirty="0" smtClean="0">
                <a:latin typeface="Californian FB" pitchFamily="18" charset="0"/>
              </a:rPr>
              <a:t>was </a:t>
            </a:r>
            <a:r>
              <a:rPr lang="en-US" sz="1400" dirty="0">
                <a:latin typeface="Californian FB" pitchFamily="18" charset="0"/>
              </a:rPr>
              <a:t>New York neighborhoods data and </a:t>
            </a:r>
            <a:r>
              <a:rPr lang="en-US" sz="1400" dirty="0" err="1">
                <a:latin typeface="Californian FB" pitchFamily="18" charset="0"/>
              </a:rPr>
              <a:t>FourSquare</a:t>
            </a:r>
            <a:r>
              <a:rPr lang="en-US" sz="1400" dirty="0">
                <a:latin typeface="Californian FB" pitchFamily="18" charset="0"/>
              </a:rPr>
              <a:t> data. After downloading, importing and </a:t>
            </a:r>
            <a:r>
              <a:rPr lang="en-US" sz="1400" dirty="0" smtClean="0">
                <a:latin typeface="Californian FB" pitchFamily="18" charset="0"/>
              </a:rPr>
              <a:t>wrangling  and visualizing  the </a:t>
            </a:r>
            <a:r>
              <a:rPr lang="en-US" sz="1400" dirty="0">
                <a:latin typeface="Californian FB" pitchFamily="18" charset="0"/>
              </a:rPr>
              <a:t>data we present its final form</a:t>
            </a:r>
            <a:r>
              <a:rPr lang="en-US" sz="1400" dirty="0" smtClean="0">
                <a:latin typeface="Californian FB" pitchFamily="18" charset="0"/>
              </a:rPr>
              <a:t>.</a:t>
            </a:r>
          </a:p>
          <a:p>
            <a:r>
              <a:rPr lang="en-US" sz="1400" dirty="0" smtClean="0">
                <a:latin typeface="Californian FB" pitchFamily="18" charset="0"/>
              </a:rPr>
              <a:t>Neighborhoods data sample:</a:t>
            </a:r>
          </a:p>
          <a:p>
            <a:endParaRPr lang="el-GR" sz="1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86000"/>
            <a:ext cx="3134163" cy="169568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1981200"/>
            <a:ext cx="3591267" cy="2590800"/>
          </a:xfrm>
          <a:prstGeom prst="rect">
            <a:avLst/>
          </a:prstGeom>
        </p:spPr>
      </p:pic>
    </p:spTree>
    <p:extLst>
      <p:ext uri="{BB962C8B-B14F-4D97-AF65-F5344CB8AC3E}">
        <p14:creationId xmlns:p14="http://schemas.microsoft.com/office/powerpoint/2010/main" val="4172119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Data</a:t>
            </a:r>
            <a:endParaRPr lang="el-GR" sz="2000" dirty="0"/>
          </a:p>
        </p:txBody>
      </p:sp>
      <p:sp>
        <p:nvSpPr>
          <p:cNvPr id="3" name="Content Placeholder 2"/>
          <p:cNvSpPr>
            <a:spLocks noGrp="1"/>
          </p:cNvSpPr>
          <p:nvPr>
            <p:ph idx="1"/>
          </p:nvPr>
        </p:nvSpPr>
        <p:spPr/>
        <p:txBody>
          <a:bodyPr>
            <a:normAutofit/>
          </a:bodyPr>
          <a:lstStyle/>
          <a:p>
            <a:r>
              <a:rPr lang="en-US" sz="1400" dirty="0" err="1" smtClean="0">
                <a:latin typeface="Californian FB" pitchFamily="18" charset="0"/>
              </a:rPr>
              <a:t>FourSquare</a:t>
            </a:r>
            <a:r>
              <a:rPr lang="en-US" sz="1400" dirty="0" smtClean="0">
                <a:latin typeface="Californian FB" pitchFamily="18" charset="0"/>
              </a:rPr>
              <a:t> data sample:</a:t>
            </a:r>
          </a:p>
          <a:p>
            <a:endParaRPr lang="en-US" sz="1400" dirty="0">
              <a:latin typeface="Californian FB" pitchFamily="18" charset="0"/>
            </a:endParaRPr>
          </a:p>
          <a:p>
            <a:endParaRPr lang="en-US" sz="1400" dirty="0" smtClean="0">
              <a:latin typeface="Californian FB" pitchFamily="18" charset="0"/>
            </a:endParaRPr>
          </a:p>
          <a:p>
            <a:endParaRPr lang="en-US" sz="1400" dirty="0">
              <a:latin typeface="Californian FB" pitchFamily="18" charset="0"/>
            </a:endParaRPr>
          </a:p>
          <a:p>
            <a:endParaRPr lang="en-US" sz="1400" dirty="0" smtClean="0">
              <a:latin typeface="Californian FB" pitchFamily="18" charset="0"/>
            </a:endParaRPr>
          </a:p>
          <a:p>
            <a:endParaRPr lang="en-US" sz="1400" dirty="0">
              <a:latin typeface="Californian FB" pitchFamily="18" charset="0"/>
            </a:endParaRPr>
          </a:p>
          <a:p>
            <a:endParaRPr lang="en-US" sz="1400" dirty="0" smtClean="0">
              <a:latin typeface="Californian FB" pitchFamily="18" charset="0"/>
            </a:endParaRPr>
          </a:p>
          <a:p>
            <a:r>
              <a:rPr lang="en-US" sz="1400" dirty="0" smtClean="0">
                <a:latin typeface="Californian FB" pitchFamily="18" charset="0"/>
              </a:rPr>
              <a:t>Greek type of restaurants are also contained in this  </a:t>
            </a:r>
            <a:r>
              <a:rPr lang="en-US" sz="1400" dirty="0" err="1" smtClean="0">
                <a:latin typeface="Californian FB" pitchFamily="18" charset="0"/>
              </a:rPr>
              <a:t>dataframe</a:t>
            </a:r>
            <a:r>
              <a:rPr lang="en-US" sz="1400" dirty="0" smtClean="0">
                <a:latin typeface="Californian FB" pitchFamily="18" charset="0"/>
              </a:rPr>
              <a:t>.</a:t>
            </a:r>
          </a:p>
          <a:p>
            <a:endParaRPr lang="el-GR" sz="1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600200"/>
            <a:ext cx="8274170" cy="160019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810000"/>
            <a:ext cx="8350370" cy="789032"/>
          </a:xfrm>
          <a:prstGeom prst="rect">
            <a:avLst/>
          </a:prstGeom>
        </p:spPr>
      </p:pic>
    </p:spTree>
    <p:extLst>
      <p:ext uri="{BB962C8B-B14F-4D97-AF65-F5344CB8AC3E}">
        <p14:creationId xmlns:p14="http://schemas.microsoft.com/office/powerpoint/2010/main" val="973869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Data Analysis</a:t>
            </a:r>
            <a:endParaRPr lang="el-GR" sz="2000" dirty="0"/>
          </a:p>
        </p:txBody>
      </p:sp>
      <p:sp>
        <p:nvSpPr>
          <p:cNvPr id="3" name="Content Placeholder 2"/>
          <p:cNvSpPr>
            <a:spLocks noGrp="1"/>
          </p:cNvSpPr>
          <p:nvPr>
            <p:ph idx="1"/>
          </p:nvPr>
        </p:nvSpPr>
        <p:spPr/>
        <p:txBody>
          <a:bodyPr>
            <a:normAutofit/>
          </a:bodyPr>
          <a:lstStyle/>
          <a:p>
            <a:r>
              <a:rPr lang="en-US" sz="1400" dirty="0">
                <a:latin typeface="Californian FB" pitchFamily="18" charset="0"/>
              </a:rPr>
              <a:t>We create for each neighborhood a number </a:t>
            </a:r>
            <a:r>
              <a:rPr lang="en-US" sz="1400" dirty="0" smtClean="0">
                <a:latin typeface="Californian FB" pitchFamily="18" charset="0"/>
              </a:rPr>
              <a:t>(pointer) </a:t>
            </a:r>
            <a:r>
              <a:rPr lang="en-US" sz="1400" dirty="0">
                <a:latin typeface="Californian FB" pitchFamily="18" charset="0"/>
              </a:rPr>
              <a:t>which represents the suitability of this neighborhood to host a Greek restaurant. </a:t>
            </a:r>
            <a:endParaRPr lang="en-US" sz="1400" dirty="0" smtClean="0">
              <a:latin typeface="Californian FB" pitchFamily="18" charset="0"/>
            </a:endParaRPr>
          </a:p>
          <a:p>
            <a:r>
              <a:rPr lang="en-US" sz="1400" dirty="0" smtClean="0">
                <a:latin typeface="Californian FB" pitchFamily="18" charset="0"/>
              </a:rPr>
              <a:t>This </a:t>
            </a:r>
            <a:r>
              <a:rPr lang="en-US" sz="1400" dirty="0">
                <a:latin typeface="Californian FB" pitchFamily="18" charset="0"/>
              </a:rPr>
              <a:t>number is the quotient of Greek type restaurants and general type restaurants in the neighborhood, multiplied by 100 (or </a:t>
            </a:r>
            <a:r>
              <a:rPr lang="en-US" sz="1400" dirty="0" smtClean="0">
                <a:latin typeface="Californian FB" pitchFamily="18" charset="0"/>
              </a:rPr>
              <a:t> the </a:t>
            </a:r>
            <a:r>
              <a:rPr lang="en-US" sz="1400" dirty="0">
                <a:latin typeface="Californian FB" pitchFamily="18" charset="0"/>
              </a:rPr>
              <a:t>percentage of Greek restaurants versus general type restaurants in the neighborhood</a:t>
            </a:r>
            <a:r>
              <a:rPr lang="en-US" sz="1400" dirty="0" smtClean="0">
                <a:latin typeface="Californian FB" pitchFamily="18" charset="0"/>
              </a:rPr>
              <a:t>).</a:t>
            </a:r>
          </a:p>
          <a:p>
            <a:r>
              <a:rPr lang="en-US" sz="1400" dirty="0" smtClean="0">
                <a:latin typeface="Californian FB" pitchFamily="18" charset="0"/>
              </a:rPr>
              <a:t>We can see the results below :</a:t>
            </a:r>
          </a:p>
          <a:p>
            <a:endParaRPr lang="el-GR"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743200"/>
            <a:ext cx="3581400" cy="1981200"/>
          </a:xfrm>
          <a:prstGeom prst="rect">
            <a:avLst/>
          </a:prstGeom>
        </p:spPr>
      </p:pic>
    </p:spTree>
    <p:extLst>
      <p:ext uri="{BB962C8B-B14F-4D97-AF65-F5344CB8AC3E}">
        <p14:creationId xmlns:p14="http://schemas.microsoft.com/office/powerpoint/2010/main" val="3112664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Clustering</a:t>
            </a:r>
            <a:endParaRPr lang="el-GR" sz="2000" dirty="0"/>
          </a:p>
        </p:txBody>
      </p:sp>
      <p:sp>
        <p:nvSpPr>
          <p:cNvPr id="3" name="Content Placeholder 2"/>
          <p:cNvSpPr>
            <a:spLocks noGrp="1"/>
          </p:cNvSpPr>
          <p:nvPr>
            <p:ph idx="1"/>
          </p:nvPr>
        </p:nvSpPr>
        <p:spPr/>
        <p:txBody>
          <a:bodyPr>
            <a:normAutofit/>
          </a:bodyPr>
          <a:lstStyle/>
          <a:p>
            <a:r>
              <a:rPr lang="en-US" sz="1400" dirty="0" smtClean="0">
                <a:latin typeface="Californian FB" pitchFamily="18" charset="0"/>
              </a:rPr>
              <a:t>We use </a:t>
            </a:r>
            <a:r>
              <a:rPr lang="en-US" sz="1400" dirty="0" err="1">
                <a:latin typeface="Californian FB" pitchFamily="18" charset="0"/>
              </a:rPr>
              <a:t>kmeans</a:t>
            </a:r>
            <a:r>
              <a:rPr lang="en-US" sz="1400" dirty="0">
                <a:latin typeface="Californian FB" pitchFamily="18" charset="0"/>
              </a:rPr>
              <a:t> (machine learning tool) to cluster our neighborhoods based on the suitability to open a Greek restaurant. </a:t>
            </a:r>
            <a:endParaRPr lang="en-US" sz="1400" dirty="0" smtClean="0">
              <a:latin typeface="Californian FB" pitchFamily="18" charset="0"/>
            </a:endParaRPr>
          </a:p>
          <a:p>
            <a:endParaRPr lang="en-US" sz="1400" dirty="0" smtClean="0">
              <a:latin typeface="Californian FB" pitchFamily="18" charset="0"/>
            </a:endParaRPr>
          </a:p>
          <a:p>
            <a:r>
              <a:rPr lang="en-US" sz="1400" dirty="0" smtClean="0">
                <a:latin typeface="Californian FB" pitchFamily="18" charset="0"/>
              </a:rPr>
              <a:t>We </a:t>
            </a:r>
            <a:r>
              <a:rPr lang="en-US" sz="1400" dirty="0">
                <a:latin typeface="Californian FB" pitchFamily="18" charset="0"/>
              </a:rPr>
              <a:t>will train the model with the </a:t>
            </a:r>
            <a:r>
              <a:rPr lang="en-US" sz="1400" dirty="0" smtClean="0">
                <a:latin typeface="Californian FB" pitchFamily="18" charset="0"/>
              </a:rPr>
              <a:t>pointer data</a:t>
            </a:r>
            <a:r>
              <a:rPr lang="en-US" sz="1400" dirty="0">
                <a:latin typeface="Californian FB" pitchFamily="18" charset="0"/>
              </a:rPr>
              <a:t>. </a:t>
            </a:r>
            <a:r>
              <a:rPr lang="en-US" sz="1400" dirty="0" smtClean="0">
                <a:latin typeface="Californian FB" pitchFamily="18" charset="0"/>
              </a:rPr>
              <a:t>We can see a resulting </a:t>
            </a:r>
            <a:r>
              <a:rPr lang="en-US" sz="1400" dirty="0" err="1" smtClean="0">
                <a:latin typeface="Californian FB" pitchFamily="18" charset="0"/>
              </a:rPr>
              <a:t>dataframe</a:t>
            </a:r>
            <a:r>
              <a:rPr lang="en-US" sz="1400" dirty="0" smtClean="0">
                <a:latin typeface="Californian FB" pitchFamily="18" charset="0"/>
              </a:rPr>
              <a:t> sample with cluster labels.</a:t>
            </a:r>
          </a:p>
          <a:p>
            <a:endParaRPr lang="en-US" sz="1400" dirty="0" smtClean="0">
              <a:latin typeface="Californian FB" pitchFamily="18" charset="0"/>
            </a:endParaRPr>
          </a:p>
          <a:p>
            <a:endParaRPr lang="en-US" sz="1400" dirty="0" smtClean="0">
              <a:latin typeface="Californian FB" pitchFamily="18" charset="0"/>
            </a:endParaRPr>
          </a:p>
          <a:p>
            <a:endParaRPr lang="en-US" sz="1400" dirty="0">
              <a:latin typeface="Californian FB" pitchFamily="18" charset="0"/>
            </a:endParaRPr>
          </a:p>
          <a:p>
            <a:endParaRPr lang="en-US" sz="1400" dirty="0" smtClean="0">
              <a:latin typeface="Californian FB" pitchFamily="18" charset="0"/>
            </a:endParaRPr>
          </a:p>
          <a:p>
            <a:endParaRPr lang="en-US" sz="1400" dirty="0" smtClean="0">
              <a:latin typeface="Californian FB" pitchFamily="18" charset="0"/>
            </a:endParaRPr>
          </a:p>
          <a:p>
            <a:r>
              <a:rPr lang="en-US" sz="1400" dirty="0" smtClean="0">
                <a:latin typeface="Californian FB" pitchFamily="18" charset="0"/>
              </a:rPr>
              <a:t>Finally in the following slide we </a:t>
            </a:r>
            <a:r>
              <a:rPr lang="en-US" sz="1400" dirty="0">
                <a:latin typeface="Californian FB" pitchFamily="18" charset="0"/>
              </a:rPr>
              <a:t>create a map presenting </a:t>
            </a:r>
            <a:r>
              <a:rPr lang="en-US" sz="1400" dirty="0" smtClean="0">
                <a:latin typeface="Californian FB" pitchFamily="18" charset="0"/>
              </a:rPr>
              <a:t>the </a:t>
            </a:r>
            <a:r>
              <a:rPr lang="en-US" sz="1400" dirty="0">
                <a:latin typeface="Californian FB" pitchFamily="18" charset="0"/>
              </a:rPr>
              <a:t>clustered neighborhoods in </a:t>
            </a:r>
            <a:r>
              <a:rPr lang="en-US" sz="1400" dirty="0" smtClean="0">
                <a:latin typeface="Californian FB" pitchFamily="18" charset="0"/>
              </a:rPr>
              <a:t>colors.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743200"/>
            <a:ext cx="6001588" cy="800212"/>
          </a:xfrm>
          <a:prstGeom prst="rect">
            <a:avLst/>
          </a:prstGeom>
        </p:spPr>
      </p:pic>
    </p:spTree>
    <p:extLst>
      <p:ext uri="{BB962C8B-B14F-4D97-AF65-F5344CB8AC3E}">
        <p14:creationId xmlns:p14="http://schemas.microsoft.com/office/powerpoint/2010/main" val="1910359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8600"/>
            <a:ext cx="7467600" cy="4648200"/>
          </a:xfrm>
        </p:spPr>
      </p:pic>
    </p:spTree>
    <p:extLst>
      <p:ext uri="{BB962C8B-B14F-4D97-AF65-F5344CB8AC3E}">
        <p14:creationId xmlns:p14="http://schemas.microsoft.com/office/powerpoint/2010/main" val="3536246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results</a:t>
            </a:r>
            <a:endParaRPr lang="el-GR" sz="2000" dirty="0"/>
          </a:p>
        </p:txBody>
      </p:sp>
      <p:sp>
        <p:nvSpPr>
          <p:cNvPr id="3" name="Content Placeholder 2"/>
          <p:cNvSpPr>
            <a:spLocks noGrp="1"/>
          </p:cNvSpPr>
          <p:nvPr>
            <p:ph idx="1"/>
          </p:nvPr>
        </p:nvSpPr>
        <p:spPr/>
        <p:txBody>
          <a:bodyPr>
            <a:normAutofit/>
          </a:bodyPr>
          <a:lstStyle/>
          <a:p>
            <a:pPr marL="0" indent="0"/>
            <a:r>
              <a:rPr lang="en-US" sz="1400" b="0" dirty="0">
                <a:latin typeface="Californian FB" pitchFamily="18" charset="0"/>
              </a:rPr>
              <a:t>According to our model, if someone wants to open a Greek restaurant he should consider the following:</a:t>
            </a:r>
            <a:endParaRPr lang="en-US" sz="1400" dirty="0" smtClean="0">
              <a:solidFill>
                <a:schemeClr val="accent4"/>
              </a:solidFill>
              <a:latin typeface="Californian FB" pitchFamily="18" charset="0"/>
            </a:endParaRPr>
          </a:p>
          <a:p>
            <a:pPr marL="285750" indent="-285750">
              <a:buFont typeface="Arial" pitchFamily="34" charset="0"/>
              <a:buChar char="•"/>
            </a:pPr>
            <a:endParaRPr lang="en-US" sz="1400" dirty="0">
              <a:solidFill>
                <a:schemeClr val="accent4"/>
              </a:solidFill>
              <a:latin typeface="Californian FB" pitchFamily="18" charset="0"/>
            </a:endParaRPr>
          </a:p>
          <a:p>
            <a:pPr marL="285750" indent="-285750">
              <a:buFont typeface="Arial" pitchFamily="34" charset="0"/>
              <a:buChar char="•"/>
            </a:pPr>
            <a:r>
              <a:rPr lang="en-US" sz="1400" dirty="0" smtClean="0">
                <a:solidFill>
                  <a:schemeClr val="accent4"/>
                </a:solidFill>
                <a:latin typeface="Californian FB" pitchFamily="18" charset="0"/>
              </a:rPr>
              <a:t>Green</a:t>
            </a:r>
            <a:r>
              <a:rPr lang="en-US" sz="1400" dirty="0" smtClean="0">
                <a:latin typeface="Californian FB" pitchFamily="18" charset="0"/>
              </a:rPr>
              <a:t>  is </a:t>
            </a:r>
            <a:r>
              <a:rPr lang="en-US" sz="1400" dirty="0">
                <a:latin typeface="Californian FB" pitchFamily="18" charset="0"/>
              </a:rPr>
              <a:t>by far the most suitable neighborhood (outlier).</a:t>
            </a:r>
          </a:p>
          <a:p>
            <a:pPr marL="285750" indent="-285750">
              <a:buFont typeface="Arial" pitchFamily="34" charset="0"/>
              <a:buChar char="•"/>
            </a:pPr>
            <a:r>
              <a:rPr lang="en-US" sz="1400" dirty="0" smtClean="0">
                <a:solidFill>
                  <a:srgbClr val="FF0000"/>
                </a:solidFill>
                <a:latin typeface="Californian FB" pitchFamily="18" charset="0"/>
              </a:rPr>
              <a:t>Red</a:t>
            </a:r>
            <a:r>
              <a:rPr lang="en-US" sz="1400" dirty="0" smtClean="0">
                <a:latin typeface="Californian FB" pitchFamily="18" charset="0"/>
              </a:rPr>
              <a:t> </a:t>
            </a:r>
            <a:r>
              <a:rPr lang="en-US" sz="1400" dirty="0">
                <a:latin typeface="Californian FB" pitchFamily="18" charset="0"/>
              </a:rPr>
              <a:t>are very good results.</a:t>
            </a:r>
          </a:p>
          <a:p>
            <a:pPr marL="285750" indent="-285750">
              <a:buFont typeface="Arial" pitchFamily="34" charset="0"/>
              <a:buChar char="•"/>
            </a:pPr>
            <a:r>
              <a:rPr lang="en-US" sz="1400" dirty="0" smtClean="0">
                <a:solidFill>
                  <a:schemeClr val="accent3">
                    <a:lumMod val="60000"/>
                    <a:lumOff val="40000"/>
                  </a:schemeClr>
                </a:solidFill>
                <a:latin typeface="Californian FB" pitchFamily="18" charset="0"/>
              </a:rPr>
              <a:t>Light </a:t>
            </a:r>
            <a:r>
              <a:rPr lang="en-US" sz="1400" dirty="0">
                <a:solidFill>
                  <a:schemeClr val="accent3">
                    <a:lumMod val="60000"/>
                    <a:lumOff val="40000"/>
                  </a:schemeClr>
                </a:solidFill>
                <a:latin typeface="Californian FB" pitchFamily="18" charset="0"/>
              </a:rPr>
              <a:t>blue </a:t>
            </a:r>
            <a:r>
              <a:rPr lang="en-US" sz="1400" dirty="0">
                <a:latin typeface="Californian FB" pitchFamily="18" charset="0"/>
              </a:rPr>
              <a:t>are good results too.</a:t>
            </a:r>
          </a:p>
          <a:p>
            <a:pPr marL="285750" indent="-285750">
              <a:buFont typeface="Arial" pitchFamily="34" charset="0"/>
              <a:buChar char="•"/>
            </a:pPr>
            <a:r>
              <a:rPr lang="en-US" sz="1400" dirty="0" smtClean="0">
                <a:solidFill>
                  <a:srgbClr val="7030A0"/>
                </a:solidFill>
                <a:latin typeface="Californian FB" pitchFamily="18" charset="0"/>
              </a:rPr>
              <a:t>Purple</a:t>
            </a:r>
            <a:r>
              <a:rPr lang="en-US" sz="1400" dirty="0" smtClean="0">
                <a:latin typeface="Californian FB" pitchFamily="18" charset="0"/>
              </a:rPr>
              <a:t> </a:t>
            </a:r>
            <a:r>
              <a:rPr lang="en-US" sz="1400" dirty="0">
                <a:latin typeface="Californian FB" pitchFamily="18" charset="0"/>
              </a:rPr>
              <a:t>are not so good neighborhoods to try your luck.</a:t>
            </a:r>
          </a:p>
          <a:p>
            <a:pPr marL="285750" indent="-285750">
              <a:buFont typeface="Arial" pitchFamily="34" charset="0"/>
              <a:buChar char="•"/>
            </a:pPr>
            <a:r>
              <a:rPr lang="en-US" sz="1400" dirty="0" smtClean="0">
                <a:latin typeface="Californian FB" pitchFamily="18" charset="0"/>
              </a:rPr>
              <a:t>Finally </a:t>
            </a:r>
            <a:r>
              <a:rPr lang="en-US" sz="1400" dirty="0">
                <a:latin typeface="Californian FB" pitchFamily="18" charset="0"/>
              </a:rPr>
              <a:t>neighborhoods not showing in the above map are the worst choice.</a:t>
            </a:r>
            <a:endParaRPr lang="el-GR" sz="1400" dirty="0"/>
          </a:p>
        </p:txBody>
      </p:sp>
    </p:spTree>
    <p:extLst>
      <p:ext uri="{BB962C8B-B14F-4D97-AF65-F5344CB8AC3E}">
        <p14:creationId xmlns:p14="http://schemas.microsoft.com/office/powerpoint/2010/main" val="212872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Results</a:t>
            </a:r>
            <a:endParaRPr lang="el-GR" sz="2000" dirty="0"/>
          </a:p>
        </p:txBody>
      </p:sp>
      <p:sp>
        <p:nvSpPr>
          <p:cNvPr id="3" name="Content Placeholder 2"/>
          <p:cNvSpPr>
            <a:spLocks noGrp="1"/>
          </p:cNvSpPr>
          <p:nvPr>
            <p:ph idx="1"/>
          </p:nvPr>
        </p:nvSpPr>
        <p:spPr/>
        <p:txBody>
          <a:bodyPr>
            <a:normAutofit/>
          </a:bodyPr>
          <a:lstStyle/>
          <a:p>
            <a:pPr>
              <a:buFont typeface="Arial" pitchFamily="34" charset="0"/>
              <a:buChar char="•"/>
            </a:pPr>
            <a:r>
              <a:rPr lang="en-US" sz="1400" b="0" dirty="0">
                <a:latin typeface="Californian FB" pitchFamily="18" charset="0"/>
              </a:rPr>
              <a:t>In </a:t>
            </a:r>
            <a:r>
              <a:rPr lang="en-US" sz="1400" b="0" dirty="0" smtClean="0">
                <a:latin typeface="Californian FB" pitchFamily="18" charset="0"/>
              </a:rPr>
              <a:t> </a:t>
            </a:r>
            <a:r>
              <a:rPr lang="en-US" sz="1400" b="0" i="1" dirty="0" smtClean="0">
                <a:latin typeface="Californian FB" pitchFamily="18" charset="0"/>
              </a:rPr>
              <a:t>Manhattan</a:t>
            </a:r>
            <a:r>
              <a:rPr lang="en-US" sz="1400" b="0" dirty="0">
                <a:latin typeface="Californian FB" pitchFamily="18" charset="0"/>
              </a:rPr>
              <a:t>, </a:t>
            </a:r>
            <a:r>
              <a:rPr lang="en-US" sz="1400" dirty="0">
                <a:latin typeface="Californian FB" pitchFamily="18" charset="0"/>
              </a:rPr>
              <a:t>Midtown</a:t>
            </a:r>
            <a:r>
              <a:rPr lang="en-US" sz="1400" b="0" dirty="0">
                <a:latin typeface="Californian FB" pitchFamily="18" charset="0"/>
              </a:rPr>
              <a:t> and </a:t>
            </a:r>
            <a:r>
              <a:rPr lang="en-US" sz="1400" dirty="0">
                <a:latin typeface="Californian FB" pitchFamily="18" charset="0"/>
              </a:rPr>
              <a:t>South</a:t>
            </a:r>
            <a:r>
              <a:rPr lang="en-US" sz="1400" b="0" dirty="0">
                <a:latin typeface="Californian FB" pitchFamily="18" charset="0"/>
              </a:rPr>
              <a:t> neighborhoods are more suitable places to open a Greek restaurant but there is a lot antagonism cause there are so many types of restaurants in these neighborhoods.</a:t>
            </a:r>
          </a:p>
          <a:p>
            <a:pPr>
              <a:buFont typeface="Arial" pitchFamily="34" charset="0"/>
              <a:buChar char="•"/>
            </a:pPr>
            <a:r>
              <a:rPr lang="en-US" sz="1400" b="0" dirty="0">
                <a:latin typeface="Californian FB" pitchFamily="18" charset="0"/>
              </a:rPr>
              <a:t>We wouldn't recommend </a:t>
            </a:r>
            <a:r>
              <a:rPr lang="en-US" sz="1400" b="0" i="1" dirty="0">
                <a:latin typeface="Californian FB" pitchFamily="18" charset="0"/>
              </a:rPr>
              <a:t>Bronx</a:t>
            </a:r>
            <a:r>
              <a:rPr lang="en-US" sz="1400" b="0" dirty="0">
                <a:latin typeface="Californian FB" pitchFamily="18" charset="0"/>
              </a:rPr>
              <a:t> for starting a business.</a:t>
            </a:r>
          </a:p>
          <a:p>
            <a:pPr>
              <a:buFont typeface="Arial" pitchFamily="34" charset="0"/>
              <a:buChar char="•"/>
            </a:pPr>
            <a:r>
              <a:rPr lang="en-US" sz="1400" b="0" dirty="0">
                <a:latin typeface="Californian FB" pitchFamily="18" charset="0"/>
              </a:rPr>
              <a:t>In </a:t>
            </a:r>
            <a:r>
              <a:rPr lang="en-US" sz="1400" b="0" dirty="0" smtClean="0">
                <a:latin typeface="Californian FB" pitchFamily="18" charset="0"/>
              </a:rPr>
              <a:t> </a:t>
            </a:r>
            <a:r>
              <a:rPr lang="en-US" sz="1400" b="0" i="1" dirty="0" smtClean="0">
                <a:latin typeface="Californian FB" pitchFamily="18" charset="0"/>
              </a:rPr>
              <a:t>Brooklyn</a:t>
            </a:r>
            <a:r>
              <a:rPr lang="en-US" sz="1400" b="0" dirty="0">
                <a:latin typeface="Californian FB" pitchFamily="18" charset="0"/>
              </a:rPr>
              <a:t> a good choice is </a:t>
            </a:r>
            <a:r>
              <a:rPr lang="en-US" sz="1400" dirty="0" err="1">
                <a:latin typeface="Californian FB" pitchFamily="18" charset="0"/>
              </a:rPr>
              <a:t>Gowanus</a:t>
            </a:r>
            <a:r>
              <a:rPr lang="en-US" sz="1400" b="0" dirty="0">
                <a:latin typeface="Californian FB" pitchFamily="18" charset="0"/>
              </a:rPr>
              <a:t> and nearby neighborhoods, but a better one is </a:t>
            </a:r>
            <a:r>
              <a:rPr lang="en-US" sz="1400" dirty="0">
                <a:latin typeface="Californian FB" pitchFamily="18" charset="0"/>
              </a:rPr>
              <a:t>Bay Ridge</a:t>
            </a:r>
            <a:r>
              <a:rPr lang="en-US" sz="1400" b="0" dirty="0">
                <a:latin typeface="Californian FB" pitchFamily="18" charset="0"/>
              </a:rPr>
              <a:t>.</a:t>
            </a:r>
          </a:p>
          <a:p>
            <a:pPr>
              <a:buFont typeface="Arial" pitchFamily="34" charset="0"/>
              <a:buChar char="•"/>
            </a:pPr>
            <a:r>
              <a:rPr lang="en-US" sz="1400" b="0" dirty="0">
                <a:latin typeface="Californian FB" pitchFamily="18" charset="0"/>
              </a:rPr>
              <a:t>In the Southeast part of </a:t>
            </a:r>
            <a:r>
              <a:rPr lang="en-US" sz="1400" b="0" dirty="0" smtClean="0">
                <a:latin typeface="Californian FB" pitchFamily="18" charset="0"/>
              </a:rPr>
              <a:t> </a:t>
            </a:r>
            <a:r>
              <a:rPr lang="en-US" sz="1400" b="0" i="1" dirty="0" smtClean="0">
                <a:latin typeface="Californian FB" pitchFamily="18" charset="0"/>
              </a:rPr>
              <a:t>Staten  Island</a:t>
            </a:r>
            <a:r>
              <a:rPr lang="en-US" sz="1400" b="0" dirty="0">
                <a:latin typeface="Californian FB" pitchFamily="18" charset="0"/>
              </a:rPr>
              <a:t>, </a:t>
            </a:r>
            <a:r>
              <a:rPr lang="en-US" sz="1400" dirty="0" err="1">
                <a:latin typeface="Californian FB" pitchFamily="18" charset="0"/>
              </a:rPr>
              <a:t>Dongan</a:t>
            </a:r>
            <a:r>
              <a:rPr lang="en-US" sz="1400" dirty="0">
                <a:latin typeface="Californian FB" pitchFamily="18" charset="0"/>
              </a:rPr>
              <a:t> Hills</a:t>
            </a:r>
            <a:r>
              <a:rPr lang="en-US" sz="1400" b="0" dirty="0">
                <a:latin typeface="Californian FB" pitchFamily="18" charset="0"/>
              </a:rPr>
              <a:t>, </a:t>
            </a:r>
            <a:r>
              <a:rPr lang="en-US" sz="1400" dirty="0">
                <a:latin typeface="Californian FB" pitchFamily="18" charset="0"/>
              </a:rPr>
              <a:t>Grant City</a:t>
            </a:r>
            <a:r>
              <a:rPr lang="en-US" sz="1400" b="0" dirty="0">
                <a:latin typeface="Californian FB" pitchFamily="18" charset="0"/>
              </a:rPr>
              <a:t>, </a:t>
            </a:r>
            <a:r>
              <a:rPr lang="en-US" sz="1400" dirty="0">
                <a:latin typeface="Californian FB" pitchFamily="18" charset="0"/>
              </a:rPr>
              <a:t>Bay Terrace</a:t>
            </a:r>
            <a:r>
              <a:rPr lang="en-US" sz="1400" b="0" dirty="0">
                <a:latin typeface="Californian FB" pitchFamily="18" charset="0"/>
              </a:rPr>
              <a:t> and especially </a:t>
            </a:r>
            <a:r>
              <a:rPr lang="en-US" sz="1400" dirty="0">
                <a:latin typeface="Californian FB" pitchFamily="18" charset="0"/>
              </a:rPr>
              <a:t>Old Town</a:t>
            </a:r>
            <a:r>
              <a:rPr lang="en-US" sz="1400" b="0" dirty="0">
                <a:latin typeface="Californian FB" pitchFamily="18" charset="0"/>
              </a:rPr>
              <a:t> are very good neighborhoods to start a Greek restaurant business.</a:t>
            </a:r>
          </a:p>
          <a:p>
            <a:pPr>
              <a:buFont typeface="Arial" pitchFamily="34" charset="0"/>
              <a:buChar char="•"/>
            </a:pPr>
            <a:r>
              <a:rPr lang="en-US" sz="1400" b="0" dirty="0">
                <a:latin typeface="Californian FB" pitchFamily="18" charset="0"/>
              </a:rPr>
              <a:t>Finally </a:t>
            </a:r>
            <a:r>
              <a:rPr lang="en-US" sz="1400" b="0" dirty="0" smtClean="0">
                <a:latin typeface="Californian FB" pitchFamily="18" charset="0"/>
              </a:rPr>
              <a:t> </a:t>
            </a:r>
            <a:r>
              <a:rPr lang="en-US" sz="1400" b="0" i="1" dirty="0" smtClean="0">
                <a:latin typeface="Californian FB" pitchFamily="18" charset="0"/>
              </a:rPr>
              <a:t>Queens</a:t>
            </a:r>
            <a:r>
              <a:rPr lang="en-US" sz="1400" b="0" dirty="0">
                <a:latin typeface="Californian FB" pitchFamily="18" charset="0"/>
              </a:rPr>
              <a:t> seems to be the most suitable Borough. There is an obvious trend in Greek restaurants in </a:t>
            </a:r>
            <a:r>
              <a:rPr lang="en-US" sz="1400" dirty="0">
                <a:latin typeface="Californian FB" pitchFamily="18" charset="0"/>
              </a:rPr>
              <a:t>Astoria</a:t>
            </a:r>
            <a:r>
              <a:rPr lang="en-US" sz="1400" b="0" dirty="0">
                <a:latin typeface="Californian FB" pitchFamily="18" charset="0"/>
              </a:rPr>
              <a:t> and neighborhoods near it. With a simple web search we found out that Astoria is the Greek cultured neighborhood of New York city since it was the home of the first Greek immigrants. So the most suitable neighborhoods to open a Greek restaurant in Queens and we could say in all of New York city are by far neighborhoods close to </a:t>
            </a:r>
            <a:r>
              <a:rPr lang="en-US" sz="1400" dirty="0">
                <a:latin typeface="Californian FB" pitchFamily="18" charset="0"/>
              </a:rPr>
              <a:t>Astoria</a:t>
            </a:r>
            <a:r>
              <a:rPr lang="en-US" sz="1400" b="0" dirty="0">
                <a:latin typeface="Californian FB" pitchFamily="18" charset="0"/>
              </a:rPr>
              <a:t>, and also </a:t>
            </a:r>
            <a:r>
              <a:rPr lang="en-US" sz="1400" dirty="0">
                <a:latin typeface="Californian FB" pitchFamily="18" charset="0"/>
              </a:rPr>
              <a:t>Bayside</a:t>
            </a:r>
            <a:r>
              <a:rPr lang="en-US" sz="1400" b="0" dirty="0">
                <a:latin typeface="Californian FB" pitchFamily="18" charset="0"/>
              </a:rPr>
              <a:t>, </a:t>
            </a:r>
            <a:r>
              <a:rPr lang="en-US" sz="1400" dirty="0">
                <a:latin typeface="Californian FB" pitchFamily="18" charset="0"/>
              </a:rPr>
              <a:t>Bay Terrace</a:t>
            </a:r>
            <a:r>
              <a:rPr lang="en-US" sz="1400" b="0" dirty="0">
                <a:latin typeface="Californian FB" pitchFamily="18" charset="0"/>
              </a:rPr>
              <a:t> and </a:t>
            </a:r>
            <a:r>
              <a:rPr lang="en-US" sz="1400" dirty="0">
                <a:latin typeface="Californian FB" pitchFamily="18" charset="0"/>
              </a:rPr>
              <a:t>Douglaston</a:t>
            </a:r>
            <a:r>
              <a:rPr lang="en-US" sz="1400" b="0" dirty="0">
                <a:latin typeface="Californian FB" pitchFamily="18" charset="0"/>
              </a:rPr>
              <a:t>.</a:t>
            </a:r>
          </a:p>
        </p:txBody>
      </p:sp>
    </p:spTree>
    <p:extLst>
      <p:ext uri="{BB962C8B-B14F-4D97-AF65-F5344CB8AC3E}">
        <p14:creationId xmlns:p14="http://schemas.microsoft.com/office/powerpoint/2010/main" val="1558148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58</TotalTime>
  <Words>377</Words>
  <Application>Microsoft Office PowerPoint</Application>
  <PresentationFormat>Προβολή στην οθόνη (4:3)</PresentationFormat>
  <Paragraphs>52</Paragraphs>
  <Slides>9</Slides>
  <Notes>0</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9</vt:i4>
      </vt:variant>
    </vt:vector>
  </HeadingPairs>
  <TitlesOfParts>
    <vt:vector size="16" baseType="lpstr">
      <vt:lpstr>Arial</vt:lpstr>
      <vt:lpstr>Californian FB</vt:lpstr>
      <vt:lpstr>Franklin Gothic Book</vt:lpstr>
      <vt:lpstr>Franklin Gothic Medium</vt:lpstr>
      <vt:lpstr>Tunga</vt:lpstr>
      <vt:lpstr>Wingdings</vt:lpstr>
      <vt:lpstr>Angles</vt:lpstr>
      <vt:lpstr>Peer-Graded Assignment: Capstone Project - The Battle of Neighborhoods</vt:lpstr>
      <vt:lpstr>Introduction / business problem</vt:lpstr>
      <vt:lpstr>Data</vt:lpstr>
      <vt:lpstr>Data</vt:lpstr>
      <vt:lpstr>Data Analysis</vt:lpstr>
      <vt:lpstr>Clustering</vt:lpstr>
      <vt:lpstr>Παρουσίαση του PowerPoint</vt:lpstr>
      <vt:lpstr>results</vt:lpstr>
      <vt:lpstr>Results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Peer-Graded Assignment: Capstone Project - The Battle of Neighborhoods (Presentation)</dc:title>
  <dc:creator>Οικογένεια</dc:creator>
  <cp:lastModifiedBy>Petros Kazamias</cp:lastModifiedBy>
  <cp:revision>8</cp:revision>
  <dcterms:created xsi:type="dcterms:W3CDTF">2006-08-16T00:00:00Z</dcterms:created>
  <dcterms:modified xsi:type="dcterms:W3CDTF">2019-03-16T19:06:38Z</dcterms:modified>
</cp:coreProperties>
</file>