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8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473" autoAdjust="0"/>
  </p:normalViewPr>
  <p:slideViewPr>
    <p:cSldViewPr snapToGrid="0">
      <p:cViewPr varScale="1">
        <p:scale>
          <a:sx n="108" d="100"/>
          <a:sy n="108" d="100"/>
        </p:scale>
        <p:origin x="1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3CA47-F6EE-4269-87AD-87F5AEE46F5D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78406-E899-4FEE-9A66-3B65095E42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15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FDFB-4250-4591-8F0D-895B7AD3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23937-B7C7-467A-BA83-77A705DD8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5F04-5EE5-483B-A262-859F7A1A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C9B-B280-4EDA-9B6F-9E69993FCB4D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B039-59DE-4748-AABA-5AAFDF4D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0EEB-3362-42E4-BE99-83E8F9E5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4E23-8D5E-4B20-814C-3B4936BE6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51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27028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8BDAB-CFC6-4A72-93AB-45C55F5E566B}"/>
              </a:ext>
            </a:extLst>
          </p:cNvPr>
          <p:cNvSpPr txBox="1"/>
          <p:nvPr/>
        </p:nvSpPr>
        <p:spPr>
          <a:xfrm>
            <a:off x="651186" y="505461"/>
            <a:ext cx="8123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Resorts Hotel can reduce cancellations and improve bookings by the end of the 2021/ 2022 Financial Year.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9E757-9AB8-4617-BCB2-18DF6BB315A0}"/>
              </a:ext>
            </a:extLst>
          </p:cNvPr>
          <p:cNvSpPr/>
          <p:nvPr/>
        </p:nvSpPr>
        <p:spPr>
          <a:xfrm>
            <a:off x="383929" y="3427765"/>
            <a:ext cx="1687758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Resorts Hotel improve booking demands by at least 30% and minimize the rate of cancellations by 50% while identifying the most influential variables that would make it more competitive than its main competitor City Hotel by the end of the 2021/ 2022 financial year?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25C11-424B-45E0-8037-3FF5AC9CE071}"/>
              </a:ext>
            </a:extLst>
          </p:cNvPr>
          <p:cNvSpPr/>
          <p:nvPr/>
        </p:nvSpPr>
        <p:spPr>
          <a:xfrm>
            <a:off x="242089" y="492867"/>
            <a:ext cx="8659822" cy="621677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97A-39C4-4A4D-AEA3-09D7B0A92BE8}"/>
              </a:ext>
            </a:extLst>
          </p:cNvPr>
          <p:cNvSpPr txBox="1"/>
          <p:nvPr/>
        </p:nvSpPr>
        <p:spPr>
          <a:xfrm>
            <a:off x="161200" y="91710"/>
            <a:ext cx="4599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>
                <a:solidFill>
                  <a:srgbClr val="2FB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Tree of Hotel Bookings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9B678-CD6C-447E-8D72-4FEAB43BAB1D}"/>
              </a:ext>
            </a:extLst>
          </p:cNvPr>
          <p:cNvSpPr/>
          <p:nvPr/>
        </p:nvSpPr>
        <p:spPr>
          <a:xfrm>
            <a:off x="2586037" y="2900689"/>
            <a:ext cx="923925" cy="52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Increase Rate of Occupancy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C3776-EBBE-4FD0-85F2-756B5A0B8D56}"/>
              </a:ext>
            </a:extLst>
          </p:cNvPr>
          <p:cNvSpPr/>
          <p:nvPr/>
        </p:nvSpPr>
        <p:spPr>
          <a:xfrm>
            <a:off x="2657058" y="4920445"/>
            <a:ext cx="923925" cy="5887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Reduce Prices </a:t>
            </a:r>
            <a:endParaRPr lang="en-AU" sz="800" b="1" dirty="0"/>
          </a:p>
          <a:p>
            <a:pPr lvl="0" algn="ctr"/>
            <a:endParaRPr lang="en-AU" sz="800" b="1" dirty="0">
              <a:solidFill>
                <a:srgbClr val="002C46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D3E4D4-D42F-43E3-8C89-7AC949D64252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2073637" y="3450409"/>
            <a:ext cx="798582" cy="2262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683762-9015-47AC-8385-872557F7FCE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071687" y="3958680"/>
            <a:ext cx="585371" cy="12561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0BBF1-64B3-4216-9AB0-39D1D27A4D33}"/>
              </a:ext>
            </a:extLst>
          </p:cNvPr>
          <p:cNvSpPr/>
          <p:nvPr/>
        </p:nvSpPr>
        <p:spPr>
          <a:xfrm>
            <a:off x="3976688" y="2219328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>
                <a:solidFill>
                  <a:schemeClr val="tx1"/>
                </a:solidFill>
              </a:rPr>
              <a:t>Improve Quality of Service Delivery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A6BCD-12FA-4E61-AF46-0EE7353CE7D2}"/>
              </a:ext>
            </a:extLst>
          </p:cNvPr>
          <p:cNvSpPr/>
          <p:nvPr/>
        </p:nvSpPr>
        <p:spPr>
          <a:xfrm>
            <a:off x="3976688" y="337190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>
                <a:solidFill>
                  <a:schemeClr val="tx1"/>
                </a:solidFill>
              </a:rPr>
              <a:t>Increase Advertisement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153048-B457-4B43-BED5-892116D5A2D8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3509962" y="2386016"/>
            <a:ext cx="466726" cy="778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9FCA16-BC7A-4800-A566-1281F5D71230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3509962" y="3164227"/>
            <a:ext cx="466726" cy="3743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BB0B-D1CF-4C38-9CFD-65C4E8EEC2A8}"/>
              </a:ext>
            </a:extLst>
          </p:cNvPr>
          <p:cNvSpPr/>
          <p:nvPr/>
        </p:nvSpPr>
        <p:spPr>
          <a:xfrm>
            <a:off x="5381626" y="1811134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Regular Training for staff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0DE54F-5E2E-48C1-856C-6DE30CD6AA19}"/>
              </a:ext>
            </a:extLst>
          </p:cNvPr>
          <p:cNvSpPr/>
          <p:nvPr/>
        </p:nvSpPr>
        <p:spPr>
          <a:xfrm>
            <a:off x="5381626" y="252385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50" b="1" dirty="0">
                <a:solidFill>
                  <a:srgbClr val="FFFFFF"/>
                </a:solidFill>
              </a:rPr>
              <a:t>Regular Improvement &amp; Upgrade of Facilities</a:t>
            </a:r>
            <a:endParaRPr lang="en-AU" sz="65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85188A4-7376-4430-AADF-5AA1326B88C3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5005388" y="1977822"/>
            <a:ext cx="376238" cy="408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DD0710-FBBE-4FA0-90B0-E91C6E0CB6D8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05388" y="2386016"/>
            <a:ext cx="376238" cy="304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70461-FEF6-42E7-94D6-C93595F7B245}"/>
              </a:ext>
            </a:extLst>
          </p:cNvPr>
          <p:cNvSpPr/>
          <p:nvPr/>
        </p:nvSpPr>
        <p:spPr>
          <a:xfrm>
            <a:off x="5381626" y="3094390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Promote Nationally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5E055A-FA74-48D9-BCEA-28E580BBA9C3}"/>
              </a:ext>
            </a:extLst>
          </p:cNvPr>
          <p:cNvSpPr/>
          <p:nvPr/>
        </p:nvSpPr>
        <p:spPr>
          <a:xfrm>
            <a:off x="5385495" y="3730563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700" b="1" dirty="0">
                <a:solidFill>
                  <a:srgbClr val="FFFFFF"/>
                </a:solidFill>
              </a:rPr>
              <a:t>Promote Internationally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84F6BED-27B4-4C4A-99E0-39A0D3C663F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5005388" y="3261078"/>
            <a:ext cx="376238" cy="2775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68554C4-6C69-40CD-BBA7-73F90DD765F3}"/>
              </a:ext>
            </a:extLst>
          </p:cNvPr>
          <p:cNvCxnSpPr>
            <a:stCxn id="22" idx="3"/>
            <a:endCxn id="39" idx="1"/>
          </p:cNvCxnSpPr>
          <p:nvPr/>
        </p:nvCxnSpPr>
        <p:spPr>
          <a:xfrm>
            <a:off x="5005388" y="3538593"/>
            <a:ext cx="380107" cy="358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0816C-FD55-4507-A380-713111E8B6BF}"/>
              </a:ext>
            </a:extLst>
          </p:cNvPr>
          <p:cNvSpPr/>
          <p:nvPr/>
        </p:nvSpPr>
        <p:spPr>
          <a:xfrm>
            <a:off x="6803104" y="2962404"/>
            <a:ext cx="1028700" cy="1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700" b="1" dirty="0">
                <a:solidFill>
                  <a:srgbClr val="FFFFFF"/>
                </a:solidFill>
              </a:rPr>
              <a:t>Airport Shuttle Service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60EBEF-9016-45C7-9C57-5CD23DC4C450}"/>
              </a:ext>
            </a:extLst>
          </p:cNvPr>
          <p:cNvSpPr/>
          <p:nvPr/>
        </p:nvSpPr>
        <p:spPr>
          <a:xfrm>
            <a:off x="6803104" y="3339769"/>
            <a:ext cx="1028700" cy="1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700" b="1" dirty="0">
                <a:solidFill>
                  <a:srgbClr val="FFFFFF"/>
                </a:solidFill>
              </a:rPr>
              <a:t>Visit Tourist sites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358EC7-D132-40D4-A0F0-2EF0474D444E}"/>
              </a:ext>
            </a:extLst>
          </p:cNvPr>
          <p:cNvSpPr/>
          <p:nvPr/>
        </p:nvSpPr>
        <p:spPr>
          <a:xfrm>
            <a:off x="3962401" y="4655190"/>
            <a:ext cx="1042987" cy="27774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700" b="1" dirty="0">
                <a:solidFill>
                  <a:srgbClr val="002C46"/>
                </a:solidFill>
              </a:rPr>
              <a:t>Customer Loyalty Programs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EAB6F2-BA55-42BD-8DC2-DE6F12AAB474}"/>
              </a:ext>
            </a:extLst>
          </p:cNvPr>
          <p:cNvSpPr/>
          <p:nvPr/>
        </p:nvSpPr>
        <p:spPr>
          <a:xfrm>
            <a:off x="3969544" y="5431161"/>
            <a:ext cx="1042987" cy="27774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700" b="1" dirty="0">
                <a:solidFill>
                  <a:srgbClr val="002C46"/>
                </a:solidFill>
              </a:rPr>
              <a:t>Reduce Operational Cost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298FFB-765A-40E3-82B1-A57D3DD3BCA1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 flipV="1">
            <a:off x="3580983" y="4794063"/>
            <a:ext cx="381418" cy="420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4F02151-BC18-4426-BE5C-857253CE40B6}"/>
              </a:ext>
            </a:extLst>
          </p:cNvPr>
          <p:cNvCxnSpPr>
            <a:cxnSpLocks/>
            <a:stCxn id="12" idx="3"/>
            <a:endCxn id="59" idx="1"/>
          </p:cNvCxnSpPr>
          <p:nvPr/>
        </p:nvCxnSpPr>
        <p:spPr>
          <a:xfrm>
            <a:off x="3580983" y="5214806"/>
            <a:ext cx="388561" cy="355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E521C-8964-4901-94BF-D77200F6536F}"/>
              </a:ext>
            </a:extLst>
          </p:cNvPr>
          <p:cNvSpPr/>
          <p:nvPr/>
        </p:nvSpPr>
        <p:spPr>
          <a:xfrm>
            <a:off x="5430363" y="4851653"/>
            <a:ext cx="1010918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800" b="1" dirty="0">
                <a:solidFill>
                  <a:srgbClr val="002C46"/>
                </a:solidFill>
              </a:rPr>
              <a:t>New Customers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70B435-531A-C495-E32B-CAD88FD72129}"/>
              </a:ext>
            </a:extLst>
          </p:cNvPr>
          <p:cNvSpPr/>
          <p:nvPr/>
        </p:nvSpPr>
        <p:spPr>
          <a:xfrm>
            <a:off x="5430363" y="4338133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800" b="1" dirty="0">
                <a:solidFill>
                  <a:srgbClr val="002C46"/>
                </a:solidFill>
              </a:rPr>
              <a:t>Existing Customers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9DDF07-7D5F-0862-B7BE-3997DCED229E}"/>
              </a:ext>
            </a:extLst>
          </p:cNvPr>
          <p:cNvSpPr/>
          <p:nvPr/>
        </p:nvSpPr>
        <p:spPr>
          <a:xfrm>
            <a:off x="5412377" y="5678873"/>
            <a:ext cx="1042987" cy="22866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650" b="1" dirty="0">
                <a:solidFill>
                  <a:srgbClr val="002C46"/>
                </a:solidFill>
              </a:rPr>
              <a:t>Seek alternate source of power generation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FB085B-3938-C71E-CC06-3A29FBE73F69}"/>
              </a:ext>
            </a:extLst>
          </p:cNvPr>
          <p:cNvSpPr/>
          <p:nvPr/>
        </p:nvSpPr>
        <p:spPr>
          <a:xfrm>
            <a:off x="5412377" y="5287973"/>
            <a:ext cx="1032812" cy="243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800" b="1" dirty="0">
                <a:solidFill>
                  <a:srgbClr val="002C46"/>
                </a:solidFill>
              </a:rPr>
              <a:t>Reduce Ineffective labour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B67948-0721-FAFF-9CE2-DB44A59BACE5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005388" y="4794063"/>
            <a:ext cx="223560" cy="2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375F38-0D90-990E-44AC-FCE5F4CDE7C5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228948" y="4504821"/>
            <a:ext cx="201415" cy="1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B6EF4B-7F0F-BE1A-D3BB-9E972C0ABFD1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5228948" y="5018341"/>
            <a:ext cx="201415" cy="1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B518760-D684-621B-B26B-8C43662AD2BC}"/>
              </a:ext>
            </a:extLst>
          </p:cNvPr>
          <p:cNvCxnSpPr/>
          <p:nvPr/>
        </p:nvCxnSpPr>
        <p:spPr>
          <a:xfrm>
            <a:off x="5228948" y="4520048"/>
            <a:ext cx="0" cy="51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68B0DF-78D3-8152-DA8D-CA11BA16A879}"/>
              </a:ext>
            </a:extLst>
          </p:cNvPr>
          <p:cNvCxnSpPr>
            <a:stCxn id="68" idx="3"/>
          </p:cNvCxnSpPr>
          <p:nvPr/>
        </p:nvCxnSpPr>
        <p:spPr>
          <a:xfrm>
            <a:off x="6473350" y="4504821"/>
            <a:ext cx="211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5102534-3876-588F-CFE6-EB8806419106}"/>
              </a:ext>
            </a:extLst>
          </p:cNvPr>
          <p:cNvCxnSpPr>
            <a:stCxn id="67" idx="3"/>
          </p:cNvCxnSpPr>
          <p:nvPr/>
        </p:nvCxnSpPr>
        <p:spPr>
          <a:xfrm>
            <a:off x="6441281" y="5018341"/>
            <a:ext cx="24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6107829-02A0-DA01-A0DB-ED4C0D32EEC7}"/>
              </a:ext>
            </a:extLst>
          </p:cNvPr>
          <p:cNvSpPr/>
          <p:nvPr/>
        </p:nvSpPr>
        <p:spPr>
          <a:xfrm>
            <a:off x="6810361" y="4521693"/>
            <a:ext cx="1042987" cy="1860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700" b="1" dirty="0">
                <a:solidFill>
                  <a:srgbClr val="002C46"/>
                </a:solidFill>
              </a:rPr>
              <a:t>Seasonal package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A317BF-6EF1-0382-43C3-DFF2C523E598}"/>
              </a:ext>
            </a:extLst>
          </p:cNvPr>
          <p:cNvSpPr/>
          <p:nvPr/>
        </p:nvSpPr>
        <p:spPr>
          <a:xfrm>
            <a:off x="6810361" y="4182839"/>
            <a:ext cx="1042987" cy="18603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700" b="1" dirty="0">
                <a:solidFill>
                  <a:srgbClr val="002C46"/>
                </a:solidFill>
              </a:rPr>
              <a:t>Membership Offering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64C120-4B49-B77F-A7F6-5413CFE4A38D}"/>
              </a:ext>
            </a:extLst>
          </p:cNvPr>
          <p:cNvSpPr/>
          <p:nvPr/>
        </p:nvSpPr>
        <p:spPr>
          <a:xfrm>
            <a:off x="6817542" y="5105709"/>
            <a:ext cx="1028624" cy="1586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700" b="1" dirty="0">
                <a:solidFill>
                  <a:srgbClr val="002C46"/>
                </a:solidFill>
              </a:rPr>
              <a:t>Seasonal Packages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916B3C2-BEE6-3EAA-5811-A6832C6EBA2E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692419" y="4275858"/>
            <a:ext cx="117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34D1F11-84B2-2DDA-BA85-B30389E00723}"/>
              </a:ext>
            </a:extLst>
          </p:cNvPr>
          <p:cNvCxnSpPr>
            <a:stCxn id="89" idx="1"/>
          </p:cNvCxnSpPr>
          <p:nvPr/>
        </p:nvCxnSpPr>
        <p:spPr>
          <a:xfrm flipH="1" flipV="1">
            <a:off x="6692136" y="4602432"/>
            <a:ext cx="118225" cy="1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0413CD-4045-4FCC-3611-079E809A0DF3}"/>
              </a:ext>
            </a:extLst>
          </p:cNvPr>
          <p:cNvCxnSpPr>
            <a:cxnSpLocks/>
          </p:cNvCxnSpPr>
          <p:nvPr/>
        </p:nvCxnSpPr>
        <p:spPr>
          <a:xfrm flipH="1">
            <a:off x="6692136" y="4287089"/>
            <a:ext cx="9230" cy="31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56B8F4-70E8-FF40-C6C9-40B607F44EE1}"/>
              </a:ext>
            </a:extLst>
          </p:cNvPr>
          <p:cNvSpPr/>
          <p:nvPr/>
        </p:nvSpPr>
        <p:spPr>
          <a:xfrm>
            <a:off x="6810361" y="4801284"/>
            <a:ext cx="1028624" cy="1586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700" b="1" dirty="0">
                <a:solidFill>
                  <a:srgbClr val="002C46"/>
                </a:solidFill>
              </a:rPr>
              <a:t>1</a:t>
            </a:r>
            <a:r>
              <a:rPr lang="en-AU" sz="700" b="1" baseline="30000" dirty="0">
                <a:solidFill>
                  <a:srgbClr val="002C46"/>
                </a:solidFill>
              </a:rPr>
              <a:t>st</a:t>
            </a:r>
            <a:r>
              <a:rPr lang="en-AU" sz="700" b="1" dirty="0">
                <a:solidFill>
                  <a:srgbClr val="002C46"/>
                </a:solidFill>
              </a:rPr>
              <a:t> Timer Discount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A8B21A-0872-DBCE-9578-6FA2834D7E4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410326" y="3261078"/>
            <a:ext cx="194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95F66E-4390-B94D-471C-ABB98D9B6E3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6604986" y="3055422"/>
            <a:ext cx="198118" cy="1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0FE0AF9-ED0C-F32E-4C13-F3ADF6611FE8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6604986" y="3427765"/>
            <a:ext cx="198118" cy="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87A134E-4435-C967-3293-CD9020BD0780}"/>
              </a:ext>
            </a:extLst>
          </p:cNvPr>
          <p:cNvCxnSpPr>
            <a:cxnSpLocks/>
          </p:cNvCxnSpPr>
          <p:nvPr/>
        </p:nvCxnSpPr>
        <p:spPr>
          <a:xfrm>
            <a:off x="6604986" y="3069306"/>
            <a:ext cx="0" cy="35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E29D0B0-6F6D-899E-9027-A3AD29E8A09E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642695" y="4880603"/>
            <a:ext cx="167666" cy="1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0FE34EE-7E4B-EE44-5E3D-EC462A34D84F}"/>
              </a:ext>
            </a:extLst>
          </p:cNvPr>
          <p:cNvCxnSpPr>
            <a:stCxn id="95" idx="1"/>
          </p:cNvCxnSpPr>
          <p:nvPr/>
        </p:nvCxnSpPr>
        <p:spPr>
          <a:xfrm flipH="1">
            <a:off x="6642695" y="5185028"/>
            <a:ext cx="174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D2B620-E823-3293-0CAA-860997B2358D}"/>
              </a:ext>
            </a:extLst>
          </p:cNvPr>
          <p:cNvCxnSpPr/>
          <p:nvPr/>
        </p:nvCxnSpPr>
        <p:spPr>
          <a:xfrm>
            <a:off x="6642695" y="4880603"/>
            <a:ext cx="0" cy="30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2944CF-8A7C-C699-137B-E06834811EEC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5240232" y="5409916"/>
            <a:ext cx="1721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BA7399B-1253-54E5-7259-9AF1A374D513}"/>
              </a:ext>
            </a:extLst>
          </p:cNvPr>
          <p:cNvCxnSpPr>
            <a:stCxn id="69" idx="1"/>
          </p:cNvCxnSpPr>
          <p:nvPr/>
        </p:nvCxnSpPr>
        <p:spPr>
          <a:xfrm flipH="1" flipV="1">
            <a:off x="5243031" y="5793203"/>
            <a:ext cx="1693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37EB757-9040-3A19-0D26-9763D1F1AA0C}"/>
              </a:ext>
            </a:extLst>
          </p:cNvPr>
          <p:cNvCxnSpPr>
            <a:stCxn id="59" idx="3"/>
          </p:cNvCxnSpPr>
          <p:nvPr/>
        </p:nvCxnSpPr>
        <p:spPr>
          <a:xfrm>
            <a:off x="5012531" y="5570035"/>
            <a:ext cx="227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43763E4-EE84-DA42-5AFE-25943A33976E}"/>
              </a:ext>
            </a:extLst>
          </p:cNvPr>
          <p:cNvCxnSpPr/>
          <p:nvPr/>
        </p:nvCxnSpPr>
        <p:spPr>
          <a:xfrm>
            <a:off x="5240232" y="5409916"/>
            <a:ext cx="0" cy="38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3838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3412</TotalTime>
  <Words>136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Paa Kwesi Blankson</cp:lastModifiedBy>
  <cp:revision>76</cp:revision>
  <dcterms:created xsi:type="dcterms:W3CDTF">2019-05-15T15:57:18Z</dcterms:created>
  <dcterms:modified xsi:type="dcterms:W3CDTF">2022-10-20T13:34:37Z</dcterms:modified>
</cp:coreProperties>
</file>