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04077" y="33664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218936" y="365256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874384"/>
            <a:ext cx="4324418" cy="1492098"/>
          </a:xfrm>
          <a:prstGeom prst="rect">
            <a:avLst/>
          </a:prstGeom>
          <a:noFill/>
          <a:ln>
            <a:noFill/>
          </a:ln>
        </p:spPr>
        <p:txBody>
          <a:bodyPr spcFirstLastPara="1" wrap="square" lIns="91425" tIns="45700" rIns="91425" bIns="45700" anchor="t" anchorCtr="0">
            <a:noAutofit/>
          </a:bodyPr>
          <a:lstStyle/>
          <a:p>
            <a:pPr algn="just"/>
            <a:r>
              <a:rPr lang="en-US" sz="950" dirty="0"/>
              <a:t>Gold Coast Hotels Limited is one of the leading provider of hotel services in the European Union (EU). It is the parent Company (herein referred to as The Group) of City Hotel and Resort Hotel. In the last three (3) years (i.e., from 2015 to 2017), The Group has reported growing cancellations in its books which has adversely affected its rate of occupancy and thus affecting its financial viability. Management of The Group wants to reverse this negative trend and make their hotels the most sort after hotel in the EU and globally. They aim to do this by improving booking demands by at least 30% while reducing cancellations by 15%. Management of Resorts Hotel also want to know which variables or activities influence cancelation the most. </a:t>
            </a:r>
          </a:p>
        </p:txBody>
      </p:sp>
      <p:sp>
        <p:nvSpPr>
          <p:cNvPr id="35" name="Google Shape;35;p1"/>
          <p:cNvSpPr txBox="1"/>
          <p:nvPr/>
        </p:nvSpPr>
        <p:spPr>
          <a:xfrm>
            <a:off x="118250" y="3876769"/>
            <a:ext cx="4324418" cy="787824"/>
          </a:xfrm>
          <a:prstGeom prst="rect">
            <a:avLst/>
          </a:prstGeom>
          <a:noFill/>
          <a:ln>
            <a:noFill/>
          </a:ln>
        </p:spPr>
        <p:txBody>
          <a:bodyPr spcFirstLastPara="1" wrap="square" lIns="91425" tIns="45700" rIns="91425" bIns="45700" anchor="t" anchorCtr="0">
            <a:noAutofit/>
          </a:bodyPr>
          <a:lstStyle/>
          <a:p>
            <a:pPr lvl="0"/>
            <a:r>
              <a:rPr lang="en-US" sz="1100" dirty="0"/>
              <a:t>Improve bookings demand by 30% and minimize cancellations by 15% by the end of the 2021/ 2022 financial year.</a:t>
            </a:r>
            <a:endParaRPr sz="11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sz="1100" dirty="0"/>
              <a:t>Hotel bookings demand and cancellation (what)  in the European Union (where).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Wingdings" panose="05000000000000000000" pitchFamily="2" charset="2"/>
              <a:buChar char="Ø"/>
            </a:pPr>
            <a:r>
              <a:rPr lang="en-US" sz="1070" b="1" i="0" u="none" strike="noStrike" cap="none" dirty="0">
                <a:solidFill>
                  <a:srgbClr val="000000"/>
                </a:solidFill>
                <a:latin typeface="Arial"/>
                <a:ea typeface="Arial"/>
                <a:cs typeface="Arial"/>
                <a:sym typeface="Arial"/>
              </a:rPr>
              <a:t>Lack of data on other </a:t>
            </a:r>
            <a:r>
              <a:rPr lang="en-US" sz="1070" b="1" dirty="0"/>
              <a:t>hotels offering similar services. </a:t>
            </a:r>
          </a:p>
          <a:p>
            <a:pPr marL="171450" marR="0" lvl="0" indent="-171450" algn="l" rtl="0">
              <a:lnSpc>
                <a:spcPct val="100000"/>
              </a:lnSpc>
              <a:spcBef>
                <a:spcPts val="0"/>
              </a:spcBef>
              <a:spcAft>
                <a:spcPts val="0"/>
              </a:spcAft>
              <a:buFont typeface="Wingdings" panose="05000000000000000000" pitchFamily="2" charset="2"/>
              <a:buChar char="Ø"/>
            </a:pPr>
            <a:r>
              <a:rPr lang="en-US" sz="1070" b="1" i="0" u="none" strike="noStrike" cap="none" dirty="0">
                <a:solidFill>
                  <a:srgbClr val="000000"/>
                </a:solidFill>
                <a:latin typeface="Arial"/>
                <a:ea typeface="Arial"/>
                <a:cs typeface="Arial"/>
                <a:sym typeface="Arial"/>
              </a:rPr>
              <a:t>Scaling up operations would require excess capital.</a:t>
            </a:r>
          </a:p>
          <a:p>
            <a:pPr marL="171450" marR="0" lvl="0" indent="-171450" algn="l" rtl="0">
              <a:lnSpc>
                <a:spcPct val="100000"/>
              </a:lnSpc>
              <a:spcBef>
                <a:spcPts val="0"/>
              </a:spcBef>
              <a:spcAft>
                <a:spcPts val="0"/>
              </a:spcAft>
              <a:buFont typeface="Wingdings" panose="05000000000000000000" pitchFamily="2" charset="2"/>
              <a:buChar char="Ø"/>
            </a:pPr>
            <a:r>
              <a:rPr lang="en-US" sz="1070" b="1" dirty="0"/>
              <a:t>Rising inflation may reduce the overall demand for hotel services.</a:t>
            </a:r>
          </a:p>
          <a:p>
            <a:pPr marL="171450" marR="0" lvl="0" indent="-171450" algn="l" rtl="0">
              <a:lnSpc>
                <a:spcPct val="100000"/>
              </a:lnSpc>
              <a:spcBef>
                <a:spcPts val="0"/>
              </a:spcBef>
              <a:spcAft>
                <a:spcPts val="0"/>
              </a:spcAft>
              <a:buFont typeface="Wingdings" panose="05000000000000000000" pitchFamily="2" charset="2"/>
              <a:buChar char="Ø"/>
            </a:pPr>
            <a:r>
              <a:rPr lang="en-US" sz="1070" b="1" dirty="0"/>
              <a:t>D</a:t>
            </a:r>
            <a:r>
              <a:rPr lang="en-US" sz="1070" b="1" i="0" u="none" strike="noStrike" cap="none" dirty="0">
                <a:solidFill>
                  <a:srgbClr val="000000"/>
                </a:solidFill>
                <a:latin typeface="Arial"/>
                <a:ea typeface="Arial"/>
                <a:cs typeface="Arial"/>
                <a:sym typeface="Arial"/>
              </a:rPr>
              <a:t>eadline to achieve the goals are short.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Wingdings" panose="05000000000000000000" pitchFamily="2" charset="2"/>
              <a:buChar char="Ø"/>
            </a:pPr>
            <a:r>
              <a:rPr lang="en-US" sz="1100" dirty="0"/>
              <a:t>Bookings.com </a:t>
            </a:r>
          </a:p>
          <a:p>
            <a:pPr marL="171450" lvl="0" indent="-171450">
              <a:buFont typeface="Wingdings" panose="05000000000000000000" pitchFamily="2" charset="2"/>
              <a:buChar char="Ø"/>
            </a:pPr>
            <a:r>
              <a:rPr lang="en-US" sz="1100" dirty="0"/>
              <a:t>Resorts Hotel Financial Report </a:t>
            </a:r>
          </a:p>
          <a:p>
            <a:pPr marL="171450" lvl="0" indent="-171450">
              <a:buFont typeface="Wingdings" panose="05000000000000000000" pitchFamily="2" charset="2"/>
              <a:buChar char="Ø"/>
            </a:pPr>
            <a:r>
              <a:rPr lang="en-US" sz="1100" dirty="0"/>
              <a:t>City Hotel Financial Report</a:t>
            </a:r>
          </a:p>
          <a:p>
            <a:pPr marL="171450" lvl="0" indent="-171450">
              <a:buFont typeface="Wingdings" panose="05000000000000000000" pitchFamily="2" charset="2"/>
              <a:buChar char="Ø"/>
            </a:pPr>
            <a:r>
              <a:rPr lang="en-US" sz="1100" dirty="0"/>
              <a:t>Market Research Report</a:t>
            </a:r>
          </a:p>
          <a:p>
            <a:pPr marL="171450" lvl="0" indent="-171450">
              <a:buFont typeface="Wingdings" panose="05000000000000000000" pitchFamily="2" charset="2"/>
              <a:buChar char="Ø"/>
            </a:pPr>
            <a:endParaRPr lang="en-US" sz="1100"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lvl="0" indent="-171450" algn="just">
              <a:buFont typeface="Wingdings" panose="05000000000000000000" pitchFamily="2" charset="2"/>
              <a:buChar char="Ø"/>
            </a:pPr>
            <a:r>
              <a:rPr lang="en-US" sz="1100" dirty="0"/>
              <a:t>CEO  Gold Coast Hotels Limited, </a:t>
            </a:r>
          </a:p>
          <a:p>
            <a:pPr marL="171450" lvl="0" indent="-171450" algn="just">
              <a:buFont typeface="Wingdings" panose="05000000000000000000" pitchFamily="2" charset="2"/>
              <a:buChar char="Ø"/>
            </a:pPr>
            <a:r>
              <a:rPr lang="en-US" sz="1100" dirty="0"/>
              <a:t>Chief Operations Officer of the Group,</a:t>
            </a:r>
          </a:p>
          <a:p>
            <a:pPr marL="171450" lvl="0" indent="-171450" algn="just">
              <a:buFont typeface="Wingdings" panose="05000000000000000000" pitchFamily="2" charset="2"/>
              <a:buChar char="Ø"/>
            </a:pPr>
            <a:r>
              <a:rPr lang="en-US" sz="1100" dirty="0"/>
              <a:t>Head of Sales and Marketing (City &amp; Resort Hotel), </a:t>
            </a:r>
          </a:p>
          <a:p>
            <a:pPr marL="171450" lvl="0" indent="-171450" algn="just">
              <a:buFont typeface="Wingdings" panose="05000000000000000000" pitchFamily="2" charset="2"/>
              <a:buChar char="Ø"/>
            </a:pPr>
            <a:r>
              <a:rPr lang="en-US" sz="1100" dirty="0"/>
              <a:t>Business Development Team of the Group</a:t>
            </a:r>
          </a:p>
          <a:p>
            <a:pPr marL="171450" lvl="0" indent="-171450" algn="just">
              <a:buFont typeface="Wingdings" panose="05000000000000000000" pitchFamily="2" charset="2"/>
              <a:buChar char="Ø"/>
            </a:pPr>
            <a:r>
              <a:rPr lang="en-US" sz="1100" dirty="0"/>
              <a:t>Snr. Data Analytics &amp; Business Intelligence Manager,</a:t>
            </a:r>
          </a:p>
          <a:p>
            <a:pPr lvl="0" algn="just"/>
            <a:endParaRPr lang="en-US" sz="1100" dirty="0"/>
          </a:p>
        </p:txBody>
      </p:sp>
      <p:sp>
        <p:nvSpPr>
          <p:cNvPr id="48" name="Google Shape;48;p1"/>
          <p:cNvSpPr txBox="1"/>
          <p:nvPr/>
        </p:nvSpPr>
        <p:spPr>
          <a:xfrm>
            <a:off x="184140" y="540901"/>
            <a:ext cx="8493600" cy="74403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How can Gold Coast Hotels Limited improve booking demands by at least 30% and minimize the rate of cancellations by </a:t>
            </a:r>
            <a:r>
              <a:rPr lang="en-US" b="1" dirty="0"/>
              <a:t>at least 15%</a:t>
            </a:r>
            <a:r>
              <a:rPr lang="en-US" sz="1400" b="1" i="0" u="none" strike="noStrike" cap="none" dirty="0">
                <a:solidFill>
                  <a:srgbClr val="000000"/>
                </a:solidFill>
                <a:latin typeface="Arial"/>
                <a:ea typeface="Arial"/>
                <a:cs typeface="Arial"/>
                <a:sym typeface="Arial"/>
              </a:rPr>
              <a:t> while identifying the most influential variables that would make it more competitive during the upcoming 2018/ 2019 financial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C6B4-F116-F5A5-13AE-FF27CC7826E1}"/>
              </a:ext>
            </a:extLst>
          </p:cNvPr>
          <p:cNvSpPr>
            <a:spLocks noGrp="1"/>
          </p:cNvSpPr>
          <p:nvPr>
            <p:ph type="title"/>
          </p:nvPr>
        </p:nvSpPr>
        <p:spPr/>
        <p:txBody>
          <a:bodyPr/>
          <a:lstStyle/>
          <a:p>
            <a:r>
              <a:rPr lang="en-US" dirty="0"/>
              <a:t>ISSUE TREE </a:t>
            </a:r>
          </a:p>
        </p:txBody>
      </p:sp>
    </p:spTree>
    <p:extLst>
      <p:ext uri="{BB962C8B-B14F-4D97-AF65-F5344CB8AC3E}">
        <p14:creationId xmlns:p14="http://schemas.microsoft.com/office/powerpoint/2010/main" val="375945947"/>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654</Words>
  <Application>Microsoft Office PowerPoint</Application>
  <PresentationFormat>On-screen Show (4:3)</PresentationFormat>
  <Paragraphs>52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Quattrocento Sans</vt:lpstr>
      <vt:lpstr>Wingdings</vt:lpstr>
      <vt:lpstr>Synergy_CF_YNR002</vt:lpstr>
      <vt:lpstr>Problem Statement Worksheet (Hypothesis Formation)</vt:lpstr>
      <vt:lpstr>ISSUE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Paa Kwesi Blankson</cp:lastModifiedBy>
  <cp:revision>13</cp:revision>
  <dcterms:modified xsi:type="dcterms:W3CDTF">2022-10-22T15:59:30Z</dcterms:modified>
</cp:coreProperties>
</file>