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imes New Roman Bold" charset="1" panose="02030802070405020303"/>
      <p:regular r:id="rId12"/>
    </p:embeddedFont>
    <p:embeddedFont>
      <p:font typeface="Garamond Bold" charset="1" panose="02020804030307010803"/>
      <p:regular r:id="rId13"/>
    </p:embeddedFont>
    <p:embeddedFont>
      <p:font typeface="Arial Bold" charset="1" panose="020B0704020202020204"/>
      <p:regular r:id="rId14"/>
    </p:embeddedFont>
    <p:embeddedFont>
      <p:font typeface="Arial" charset="1" panose="020B0604020202020204"/>
      <p:regular r:id="rId15"/>
    </p:embeddedFont>
    <p:embeddedFont>
      <p:font typeface="Calibri (MS) Bold" charset="1" panose="020F0702030404030204"/>
      <p:regular r:id="rId16"/>
    </p:embeddedFont>
    <p:embeddedFont>
      <p:font typeface="Trade Gothic" charset="1" panose="020B0503040303020004"/>
      <p:regular r:id="rId17"/>
    </p:embeddedFont>
    <p:embeddedFont>
      <p:font typeface="Montserrat Bold" charset="1" panose="00000800000000000000"/>
      <p:regular r:id="rId18"/>
    </p:embeddedFont>
    <p:embeddedFont>
      <p:font typeface="Canva Sans" charset="1" panose="020B0503030501040103"/>
      <p:regular r:id="rId19"/>
    </p:embeddedFont>
    <p:embeddedFont>
      <p:font typeface="Inter" charset="1" panose="020B0502030000000004"/>
      <p:regular r:id="rId20"/>
    </p:embeddedFont>
    <p:embeddedFont>
      <p:font typeface="DM Sans Bold" charset="1" panose="00000000000000000000"/>
      <p:regular r:id="rId21"/>
    </p:embeddedFont>
    <p:embeddedFont>
      <p:font typeface="Canva Sans Bold" charset="1" panose="020B0803030501040103"/>
      <p:regular r:id="rId22"/>
    </p:embeddedFont>
    <p:embeddedFont>
      <p:font typeface="Roboto" charset="1" panose="02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4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png" Type="http://schemas.openxmlformats.org/officeDocument/2006/relationships/image"/><Relationship Id="rId12" Target="../media/image24.svg" Type="http://schemas.openxmlformats.org/officeDocument/2006/relationships/image"/><Relationship Id="rId13" Target="../media/image25.png" Type="http://schemas.openxmlformats.org/officeDocument/2006/relationships/image"/><Relationship Id="rId14" Target="../media/image26.svg" Type="http://schemas.openxmlformats.org/officeDocument/2006/relationships/image"/><Relationship Id="rId2" Target="../media/image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37.png" Type="http://schemas.openxmlformats.org/officeDocument/2006/relationships/image"/><Relationship Id="rId13" Target="../media/image38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16" Target="../media/image41.png" Type="http://schemas.openxmlformats.org/officeDocument/2006/relationships/image"/><Relationship Id="rId17" Target="../media/image42.svg" Type="http://schemas.openxmlformats.org/officeDocument/2006/relationships/image"/><Relationship Id="rId18" Target="../media/image43.png" Type="http://schemas.openxmlformats.org/officeDocument/2006/relationships/image"/><Relationship Id="rId19" Target="../media/image44.svg" Type="http://schemas.openxmlformats.org/officeDocument/2006/relationships/image"/><Relationship Id="rId2" Target="../media/image27.png" Type="http://schemas.openxmlformats.org/officeDocument/2006/relationships/image"/><Relationship Id="rId20" Target="../media/image4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svg" Type="http://schemas.openxmlformats.org/officeDocument/2006/relationships/image"/><Relationship Id="rId11" Target="../media/image53.png" Type="http://schemas.openxmlformats.org/officeDocument/2006/relationships/image"/><Relationship Id="rId12" Target="../media/image54.svg" Type="http://schemas.openxmlformats.org/officeDocument/2006/relationships/image"/><Relationship Id="rId13" Target="../media/image55.png" Type="http://schemas.openxmlformats.org/officeDocument/2006/relationships/image"/><Relationship Id="rId14" Target="../media/image56.svg" Type="http://schemas.openxmlformats.org/officeDocument/2006/relationships/image"/><Relationship Id="rId15" Target="../media/image57.png" Type="http://schemas.openxmlformats.org/officeDocument/2006/relationships/image"/><Relationship Id="rId16" Target="../media/image58.svg" Type="http://schemas.openxmlformats.org/officeDocument/2006/relationships/image"/><Relationship Id="rId17" Target="../media/image59.png" Type="http://schemas.openxmlformats.org/officeDocument/2006/relationships/image"/><Relationship Id="rId18" Target="../media/image60.svg" Type="http://schemas.openxmlformats.org/officeDocument/2006/relationships/image"/><Relationship Id="rId19" Target="../media/image61.png" Type="http://schemas.openxmlformats.org/officeDocument/2006/relationships/image"/><Relationship Id="rId2" Target="../media/image4.png" Type="http://schemas.openxmlformats.org/officeDocument/2006/relationships/image"/><Relationship Id="rId20" Target="../media/image62.svg" Type="http://schemas.openxmlformats.org/officeDocument/2006/relationships/image"/><Relationship Id="rId21" Target="../media/image63.png" Type="http://schemas.openxmlformats.org/officeDocument/2006/relationships/image"/><Relationship Id="rId22" Target="../media/image64.svg" Type="http://schemas.openxmlformats.org/officeDocument/2006/relationships/image"/><Relationship Id="rId3" Target="../media/image45.png" Type="http://schemas.openxmlformats.org/officeDocument/2006/relationships/image"/><Relationship Id="rId4" Target="../media/image46.svg" Type="http://schemas.openxmlformats.org/officeDocument/2006/relationships/image"/><Relationship Id="rId5" Target="../media/image47.png" Type="http://schemas.openxmlformats.org/officeDocument/2006/relationships/image"/><Relationship Id="rId6" Target="../media/image48.svg" Type="http://schemas.openxmlformats.org/officeDocument/2006/relationships/image"/><Relationship Id="rId7" Target="../media/image49.png" Type="http://schemas.openxmlformats.org/officeDocument/2006/relationships/image"/><Relationship Id="rId8" Target="../media/image50.svg" Type="http://schemas.openxmlformats.org/officeDocument/2006/relationships/image"/><Relationship Id="rId9" Target="../media/image5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0.svg" Type="http://schemas.openxmlformats.org/officeDocument/2006/relationships/image"/><Relationship Id="rId2" Target="../media/image4.png" Type="http://schemas.openxmlformats.org/officeDocument/2006/relationships/image"/><Relationship Id="rId3" Target="../media/image65.png" Type="http://schemas.openxmlformats.org/officeDocument/2006/relationships/image"/><Relationship Id="rId4" Target="../media/image66.svg" Type="http://schemas.openxmlformats.org/officeDocument/2006/relationships/image"/><Relationship Id="rId5" Target="../media/image67.png" Type="http://schemas.openxmlformats.org/officeDocument/2006/relationships/image"/><Relationship Id="rId6" Target="../media/image68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6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2336" y="1693748"/>
            <a:ext cx="6957907" cy="7732451"/>
          </a:xfrm>
          <a:custGeom>
            <a:avLst/>
            <a:gdLst/>
            <a:ahLst/>
            <a:cxnLst/>
            <a:rect r="r" b="b" t="t" l="l"/>
            <a:pathLst>
              <a:path h="7732451" w="6957907">
                <a:moveTo>
                  <a:pt x="0" y="0"/>
                </a:moveTo>
                <a:lnTo>
                  <a:pt x="6957908" y="0"/>
                </a:lnTo>
                <a:lnTo>
                  <a:pt x="6957908" y="7732450"/>
                </a:lnTo>
                <a:lnTo>
                  <a:pt x="0" y="7732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76057" y="3160395"/>
            <a:ext cx="4805264" cy="5139356"/>
            <a:chOff x="0" y="0"/>
            <a:chExt cx="6407018" cy="68524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07023" cy="6852412"/>
            </a:xfrm>
            <a:custGeom>
              <a:avLst/>
              <a:gdLst/>
              <a:ahLst/>
              <a:cxnLst/>
              <a:rect r="r" b="b" t="t" l="l"/>
              <a:pathLst>
                <a:path h="6852412" w="6407023">
                  <a:moveTo>
                    <a:pt x="0" y="0"/>
                  </a:moveTo>
                  <a:lnTo>
                    <a:pt x="6407023" y="0"/>
                  </a:lnTo>
                  <a:lnTo>
                    <a:pt x="6407023" y="6852412"/>
                  </a:lnTo>
                  <a:lnTo>
                    <a:pt x="0" y="68524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149475" b="-1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959969" y="923391"/>
            <a:ext cx="1261872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</a:p>
          <a:p>
            <a:pPr algn="ctr">
              <a:lnSpc>
                <a:spcPts val="5759"/>
              </a:lnSpc>
            </a:pPr>
            <a:r>
              <a:rPr lang="en-US" sz="48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TITLE PAGE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6836" y="-705741"/>
            <a:ext cx="15544800" cy="3114675"/>
            <a:chOff x="0" y="0"/>
            <a:chExt cx="20726400" cy="41529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726400" cy="4152900"/>
            </a:xfrm>
            <a:custGeom>
              <a:avLst/>
              <a:gdLst/>
              <a:ahLst/>
              <a:cxnLst/>
              <a:rect r="r" b="b" t="t" l="l"/>
              <a:pathLst>
                <a:path h="4152900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52900"/>
                  </a:lnTo>
                  <a:lnTo>
                    <a:pt x="0" y="4152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0726400" cy="41719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 b="true">
                  <a:solidFill>
                    <a:srgbClr val="1F497D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SMART INDIA HACKATHON 2025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0" y="2275584"/>
            <a:ext cx="11826300" cy="7532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4"/>
              </a:lnSpc>
            </a:pPr>
          </a:p>
          <a:p>
            <a:pPr algn="just" marL="666764" indent="-333382" lvl="1">
              <a:lnSpc>
                <a:spcPts val="8848"/>
              </a:lnSpc>
              <a:buFont typeface="Arial"/>
              <a:buChar char="•"/>
            </a:pPr>
            <a:r>
              <a:rPr lang="en-US" b="true" sz="3686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ID- </a:t>
            </a:r>
            <a:r>
              <a:rPr lang="en-US" sz="36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SIH25074</a:t>
            </a:r>
          </a:p>
          <a:p>
            <a:pPr algn="just" marL="666764" indent="-333382" lvl="1">
              <a:lnSpc>
                <a:spcPts val="6415"/>
              </a:lnSpc>
              <a:buFont typeface="Arial"/>
              <a:buChar char="•"/>
            </a:pPr>
            <a:r>
              <a:rPr lang="en-US" b="true" sz="3686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Title- </a:t>
            </a:r>
            <a:r>
              <a:rPr lang="en-US" sz="36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AI-Powered Personal Farming Assistant for Kerala Farmers</a:t>
            </a:r>
          </a:p>
          <a:p>
            <a:pPr algn="just" marL="666764" indent="-333382" lvl="1">
              <a:lnSpc>
                <a:spcPts val="8848"/>
              </a:lnSpc>
              <a:buFont typeface="Arial"/>
              <a:buChar char="•"/>
            </a:pPr>
            <a:r>
              <a:rPr lang="en-US" b="true" sz="3686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Theme-</a:t>
            </a:r>
            <a:r>
              <a:rPr lang="en-US" sz="36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Agriculture, FoodTech &amp; Rural Development</a:t>
            </a:r>
          </a:p>
          <a:p>
            <a:pPr algn="just" marL="667232" indent="-333616" lvl="1">
              <a:lnSpc>
                <a:spcPts val="8848"/>
              </a:lnSpc>
              <a:buFont typeface="Arial"/>
              <a:buChar char="•"/>
            </a:pPr>
            <a:r>
              <a:rPr lang="en-US" b="true" sz="3686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PS Category- </a:t>
            </a:r>
            <a:r>
              <a:rPr lang="en-US" sz="36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</a:p>
          <a:p>
            <a:pPr algn="just" marL="667232" indent="-333616" lvl="1">
              <a:lnSpc>
                <a:spcPts val="8848"/>
              </a:lnSpc>
              <a:buFont typeface="Arial"/>
              <a:buChar char="•"/>
            </a:pPr>
            <a:r>
              <a:rPr lang="en-US" b="true" sz="3686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ID-</a:t>
            </a:r>
          </a:p>
          <a:p>
            <a:pPr algn="just" marL="667232" indent="-333616" lvl="1">
              <a:lnSpc>
                <a:spcPts val="8848"/>
              </a:lnSpc>
              <a:buFont typeface="Arial"/>
              <a:buChar char="•"/>
            </a:pPr>
            <a:r>
              <a:rPr lang="en-US" b="true" sz="3686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Name (Registered on portal)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4762049" y="9446"/>
            <a:ext cx="3313680" cy="1684302"/>
            <a:chOff x="0" y="0"/>
            <a:chExt cx="4418240" cy="2245736"/>
          </a:xfrm>
        </p:grpSpPr>
        <p:sp>
          <p:nvSpPr>
            <p:cNvPr name="Freeform 11" id="11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260132" y="5835217"/>
            <a:ext cx="1282577" cy="28575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5400000">
            <a:off x="1334199" y="5355601"/>
            <a:ext cx="1081452" cy="0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none" len="sm" w="sm"/>
            <a:tailEnd type="oval" len="lg" w="lg"/>
          </a:ln>
        </p:spPr>
      </p:sp>
      <p:grpSp>
        <p:nvGrpSpPr>
          <p:cNvPr name="Group 4" id="4"/>
          <p:cNvGrpSpPr/>
          <p:nvPr/>
        </p:nvGrpSpPr>
        <p:grpSpPr>
          <a:xfrm rot="0">
            <a:off x="869306" y="5331427"/>
            <a:ext cx="1963614" cy="1070293"/>
            <a:chOff x="0" y="0"/>
            <a:chExt cx="4240613" cy="2311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40613" cy="2311400"/>
            </a:xfrm>
            <a:custGeom>
              <a:avLst/>
              <a:gdLst/>
              <a:ahLst/>
              <a:cxnLst/>
              <a:rect r="r" b="b" t="t" l="l"/>
              <a:pathLst>
                <a:path h="2311400" w="4240613">
                  <a:moveTo>
                    <a:pt x="393581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3935813" y="2311400"/>
                  </a:lnTo>
                  <a:cubicBezTo>
                    <a:pt x="4104723" y="2311400"/>
                    <a:pt x="4240613" y="2175510"/>
                    <a:pt x="4240613" y="2006600"/>
                  </a:cubicBezTo>
                  <a:lnTo>
                    <a:pt x="4240613" y="304800"/>
                  </a:lnTo>
                  <a:cubicBezTo>
                    <a:pt x="4240613" y="135890"/>
                    <a:pt x="4104723" y="0"/>
                    <a:pt x="3935813" y="0"/>
                  </a:cubicBezTo>
                  <a:close/>
                </a:path>
              </a:pathLst>
            </a:custGeom>
            <a:solidFill>
              <a:srgbClr val="18738C"/>
            </a:solidFill>
          </p:spPr>
        </p:sp>
      </p:grpSp>
      <p:sp>
        <p:nvSpPr>
          <p:cNvPr name="AutoShape 6" id="6"/>
          <p:cNvSpPr/>
          <p:nvPr/>
        </p:nvSpPr>
        <p:spPr>
          <a:xfrm flipV="true">
            <a:off x="5505586" y="4956417"/>
            <a:ext cx="1206246" cy="501919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-5400000">
            <a:off x="3983755" y="6381852"/>
            <a:ext cx="1081452" cy="0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oval" len="lg" w="lg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3542674" y="5331427"/>
            <a:ext cx="1963614" cy="1070293"/>
            <a:chOff x="0" y="0"/>
            <a:chExt cx="4240613" cy="2311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40613" cy="2311400"/>
            </a:xfrm>
            <a:custGeom>
              <a:avLst/>
              <a:gdLst/>
              <a:ahLst/>
              <a:cxnLst/>
              <a:rect r="r" b="b" t="t" l="l"/>
              <a:pathLst>
                <a:path h="2311400" w="4240613">
                  <a:moveTo>
                    <a:pt x="393581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3935813" y="2311400"/>
                  </a:lnTo>
                  <a:cubicBezTo>
                    <a:pt x="4104723" y="2311400"/>
                    <a:pt x="4240613" y="2175510"/>
                    <a:pt x="4240613" y="2006600"/>
                  </a:cubicBezTo>
                  <a:lnTo>
                    <a:pt x="4240613" y="304800"/>
                  </a:lnTo>
                  <a:cubicBezTo>
                    <a:pt x="4240613" y="135890"/>
                    <a:pt x="4104723" y="0"/>
                    <a:pt x="3935813" y="0"/>
                  </a:cubicBezTo>
                  <a:close/>
                </a:path>
              </a:pathLst>
            </a:custGeom>
            <a:solidFill>
              <a:srgbClr val="33A685"/>
            </a:solidFill>
          </p:spPr>
        </p:sp>
      </p:grpSp>
      <p:sp>
        <p:nvSpPr>
          <p:cNvPr name="AutoShape 10" id="10"/>
          <p:cNvSpPr/>
          <p:nvPr/>
        </p:nvSpPr>
        <p:spPr>
          <a:xfrm rot="36151">
            <a:off x="14140127" y="5896327"/>
            <a:ext cx="1282577" cy="0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-5400000">
            <a:off x="12904005" y="6381852"/>
            <a:ext cx="1081452" cy="0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oval" len="lg" w="lg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2462925" y="5331427"/>
            <a:ext cx="1963614" cy="1070293"/>
            <a:chOff x="0" y="0"/>
            <a:chExt cx="4240613" cy="2311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240613" cy="2311400"/>
            </a:xfrm>
            <a:custGeom>
              <a:avLst/>
              <a:gdLst/>
              <a:ahLst/>
              <a:cxnLst/>
              <a:rect r="r" b="b" t="t" l="l"/>
              <a:pathLst>
                <a:path h="2311400" w="4240613">
                  <a:moveTo>
                    <a:pt x="393581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3935813" y="2311400"/>
                  </a:lnTo>
                  <a:cubicBezTo>
                    <a:pt x="4104723" y="2311400"/>
                    <a:pt x="4240613" y="2175510"/>
                    <a:pt x="4240613" y="2006600"/>
                  </a:cubicBezTo>
                  <a:lnTo>
                    <a:pt x="4240613" y="304800"/>
                  </a:lnTo>
                  <a:cubicBezTo>
                    <a:pt x="4240613" y="135890"/>
                    <a:pt x="4104723" y="0"/>
                    <a:pt x="3935813" y="0"/>
                  </a:cubicBezTo>
                  <a:close/>
                </a:path>
              </a:pathLst>
            </a:custGeom>
            <a:solidFill>
              <a:srgbClr val="D9514B"/>
            </a:solidFill>
          </p:spPr>
        </p:sp>
      </p:grpSp>
      <p:sp>
        <p:nvSpPr>
          <p:cNvPr name="AutoShape 14" id="14"/>
          <p:cNvSpPr/>
          <p:nvPr/>
        </p:nvSpPr>
        <p:spPr>
          <a:xfrm rot="-5400000">
            <a:off x="15577373" y="5355601"/>
            <a:ext cx="1081452" cy="0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none" len="sm" w="sm"/>
            <a:tailEnd type="oval" len="lg" w="lg"/>
          </a:ln>
        </p:spPr>
      </p:sp>
      <p:grpSp>
        <p:nvGrpSpPr>
          <p:cNvPr name="Group 15" id="15"/>
          <p:cNvGrpSpPr/>
          <p:nvPr/>
        </p:nvGrpSpPr>
        <p:grpSpPr>
          <a:xfrm rot="0">
            <a:off x="15136293" y="5331427"/>
            <a:ext cx="1963614" cy="1070293"/>
            <a:chOff x="0" y="0"/>
            <a:chExt cx="4240613" cy="2311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240613" cy="2311400"/>
            </a:xfrm>
            <a:custGeom>
              <a:avLst/>
              <a:gdLst/>
              <a:ahLst/>
              <a:cxnLst/>
              <a:rect r="r" b="b" t="t" l="l"/>
              <a:pathLst>
                <a:path h="2311400" w="4240613">
                  <a:moveTo>
                    <a:pt x="393581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3935813" y="2311400"/>
                  </a:lnTo>
                  <a:cubicBezTo>
                    <a:pt x="4104723" y="2311400"/>
                    <a:pt x="4240613" y="2175510"/>
                    <a:pt x="4240613" y="2006600"/>
                  </a:cubicBezTo>
                  <a:lnTo>
                    <a:pt x="4240613" y="304800"/>
                  </a:lnTo>
                  <a:cubicBezTo>
                    <a:pt x="4240613" y="135890"/>
                    <a:pt x="4104723" y="0"/>
                    <a:pt x="3935813" y="0"/>
                  </a:cubicBezTo>
                  <a:close/>
                </a:path>
              </a:pathLst>
            </a:custGeom>
            <a:solidFill>
              <a:srgbClr val="DD8033"/>
            </a:solidFill>
          </p:spPr>
        </p:sp>
      </p:grpSp>
      <p:sp>
        <p:nvSpPr>
          <p:cNvPr name="AutoShape 17" id="17"/>
          <p:cNvSpPr/>
          <p:nvPr/>
        </p:nvSpPr>
        <p:spPr>
          <a:xfrm rot="-5400000">
            <a:off x="8015744" y="5080135"/>
            <a:ext cx="1937723" cy="0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oval" len="lg" w="lg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0">
            <a:off x="6666115" y="2936534"/>
            <a:ext cx="4636982" cy="2148364"/>
            <a:chOff x="0" y="0"/>
            <a:chExt cx="4988875" cy="2311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988875" cy="2311400"/>
            </a:xfrm>
            <a:custGeom>
              <a:avLst/>
              <a:gdLst/>
              <a:ahLst/>
              <a:cxnLst/>
              <a:rect r="r" b="b" t="t" l="l"/>
              <a:pathLst>
                <a:path h="2311400" w="4988875">
                  <a:moveTo>
                    <a:pt x="4684075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4684075" y="2311400"/>
                  </a:lnTo>
                  <a:cubicBezTo>
                    <a:pt x="4852985" y="2311400"/>
                    <a:pt x="4988875" y="2175510"/>
                    <a:pt x="4988875" y="2006600"/>
                  </a:cubicBezTo>
                  <a:lnTo>
                    <a:pt x="4988875" y="304800"/>
                  </a:lnTo>
                  <a:cubicBezTo>
                    <a:pt x="4988875" y="135890"/>
                    <a:pt x="4852985" y="0"/>
                    <a:pt x="4684075" y="0"/>
                  </a:cubicBezTo>
                  <a:close/>
                </a:path>
              </a:pathLst>
            </a:custGeom>
            <a:solidFill>
              <a:srgbClr val="83CD29"/>
            </a:solidFill>
          </p:spPr>
        </p:sp>
      </p:grpSp>
      <p:sp>
        <p:nvSpPr>
          <p:cNvPr name="AutoShape 20" id="20"/>
          <p:cNvSpPr/>
          <p:nvPr/>
        </p:nvSpPr>
        <p:spPr>
          <a:xfrm flipH="true" flipV="true">
            <a:off x="11257379" y="4956417"/>
            <a:ext cx="1206246" cy="501919"/>
          </a:xfrm>
          <a:prstGeom prst="line">
            <a:avLst/>
          </a:prstGeom>
          <a:ln cap="flat" w="28575">
            <a:solidFill>
              <a:srgbClr val="3C5679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468627" y="5484088"/>
            <a:ext cx="764971" cy="764971"/>
          </a:xfrm>
          <a:custGeom>
            <a:avLst/>
            <a:gdLst/>
            <a:ahLst/>
            <a:cxnLst/>
            <a:rect r="r" b="b" t="t" l="l"/>
            <a:pathLst>
              <a:path h="764971" w="764971">
                <a:moveTo>
                  <a:pt x="0" y="0"/>
                </a:moveTo>
                <a:lnTo>
                  <a:pt x="764972" y="0"/>
                </a:lnTo>
                <a:lnTo>
                  <a:pt x="764972" y="764971"/>
                </a:lnTo>
                <a:lnTo>
                  <a:pt x="0" y="7649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141995" y="5484088"/>
            <a:ext cx="764971" cy="764971"/>
          </a:xfrm>
          <a:custGeom>
            <a:avLst/>
            <a:gdLst/>
            <a:ahLst/>
            <a:cxnLst/>
            <a:rect r="r" b="b" t="t" l="l"/>
            <a:pathLst>
              <a:path h="764971" w="764971">
                <a:moveTo>
                  <a:pt x="0" y="0"/>
                </a:moveTo>
                <a:lnTo>
                  <a:pt x="764971" y="0"/>
                </a:lnTo>
                <a:lnTo>
                  <a:pt x="764971" y="764971"/>
                </a:lnTo>
                <a:lnTo>
                  <a:pt x="0" y="7649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066207" y="5488049"/>
            <a:ext cx="757048" cy="757048"/>
          </a:xfrm>
          <a:custGeom>
            <a:avLst/>
            <a:gdLst/>
            <a:ahLst/>
            <a:cxnLst/>
            <a:rect r="r" b="b" t="t" l="l"/>
            <a:pathLst>
              <a:path h="757048" w="757048">
                <a:moveTo>
                  <a:pt x="0" y="0"/>
                </a:moveTo>
                <a:lnTo>
                  <a:pt x="757048" y="0"/>
                </a:lnTo>
                <a:lnTo>
                  <a:pt x="757048" y="757048"/>
                </a:lnTo>
                <a:lnTo>
                  <a:pt x="0" y="7570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5721426" y="5540805"/>
            <a:ext cx="793347" cy="651537"/>
          </a:xfrm>
          <a:custGeom>
            <a:avLst/>
            <a:gdLst/>
            <a:ahLst/>
            <a:cxnLst/>
            <a:rect r="r" b="b" t="t" l="l"/>
            <a:pathLst>
              <a:path h="651537" w="793347">
                <a:moveTo>
                  <a:pt x="0" y="0"/>
                </a:moveTo>
                <a:lnTo>
                  <a:pt x="793347" y="0"/>
                </a:lnTo>
                <a:lnTo>
                  <a:pt x="793347" y="651537"/>
                </a:lnTo>
                <a:lnTo>
                  <a:pt x="0" y="6515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425561" y="3146939"/>
            <a:ext cx="1118090" cy="1647277"/>
          </a:xfrm>
          <a:custGeom>
            <a:avLst/>
            <a:gdLst/>
            <a:ahLst/>
            <a:cxnLst/>
            <a:rect r="r" b="b" t="t" l="l"/>
            <a:pathLst>
              <a:path h="1647277" w="1118090">
                <a:moveTo>
                  <a:pt x="0" y="0"/>
                </a:moveTo>
                <a:lnTo>
                  <a:pt x="1118090" y="0"/>
                </a:lnTo>
                <a:lnTo>
                  <a:pt x="1118090" y="1647277"/>
                </a:lnTo>
                <a:lnTo>
                  <a:pt x="0" y="16472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204870" y="205818"/>
            <a:ext cx="17831021" cy="1470765"/>
            <a:chOff x="0" y="0"/>
            <a:chExt cx="23774695" cy="1961020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235868"/>
              <a:ext cx="3392068" cy="1489284"/>
              <a:chOff x="0" y="0"/>
              <a:chExt cx="3792220" cy="1664970"/>
            </a:xfrm>
          </p:grpSpPr>
          <p:sp>
            <p:nvSpPr>
              <p:cNvPr name="Freeform 28" id="28" descr="Your startup LOGO"/>
              <p:cNvSpPr/>
              <p:nvPr/>
            </p:nvSpPr>
            <p:spPr>
              <a:xfrm flipH="false" flipV="false" rot="0">
                <a:off x="25400" y="25400"/>
                <a:ext cx="3741420" cy="1614170"/>
              </a:xfrm>
              <a:custGeom>
                <a:avLst/>
                <a:gdLst/>
                <a:ahLst/>
                <a:cxnLst/>
                <a:rect r="r" b="b" t="t" l="l"/>
                <a:pathLst>
                  <a:path h="1614170" w="3741420">
                    <a:moveTo>
                      <a:pt x="0" y="807085"/>
                    </a:moveTo>
                    <a:cubicBezTo>
                      <a:pt x="0" y="361315"/>
                      <a:pt x="837565" y="0"/>
                      <a:pt x="1870710" y="0"/>
                    </a:cubicBezTo>
                    <a:cubicBezTo>
                      <a:pt x="2903855" y="0"/>
                      <a:pt x="3741420" y="361315"/>
                      <a:pt x="3741420" y="807085"/>
                    </a:cubicBezTo>
                    <a:cubicBezTo>
                      <a:pt x="3741420" y="1252855"/>
                      <a:pt x="2903855" y="1614170"/>
                      <a:pt x="1870710" y="1614170"/>
                    </a:cubicBezTo>
                    <a:cubicBezTo>
                      <a:pt x="837565" y="1614170"/>
                      <a:pt x="0" y="1252855"/>
                      <a:pt x="0" y="807085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9" id="29" descr="Your startup LOGO"/>
              <p:cNvSpPr/>
              <p:nvPr/>
            </p:nvSpPr>
            <p:spPr>
              <a:xfrm flipH="false" flipV="false" rot="0">
                <a:off x="0" y="0"/>
                <a:ext cx="3792220" cy="1664970"/>
              </a:xfrm>
              <a:custGeom>
                <a:avLst/>
                <a:gdLst/>
                <a:ahLst/>
                <a:cxnLst/>
                <a:rect r="r" b="b" t="t" l="l"/>
                <a:pathLst>
                  <a:path h="1664970" w="3792220">
                    <a:moveTo>
                      <a:pt x="0" y="832485"/>
                    </a:moveTo>
                    <a:cubicBezTo>
                      <a:pt x="0" y="358394"/>
                      <a:pt x="869950" y="0"/>
                      <a:pt x="1896110" y="0"/>
                    </a:cubicBezTo>
                    <a:cubicBezTo>
                      <a:pt x="2922270" y="0"/>
                      <a:pt x="3792220" y="358394"/>
                      <a:pt x="3792220" y="832485"/>
                    </a:cubicBezTo>
                    <a:lnTo>
                      <a:pt x="3766820" y="832485"/>
                    </a:lnTo>
                    <a:lnTo>
                      <a:pt x="3792220" y="832485"/>
                    </a:lnTo>
                    <a:cubicBezTo>
                      <a:pt x="3792220" y="1306576"/>
                      <a:pt x="2922270" y="1664970"/>
                      <a:pt x="1896110" y="1664970"/>
                    </a:cubicBezTo>
                    <a:lnTo>
                      <a:pt x="1896110" y="1639570"/>
                    </a:lnTo>
                    <a:lnTo>
                      <a:pt x="1896110" y="1664970"/>
                    </a:lnTo>
                    <a:cubicBezTo>
                      <a:pt x="869950" y="1664970"/>
                      <a:pt x="0" y="1306576"/>
                      <a:pt x="0" y="832485"/>
                    </a:cubicBezTo>
                    <a:lnTo>
                      <a:pt x="25400" y="832485"/>
                    </a:lnTo>
                    <a:lnTo>
                      <a:pt x="50800" y="832485"/>
                    </a:lnTo>
                    <a:lnTo>
                      <a:pt x="25400" y="832485"/>
                    </a:lnTo>
                    <a:lnTo>
                      <a:pt x="0" y="832485"/>
                    </a:lnTo>
                    <a:moveTo>
                      <a:pt x="50800" y="832485"/>
                    </a:moveTo>
                    <a:cubicBezTo>
                      <a:pt x="50800" y="846455"/>
                      <a:pt x="39370" y="857885"/>
                      <a:pt x="25400" y="857885"/>
                    </a:cubicBezTo>
                    <a:cubicBezTo>
                      <a:pt x="11430" y="857885"/>
                      <a:pt x="0" y="846455"/>
                      <a:pt x="0" y="832485"/>
                    </a:cubicBezTo>
                    <a:cubicBezTo>
                      <a:pt x="0" y="818515"/>
                      <a:pt x="11430" y="807085"/>
                      <a:pt x="25400" y="807085"/>
                    </a:cubicBezTo>
                    <a:cubicBezTo>
                      <a:pt x="39370" y="807085"/>
                      <a:pt x="50800" y="818515"/>
                      <a:pt x="50800" y="832485"/>
                    </a:cubicBezTo>
                    <a:cubicBezTo>
                      <a:pt x="50800" y="1249934"/>
                      <a:pt x="855853" y="1614170"/>
                      <a:pt x="1896110" y="1614170"/>
                    </a:cubicBezTo>
                    <a:cubicBezTo>
                      <a:pt x="2936367" y="1614170"/>
                      <a:pt x="3741420" y="1249934"/>
                      <a:pt x="3741420" y="832485"/>
                    </a:cubicBezTo>
                    <a:cubicBezTo>
                      <a:pt x="3741420" y="415036"/>
                      <a:pt x="2936367" y="50800"/>
                      <a:pt x="1896110" y="50800"/>
                    </a:cubicBezTo>
                    <a:lnTo>
                      <a:pt x="1896110" y="25400"/>
                    </a:lnTo>
                    <a:lnTo>
                      <a:pt x="1896110" y="50800"/>
                    </a:lnTo>
                    <a:cubicBezTo>
                      <a:pt x="855853" y="50800"/>
                      <a:pt x="50800" y="415036"/>
                      <a:pt x="50800" y="832485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97B2">
                      <a:alpha val="100000"/>
                    </a:srgbClr>
                  </a:gs>
                  <a:gs pos="100000">
                    <a:srgbClr val="7ED957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38100"/>
                <a:ext cx="3792220" cy="1703070"/>
              </a:xfrm>
              <a:prstGeom prst="rect">
                <a:avLst/>
              </a:prstGeom>
            </p:spPr>
            <p:txBody>
              <a:bodyPr anchor="ctr" rtlCol="false" tIns="45440" lIns="45440" bIns="45440" rIns="45440"/>
              <a:lstStyle/>
              <a:p>
                <a:pPr algn="ctr">
                  <a:lnSpc>
                    <a:spcPts val="2898"/>
                  </a:lnSpc>
                </a:pPr>
                <a:r>
                  <a:rPr lang="en-US" sz="2415" b="true">
                    <a:solidFill>
                      <a:srgbClr val="000000"/>
                    </a:solidFill>
                    <a:latin typeface="Calibri (MS) Bold"/>
                    <a:ea typeface="Calibri (MS) Bold"/>
                    <a:cs typeface="Calibri (MS) Bold"/>
                    <a:sym typeface="Calibri (MS) Bold"/>
                  </a:rPr>
                  <a:t>MANTHANX</a:t>
                </a: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19916602" y="0"/>
              <a:ext cx="3858093" cy="1961020"/>
              <a:chOff x="0" y="0"/>
              <a:chExt cx="4418240" cy="2245736"/>
            </a:xfrm>
          </p:grpSpPr>
          <p:sp>
            <p:nvSpPr>
              <p:cNvPr name="Freeform 32" id="32" descr="https://www.sih.gov.in/img1/SIH-Logo.png"/>
              <p:cNvSpPr/>
              <p:nvPr/>
            </p:nvSpPr>
            <p:spPr>
              <a:xfrm flipH="false" flipV="false" rot="0">
                <a:off x="0" y="0"/>
                <a:ext cx="4418203" cy="2245741"/>
              </a:xfrm>
              <a:custGeom>
                <a:avLst/>
                <a:gdLst/>
                <a:ahLst/>
                <a:cxnLst/>
                <a:rect r="r" b="b" t="t" l="l"/>
                <a:pathLst>
                  <a:path h="2245741" w="4418203">
                    <a:moveTo>
                      <a:pt x="0" y="0"/>
                    </a:moveTo>
                    <a:lnTo>
                      <a:pt x="4418203" y="0"/>
                    </a:lnTo>
                    <a:lnTo>
                      <a:pt x="4418203" y="2245741"/>
                    </a:lnTo>
                    <a:lnTo>
                      <a:pt x="0" y="22457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2"/>
                <a:stretch>
                  <a:fillRect l="0" t="0" r="0" b="0"/>
                </a:stretch>
              </a:blipFill>
            </p:spPr>
          </p:sp>
        </p:grpSp>
      </p:grpSp>
      <p:grpSp>
        <p:nvGrpSpPr>
          <p:cNvPr name="Group 33" id="33"/>
          <p:cNvGrpSpPr/>
          <p:nvPr/>
        </p:nvGrpSpPr>
        <p:grpSpPr>
          <a:xfrm rot="0">
            <a:off x="6972300" y="9708021"/>
            <a:ext cx="4806000" cy="547688"/>
            <a:chOff x="0" y="0"/>
            <a:chExt cx="6408000" cy="73025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408000" cy="730250"/>
            </a:xfrm>
            <a:custGeom>
              <a:avLst/>
              <a:gdLst/>
              <a:ahLst/>
              <a:cxnLst/>
              <a:rect r="r" b="b" t="t" l="l"/>
              <a:pathLst>
                <a:path h="730250" w="6408000">
                  <a:moveTo>
                    <a:pt x="0" y="0"/>
                  </a:moveTo>
                  <a:lnTo>
                    <a:pt x="6408000" y="0"/>
                  </a:lnTo>
                  <a:lnTo>
                    <a:pt x="6408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6408000" cy="768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Trade Gothic"/>
                  <a:ea typeface="Trade Gothic"/>
                  <a:cs typeface="Trade Gothic"/>
                  <a:sym typeface="Trade Gothic"/>
                </a:rPr>
                <a:t>@SIH Idea submission- Template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869306" y="2464729"/>
            <a:ext cx="5078380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Limited Access to Localized Farming Knowledge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68605" y="3491196"/>
            <a:ext cx="4636982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1799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Farmers often lack timely, region-specific advice on crops, pests, and weather, leading to uncertainty in decisions.</a:t>
            </a:r>
          </a:p>
          <a:p>
            <a:pPr algn="just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  <p:sp>
        <p:nvSpPr>
          <p:cNvPr name="TextBox 38" id="38"/>
          <p:cNvSpPr txBox="true"/>
          <p:nvPr/>
        </p:nvSpPr>
        <p:spPr>
          <a:xfrm rot="0">
            <a:off x="868605" y="7268654"/>
            <a:ext cx="4195583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Digital Divide in Rural Communities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68605" y="8246227"/>
            <a:ext cx="4636982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1799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Low tech literacy and complex tools make it hard for farmers to benefit from existing digital platforms.</a:t>
            </a:r>
          </a:p>
          <a:p>
            <a:pPr algn="just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6445767" y="6436219"/>
            <a:ext cx="5495256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MANTHANX: Smart AgriAssist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445767" y="7054025"/>
            <a:ext cx="5229190" cy="1969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1799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An AI-powered, farmer-friendly platform that provides localized crop guidance, voice-enabled support, real-time alerts, and easy access to government schemes—designed to bridge the digital gap and boost farming efficiency in Kerala and beyond.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617932" y="2671411"/>
            <a:ext cx="5177300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AI-Powered Local Assistance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716151" y="3465806"/>
            <a:ext cx="5079081" cy="969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1799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An intelligent system delivering personalized guidance in the local language with voice and image support.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2618633" y="7224045"/>
            <a:ext cx="5078380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Simple &amp; Inclusive Platform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2617932" y="7835075"/>
            <a:ext cx="4956051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1799">
                <a:solidFill>
                  <a:srgbClr val="3B3B3B"/>
                </a:solidFill>
                <a:latin typeface="Canva Sans"/>
                <a:ea typeface="Canva Sans"/>
                <a:cs typeface="Canva Sans"/>
                <a:sym typeface="Canva Sans"/>
              </a:rPr>
              <a:t>Easy-to-use interface with voice commands, real-time alerts, and translations to make technology accessible to all farmers.</a:t>
            </a:r>
          </a:p>
          <a:p>
            <a:pPr algn="just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6798750" y="335661"/>
            <a:ext cx="4102377" cy="1100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16"/>
              </a:lnSpc>
            </a:pPr>
            <a:r>
              <a:rPr lang="en-US" b="true" sz="5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IDEA TITLE</a:t>
            </a:r>
          </a:p>
        </p:txBody>
      </p:sp>
      <p:grpSp>
        <p:nvGrpSpPr>
          <p:cNvPr name="Group 47" id="47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6972300" y="9534530"/>
            <a:ext cx="4806000" cy="547688"/>
            <a:chOff x="0" y="0"/>
            <a:chExt cx="6408000" cy="73025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6408000" cy="730250"/>
            </a:xfrm>
            <a:custGeom>
              <a:avLst/>
              <a:gdLst/>
              <a:ahLst/>
              <a:cxnLst/>
              <a:rect r="r" b="b" t="t" l="l"/>
              <a:pathLst>
                <a:path h="730250" w="6408000">
                  <a:moveTo>
                    <a:pt x="0" y="0"/>
                  </a:moveTo>
                  <a:lnTo>
                    <a:pt x="6408000" y="0"/>
                  </a:lnTo>
                  <a:lnTo>
                    <a:pt x="6408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6408000" cy="768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Trade Gothic"/>
                  <a:ea typeface="Trade Gothic"/>
                  <a:cs typeface="Trade Gothic"/>
                  <a:sym typeface="Trade Gothic"/>
                </a:rPr>
                <a:t>@SIH Idea submission- Template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4870" y="205818"/>
            <a:ext cx="17831021" cy="1470765"/>
            <a:chOff x="0" y="0"/>
            <a:chExt cx="23774695" cy="196102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235868"/>
              <a:ext cx="3392068" cy="1489284"/>
              <a:chOff x="0" y="0"/>
              <a:chExt cx="3792220" cy="1664970"/>
            </a:xfrm>
          </p:grpSpPr>
          <p:sp>
            <p:nvSpPr>
              <p:cNvPr name="Freeform 4" id="4" descr="Your startup LOGO"/>
              <p:cNvSpPr/>
              <p:nvPr/>
            </p:nvSpPr>
            <p:spPr>
              <a:xfrm flipH="false" flipV="false" rot="0">
                <a:off x="25400" y="25400"/>
                <a:ext cx="3741420" cy="1614170"/>
              </a:xfrm>
              <a:custGeom>
                <a:avLst/>
                <a:gdLst/>
                <a:ahLst/>
                <a:cxnLst/>
                <a:rect r="r" b="b" t="t" l="l"/>
                <a:pathLst>
                  <a:path h="1614170" w="3741420">
                    <a:moveTo>
                      <a:pt x="0" y="807085"/>
                    </a:moveTo>
                    <a:cubicBezTo>
                      <a:pt x="0" y="361315"/>
                      <a:pt x="837565" y="0"/>
                      <a:pt x="1870710" y="0"/>
                    </a:cubicBezTo>
                    <a:cubicBezTo>
                      <a:pt x="2903855" y="0"/>
                      <a:pt x="3741420" y="361315"/>
                      <a:pt x="3741420" y="807085"/>
                    </a:cubicBezTo>
                    <a:cubicBezTo>
                      <a:pt x="3741420" y="1252855"/>
                      <a:pt x="2903855" y="1614170"/>
                      <a:pt x="1870710" y="1614170"/>
                    </a:cubicBezTo>
                    <a:cubicBezTo>
                      <a:pt x="837565" y="1614170"/>
                      <a:pt x="0" y="1252855"/>
                      <a:pt x="0" y="807085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" id="5" descr="Your startup LOGO"/>
              <p:cNvSpPr/>
              <p:nvPr/>
            </p:nvSpPr>
            <p:spPr>
              <a:xfrm flipH="false" flipV="false" rot="0">
                <a:off x="0" y="0"/>
                <a:ext cx="3792220" cy="1664970"/>
              </a:xfrm>
              <a:custGeom>
                <a:avLst/>
                <a:gdLst/>
                <a:ahLst/>
                <a:cxnLst/>
                <a:rect r="r" b="b" t="t" l="l"/>
                <a:pathLst>
                  <a:path h="1664970" w="3792220">
                    <a:moveTo>
                      <a:pt x="0" y="832485"/>
                    </a:moveTo>
                    <a:cubicBezTo>
                      <a:pt x="0" y="358394"/>
                      <a:pt x="869950" y="0"/>
                      <a:pt x="1896110" y="0"/>
                    </a:cubicBezTo>
                    <a:cubicBezTo>
                      <a:pt x="2922270" y="0"/>
                      <a:pt x="3792220" y="358394"/>
                      <a:pt x="3792220" y="832485"/>
                    </a:cubicBezTo>
                    <a:lnTo>
                      <a:pt x="3766820" y="832485"/>
                    </a:lnTo>
                    <a:lnTo>
                      <a:pt x="3792220" y="832485"/>
                    </a:lnTo>
                    <a:cubicBezTo>
                      <a:pt x="3792220" y="1306576"/>
                      <a:pt x="2922270" y="1664970"/>
                      <a:pt x="1896110" y="1664970"/>
                    </a:cubicBezTo>
                    <a:lnTo>
                      <a:pt x="1896110" y="1639570"/>
                    </a:lnTo>
                    <a:lnTo>
                      <a:pt x="1896110" y="1664970"/>
                    </a:lnTo>
                    <a:cubicBezTo>
                      <a:pt x="869950" y="1664970"/>
                      <a:pt x="0" y="1306576"/>
                      <a:pt x="0" y="832485"/>
                    </a:cubicBezTo>
                    <a:lnTo>
                      <a:pt x="25400" y="832485"/>
                    </a:lnTo>
                    <a:lnTo>
                      <a:pt x="50800" y="832485"/>
                    </a:lnTo>
                    <a:lnTo>
                      <a:pt x="25400" y="832485"/>
                    </a:lnTo>
                    <a:lnTo>
                      <a:pt x="0" y="832485"/>
                    </a:lnTo>
                    <a:moveTo>
                      <a:pt x="50800" y="832485"/>
                    </a:moveTo>
                    <a:cubicBezTo>
                      <a:pt x="50800" y="846455"/>
                      <a:pt x="39370" y="857885"/>
                      <a:pt x="25400" y="857885"/>
                    </a:cubicBezTo>
                    <a:cubicBezTo>
                      <a:pt x="11430" y="857885"/>
                      <a:pt x="0" y="846455"/>
                      <a:pt x="0" y="832485"/>
                    </a:cubicBezTo>
                    <a:cubicBezTo>
                      <a:pt x="0" y="818515"/>
                      <a:pt x="11430" y="807085"/>
                      <a:pt x="25400" y="807085"/>
                    </a:cubicBezTo>
                    <a:cubicBezTo>
                      <a:pt x="39370" y="807085"/>
                      <a:pt x="50800" y="818515"/>
                      <a:pt x="50800" y="832485"/>
                    </a:cubicBezTo>
                    <a:cubicBezTo>
                      <a:pt x="50800" y="1249934"/>
                      <a:pt x="855853" y="1614170"/>
                      <a:pt x="1896110" y="1614170"/>
                    </a:cubicBezTo>
                    <a:cubicBezTo>
                      <a:pt x="2936367" y="1614170"/>
                      <a:pt x="3741420" y="1249934"/>
                      <a:pt x="3741420" y="832485"/>
                    </a:cubicBezTo>
                    <a:cubicBezTo>
                      <a:pt x="3741420" y="415036"/>
                      <a:pt x="2936367" y="50800"/>
                      <a:pt x="1896110" y="50800"/>
                    </a:cubicBezTo>
                    <a:lnTo>
                      <a:pt x="1896110" y="25400"/>
                    </a:lnTo>
                    <a:lnTo>
                      <a:pt x="1896110" y="50800"/>
                    </a:lnTo>
                    <a:cubicBezTo>
                      <a:pt x="855853" y="50800"/>
                      <a:pt x="50800" y="415036"/>
                      <a:pt x="50800" y="832485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97B2">
                      <a:alpha val="100000"/>
                    </a:srgbClr>
                  </a:gs>
                  <a:gs pos="100000">
                    <a:srgbClr val="7ED957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3792220" cy="1703070"/>
              </a:xfrm>
              <a:prstGeom prst="rect">
                <a:avLst/>
              </a:prstGeom>
            </p:spPr>
            <p:txBody>
              <a:bodyPr anchor="ctr" rtlCol="false" tIns="45440" lIns="45440" bIns="45440" rIns="45440"/>
              <a:lstStyle/>
              <a:p>
                <a:pPr algn="ctr">
                  <a:lnSpc>
                    <a:spcPts val="2898"/>
                  </a:lnSpc>
                </a:pPr>
                <a:r>
                  <a:rPr lang="en-US" sz="2415" b="true">
                    <a:solidFill>
                      <a:srgbClr val="000000"/>
                    </a:solidFill>
                    <a:latin typeface="Calibri (MS) Bold"/>
                    <a:ea typeface="Calibri (MS) Bold"/>
                    <a:cs typeface="Calibri (MS) Bold"/>
                    <a:sym typeface="Calibri (MS) Bold"/>
                  </a:rPr>
                  <a:t>MANTHANX</a:t>
                </a: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9916602" y="0"/>
              <a:ext cx="3858093" cy="1961020"/>
              <a:chOff x="0" y="0"/>
              <a:chExt cx="4418240" cy="2245736"/>
            </a:xfrm>
          </p:grpSpPr>
          <p:sp>
            <p:nvSpPr>
              <p:cNvPr name="Freeform 8" id="8" descr="https://www.sih.gov.in/img1/SIH-Logo.png"/>
              <p:cNvSpPr/>
              <p:nvPr/>
            </p:nvSpPr>
            <p:spPr>
              <a:xfrm flipH="false" flipV="false" rot="0">
                <a:off x="0" y="0"/>
                <a:ext cx="4418203" cy="2245741"/>
              </a:xfrm>
              <a:custGeom>
                <a:avLst/>
                <a:gdLst/>
                <a:ahLst/>
                <a:cxnLst/>
                <a:rect r="r" b="b" t="t" l="l"/>
                <a:pathLst>
                  <a:path h="2245741" w="4418203">
                    <a:moveTo>
                      <a:pt x="0" y="0"/>
                    </a:moveTo>
                    <a:lnTo>
                      <a:pt x="4418203" y="0"/>
                    </a:lnTo>
                    <a:lnTo>
                      <a:pt x="4418203" y="2245741"/>
                    </a:lnTo>
                    <a:lnTo>
                      <a:pt x="0" y="22457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 l="0" t="0" r="0" b="0"/>
                </a:stretch>
              </a:blipFill>
            </p:spPr>
          </p:sp>
        </p:grpSp>
      </p:grpSp>
      <p:sp>
        <p:nvSpPr>
          <p:cNvPr name="TextBox 9" id="9"/>
          <p:cNvSpPr txBox="true"/>
          <p:nvPr/>
        </p:nvSpPr>
        <p:spPr>
          <a:xfrm rot="0">
            <a:off x="4847466" y="506800"/>
            <a:ext cx="8151380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sz="52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TECHNICAL APPROACH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231817" y="1783843"/>
            <a:ext cx="7303662" cy="7474457"/>
          </a:xfrm>
          <a:custGeom>
            <a:avLst/>
            <a:gdLst/>
            <a:ahLst/>
            <a:cxnLst/>
            <a:rect r="r" b="b" t="t" l="l"/>
            <a:pathLst>
              <a:path h="7474457" w="7303662">
                <a:moveTo>
                  <a:pt x="0" y="0"/>
                </a:moveTo>
                <a:lnTo>
                  <a:pt x="7303662" y="0"/>
                </a:lnTo>
                <a:lnTo>
                  <a:pt x="7303662" y="7474457"/>
                </a:lnTo>
                <a:lnTo>
                  <a:pt x="0" y="74744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428" r="0" b="-1428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983524" y="2866039"/>
            <a:ext cx="5578350" cy="5592143"/>
            <a:chOff x="0" y="0"/>
            <a:chExt cx="7437800" cy="745619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1322949"/>
              <a:ext cx="2536910" cy="2180157"/>
              <a:chOff x="0" y="0"/>
              <a:chExt cx="812800" cy="6985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698500"/>
              </a:xfrm>
              <a:custGeom>
                <a:avLst/>
                <a:gdLst/>
                <a:ahLst/>
                <a:cxnLst/>
                <a:rect r="r" b="b" t="t" l="l"/>
                <a:pathLst>
                  <a:path h="698500" w="8128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C7DDE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</p:spPr>
            <p:txBody>
              <a:bodyPr anchor="ctr" rtlCol="false" tIns="38481" lIns="38481" bIns="38481" rIns="38481"/>
              <a:lstStyle/>
              <a:p>
                <a:pPr algn="ctr">
                  <a:lnSpc>
                    <a:spcPts val="2879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567133" y="1622604"/>
              <a:ext cx="1402644" cy="1580848"/>
            </a:xfrm>
            <a:custGeom>
              <a:avLst/>
              <a:gdLst/>
              <a:ahLst/>
              <a:cxnLst/>
              <a:rect r="r" b="b" t="t" l="l"/>
              <a:pathLst>
                <a:path h="1580848" w="1402644">
                  <a:moveTo>
                    <a:pt x="0" y="0"/>
                  </a:moveTo>
                  <a:lnTo>
                    <a:pt x="1402644" y="0"/>
                  </a:lnTo>
                  <a:lnTo>
                    <a:pt x="1402644" y="1580848"/>
                  </a:lnTo>
                  <a:lnTo>
                    <a:pt x="0" y="1580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6" id="16"/>
            <p:cNvGrpSpPr/>
            <p:nvPr/>
          </p:nvGrpSpPr>
          <p:grpSpPr>
            <a:xfrm rot="0">
              <a:off x="0" y="3953446"/>
              <a:ext cx="2536910" cy="2180157"/>
              <a:chOff x="0" y="0"/>
              <a:chExt cx="812800" cy="6985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698500"/>
              </a:xfrm>
              <a:custGeom>
                <a:avLst/>
                <a:gdLst/>
                <a:ahLst/>
                <a:cxnLst/>
                <a:rect r="r" b="b" t="t" l="l"/>
                <a:pathLst>
                  <a:path h="698500" w="8128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D9D9D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</p:spPr>
            <p:txBody>
              <a:bodyPr anchor="ctr" rtlCol="false" tIns="42839" lIns="42839" bIns="42839" rIns="42839"/>
              <a:lstStyle/>
              <a:p>
                <a:pPr algn="ctr" marL="0" indent="0" lvl="0">
                  <a:lnSpc>
                    <a:spcPts val="287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0">
              <a:off x="497785" y="4420838"/>
              <a:ext cx="1458040" cy="1520772"/>
            </a:xfrm>
            <a:custGeom>
              <a:avLst/>
              <a:gdLst/>
              <a:ahLst/>
              <a:cxnLst/>
              <a:rect r="r" b="b" t="t" l="l"/>
              <a:pathLst>
                <a:path h="1520772" w="1458040">
                  <a:moveTo>
                    <a:pt x="0" y="0"/>
                  </a:moveTo>
                  <a:lnTo>
                    <a:pt x="1458040" y="0"/>
                  </a:lnTo>
                  <a:lnTo>
                    <a:pt x="1458040" y="1520771"/>
                  </a:lnTo>
                  <a:lnTo>
                    <a:pt x="0" y="15207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0" id="20"/>
            <p:cNvGrpSpPr/>
            <p:nvPr/>
          </p:nvGrpSpPr>
          <p:grpSpPr>
            <a:xfrm rot="0">
              <a:off x="2377616" y="5276033"/>
              <a:ext cx="2536910" cy="2180157"/>
              <a:chOff x="0" y="0"/>
              <a:chExt cx="812800" cy="6985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698500"/>
              </a:xfrm>
              <a:custGeom>
                <a:avLst/>
                <a:gdLst/>
                <a:ahLst/>
                <a:cxnLst/>
                <a:rect r="r" b="b" t="t" l="l"/>
                <a:pathLst>
                  <a:path h="698500" w="8128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CB6CE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</p:spPr>
            <p:txBody>
              <a:bodyPr anchor="ctr" rtlCol="false" tIns="42839" lIns="42839" bIns="42839" rIns="42839"/>
              <a:lstStyle/>
              <a:p>
                <a:pPr algn="ctr" marL="0" indent="0" lvl="0">
                  <a:lnSpc>
                    <a:spcPts val="287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3" id="23"/>
            <p:cNvSpPr/>
            <p:nvPr/>
          </p:nvSpPr>
          <p:spPr>
            <a:xfrm flipH="false" flipV="false" rot="0">
              <a:off x="2906043" y="5600234"/>
              <a:ext cx="1480058" cy="1531755"/>
            </a:xfrm>
            <a:custGeom>
              <a:avLst/>
              <a:gdLst/>
              <a:ahLst/>
              <a:cxnLst/>
              <a:rect r="r" b="b" t="t" l="l"/>
              <a:pathLst>
                <a:path h="1531755" w="1480058">
                  <a:moveTo>
                    <a:pt x="0" y="0"/>
                  </a:moveTo>
                  <a:lnTo>
                    <a:pt x="1480057" y="0"/>
                  </a:lnTo>
                  <a:lnTo>
                    <a:pt x="1480057" y="1531755"/>
                  </a:lnTo>
                  <a:lnTo>
                    <a:pt x="0" y="15317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alphaModFix amt="84000"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4" id="24"/>
            <p:cNvGrpSpPr/>
            <p:nvPr/>
          </p:nvGrpSpPr>
          <p:grpSpPr>
            <a:xfrm rot="0">
              <a:off x="4900890" y="3953446"/>
              <a:ext cx="2536910" cy="2180157"/>
              <a:chOff x="0" y="0"/>
              <a:chExt cx="812800" cy="6985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698500"/>
              </a:xfrm>
              <a:custGeom>
                <a:avLst/>
                <a:gdLst/>
                <a:ahLst/>
                <a:cxnLst/>
                <a:rect r="r" b="b" t="t" l="l"/>
                <a:pathLst>
                  <a:path h="698500" w="8128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D9514B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</p:spPr>
            <p:txBody>
              <a:bodyPr anchor="ctr" rtlCol="false" tIns="42839" lIns="42839" bIns="42839" rIns="42839"/>
              <a:lstStyle/>
              <a:p>
                <a:pPr algn="ctr" marL="0" indent="0" lvl="0">
                  <a:lnSpc>
                    <a:spcPts val="287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7" id="27"/>
            <p:cNvSpPr/>
            <p:nvPr/>
          </p:nvSpPr>
          <p:spPr>
            <a:xfrm flipH="false" flipV="false" rot="0">
              <a:off x="5439133" y="4613716"/>
              <a:ext cx="1513499" cy="891451"/>
            </a:xfrm>
            <a:custGeom>
              <a:avLst/>
              <a:gdLst/>
              <a:ahLst/>
              <a:cxnLst/>
              <a:rect r="r" b="b" t="t" l="l"/>
              <a:pathLst>
                <a:path h="891451" w="1513499">
                  <a:moveTo>
                    <a:pt x="0" y="0"/>
                  </a:moveTo>
                  <a:lnTo>
                    <a:pt x="1513500" y="0"/>
                  </a:lnTo>
                  <a:lnTo>
                    <a:pt x="1513500" y="891451"/>
                  </a:lnTo>
                  <a:lnTo>
                    <a:pt x="0" y="8914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grpSp>
          <p:nvGrpSpPr>
            <p:cNvPr name="Group 28" id="28"/>
            <p:cNvGrpSpPr/>
            <p:nvPr/>
          </p:nvGrpSpPr>
          <p:grpSpPr>
            <a:xfrm rot="0">
              <a:off x="2363979" y="0"/>
              <a:ext cx="2536910" cy="2180157"/>
              <a:chOff x="0" y="0"/>
              <a:chExt cx="812800" cy="6985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698500"/>
              </a:xfrm>
              <a:custGeom>
                <a:avLst/>
                <a:gdLst/>
                <a:ahLst/>
                <a:cxnLst/>
                <a:rect r="r" b="b" t="t" l="l"/>
                <a:pathLst>
                  <a:path h="698500" w="8128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327576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</p:spPr>
            <p:txBody>
              <a:bodyPr anchor="ctr" rtlCol="false" tIns="38481" lIns="38481" bIns="38481" rIns="38481"/>
              <a:lstStyle/>
              <a:p>
                <a:pPr algn="ctr">
                  <a:lnSpc>
                    <a:spcPts val="2879"/>
                  </a:lnSpc>
                </a:pPr>
              </a:p>
            </p:txBody>
          </p:sp>
        </p:grpSp>
        <p:sp>
          <p:nvSpPr>
            <p:cNvPr name="Freeform 31" id="31"/>
            <p:cNvSpPr/>
            <p:nvPr/>
          </p:nvSpPr>
          <p:spPr>
            <a:xfrm flipH="false" flipV="false" rot="0">
              <a:off x="2823167" y="308235"/>
              <a:ext cx="1618534" cy="1511307"/>
            </a:xfrm>
            <a:custGeom>
              <a:avLst/>
              <a:gdLst/>
              <a:ahLst/>
              <a:cxnLst/>
              <a:rect r="r" b="b" t="t" l="l"/>
              <a:pathLst>
                <a:path h="1511307" w="1618534">
                  <a:moveTo>
                    <a:pt x="0" y="0"/>
                  </a:moveTo>
                  <a:lnTo>
                    <a:pt x="1618535" y="0"/>
                  </a:lnTo>
                  <a:lnTo>
                    <a:pt x="1618535" y="1511307"/>
                  </a:lnTo>
                  <a:lnTo>
                    <a:pt x="0" y="15113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2" id="32"/>
            <p:cNvGrpSpPr/>
            <p:nvPr/>
          </p:nvGrpSpPr>
          <p:grpSpPr>
            <a:xfrm rot="0">
              <a:off x="4900890" y="1322949"/>
              <a:ext cx="2536910" cy="2180157"/>
              <a:chOff x="0" y="0"/>
              <a:chExt cx="812800" cy="6985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698500"/>
              </a:xfrm>
              <a:custGeom>
                <a:avLst/>
                <a:gdLst/>
                <a:ahLst/>
                <a:cxnLst/>
                <a:rect r="r" b="b" t="t" l="l"/>
                <a:pathLst>
                  <a:path h="698500" w="8128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9CC147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114300" y="-47625"/>
                <a:ext cx="584200" cy="746125"/>
              </a:xfrm>
              <a:prstGeom prst="rect">
                <a:avLst/>
              </a:prstGeom>
            </p:spPr>
            <p:txBody>
              <a:bodyPr anchor="ctr" rtlCol="false" tIns="38481" lIns="38481" bIns="38481" rIns="38481"/>
              <a:lstStyle/>
              <a:p>
                <a:pPr algn="ctr" marL="0" indent="0" lvl="0">
                  <a:lnSpc>
                    <a:spcPts val="287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5" id="35"/>
            <p:cNvSpPr/>
            <p:nvPr/>
          </p:nvSpPr>
          <p:spPr>
            <a:xfrm flipH="false" flipV="false" rot="0">
              <a:off x="5348943" y="1563971"/>
              <a:ext cx="1640803" cy="1698114"/>
            </a:xfrm>
            <a:custGeom>
              <a:avLst/>
              <a:gdLst/>
              <a:ahLst/>
              <a:cxnLst/>
              <a:rect r="r" b="b" t="t" l="l"/>
              <a:pathLst>
                <a:path h="1698114" w="1640803">
                  <a:moveTo>
                    <a:pt x="0" y="0"/>
                  </a:moveTo>
                  <a:lnTo>
                    <a:pt x="1640803" y="0"/>
                  </a:lnTo>
                  <a:lnTo>
                    <a:pt x="1640803" y="1698114"/>
                  </a:lnTo>
                  <a:lnTo>
                    <a:pt x="0" y="16981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alphaModFix amt="84000"/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7561874" y="4168533"/>
            <a:ext cx="2143433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3"/>
              </a:lnSpc>
            </a:pPr>
            <a:r>
              <a:rPr lang="en-US" b="true" sz="193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AI / ML ENGINE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897813" y="1885977"/>
            <a:ext cx="1503635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6"/>
              </a:lnSpc>
            </a:pPr>
            <a:r>
              <a:rPr lang="en-US" b="true" sz="195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FRONTEND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561874" y="6180325"/>
            <a:ext cx="2143433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3"/>
              </a:lnSpc>
            </a:pPr>
            <a:r>
              <a:rPr lang="en-US" b="true" sz="193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DEPLOYMENT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295226" y="8552063"/>
            <a:ext cx="2708811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3"/>
              </a:lnSpc>
            </a:pPr>
            <a:r>
              <a:rPr lang="en-US" b="true" sz="193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INTEGRATION &amp; APIS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273006" y="2244140"/>
            <a:ext cx="2753250" cy="469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2"/>
              </a:lnSpc>
            </a:pPr>
            <a:r>
              <a:rPr lang="en-US" sz="1552">
                <a:solidFill>
                  <a:srgbClr val="494949"/>
                </a:solidFill>
                <a:latin typeface="Inter"/>
                <a:ea typeface="Inter"/>
                <a:cs typeface="Inter"/>
                <a:sym typeface="Inter"/>
              </a:rPr>
              <a:t>React, Tailwind, Framer Motion, Speech API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680802" y="4550577"/>
            <a:ext cx="1905576" cy="699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2"/>
              </a:lnSpc>
            </a:pPr>
            <a:r>
              <a:rPr lang="en-US" sz="1552">
                <a:solidFill>
                  <a:srgbClr val="494949"/>
                </a:solidFill>
                <a:latin typeface="Inter"/>
                <a:ea typeface="Inter"/>
                <a:cs typeface="Inter"/>
                <a:sym typeface="Inter"/>
              </a:rPr>
              <a:t>OpenAI, LangChain, TensorFlow, PyTorch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797095" y="6561325"/>
            <a:ext cx="1386350" cy="469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2"/>
              </a:lnSpc>
            </a:pPr>
            <a:r>
              <a:rPr lang="en-US" sz="1552">
                <a:solidFill>
                  <a:srgbClr val="494949"/>
                </a:solidFill>
                <a:latin typeface="Inter"/>
                <a:ea typeface="Inter"/>
                <a:cs typeface="Inter"/>
                <a:sym typeface="Inter"/>
              </a:rPr>
              <a:t>Netlify, AWS EC2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036730" y="9018788"/>
            <a:ext cx="3471938" cy="23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2"/>
              </a:lnSpc>
            </a:pPr>
            <a:r>
              <a:rPr lang="en-US" sz="1552">
                <a:solidFill>
                  <a:srgbClr val="494949"/>
                </a:solidFill>
                <a:latin typeface="Inter"/>
                <a:ea typeface="Inter"/>
                <a:cs typeface="Inter"/>
                <a:sym typeface="Inter"/>
              </a:rPr>
              <a:t>Weather, Govt Schemes, Translation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79888" y="6745351"/>
            <a:ext cx="1432291" cy="469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2"/>
              </a:lnSpc>
            </a:pPr>
            <a:r>
              <a:rPr lang="en-US" sz="1552">
                <a:solidFill>
                  <a:srgbClr val="494949"/>
                </a:solidFill>
                <a:latin typeface="Inter"/>
                <a:ea typeface="Inter"/>
                <a:cs typeface="Inter"/>
                <a:sym typeface="Inter"/>
              </a:rPr>
              <a:t>MongoDB, PostgreSQL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34836" y="4550577"/>
            <a:ext cx="1522395" cy="699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2"/>
              </a:lnSpc>
            </a:pPr>
            <a:r>
              <a:rPr lang="en-US" sz="1552">
                <a:solidFill>
                  <a:srgbClr val="494949"/>
                </a:solidFill>
                <a:latin typeface="Inter"/>
                <a:ea typeface="Inter"/>
                <a:cs typeface="Inter"/>
                <a:sym typeface="Inter"/>
              </a:rPr>
              <a:t> Node.js, Express, Socket.IO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316327" y="4178058"/>
            <a:ext cx="1503635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6"/>
              </a:lnSpc>
            </a:pPr>
            <a:r>
              <a:rPr lang="en-US" b="true" sz="195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BACKEND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479888" y="6037450"/>
            <a:ext cx="1503635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6"/>
              </a:lnSpc>
            </a:pPr>
            <a:r>
              <a:rPr lang="en-US" b="true" sz="195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DATABASE LAYER</a:t>
            </a:r>
          </a:p>
        </p:txBody>
      </p:sp>
      <p:grpSp>
        <p:nvGrpSpPr>
          <p:cNvPr name="Group 48" id="48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6972300" y="9534530"/>
            <a:ext cx="4806000" cy="547688"/>
            <a:chOff x="0" y="0"/>
            <a:chExt cx="6408000" cy="73025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408000" cy="730250"/>
            </a:xfrm>
            <a:custGeom>
              <a:avLst/>
              <a:gdLst/>
              <a:ahLst/>
              <a:cxnLst/>
              <a:rect r="r" b="b" t="t" l="l"/>
              <a:pathLst>
                <a:path h="730250" w="6408000">
                  <a:moveTo>
                    <a:pt x="0" y="0"/>
                  </a:moveTo>
                  <a:lnTo>
                    <a:pt x="6408000" y="0"/>
                  </a:lnTo>
                  <a:lnTo>
                    <a:pt x="6408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6408000" cy="768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Trade Gothic"/>
                  <a:ea typeface="Trade Gothic"/>
                  <a:cs typeface="Trade Gothic"/>
                  <a:sym typeface="Trade Gothic"/>
                </a:rPr>
                <a:t>@SIH Idea submission- Template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2938" y="4095752"/>
            <a:ext cx="4649315" cy="513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261"/>
              </a:lnSpc>
              <a:spcBef>
                <a:spcPct val="0"/>
              </a:spcBef>
            </a:pPr>
            <a:r>
              <a:rPr lang="en-US" b="true" sz="3043" spc="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Technical Feasibility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765768"/>
            <a:ext cx="5282746" cy="2034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759"/>
              </a:lnSpc>
              <a:spcBef>
                <a:spcPct val="0"/>
              </a:spcBef>
            </a:pPr>
            <a:r>
              <a:rPr lang="en-US" b="true" sz="1839">
                <a:solidFill>
                  <a:srgbClr val="2B2B2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</a:t>
            </a:r>
            <a:r>
              <a:rPr lang="en-US" b="true" sz="1839">
                <a:solidFill>
                  <a:srgbClr val="2B2B2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 project leverages reliable AI/ML models, cloud-native infrastructure, and APIs, ensuring scalability and smooth deployment. Local language integration and voice support make it practical for rural users.</a:t>
            </a:r>
          </a:p>
          <a:p>
            <a:pPr algn="just" marL="0" indent="0" lvl="0">
              <a:lnSpc>
                <a:spcPts val="2759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601485" y="4189198"/>
            <a:ext cx="270952" cy="1339177"/>
            <a:chOff x="0" y="0"/>
            <a:chExt cx="56316" cy="27834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6316" cy="278342"/>
            </a:xfrm>
            <a:custGeom>
              <a:avLst/>
              <a:gdLst/>
              <a:ahLst/>
              <a:cxnLst/>
              <a:rect r="r" b="b" t="t" l="l"/>
              <a:pathLst>
                <a:path h="278342" w="56316">
                  <a:moveTo>
                    <a:pt x="0" y="0"/>
                  </a:moveTo>
                  <a:lnTo>
                    <a:pt x="56316" y="0"/>
                  </a:lnTo>
                  <a:lnTo>
                    <a:pt x="56316" y="278342"/>
                  </a:lnTo>
                  <a:lnTo>
                    <a:pt x="0" y="278342"/>
                  </a:lnTo>
                  <a:close/>
                </a:path>
              </a:pathLst>
            </a:custGeom>
            <a:solidFill>
              <a:srgbClr val="18738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56316" cy="325967"/>
            </a:xfrm>
            <a:prstGeom prst="rect">
              <a:avLst/>
            </a:prstGeom>
          </p:spPr>
          <p:txBody>
            <a:bodyPr anchor="ctr" rtlCol="false" tIns="75848" lIns="75848" bIns="75848" rIns="75848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true" rot="0">
            <a:off x="5428695" y="7891788"/>
            <a:ext cx="2165454" cy="1082727"/>
          </a:xfrm>
          <a:custGeom>
            <a:avLst/>
            <a:gdLst/>
            <a:ahLst/>
            <a:cxnLst/>
            <a:rect r="r" b="b" t="t" l="l"/>
            <a:pathLst>
              <a:path h="1082727" w="2165454">
                <a:moveTo>
                  <a:pt x="0" y="1082727"/>
                </a:moveTo>
                <a:lnTo>
                  <a:pt x="2165454" y="1082727"/>
                </a:lnTo>
                <a:lnTo>
                  <a:pt x="2165454" y="0"/>
                </a:lnTo>
                <a:lnTo>
                  <a:pt x="0" y="0"/>
                </a:lnTo>
                <a:lnTo>
                  <a:pt x="0" y="10827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true" rot="0">
            <a:off x="7858173" y="7942913"/>
            <a:ext cx="2516474" cy="1258237"/>
          </a:xfrm>
          <a:custGeom>
            <a:avLst/>
            <a:gdLst/>
            <a:ahLst/>
            <a:cxnLst/>
            <a:rect r="r" b="b" t="t" l="l"/>
            <a:pathLst>
              <a:path h="1258237" w="2516474">
                <a:moveTo>
                  <a:pt x="0" y="1258237"/>
                </a:moveTo>
                <a:lnTo>
                  <a:pt x="2516475" y="1258237"/>
                </a:lnTo>
                <a:lnTo>
                  <a:pt x="2516475" y="0"/>
                </a:lnTo>
                <a:lnTo>
                  <a:pt x="0" y="0"/>
                </a:lnTo>
                <a:lnTo>
                  <a:pt x="0" y="125823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7474316" y="7891788"/>
            <a:ext cx="685772" cy="246468"/>
            <a:chOff x="0" y="0"/>
            <a:chExt cx="212545" cy="7638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2545" cy="76389"/>
            </a:xfrm>
            <a:custGeom>
              <a:avLst/>
              <a:gdLst/>
              <a:ahLst/>
              <a:cxnLst/>
              <a:rect r="r" b="b" t="t" l="l"/>
              <a:pathLst>
                <a:path h="76389" w="212545">
                  <a:moveTo>
                    <a:pt x="0" y="0"/>
                  </a:moveTo>
                  <a:lnTo>
                    <a:pt x="212545" y="0"/>
                  </a:lnTo>
                  <a:lnTo>
                    <a:pt x="212545" y="76389"/>
                  </a:lnTo>
                  <a:lnTo>
                    <a:pt x="0" y="76389"/>
                  </a:lnTo>
                  <a:close/>
                </a:path>
              </a:pathLst>
            </a:custGeom>
            <a:solidFill>
              <a:srgbClr val="32648D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12545" cy="124014"/>
            </a:xfrm>
            <a:prstGeom prst="rect">
              <a:avLst/>
            </a:prstGeom>
          </p:spPr>
          <p:txBody>
            <a:bodyPr anchor="ctr" rtlCol="false" tIns="46192" lIns="46192" bIns="46192" rIns="46192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240971" y="6473137"/>
            <a:ext cx="2516474" cy="1258237"/>
          </a:xfrm>
          <a:custGeom>
            <a:avLst/>
            <a:gdLst/>
            <a:ahLst/>
            <a:cxnLst/>
            <a:rect r="r" b="b" t="t" l="l"/>
            <a:pathLst>
              <a:path h="1258237" w="2516474">
                <a:moveTo>
                  <a:pt x="0" y="0"/>
                </a:moveTo>
                <a:lnTo>
                  <a:pt x="2516474" y="0"/>
                </a:lnTo>
                <a:lnTo>
                  <a:pt x="2516474" y="1258238"/>
                </a:lnTo>
                <a:lnTo>
                  <a:pt x="0" y="12582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75376" y="6473137"/>
            <a:ext cx="2516474" cy="1258237"/>
          </a:xfrm>
          <a:custGeom>
            <a:avLst/>
            <a:gdLst/>
            <a:ahLst/>
            <a:cxnLst/>
            <a:rect r="r" b="b" t="t" l="l"/>
            <a:pathLst>
              <a:path h="1258237" w="2516474">
                <a:moveTo>
                  <a:pt x="0" y="0"/>
                </a:moveTo>
                <a:lnTo>
                  <a:pt x="2516474" y="0"/>
                </a:lnTo>
                <a:lnTo>
                  <a:pt x="2516474" y="1258238"/>
                </a:lnTo>
                <a:lnTo>
                  <a:pt x="0" y="12582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4" id="14"/>
          <p:cNvGrpSpPr/>
          <p:nvPr/>
        </p:nvGrpSpPr>
        <p:grpSpPr>
          <a:xfrm rot="0">
            <a:off x="4838327" y="7533292"/>
            <a:ext cx="685772" cy="246468"/>
            <a:chOff x="0" y="0"/>
            <a:chExt cx="212545" cy="7638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12545" cy="76389"/>
            </a:xfrm>
            <a:custGeom>
              <a:avLst/>
              <a:gdLst/>
              <a:ahLst/>
              <a:cxnLst/>
              <a:rect r="r" b="b" t="t" l="l"/>
              <a:pathLst>
                <a:path h="76389" w="212545">
                  <a:moveTo>
                    <a:pt x="38194" y="0"/>
                  </a:moveTo>
                  <a:lnTo>
                    <a:pt x="174350" y="0"/>
                  </a:lnTo>
                  <a:cubicBezTo>
                    <a:pt x="184480" y="0"/>
                    <a:pt x="194195" y="4024"/>
                    <a:pt x="201358" y="11187"/>
                  </a:cubicBezTo>
                  <a:cubicBezTo>
                    <a:pt x="208521" y="18350"/>
                    <a:pt x="212545" y="28065"/>
                    <a:pt x="212545" y="38194"/>
                  </a:cubicBezTo>
                  <a:lnTo>
                    <a:pt x="212545" y="38194"/>
                  </a:lnTo>
                  <a:cubicBezTo>
                    <a:pt x="212545" y="59289"/>
                    <a:pt x="195444" y="76389"/>
                    <a:pt x="174350" y="76389"/>
                  </a:cubicBezTo>
                  <a:lnTo>
                    <a:pt x="38194" y="76389"/>
                  </a:lnTo>
                  <a:cubicBezTo>
                    <a:pt x="28065" y="76389"/>
                    <a:pt x="18350" y="72365"/>
                    <a:pt x="11187" y="65202"/>
                  </a:cubicBezTo>
                  <a:cubicBezTo>
                    <a:pt x="4024" y="58039"/>
                    <a:pt x="0" y="48324"/>
                    <a:pt x="0" y="38194"/>
                  </a:cubicBezTo>
                  <a:lnTo>
                    <a:pt x="0" y="38194"/>
                  </a:lnTo>
                  <a:cubicBezTo>
                    <a:pt x="0" y="28065"/>
                    <a:pt x="4024" y="18350"/>
                    <a:pt x="11187" y="11187"/>
                  </a:cubicBezTo>
                  <a:cubicBezTo>
                    <a:pt x="18350" y="4024"/>
                    <a:pt x="28065" y="0"/>
                    <a:pt x="38194" y="0"/>
                  </a:cubicBezTo>
                  <a:close/>
                </a:path>
              </a:pathLst>
            </a:custGeom>
            <a:solidFill>
              <a:srgbClr val="18738C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12545" cy="124014"/>
            </a:xfrm>
            <a:prstGeom prst="rect">
              <a:avLst/>
            </a:prstGeom>
          </p:spPr>
          <p:txBody>
            <a:bodyPr anchor="ctr" rtlCol="false" tIns="46192" lIns="46192" bIns="46192" rIns="46192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true" rot="0">
            <a:off x="8040256" y="7891788"/>
            <a:ext cx="2165454" cy="1082727"/>
          </a:xfrm>
          <a:custGeom>
            <a:avLst/>
            <a:gdLst/>
            <a:ahLst/>
            <a:cxnLst/>
            <a:rect r="r" b="b" t="t" l="l"/>
            <a:pathLst>
              <a:path h="1082727" w="2165454">
                <a:moveTo>
                  <a:pt x="0" y="1082727"/>
                </a:moveTo>
                <a:lnTo>
                  <a:pt x="2165454" y="1082727"/>
                </a:lnTo>
                <a:lnTo>
                  <a:pt x="2165454" y="0"/>
                </a:lnTo>
                <a:lnTo>
                  <a:pt x="0" y="0"/>
                </a:lnTo>
                <a:lnTo>
                  <a:pt x="0" y="1082727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428695" y="6697033"/>
            <a:ext cx="2165454" cy="1082727"/>
          </a:xfrm>
          <a:custGeom>
            <a:avLst/>
            <a:gdLst/>
            <a:ahLst/>
            <a:cxnLst/>
            <a:rect r="r" b="b" t="t" l="l"/>
            <a:pathLst>
              <a:path h="1082727" w="2165454">
                <a:moveTo>
                  <a:pt x="0" y="0"/>
                </a:moveTo>
                <a:lnTo>
                  <a:pt x="2165454" y="0"/>
                </a:lnTo>
                <a:lnTo>
                  <a:pt x="2165454" y="1082727"/>
                </a:lnTo>
                <a:lnTo>
                  <a:pt x="0" y="1082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040256" y="6697033"/>
            <a:ext cx="2165454" cy="1082727"/>
          </a:xfrm>
          <a:custGeom>
            <a:avLst/>
            <a:gdLst/>
            <a:ahLst/>
            <a:cxnLst/>
            <a:rect r="r" b="b" t="t" l="l"/>
            <a:pathLst>
              <a:path h="1082727" w="2165454">
                <a:moveTo>
                  <a:pt x="0" y="0"/>
                </a:moveTo>
                <a:lnTo>
                  <a:pt x="2165454" y="0"/>
                </a:lnTo>
                <a:lnTo>
                  <a:pt x="2165454" y="1082727"/>
                </a:lnTo>
                <a:lnTo>
                  <a:pt x="0" y="10827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0" id="20"/>
          <p:cNvGrpSpPr/>
          <p:nvPr/>
        </p:nvGrpSpPr>
        <p:grpSpPr>
          <a:xfrm rot="0">
            <a:off x="5712253" y="7039704"/>
            <a:ext cx="1598338" cy="159833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46192" lIns="46192" bIns="46192" rIns="46192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323815" y="7039704"/>
            <a:ext cx="1598338" cy="1598338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46192" lIns="46192" bIns="46192" rIns="46192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084034" y="7891788"/>
            <a:ext cx="685772" cy="246468"/>
            <a:chOff x="0" y="0"/>
            <a:chExt cx="212545" cy="7638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2545" cy="76389"/>
            </a:xfrm>
            <a:custGeom>
              <a:avLst/>
              <a:gdLst/>
              <a:ahLst/>
              <a:cxnLst/>
              <a:rect r="r" b="b" t="t" l="l"/>
              <a:pathLst>
                <a:path h="76389" w="212545">
                  <a:moveTo>
                    <a:pt x="0" y="0"/>
                  </a:moveTo>
                  <a:lnTo>
                    <a:pt x="212545" y="0"/>
                  </a:lnTo>
                  <a:lnTo>
                    <a:pt x="212545" y="76389"/>
                  </a:lnTo>
                  <a:lnTo>
                    <a:pt x="0" y="76389"/>
                  </a:lnTo>
                  <a:close/>
                </a:path>
              </a:pathLst>
            </a:custGeom>
            <a:solidFill>
              <a:srgbClr val="327576"/>
            </a:solidFill>
            <a:ln cap="sq">
              <a:noFill/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12545" cy="124014"/>
            </a:xfrm>
            <a:prstGeom prst="rect">
              <a:avLst/>
            </a:prstGeom>
          </p:spPr>
          <p:txBody>
            <a:bodyPr anchor="ctr" rtlCol="false" tIns="46192" lIns="46192" bIns="46192" rIns="46192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true" rot="0">
            <a:off x="10650886" y="7891788"/>
            <a:ext cx="2165454" cy="1082727"/>
          </a:xfrm>
          <a:custGeom>
            <a:avLst/>
            <a:gdLst/>
            <a:ahLst/>
            <a:cxnLst/>
            <a:rect r="r" b="b" t="t" l="l"/>
            <a:pathLst>
              <a:path h="1082727" w="2165454">
                <a:moveTo>
                  <a:pt x="0" y="1082727"/>
                </a:moveTo>
                <a:lnTo>
                  <a:pt x="2165454" y="1082727"/>
                </a:lnTo>
                <a:lnTo>
                  <a:pt x="2165454" y="0"/>
                </a:lnTo>
                <a:lnTo>
                  <a:pt x="0" y="0"/>
                </a:lnTo>
                <a:lnTo>
                  <a:pt x="0" y="1082727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10650886" y="6697033"/>
            <a:ext cx="2165454" cy="1082727"/>
          </a:xfrm>
          <a:custGeom>
            <a:avLst/>
            <a:gdLst/>
            <a:ahLst/>
            <a:cxnLst/>
            <a:rect r="r" b="b" t="t" l="l"/>
            <a:pathLst>
              <a:path h="1082727" w="2165454">
                <a:moveTo>
                  <a:pt x="0" y="0"/>
                </a:moveTo>
                <a:lnTo>
                  <a:pt x="2165454" y="0"/>
                </a:lnTo>
                <a:lnTo>
                  <a:pt x="2165454" y="1082727"/>
                </a:lnTo>
                <a:lnTo>
                  <a:pt x="0" y="108272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0934444" y="7039704"/>
            <a:ext cx="1598338" cy="1598338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46192" lIns="46192" bIns="46192" rIns="46192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6162552" y="7533292"/>
            <a:ext cx="673313" cy="543700"/>
          </a:xfrm>
          <a:custGeom>
            <a:avLst/>
            <a:gdLst/>
            <a:ahLst/>
            <a:cxnLst/>
            <a:rect r="r" b="b" t="t" l="l"/>
            <a:pathLst>
              <a:path h="543700" w="673313">
                <a:moveTo>
                  <a:pt x="0" y="0"/>
                </a:moveTo>
                <a:lnTo>
                  <a:pt x="673312" y="0"/>
                </a:lnTo>
                <a:lnTo>
                  <a:pt x="673312" y="543700"/>
                </a:lnTo>
                <a:lnTo>
                  <a:pt x="0" y="5437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8774663" y="7450080"/>
            <a:ext cx="683495" cy="710125"/>
          </a:xfrm>
          <a:custGeom>
            <a:avLst/>
            <a:gdLst/>
            <a:ahLst/>
            <a:cxnLst/>
            <a:rect r="r" b="b" t="t" l="l"/>
            <a:pathLst>
              <a:path h="710125" w="683495">
                <a:moveTo>
                  <a:pt x="0" y="0"/>
                </a:moveTo>
                <a:lnTo>
                  <a:pt x="683495" y="0"/>
                </a:lnTo>
                <a:lnTo>
                  <a:pt x="683495" y="710125"/>
                </a:lnTo>
                <a:lnTo>
                  <a:pt x="0" y="71012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1436809" y="7504482"/>
            <a:ext cx="601321" cy="601321"/>
          </a:xfrm>
          <a:custGeom>
            <a:avLst/>
            <a:gdLst/>
            <a:ahLst/>
            <a:cxnLst/>
            <a:rect r="r" b="b" t="t" l="l"/>
            <a:pathLst>
              <a:path h="601321" w="601321">
                <a:moveTo>
                  <a:pt x="0" y="0"/>
                </a:moveTo>
                <a:lnTo>
                  <a:pt x="601321" y="0"/>
                </a:lnTo>
                <a:lnTo>
                  <a:pt x="601321" y="601321"/>
                </a:lnTo>
                <a:lnTo>
                  <a:pt x="0" y="60132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204870" y="205818"/>
            <a:ext cx="17831021" cy="1470765"/>
            <a:chOff x="0" y="0"/>
            <a:chExt cx="23774695" cy="1961020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235868"/>
              <a:ext cx="3392068" cy="1489284"/>
              <a:chOff x="0" y="0"/>
              <a:chExt cx="3792220" cy="1664970"/>
            </a:xfrm>
          </p:grpSpPr>
          <p:sp>
            <p:nvSpPr>
              <p:cNvPr name="Freeform 39" id="39" descr="Your startup LOGO"/>
              <p:cNvSpPr/>
              <p:nvPr/>
            </p:nvSpPr>
            <p:spPr>
              <a:xfrm flipH="false" flipV="false" rot="0">
                <a:off x="25400" y="25400"/>
                <a:ext cx="3741420" cy="1614170"/>
              </a:xfrm>
              <a:custGeom>
                <a:avLst/>
                <a:gdLst/>
                <a:ahLst/>
                <a:cxnLst/>
                <a:rect r="r" b="b" t="t" l="l"/>
                <a:pathLst>
                  <a:path h="1614170" w="3741420">
                    <a:moveTo>
                      <a:pt x="0" y="807085"/>
                    </a:moveTo>
                    <a:cubicBezTo>
                      <a:pt x="0" y="361315"/>
                      <a:pt x="837565" y="0"/>
                      <a:pt x="1870710" y="0"/>
                    </a:cubicBezTo>
                    <a:cubicBezTo>
                      <a:pt x="2903855" y="0"/>
                      <a:pt x="3741420" y="361315"/>
                      <a:pt x="3741420" y="807085"/>
                    </a:cubicBezTo>
                    <a:cubicBezTo>
                      <a:pt x="3741420" y="1252855"/>
                      <a:pt x="2903855" y="1614170"/>
                      <a:pt x="1870710" y="1614170"/>
                    </a:cubicBezTo>
                    <a:cubicBezTo>
                      <a:pt x="837565" y="1614170"/>
                      <a:pt x="0" y="1252855"/>
                      <a:pt x="0" y="807085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40" id="40" descr="Your startup LOGO"/>
              <p:cNvSpPr/>
              <p:nvPr/>
            </p:nvSpPr>
            <p:spPr>
              <a:xfrm flipH="false" flipV="false" rot="0">
                <a:off x="0" y="0"/>
                <a:ext cx="3792220" cy="1664970"/>
              </a:xfrm>
              <a:custGeom>
                <a:avLst/>
                <a:gdLst/>
                <a:ahLst/>
                <a:cxnLst/>
                <a:rect r="r" b="b" t="t" l="l"/>
                <a:pathLst>
                  <a:path h="1664970" w="3792220">
                    <a:moveTo>
                      <a:pt x="0" y="832485"/>
                    </a:moveTo>
                    <a:cubicBezTo>
                      <a:pt x="0" y="358394"/>
                      <a:pt x="869950" y="0"/>
                      <a:pt x="1896110" y="0"/>
                    </a:cubicBezTo>
                    <a:cubicBezTo>
                      <a:pt x="2922270" y="0"/>
                      <a:pt x="3792220" y="358394"/>
                      <a:pt x="3792220" y="832485"/>
                    </a:cubicBezTo>
                    <a:lnTo>
                      <a:pt x="3766820" y="832485"/>
                    </a:lnTo>
                    <a:lnTo>
                      <a:pt x="3792220" y="832485"/>
                    </a:lnTo>
                    <a:cubicBezTo>
                      <a:pt x="3792220" y="1306576"/>
                      <a:pt x="2922270" y="1664970"/>
                      <a:pt x="1896110" y="1664970"/>
                    </a:cubicBezTo>
                    <a:lnTo>
                      <a:pt x="1896110" y="1639570"/>
                    </a:lnTo>
                    <a:lnTo>
                      <a:pt x="1896110" y="1664970"/>
                    </a:lnTo>
                    <a:cubicBezTo>
                      <a:pt x="869950" y="1664970"/>
                      <a:pt x="0" y="1306576"/>
                      <a:pt x="0" y="832485"/>
                    </a:cubicBezTo>
                    <a:lnTo>
                      <a:pt x="25400" y="832485"/>
                    </a:lnTo>
                    <a:lnTo>
                      <a:pt x="50800" y="832485"/>
                    </a:lnTo>
                    <a:lnTo>
                      <a:pt x="25400" y="832485"/>
                    </a:lnTo>
                    <a:lnTo>
                      <a:pt x="0" y="832485"/>
                    </a:lnTo>
                    <a:moveTo>
                      <a:pt x="50800" y="832485"/>
                    </a:moveTo>
                    <a:cubicBezTo>
                      <a:pt x="50800" y="846455"/>
                      <a:pt x="39370" y="857885"/>
                      <a:pt x="25400" y="857885"/>
                    </a:cubicBezTo>
                    <a:cubicBezTo>
                      <a:pt x="11430" y="857885"/>
                      <a:pt x="0" y="846455"/>
                      <a:pt x="0" y="832485"/>
                    </a:cubicBezTo>
                    <a:cubicBezTo>
                      <a:pt x="0" y="818515"/>
                      <a:pt x="11430" y="807085"/>
                      <a:pt x="25400" y="807085"/>
                    </a:cubicBezTo>
                    <a:cubicBezTo>
                      <a:pt x="39370" y="807085"/>
                      <a:pt x="50800" y="818515"/>
                      <a:pt x="50800" y="832485"/>
                    </a:cubicBezTo>
                    <a:cubicBezTo>
                      <a:pt x="50800" y="1249934"/>
                      <a:pt x="855853" y="1614170"/>
                      <a:pt x="1896110" y="1614170"/>
                    </a:cubicBezTo>
                    <a:cubicBezTo>
                      <a:pt x="2936367" y="1614170"/>
                      <a:pt x="3741420" y="1249934"/>
                      <a:pt x="3741420" y="832485"/>
                    </a:cubicBezTo>
                    <a:cubicBezTo>
                      <a:pt x="3741420" y="415036"/>
                      <a:pt x="2936367" y="50800"/>
                      <a:pt x="1896110" y="50800"/>
                    </a:cubicBezTo>
                    <a:lnTo>
                      <a:pt x="1896110" y="25400"/>
                    </a:lnTo>
                    <a:lnTo>
                      <a:pt x="1896110" y="50800"/>
                    </a:lnTo>
                    <a:cubicBezTo>
                      <a:pt x="855853" y="50800"/>
                      <a:pt x="50800" y="415036"/>
                      <a:pt x="50800" y="832485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97B2">
                      <a:alpha val="100000"/>
                    </a:srgbClr>
                  </a:gs>
                  <a:gs pos="100000">
                    <a:srgbClr val="7ED957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38100"/>
                <a:ext cx="3792220" cy="1703070"/>
              </a:xfrm>
              <a:prstGeom prst="rect">
                <a:avLst/>
              </a:prstGeom>
            </p:spPr>
            <p:txBody>
              <a:bodyPr anchor="ctr" rtlCol="false" tIns="45440" lIns="45440" bIns="45440" rIns="45440"/>
              <a:lstStyle/>
              <a:p>
                <a:pPr algn="ctr">
                  <a:lnSpc>
                    <a:spcPts val="2898"/>
                  </a:lnSpc>
                </a:pPr>
                <a:r>
                  <a:rPr lang="en-US" sz="2415" b="true">
                    <a:solidFill>
                      <a:srgbClr val="000000"/>
                    </a:solidFill>
                    <a:latin typeface="Calibri (MS) Bold"/>
                    <a:ea typeface="Calibri (MS) Bold"/>
                    <a:cs typeface="Calibri (MS) Bold"/>
                    <a:sym typeface="Calibri (MS) Bold"/>
                  </a:rPr>
                  <a:t>MANTHANX</a:t>
                </a: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0">
              <a:off x="19916602" y="0"/>
              <a:ext cx="3858093" cy="1961020"/>
              <a:chOff x="0" y="0"/>
              <a:chExt cx="4418240" cy="2245736"/>
            </a:xfrm>
          </p:grpSpPr>
          <p:sp>
            <p:nvSpPr>
              <p:cNvPr name="Freeform 43" id="43" descr="https://www.sih.gov.in/img1/SIH-Logo.png"/>
              <p:cNvSpPr/>
              <p:nvPr/>
            </p:nvSpPr>
            <p:spPr>
              <a:xfrm flipH="false" flipV="false" rot="0">
                <a:off x="0" y="0"/>
                <a:ext cx="4418203" cy="2245741"/>
              </a:xfrm>
              <a:custGeom>
                <a:avLst/>
                <a:gdLst/>
                <a:ahLst/>
                <a:cxnLst/>
                <a:rect r="r" b="b" t="t" l="l"/>
                <a:pathLst>
                  <a:path h="2245741" w="4418203">
                    <a:moveTo>
                      <a:pt x="0" y="0"/>
                    </a:moveTo>
                    <a:lnTo>
                      <a:pt x="4418203" y="0"/>
                    </a:lnTo>
                    <a:lnTo>
                      <a:pt x="4418203" y="2245741"/>
                    </a:lnTo>
                    <a:lnTo>
                      <a:pt x="0" y="22457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0"/>
                <a:stretch>
                  <a:fillRect l="0" t="0" r="0" b="0"/>
                </a:stretch>
              </a:blipFill>
            </p:spPr>
          </p:sp>
        </p:grpSp>
      </p:grpSp>
      <p:grpSp>
        <p:nvGrpSpPr>
          <p:cNvPr name="Group 44" id="44"/>
          <p:cNvGrpSpPr/>
          <p:nvPr/>
        </p:nvGrpSpPr>
        <p:grpSpPr>
          <a:xfrm rot="0">
            <a:off x="6226776" y="2347800"/>
            <a:ext cx="240086" cy="1272804"/>
            <a:chOff x="0" y="0"/>
            <a:chExt cx="49901" cy="264547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49901" cy="264547"/>
            </a:xfrm>
            <a:custGeom>
              <a:avLst/>
              <a:gdLst/>
              <a:ahLst/>
              <a:cxnLst/>
              <a:rect r="r" b="b" t="t" l="l"/>
              <a:pathLst>
                <a:path h="264547" w="49901">
                  <a:moveTo>
                    <a:pt x="0" y="0"/>
                  </a:moveTo>
                  <a:lnTo>
                    <a:pt x="49901" y="0"/>
                  </a:lnTo>
                  <a:lnTo>
                    <a:pt x="49901" y="264547"/>
                  </a:lnTo>
                  <a:lnTo>
                    <a:pt x="0" y="264547"/>
                  </a:lnTo>
                  <a:close/>
                </a:path>
              </a:pathLst>
            </a:custGeom>
            <a:solidFill>
              <a:srgbClr val="327576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47625"/>
              <a:ext cx="49901" cy="312172"/>
            </a:xfrm>
            <a:prstGeom prst="rect">
              <a:avLst/>
            </a:prstGeom>
          </p:spPr>
          <p:txBody>
            <a:bodyPr anchor="ctr" rtlCol="false" tIns="75848" lIns="75848" bIns="75848" rIns="75848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2229193" y="4357093"/>
            <a:ext cx="245404" cy="1286172"/>
            <a:chOff x="0" y="0"/>
            <a:chExt cx="51006" cy="267325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51006" cy="267325"/>
            </a:xfrm>
            <a:custGeom>
              <a:avLst/>
              <a:gdLst/>
              <a:ahLst/>
              <a:cxnLst/>
              <a:rect r="r" b="b" t="t" l="l"/>
              <a:pathLst>
                <a:path h="267325" w="51006">
                  <a:moveTo>
                    <a:pt x="0" y="0"/>
                  </a:moveTo>
                  <a:lnTo>
                    <a:pt x="51006" y="0"/>
                  </a:lnTo>
                  <a:lnTo>
                    <a:pt x="51006" y="267325"/>
                  </a:lnTo>
                  <a:lnTo>
                    <a:pt x="0" y="267325"/>
                  </a:lnTo>
                  <a:close/>
                </a:path>
              </a:pathLst>
            </a:custGeom>
            <a:solidFill>
              <a:srgbClr val="44A796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47625"/>
              <a:ext cx="51006" cy="314950"/>
            </a:xfrm>
            <a:prstGeom prst="rect">
              <a:avLst/>
            </a:prstGeom>
          </p:spPr>
          <p:txBody>
            <a:bodyPr anchor="ctr" rtlCol="false" tIns="75848" lIns="75848" bIns="75848" rIns="75848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3980252" y="528637"/>
            <a:ext cx="1028025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FEASIBILITY AND VIABILITY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6749471" y="2290650"/>
            <a:ext cx="4073081" cy="513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249"/>
              </a:lnSpc>
              <a:spcBef>
                <a:spcPct val="0"/>
              </a:spcBef>
            </a:pPr>
            <a:r>
              <a:rPr lang="en-US" b="true" sz="3035" spc="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Challenges and Risk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6835864" y="2885816"/>
            <a:ext cx="5282746" cy="1692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759"/>
              </a:lnSpc>
              <a:spcBef>
                <a:spcPct val="0"/>
              </a:spcBef>
            </a:pPr>
            <a:r>
              <a:rPr lang="en-US" b="true" sz="1839">
                <a:solidFill>
                  <a:srgbClr val="2B2B2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Adoption may be slowed by low digital literacy, limited internet access, and potential resistance to new technology in rural areas.</a:t>
            </a:r>
          </a:p>
          <a:p>
            <a:pPr algn="just" marL="0" indent="0" lvl="0">
              <a:lnSpc>
                <a:spcPts val="2759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2759"/>
              </a:lnSpc>
              <a:spcBef>
                <a:spcPct val="0"/>
              </a:spcBef>
            </a:pPr>
          </a:p>
        </p:txBody>
      </p:sp>
      <p:sp>
        <p:nvSpPr>
          <p:cNvPr name="TextBox 53" id="53"/>
          <p:cNvSpPr txBox="true"/>
          <p:nvPr/>
        </p:nvSpPr>
        <p:spPr>
          <a:xfrm rot="0">
            <a:off x="12757206" y="4299943"/>
            <a:ext cx="5102806" cy="513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249"/>
              </a:lnSpc>
              <a:spcBef>
                <a:spcPct val="0"/>
              </a:spcBef>
            </a:pPr>
            <a:r>
              <a:rPr lang="en-US" b="true" sz="3035" spc="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Strategies to Overcome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2757206" y="4944885"/>
            <a:ext cx="5282746" cy="134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759"/>
              </a:lnSpc>
              <a:spcBef>
                <a:spcPct val="0"/>
              </a:spcBef>
            </a:pPr>
            <a:r>
              <a:rPr lang="en-US" b="true" sz="1839">
                <a:solidFill>
                  <a:srgbClr val="2B2B2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Off</a:t>
            </a:r>
            <a:r>
              <a:rPr lang="en-US" b="true" sz="1839">
                <a:solidFill>
                  <a:srgbClr val="2B2B2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er a simple voice-based interface, offline-friendly features, and training sessions through local communities to build trust and ease adoption.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6972300" y="9534530"/>
            <a:ext cx="4806000" cy="547688"/>
            <a:chOff x="0" y="0"/>
            <a:chExt cx="6408000" cy="73025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6408000" cy="730250"/>
            </a:xfrm>
            <a:custGeom>
              <a:avLst/>
              <a:gdLst/>
              <a:ahLst/>
              <a:cxnLst/>
              <a:rect r="r" b="b" t="t" l="l"/>
              <a:pathLst>
                <a:path h="730250" w="6408000">
                  <a:moveTo>
                    <a:pt x="0" y="0"/>
                  </a:moveTo>
                  <a:lnTo>
                    <a:pt x="6408000" y="0"/>
                  </a:lnTo>
                  <a:lnTo>
                    <a:pt x="6408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6408000" cy="768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Trade Gothic"/>
                  <a:ea typeface="Trade Gothic"/>
                  <a:cs typeface="Trade Gothic"/>
                  <a:sym typeface="Trade Gothic"/>
                </a:rPr>
                <a:t>@SIH Idea submission- Template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629084" y="6775665"/>
            <a:ext cx="2869042" cy="2096229"/>
            <a:chOff x="0" y="0"/>
            <a:chExt cx="775260" cy="5664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75260" cy="566434"/>
            </a:xfrm>
            <a:custGeom>
              <a:avLst/>
              <a:gdLst/>
              <a:ahLst/>
              <a:cxnLst/>
              <a:rect r="r" b="b" t="t" l="l"/>
              <a:pathLst>
                <a:path h="566434" w="775260">
                  <a:moveTo>
                    <a:pt x="203200" y="0"/>
                  </a:moveTo>
                  <a:lnTo>
                    <a:pt x="775260" y="0"/>
                  </a:lnTo>
                  <a:lnTo>
                    <a:pt x="572060" y="566434"/>
                  </a:lnTo>
                  <a:lnTo>
                    <a:pt x="0" y="56643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F497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47625"/>
              <a:ext cx="572060" cy="614059"/>
            </a:xfrm>
            <a:prstGeom prst="rect">
              <a:avLst/>
            </a:prstGeom>
          </p:spPr>
          <p:txBody>
            <a:bodyPr anchor="ctr" rtlCol="false" tIns="45901" lIns="45901" bIns="45901" rIns="45901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2235908" y="4909208"/>
            <a:ext cx="2211255" cy="1615625"/>
            <a:chOff x="0" y="0"/>
            <a:chExt cx="775260" cy="5664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75260" cy="566434"/>
            </a:xfrm>
            <a:custGeom>
              <a:avLst/>
              <a:gdLst/>
              <a:ahLst/>
              <a:cxnLst/>
              <a:rect r="r" b="b" t="t" l="l"/>
              <a:pathLst>
                <a:path h="566434" w="775260">
                  <a:moveTo>
                    <a:pt x="203200" y="0"/>
                  </a:moveTo>
                  <a:lnTo>
                    <a:pt x="775260" y="0"/>
                  </a:lnTo>
                  <a:lnTo>
                    <a:pt x="572060" y="566434"/>
                  </a:lnTo>
                  <a:lnTo>
                    <a:pt x="0" y="56643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3A68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47625"/>
              <a:ext cx="572060" cy="614059"/>
            </a:xfrm>
            <a:prstGeom prst="rect">
              <a:avLst/>
            </a:prstGeom>
          </p:spPr>
          <p:txBody>
            <a:bodyPr anchor="ctr" rtlCol="false" tIns="45901" lIns="45901" bIns="45901" rIns="45901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4025787" y="6747888"/>
            <a:ext cx="2869042" cy="2151782"/>
            <a:chOff x="0" y="0"/>
            <a:chExt cx="812800" cy="609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8738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45901" lIns="45901" bIns="45901" rIns="45901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4015956" y="4887800"/>
            <a:ext cx="2211255" cy="1658441"/>
            <a:chOff x="0" y="0"/>
            <a:chExt cx="812800" cy="609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44A79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609600" cy="657225"/>
            </a:xfrm>
            <a:prstGeom prst="rect">
              <a:avLst/>
            </a:prstGeom>
          </p:spPr>
          <p:txBody>
            <a:bodyPr anchor="ctr" rtlCol="false" tIns="45901" lIns="45901" bIns="45901" rIns="45901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5400000">
            <a:off x="4084862" y="2689248"/>
            <a:ext cx="1722537" cy="1373607"/>
            <a:chOff x="0" y="0"/>
            <a:chExt cx="775260" cy="6182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75260" cy="618217"/>
            </a:xfrm>
            <a:custGeom>
              <a:avLst/>
              <a:gdLst/>
              <a:ahLst/>
              <a:cxnLst/>
              <a:rect r="r" b="b" t="t" l="l"/>
              <a:pathLst>
                <a:path h="618217" w="775260">
                  <a:moveTo>
                    <a:pt x="203200" y="0"/>
                  </a:moveTo>
                  <a:lnTo>
                    <a:pt x="775260" y="0"/>
                  </a:lnTo>
                  <a:lnTo>
                    <a:pt x="572060" y="618217"/>
                  </a:lnTo>
                  <a:lnTo>
                    <a:pt x="0" y="61821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CC14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28575"/>
              <a:ext cx="572060" cy="646792"/>
            </a:xfrm>
            <a:prstGeom prst="rect">
              <a:avLst/>
            </a:prstGeom>
          </p:spPr>
          <p:txBody>
            <a:bodyPr anchor="ctr" rtlCol="false" tIns="45901" lIns="45901" bIns="45901" rIns="45901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5400000">
            <a:off x="2744291" y="3295577"/>
            <a:ext cx="1722537" cy="1373607"/>
            <a:chOff x="0" y="0"/>
            <a:chExt cx="775260" cy="61821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75260" cy="618217"/>
            </a:xfrm>
            <a:custGeom>
              <a:avLst/>
              <a:gdLst/>
              <a:ahLst/>
              <a:cxnLst/>
              <a:rect r="r" b="b" t="t" l="l"/>
              <a:pathLst>
                <a:path h="618217" w="775260">
                  <a:moveTo>
                    <a:pt x="203200" y="0"/>
                  </a:moveTo>
                  <a:lnTo>
                    <a:pt x="775260" y="0"/>
                  </a:lnTo>
                  <a:lnTo>
                    <a:pt x="572060" y="618217"/>
                  </a:lnTo>
                  <a:lnTo>
                    <a:pt x="0" y="61821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CC14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28575"/>
              <a:ext cx="572060" cy="646792"/>
            </a:xfrm>
            <a:prstGeom prst="rect">
              <a:avLst/>
            </a:prstGeom>
          </p:spPr>
          <p:txBody>
            <a:bodyPr anchor="ctr" rtlCol="false" tIns="45901" lIns="45901" bIns="45901" rIns="45901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5400000">
            <a:off x="4093121" y="3303836"/>
            <a:ext cx="1722537" cy="1357089"/>
            <a:chOff x="0" y="0"/>
            <a:chExt cx="812800" cy="64035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640359"/>
            </a:xfrm>
            <a:custGeom>
              <a:avLst/>
              <a:gdLst/>
              <a:ahLst/>
              <a:cxnLst/>
              <a:rect r="r" b="b" t="t" l="l"/>
              <a:pathLst>
                <a:path h="640359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40359"/>
                  </a:lnTo>
                  <a:lnTo>
                    <a:pt x="812800" y="64035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9CC147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28575"/>
              <a:ext cx="609600" cy="668934"/>
            </a:xfrm>
            <a:prstGeom prst="rect">
              <a:avLst/>
            </a:prstGeom>
          </p:spPr>
          <p:txBody>
            <a:bodyPr anchor="ctr" rtlCol="false" tIns="45901" lIns="45901" bIns="45901" rIns="45901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2736032" y="2697507"/>
            <a:ext cx="1722537" cy="1357089"/>
            <a:chOff x="0" y="0"/>
            <a:chExt cx="812800" cy="64035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640359"/>
            </a:xfrm>
            <a:custGeom>
              <a:avLst/>
              <a:gdLst/>
              <a:ahLst/>
              <a:cxnLst/>
              <a:rect r="r" b="b" t="t" l="l"/>
              <a:pathLst>
                <a:path h="640359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40359"/>
                  </a:lnTo>
                  <a:lnTo>
                    <a:pt x="812800" y="64035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9CC147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01600" y="-28575"/>
              <a:ext cx="609600" cy="668934"/>
            </a:xfrm>
            <a:prstGeom prst="rect">
              <a:avLst/>
            </a:prstGeom>
          </p:spPr>
          <p:txBody>
            <a:bodyPr anchor="ctr" rtlCol="false" tIns="45901" lIns="45901" bIns="45901" rIns="45901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04870" y="205818"/>
            <a:ext cx="17831021" cy="1470765"/>
            <a:chOff x="0" y="0"/>
            <a:chExt cx="23774695" cy="1961020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235868"/>
              <a:ext cx="3392068" cy="1489284"/>
              <a:chOff x="0" y="0"/>
              <a:chExt cx="3792220" cy="1664970"/>
            </a:xfrm>
          </p:grpSpPr>
          <p:sp>
            <p:nvSpPr>
              <p:cNvPr name="Freeform 28" id="28" descr="Your startup LOGO"/>
              <p:cNvSpPr/>
              <p:nvPr/>
            </p:nvSpPr>
            <p:spPr>
              <a:xfrm flipH="false" flipV="false" rot="0">
                <a:off x="25400" y="25400"/>
                <a:ext cx="3741420" cy="1614170"/>
              </a:xfrm>
              <a:custGeom>
                <a:avLst/>
                <a:gdLst/>
                <a:ahLst/>
                <a:cxnLst/>
                <a:rect r="r" b="b" t="t" l="l"/>
                <a:pathLst>
                  <a:path h="1614170" w="3741420">
                    <a:moveTo>
                      <a:pt x="0" y="807085"/>
                    </a:moveTo>
                    <a:cubicBezTo>
                      <a:pt x="0" y="361315"/>
                      <a:pt x="837565" y="0"/>
                      <a:pt x="1870710" y="0"/>
                    </a:cubicBezTo>
                    <a:cubicBezTo>
                      <a:pt x="2903855" y="0"/>
                      <a:pt x="3741420" y="361315"/>
                      <a:pt x="3741420" y="807085"/>
                    </a:cubicBezTo>
                    <a:cubicBezTo>
                      <a:pt x="3741420" y="1252855"/>
                      <a:pt x="2903855" y="1614170"/>
                      <a:pt x="1870710" y="1614170"/>
                    </a:cubicBezTo>
                    <a:cubicBezTo>
                      <a:pt x="837565" y="1614170"/>
                      <a:pt x="0" y="1252855"/>
                      <a:pt x="0" y="807085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9" id="29" descr="Your startup LOGO"/>
              <p:cNvSpPr/>
              <p:nvPr/>
            </p:nvSpPr>
            <p:spPr>
              <a:xfrm flipH="false" flipV="false" rot="0">
                <a:off x="0" y="0"/>
                <a:ext cx="3792220" cy="1664970"/>
              </a:xfrm>
              <a:custGeom>
                <a:avLst/>
                <a:gdLst/>
                <a:ahLst/>
                <a:cxnLst/>
                <a:rect r="r" b="b" t="t" l="l"/>
                <a:pathLst>
                  <a:path h="1664970" w="3792220">
                    <a:moveTo>
                      <a:pt x="0" y="832485"/>
                    </a:moveTo>
                    <a:cubicBezTo>
                      <a:pt x="0" y="358394"/>
                      <a:pt x="869950" y="0"/>
                      <a:pt x="1896110" y="0"/>
                    </a:cubicBezTo>
                    <a:cubicBezTo>
                      <a:pt x="2922270" y="0"/>
                      <a:pt x="3792220" y="358394"/>
                      <a:pt x="3792220" y="832485"/>
                    </a:cubicBezTo>
                    <a:lnTo>
                      <a:pt x="3766820" y="832485"/>
                    </a:lnTo>
                    <a:lnTo>
                      <a:pt x="3792220" y="832485"/>
                    </a:lnTo>
                    <a:cubicBezTo>
                      <a:pt x="3792220" y="1306576"/>
                      <a:pt x="2922270" y="1664970"/>
                      <a:pt x="1896110" y="1664970"/>
                    </a:cubicBezTo>
                    <a:lnTo>
                      <a:pt x="1896110" y="1639570"/>
                    </a:lnTo>
                    <a:lnTo>
                      <a:pt x="1896110" y="1664970"/>
                    </a:lnTo>
                    <a:cubicBezTo>
                      <a:pt x="869950" y="1664970"/>
                      <a:pt x="0" y="1306576"/>
                      <a:pt x="0" y="832485"/>
                    </a:cubicBezTo>
                    <a:lnTo>
                      <a:pt x="25400" y="832485"/>
                    </a:lnTo>
                    <a:lnTo>
                      <a:pt x="50800" y="832485"/>
                    </a:lnTo>
                    <a:lnTo>
                      <a:pt x="25400" y="832485"/>
                    </a:lnTo>
                    <a:lnTo>
                      <a:pt x="0" y="832485"/>
                    </a:lnTo>
                    <a:moveTo>
                      <a:pt x="50800" y="832485"/>
                    </a:moveTo>
                    <a:cubicBezTo>
                      <a:pt x="50800" y="846455"/>
                      <a:pt x="39370" y="857885"/>
                      <a:pt x="25400" y="857885"/>
                    </a:cubicBezTo>
                    <a:cubicBezTo>
                      <a:pt x="11430" y="857885"/>
                      <a:pt x="0" y="846455"/>
                      <a:pt x="0" y="832485"/>
                    </a:cubicBezTo>
                    <a:cubicBezTo>
                      <a:pt x="0" y="818515"/>
                      <a:pt x="11430" y="807085"/>
                      <a:pt x="25400" y="807085"/>
                    </a:cubicBezTo>
                    <a:cubicBezTo>
                      <a:pt x="39370" y="807085"/>
                      <a:pt x="50800" y="818515"/>
                      <a:pt x="50800" y="832485"/>
                    </a:cubicBezTo>
                    <a:cubicBezTo>
                      <a:pt x="50800" y="1249934"/>
                      <a:pt x="855853" y="1614170"/>
                      <a:pt x="1896110" y="1614170"/>
                    </a:cubicBezTo>
                    <a:cubicBezTo>
                      <a:pt x="2936367" y="1614170"/>
                      <a:pt x="3741420" y="1249934"/>
                      <a:pt x="3741420" y="832485"/>
                    </a:cubicBezTo>
                    <a:cubicBezTo>
                      <a:pt x="3741420" y="415036"/>
                      <a:pt x="2936367" y="50800"/>
                      <a:pt x="1896110" y="50800"/>
                    </a:cubicBezTo>
                    <a:lnTo>
                      <a:pt x="1896110" y="25400"/>
                    </a:lnTo>
                    <a:lnTo>
                      <a:pt x="1896110" y="50800"/>
                    </a:lnTo>
                    <a:cubicBezTo>
                      <a:pt x="855853" y="50800"/>
                      <a:pt x="50800" y="415036"/>
                      <a:pt x="50800" y="832485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97B2">
                      <a:alpha val="100000"/>
                    </a:srgbClr>
                  </a:gs>
                  <a:gs pos="100000">
                    <a:srgbClr val="7ED957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38100"/>
                <a:ext cx="3792220" cy="1703070"/>
              </a:xfrm>
              <a:prstGeom prst="rect">
                <a:avLst/>
              </a:prstGeom>
            </p:spPr>
            <p:txBody>
              <a:bodyPr anchor="ctr" rtlCol="false" tIns="45440" lIns="45440" bIns="45440" rIns="45440"/>
              <a:lstStyle/>
              <a:p>
                <a:pPr algn="ctr">
                  <a:lnSpc>
                    <a:spcPts val="2898"/>
                  </a:lnSpc>
                </a:pPr>
                <a:r>
                  <a:rPr lang="en-US" sz="2415" b="true">
                    <a:solidFill>
                      <a:srgbClr val="000000"/>
                    </a:solidFill>
                    <a:latin typeface="Calibri (MS) Bold"/>
                    <a:ea typeface="Calibri (MS) Bold"/>
                    <a:cs typeface="Calibri (MS) Bold"/>
                    <a:sym typeface="Calibri (MS) Bold"/>
                  </a:rPr>
                  <a:t>MANTHANX</a:t>
                </a: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19916602" y="0"/>
              <a:ext cx="3858093" cy="1961020"/>
              <a:chOff x="0" y="0"/>
              <a:chExt cx="4418240" cy="2245736"/>
            </a:xfrm>
          </p:grpSpPr>
          <p:sp>
            <p:nvSpPr>
              <p:cNvPr name="Freeform 32" id="32" descr="https://www.sih.gov.in/img1/SIH-Logo.png"/>
              <p:cNvSpPr/>
              <p:nvPr/>
            </p:nvSpPr>
            <p:spPr>
              <a:xfrm flipH="false" flipV="false" rot="0">
                <a:off x="0" y="0"/>
                <a:ext cx="4418203" cy="2245741"/>
              </a:xfrm>
              <a:custGeom>
                <a:avLst/>
                <a:gdLst/>
                <a:ahLst/>
                <a:cxnLst/>
                <a:rect r="r" b="b" t="t" l="l"/>
                <a:pathLst>
                  <a:path h="2245741" w="4418203">
                    <a:moveTo>
                      <a:pt x="0" y="0"/>
                    </a:moveTo>
                    <a:lnTo>
                      <a:pt x="4418203" y="0"/>
                    </a:lnTo>
                    <a:lnTo>
                      <a:pt x="4418203" y="2245741"/>
                    </a:lnTo>
                    <a:lnTo>
                      <a:pt x="0" y="22457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 l="0" t="0" r="0" b="0"/>
                </a:stretch>
              </a:blipFill>
            </p:spPr>
          </p:sp>
        </p:grpSp>
      </p:grpSp>
      <p:sp>
        <p:nvSpPr>
          <p:cNvPr name="TextBox 33" id="33"/>
          <p:cNvSpPr txBox="true"/>
          <p:nvPr/>
        </p:nvSpPr>
        <p:spPr>
          <a:xfrm rot="0">
            <a:off x="4957985" y="340746"/>
            <a:ext cx="9641342" cy="1100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16"/>
              </a:lnSpc>
            </a:pPr>
            <a:r>
              <a:rPr lang="en-US" b="true" sz="5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IMPACT AND BENEFITS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3649663" y="3046567"/>
            <a:ext cx="1200279" cy="1200279"/>
          </a:xfrm>
          <a:custGeom>
            <a:avLst/>
            <a:gdLst/>
            <a:ahLst/>
            <a:cxnLst/>
            <a:rect r="r" b="b" t="t" l="l"/>
            <a:pathLst>
              <a:path h="1200279" w="1200279">
                <a:moveTo>
                  <a:pt x="0" y="0"/>
                </a:moveTo>
                <a:lnTo>
                  <a:pt x="1200278" y="0"/>
                </a:lnTo>
                <a:lnTo>
                  <a:pt x="1200278" y="1200278"/>
                </a:lnTo>
                <a:lnTo>
                  <a:pt x="0" y="12002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2809260" y="5186584"/>
            <a:ext cx="1064552" cy="1064552"/>
          </a:xfrm>
          <a:custGeom>
            <a:avLst/>
            <a:gdLst/>
            <a:ahLst/>
            <a:cxnLst/>
            <a:rect r="r" b="b" t="t" l="l"/>
            <a:pathLst>
              <a:path h="1064552" w="1064552">
                <a:moveTo>
                  <a:pt x="0" y="0"/>
                </a:moveTo>
                <a:lnTo>
                  <a:pt x="1064552" y="0"/>
                </a:lnTo>
                <a:lnTo>
                  <a:pt x="1064552" y="1064553"/>
                </a:lnTo>
                <a:lnTo>
                  <a:pt x="0" y="10645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2402533" y="7104299"/>
            <a:ext cx="1438960" cy="1438960"/>
          </a:xfrm>
          <a:custGeom>
            <a:avLst/>
            <a:gdLst/>
            <a:ahLst/>
            <a:cxnLst/>
            <a:rect r="r" b="b" t="t" l="l"/>
            <a:pathLst>
              <a:path h="1438960" w="1438960">
                <a:moveTo>
                  <a:pt x="0" y="0"/>
                </a:moveTo>
                <a:lnTo>
                  <a:pt x="1438960" y="0"/>
                </a:lnTo>
                <a:lnTo>
                  <a:pt x="1438960" y="1438960"/>
                </a:lnTo>
                <a:lnTo>
                  <a:pt x="0" y="14389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4785787" y="7164434"/>
            <a:ext cx="1349043" cy="1318689"/>
          </a:xfrm>
          <a:custGeom>
            <a:avLst/>
            <a:gdLst/>
            <a:ahLst/>
            <a:cxnLst/>
            <a:rect r="r" b="b" t="t" l="l"/>
            <a:pathLst>
              <a:path h="1318689" w="1349043">
                <a:moveTo>
                  <a:pt x="0" y="0"/>
                </a:moveTo>
                <a:lnTo>
                  <a:pt x="1349043" y="0"/>
                </a:lnTo>
                <a:lnTo>
                  <a:pt x="1349043" y="1318690"/>
                </a:lnTo>
                <a:lnTo>
                  <a:pt x="0" y="13186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4577028" y="5083189"/>
            <a:ext cx="1089112" cy="1167948"/>
          </a:xfrm>
          <a:custGeom>
            <a:avLst/>
            <a:gdLst/>
            <a:ahLst/>
            <a:cxnLst/>
            <a:rect r="r" b="b" t="t" l="l"/>
            <a:pathLst>
              <a:path h="1167948" w="1089112">
                <a:moveTo>
                  <a:pt x="0" y="0"/>
                </a:moveTo>
                <a:lnTo>
                  <a:pt x="1089111" y="0"/>
                </a:lnTo>
                <a:lnTo>
                  <a:pt x="1089111" y="1167948"/>
                </a:lnTo>
                <a:lnTo>
                  <a:pt x="0" y="116794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5400000">
            <a:off x="7756947" y="2219894"/>
            <a:ext cx="1469247" cy="1250696"/>
          </a:xfrm>
          <a:custGeom>
            <a:avLst/>
            <a:gdLst/>
            <a:ahLst/>
            <a:cxnLst/>
            <a:rect r="r" b="b" t="t" l="l"/>
            <a:pathLst>
              <a:path h="1250696" w="1469247">
                <a:moveTo>
                  <a:pt x="0" y="0"/>
                </a:moveTo>
                <a:lnTo>
                  <a:pt x="1469246" y="0"/>
                </a:lnTo>
                <a:lnTo>
                  <a:pt x="1469246" y="1250696"/>
                </a:lnTo>
                <a:lnTo>
                  <a:pt x="0" y="12506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0" id="40"/>
          <p:cNvSpPr/>
          <p:nvPr/>
        </p:nvSpPr>
        <p:spPr>
          <a:xfrm flipH="false" flipV="false" rot="5400000">
            <a:off x="7756947" y="3626086"/>
            <a:ext cx="1469247" cy="1250696"/>
          </a:xfrm>
          <a:custGeom>
            <a:avLst/>
            <a:gdLst/>
            <a:ahLst/>
            <a:cxnLst/>
            <a:rect r="r" b="b" t="t" l="l"/>
            <a:pathLst>
              <a:path h="1250696" w="1469247">
                <a:moveTo>
                  <a:pt x="0" y="0"/>
                </a:moveTo>
                <a:lnTo>
                  <a:pt x="1469246" y="0"/>
                </a:lnTo>
                <a:lnTo>
                  <a:pt x="1469246" y="1250697"/>
                </a:lnTo>
                <a:lnTo>
                  <a:pt x="0" y="125069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1" id="41"/>
          <p:cNvSpPr/>
          <p:nvPr/>
        </p:nvSpPr>
        <p:spPr>
          <a:xfrm flipH="false" flipV="false" rot="5400000">
            <a:off x="7756947" y="5023247"/>
            <a:ext cx="1469247" cy="1250696"/>
          </a:xfrm>
          <a:custGeom>
            <a:avLst/>
            <a:gdLst/>
            <a:ahLst/>
            <a:cxnLst/>
            <a:rect r="r" b="b" t="t" l="l"/>
            <a:pathLst>
              <a:path h="1250696" w="1469247">
                <a:moveTo>
                  <a:pt x="0" y="0"/>
                </a:moveTo>
                <a:lnTo>
                  <a:pt x="1469246" y="0"/>
                </a:lnTo>
                <a:lnTo>
                  <a:pt x="1469246" y="1250697"/>
                </a:lnTo>
                <a:lnTo>
                  <a:pt x="0" y="12506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2" id="42"/>
          <p:cNvSpPr/>
          <p:nvPr/>
        </p:nvSpPr>
        <p:spPr>
          <a:xfrm flipH="false" flipV="false" rot="5400000">
            <a:off x="7756947" y="6420408"/>
            <a:ext cx="1469247" cy="1250696"/>
          </a:xfrm>
          <a:custGeom>
            <a:avLst/>
            <a:gdLst/>
            <a:ahLst/>
            <a:cxnLst/>
            <a:rect r="r" b="b" t="t" l="l"/>
            <a:pathLst>
              <a:path h="1250696" w="1469247">
                <a:moveTo>
                  <a:pt x="0" y="0"/>
                </a:moveTo>
                <a:lnTo>
                  <a:pt x="1469246" y="0"/>
                </a:lnTo>
                <a:lnTo>
                  <a:pt x="1469246" y="1250697"/>
                </a:lnTo>
                <a:lnTo>
                  <a:pt x="0" y="125069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3" id="43"/>
          <p:cNvSpPr/>
          <p:nvPr/>
        </p:nvSpPr>
        <p:spPr>
          <a:xfrm flipH="false" flipV="false" rot="5400000">
            <a:off x="7756947" y="7817569"/>
            <a:ext cx="1469247" cy="1250696"/>
          </a:xfrm>
          <a:custGeom>
            <a:avLst/>
            <a:gdLst/>
            <a:ahLst/>
            <a:cxnLst/>
            <a:rect r="r" b="b" t="t" l="l"/>
            <a:pathLst>
              <a:path h="1250696" w="1469247">
                <a:moveTo>
                  <a:pt x="0" y="0"/>
                </a:moveTo>
                <a:lnTo>
                  <a:pt x="1469246" y="0"/>
                </a:lnTo>
                <a:lnTo>
                  <a:pt x="1469246" y="1250697"/>
                </a:lnTo>
                <a:lnTo>
                  <a:pt x="0" y="1250697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4" id="44"/>
          <p:cNvSpPr txBox="true"/>
          <p:nvPr/>
        </p:nvSpPr>
        <p:spPr>
          <a:xfrm rot="0">
            <a:off x="9315646" y="6484237"/>
            <a:ext cx="5479534" cy="43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547"/>
              </a:lnSpc>
              <a:spcBef>
                <a:spcPct val="0"/>
              </a:spcBef>
            </a:pPr>
            <a:r>
              <a:rPr lang="en-US" b="true" sz="2533" spc="8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Financial Inclusion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315646" y="2094822"/>
            <a:ext cx="5479534" cy="43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547"/>
              </a:lnSpc>
              <a:spcBef>
                <a:spcPct val="0"/>
              </a:spcBef>
            </a:pPr>
            <a:r>
              <a:rPr lang="en-US" b="true" sz="2533" spc="8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Increased Farmer Profitability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315646" y="2563867"/>
            <a:ext cx="7040650" cy="95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607"/>
              </a:lnSpc>
              <a:spcBef>
                <a:spcPct val="0"/>
              </a:spcBef>
            </a:pPr>
            <a:r>
              <a:rPr lang="en-US" sz="1738">
                <a:solidFill>
                  <a:srgbClr val="2B2B2B"/>
                </a:solidFill>
                <a:latin typeface="Canva Sans"/>
                <a:ea typeface="Canva Sans"/>
                <a:cs typeface="Canva Sans"/>
                <a:sym typeface="Canva Sans"/>
              </a:rPr>
              <a:t>Reduces crop loss and increases income through precise, Al-driven advice on pest control, irrigation, and optimal market timing.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9292319" y="3747897"/>
            <a:ext cx="5479534" cy="43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547"/>
              </a:lnSpc>
              <a:spcBef>
                <a:spcPct val="0"/>
              </a:spcBef>
            </a:pPr>
            <a:r>
              <a:rPr lang="en-US" b="true" sz="2533" spc="8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Data-Driven Governance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9315646" y="4214555"/>
            <a:ext cx="7040650" cy="629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607"/>
              </a:lnSpc>
              <a:spcBef>
                <a:spcPct val="0"/>
              </a:spcBef>
            </a:pPr>
            <a:r>
              <a:rPr lang="en-US" sz="1738">
                <a:solidFill>
                  <a:srgbClr val="2B2B2B"/>
                </a:solidFill>
                <a:latin typeface="Canva Sans"/>
                <a:ea typeface="Canva Sans"/>
                <a:cs typeface="Canva Sans"/>
                <a:sym typeface="Canva Sans"/>
              </a:rPr>
              <a:t>Offers real-time, anonymized crop data to help governments improve policies and scheme delivery.</a:t>
            </a:r>
          </a:p>
        </p:txBody>
      </p:sp>
      <p:grpSp>
        <p:nvGrpSpPr>
          <p:cNvPr name="Group 49" id="49"/>
          <p:cNvGrpSpPr/>
          <p:nvPr/>
        </p:nvGrpSpPr>
        <p:grpSpPr>
          <a:xfrm rot="0">
            <a:off x="9315646" y="5130851"/>
            <a:ext cx="7040650" cy="1028413"/>
            <a:chOff x="0" y="0"/>
            <a:chExt cx="9387533" cy="1371217"/>
          </a:xfrm>
        </p:grpSpPr>
        <p:sp>
          <p:nvSpPr>
            <p:cNvPr name="TextBox 50" id="50"/>
            <p:cNvSpPr txBox="true"/>
            <p:nvPr/>
          </p:nvSpPr>
          <p:spPr>
            <a:xfrm rot="0">
              <a:off x="0" y="-47625"/>
              <a:ext cx="7306045" cy="5587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3547"/>
                </a:lnSpc>
                <a:spcBef>
                  <a:spcPct val="0"/>
                </a:spcBef>
              </a:pPr>
              <a:r>
                <a:rPr lang="en-US" b="true" sz="2533" spc="8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High Scalability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0" y="548300"/>
              <a:ext cx="9387533" cy="8229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607"/>
                </a:lnSpc>
                <a:spcBef>
                  <a:spcPct val="0"/>
                </a:spcBef>
              </a:pPr>
              <a:r>
                <a:rPr lang="en-US" sz="1738">
                  <a:solidFill>
                    <a:srgbClr val="2B2B2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Cloud-native design enables quick expansion across languages, regions, and farming needs.</a:t>
              </a: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9315646" y="6998132"/>
            <a:ext cx="7040650" cy="629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607"/>
              </a:lnSpc>
              <a:spcBef>
                <a:spcPct val="0"/>
              </a:spcBef>
            </a:pPr>
            <a:r>
              <a:rPr lang="en-US" sz="1738">
                <a:solidFill>
                  <a:srgbClr val="2B2B2B"/>
                </a:solidFill>
                <a:latin typeface="Canva Sans"/>
                <a:ea typeface="Canva Sans"/>
                <a:cs typeface="Canva Sans"/>
                <a:sym typeface="Canva Sans"/>
              </a:rPr>
              <a:t>Creates a digital "Farm Score" from activity logs, enabling easier access to bank loans and crop insurance for farmers.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9292319" y="8435499"/>
            <a:ext cx="7040650" cy="629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607"/>
              </a:lnSpc>
              <a:spcBef>
                <a:spcPct val="0"/>
              </a:spcBef>
            </a:pPr>
            <a:r>
              <a:rPr lang="en-US" sz="1738">
                <a:solidFill>
                  <a:srgbClr val="2B2B2B"/>
                </a:solidFill>
                <a:latin typeface="Canva Sans"/>
                <a:ea typeface="Canva Sans"/>
                <a:cs typeface="Canva Sans"/>
                <a:sym typeface="Canva Sans"/>
              </a:rPr>
              <a:t>Aims to connect farmers directly with buyers ("Farm to Table"), ensuring better prices and reducing post-harvest losses.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9315646" y="7922501"/>
            <a:ext cx="5479534" cy="43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547"/>
              </a:lnSpc>
              <a:spcBef>
                <a:spcPct val="0"/>
              </a:spcBef>
            </a:pPr>
            <a:r>
              <a:rPr lang="en-US" b="true" sz="2533" spc="8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Supply Chain Integration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8145099" y="2401465"/>
            <a:ext cx="692941" cy="531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4"/>
              </a:lnSpc>
            </a:pPr>
            <a:r>
              <a:rPr lang="en-US" b="true" sz="2866" spc="12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8145099" y="3807657"/>
            <a:ext cx="692941" cy="531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4"/>
              </a:lnSpc>
            </a:pPr>
            <a:r>
              <a:rPr lang="en-US" b="true" sz="2866" spc="12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8145099" y="5204818"/>
            <a:ext cx="692941" cy="531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4"/>
              </a:lnSpc>
            </a:pPr>
            <a:r>
              <a:rPr lang="en-US" b="true" sz="2866" spc="12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8145099" y="6601979"/>
            <a:ext cx="692941" cy="531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4"/>
              </a:lnSpc>
            </a:pPr>
            <a:r>
              <a:rPr lang="en-US" b="true" sz="2866" spc="12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8145099" y="7999141"/>
            <a:ext cx="692941" cy="531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4"/>
              </a:lnSpc>
            </a:pPr>
            <a:r>
              <a:rPr lang="en-US" b="true" sz="2866" spc="12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grpSp>
        <p:nvGrpSpPr>
          <p:cNvPr name="Group 60" id="60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6972300" y="9534530"/>
            <a:ext cx="4806000" cy="547688"/>
            <a:chOff x="0" y="0"/>
            <a:chExt cx="6408000" cy="73025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408000" cy="730250"/>
            </a:xfrm>
            <a:custGeom>
              <a:avLst/>
              <a:gdLst/>
              <a:ahLst/>
              <a:cxnLst/>
              <a:rect r="r" b="b" t="t" l="l"/>
              <a:pathLst>
                <a:path h="730250" w="6408000">
                  <a:moveTo>
                    <a:pt x="0" y="0"/>
                  </a:moveTo>
                  <a:lnTo>
                    <a:pt x="6408000" y="0"/>
                  </a:lnTo>
                  <a:lnTo>
                    <a:pt x="6408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38100"/>
              <a:ext cx="6408000" cy="768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Trade Gothic"/>
                  <a:ea typeface="Trade Gothic"/>
                  <a:cs typeface="Trade Gothic"/>
                  <a:sym typeface="Trade Gothic"/>
                </a:rPr>
                <a:t>@SIH Idea submission- Template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4870" y="205818"/>
            <a:ext cx="17831021" cy="1470765"/>
            <a:chOff x="0" y="0"/>
            <a:chExt cx="23774695" cy="196102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235868"/>
              <a:ext cx="3392068" cy="1489284"/>
              <a:chOff x="0" y="0"/>
              <a:chExt cx="3792220" cy="1664970"/>
            </a:xfrm>
          </p:grpSpPr>
          <p:sp>
            <p:nvSpPr>
              <p:cNvPr name="Freeform 4" id="4" descr="Your startup LOGO"/>
              <p:cNvSpPr/>
              <p:nvPr/>
            </p:nvSpPr>
            <p:spPr>
              <a:xfrm flipH="false" flipV="false" rot="0">
                <a:off x="25400" y="25400"/>
                <a:ext cx="3741420" cy="1614170"/>
              </a:xfrm>
              <a:custGeom>
                <a:avLst/>
                <a:gdLst/>
                <a:ahLst/>
                <a:cxnLst/>
                <a:rect r="r" b="b" t="t" l="l"/>
                <a:pathLst>
                  <a:path h="1614170" w="3741420">
                    <a:moveTo>
                      <a:pt x="0" y="807085"/>
                    </a:moveTo>
                    <a:cubicBezTo>
                      <a:pt x="0" y="361315"/>
                      <a:pt x="837565" y="0"/>
                      <a:pt x="1870710" y="0"/>
                    </a:cubicBezTo>
                    <a:cubicBezTo>
                      <a:pt x="2903855" y="0"/>
                      <a:pt x="3741420" y="361315"/>
                      <a:pt x="3741420" y="807085"/>
                    </a:cubicBezTo>
                    <a:cubicBezTo>
                      <a:pt x="3741420" y="1252855"/>
                      <a:pt x="2903855" y="1614170"/>
                      <a:pt x="1870710" y="1614170"/>
                    </a:cubicBezTo>
                    <a:cubicBezTo>
                      <a:pt x="837565" y="1614170"/>
                      <a:pt x="0" y="1252855"/>
                      <a:pt x="0" y="807085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" id="5" descr="Your startup LOGO"/>
              <p:cNvSpPr/>
              <p:nvPr/>
            </p:nvSpPr>
            <p:spPr>
              <a:xfrm flipH="false" flipV="false" rot="0">
                <a:off x="0" y="0"/>
                <a:ext cx="3792220" cy="1664970"/>
              </a:xfrm>
              <a:custGeom>
                <a:avLst/>
                <a:gdLst/>
                <a:ahLst/>
                <a:cxnLst/>
                <a:rect r="r" b="b" t="t" l="l"/>
                <a:pathLst>
                  <a:path h="1664970" w="3792220">
                    <a:moveTo>
                      <a:pt x="0" y="832485"/>
                    </a:moveTo>
                    <a:cubicBezTo>
                      <a:pt x="0" y="358394"/>
                      <a:pt x="869950" y="0"/>
                      <a:pt x="1896110" y="0"/>
                    </a:cubicBezTo>
                    <a:cubicBezTo>
                      <a:pt x="2922270" y="0"/>
                      <a:pt x="3792220" y="358394"/>
                      <a:pt x="3792220" y="832485"/>
                    </a:cubicBezTo>
                    <a:lnTo>
                      <a:pt x="3766820" y="832485"/>
                    </a:lnTo>
                    <a:lnTo>
                      <a:pt x="3792220" y="832485"/>
                    </a:lnTo>
                    <a:cubicBezTo>
                      <a:pt x="3792220" y="1306576"/>
                      <a:pt x="2922270" y="1664970"/>
                      <a:pt x="1896110" y="1664970"/>
                    </a:cubicBezTo>
                    <a:lnTo>
                      <a:pt x="1896110" y="1639570"/>
                    </a:lnTo>
                    <a:lnTo>
                      <a:pt x="1896110" y="1664970"/>
                    </a:lnTo>
                    <a:cubicBezTo>
                      <a:pt x="869950" y="1664970"/>
                      <a:pt x="0" y="1306576"/>
                      <a:pt x="0" y="832485"/>
                    </a:cubicBezTo>
                    <a:lnTo>
                      <a:pt x="25400" y="832485"/>
                    </a:lnTo>
                    <a:lnTo>
                      <a:pt x="50800" y="832485"/>
                    </a:lnTo>
                    <a:lnTo>
                      <a:pt x="25400" y="832485"/>
                    </a:lnTo>
                    <a:lnTo>
                      <a:pt x="0" y="832485"/>
                    </a:lnTo>
                    <a:moveTo>
                      <a:pt x="50800" y="832485"/>
                    </a:moveTo>
                    <a:cubicBezTo>
                      <a:pt x="50800" y="846455"/>
                      <a:pt x="39370" y="857885"/>
                      <a:pt x="25400" y="857885"/>
                    </a:cubicBezTo>
                    <a:cubicBezTo>
                      <a:pt x="11430" y="857885"/>
                      <a:pt x="0" y="846455"/>
                      <a:pt x="0" y="832485"/>
                    </a:cubicBezTo>
                    <a:cubicBezTo>
                      <a:pt x="0" y="818515"/>
                      <a:pt x="11430" y="807085"/>
                      <a:pt x="25400" y="807085"/>
                    </a:cubicBezTo>
                    <a:cubicBezTo>
                      <a:pt x="39370" y="807085"/>
                      <a:pt x="50800" y="818515"/>
                      <a:pt x="50800" y="832485"/>
                    </a:cubicBezTo>
                    <a:cubicBezTo>
                      <a:pt x="50800" y="1249934"/>
                      <a:pt x="855853" y="1614170"/>
                      <a:pt x="1896110" y="1614170"/>
                    </a:cubicBezTo>
                    <a:cubicBezTo>
                      <a:pt x="2936367" y="1614170"/>
                      <a:pt x="3741420" y="1249934"/>
                      <a:pt x="3741420" y="832485"/>
                    </a:cubicBezTo>
                    <a:cubicBezTo>
                      <a:pt x="3741420" y="415036"/>
                      <a:pt x="2936367" y="50800"/>
                      <a:pt x="1896110" y="50800"/>
                    </a:cubicBezTo>
                    <a:lnTo>
                      <a:pt x="1896110" y="25400"/>
                    </a:lnTo>
                    <a:lnTo>
                      <a:pt x="1896110" y="50800"/>
                    </a:lnTo>
                    <a:cubicBezTo>
                      <a:pt x="855853" y="50800"/>
                      <a:pt x="50800" y="415036"/>
                      <a:pt x="50800" y="832485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97B2">
                      <a:alpha val="100000"/>
                    </a:srgbClr>
                  </a:gs>
                  <a:gs pos="100000">
                    <a:srgbClr val="7ED957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3792220" cy="1703070"/>
              </a:xfrm>
              <a:prstGeom prst="rect">
                <a:avLst/>
              </a:prstGeom>
            </p:spPr>
            <p:txBody>
              <a:bodyPr anchor="ctr" rtlCol="false" tIns="45440" lIns="45440" bIns="45440" rIns="45440"/>
              <a:lstStyle/>
              <a:p>
                <a:pPr algn="ctr">
                  <a:lnSpc>
                    <a:spcPts val="2898"/>
                  </a:lnSpc>
                </a:pPr>
                <a:r>
                  <a:rPr lang="en-US" sz="2415" b="true">
                    <a:solidFill>
                      <a:srgbClr val="000000"/>
                    </a:solidFill>
                    <a:latin typeface="Calibri (MS) Bold"/>
                    <a:ea typeface="Calibri (MS) Bold"/>
                    <a:cs typeface="Calibri (MS) Bold"/>
                    <a:sym typeface="Calibri (MS) Bold"/>
                  </a:rPr>
                  <a:t>MANTHANX</a:t>
                </a: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9916602" y="0"/>
              <a:ext cx="3858093" cy="1961020"/>
              <a:chOff x="0" y="0"/>
              <a:chExt cx="4418240" cy="2245736"/>
            </a:xfrm>
          </p:grpSpPr>
          <p:sp>
            <p:nvSpPr>
              <p:cNvPr name="Freeform 8" id="8" descr="https://www.sih.gov.in/img1/SIH-Logo.png"/>
              <p:cNvSpPr/>
              <p:nvPr/>
            </p:nvSpPr>
            <p:spPr>
              <a:xfrm flipH="false" flipV="false" rot="0">
                <a:off x="0" y="0"/>
                <a:ext cx="4418203" cy="2245741"/>
              </a:xfrm>
              <a:custGeom>
                <a:avLst/>
                <a:gdLst/>
                <a:ahLst/>
                <a:cxnLst/>
                <a:rect r="r" b="b" t="t" l="l"/>
                <a:pathLst>
                  <a:path h="2245741" w="4418203">
                    <a:moveTo>
                      <a:pt x="0" y="0"/>
                    </a:moveTo>
                    <a:lnTo>
                      <a:pt x="4418203" y="0"/>
                    </a:lnTo>
                    <a:lnTo>
                      <a:pt x="4418203" y="2245741"/>
                    </a:lnTo>
                    <a:lnTo>
                      <a:pt x="0" y="22457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 l="0" t="0" r="0" b="0"/>
                </a:stretch>
              </a:blip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3712319" y="271905"/>
            <a:ext cx="10816123" cy="1714500"/>
            <a:chOff x="0" y="0"/>
            <a:chExt cx="14421497" cy="2286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421496" cy="2286000"/>
            </a:xfrm>
            <a:custGeom>
              <a:avLst/>
              <a:gdLst/>
              <a:ahLst/>
              <a:cxnLst/>
              <a:rect r="r" b="b" t="t" l="l"/>
              <a:pathLst>
                <a:path h="2286000" w="14421496">
                  <a:moveTo>
                    <a:pt x="0" y="0"/>
                  </a:moveTo>
                  <a:lnTo>
                    <a:pt x="14421496" y="0"/>
                  </a:lnTo>
                  <a:lnTo>
                    <a:pt x="14421496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04775"/>
              <a:ext cx="14421497" cy="2390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RESEARCH AND REFERENCES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972300" y="9534530"/>
            <a:ext cx="4806000" cy="547688"/>
            <a:chOff x="0" y="0"/>
            <a:chExt cx="6408000" cy="7302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408000" cy="730250"/>
            </a:xfrm>
            <a:custGeom>
              <a:avLst/>
              <a:gdLst/>
              <a:ahLst/>
              <a:cxnLst/>
              <a:rect r="r" b="b" t="t" l="l"/>
              <a:pathLst>
                <a:path h="730250" w="6408000">
                  <a:moveTo>
                    <a:pt x="0" y="0"/>
                  </a:moveTo>
                  <a:lnTo>
                    <a:pt x="6408000" y="0"/>
                  </a:lnTo>
                  <a:lnTo>
                    <a:pt x="6408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6408000" cy="768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Trade Gothic"/>
                  <a:ea typeface="Trade Gothic"/>
                  <a:cs typeface="Trade Gothic"/>
                  <a:sym typeface="Trade Gothic"/>
                </a:rPr>
                <a:t>@SIH Idea submission- Template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038866" y="3177030"/>
            <a:ext cx="5320050" cy="2180787"/>
            <a:chOff x="0" y="0"/>
            <a:chExt cx="1457200" cy="59733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57200" cy="597333"/>
            </a:xfrm>
            <a:custGeom>
              <a:avLst/>
              <a:gdLst/>
              <a:ahLst/>
              <a:cxnLst/>
              <a:rect r="r" b="b" t="t" l="l"/>
              <a:pathLst>
                <a:path h="597333" w="1457200">
                  <a:moveTo>
                    <a:pt x="48023" y="0"/>
                  </a:moveTo>
                  <a:lnTo>
                    <a:pt x="1409177" y="0"/>
                  </a:lnTo>
                  <a:cubicBezTo>
                    <a:pt x="1435700" y="0"/>
                    <a:pt x="1457200" y="21501"/>
                    <a:pt x="1457200" y="48023"/>
                  </a:cubicBezTo>
                  <a:lnTo>
                    <a:pt x="1457200" y="549311"/>
                  </a:lnTo>
                  <a:cubicBezTo>
                    <a:pt x="1457200" y="562047"/>
                    <a:pt x="1452141" y="574262"/>
                    <a:pt x="1443135" y="583268"/>
                  </a:cubicBezTo>
                  <a:cubicBezTo>
                    <a:pt x="1434129" y="592274"/>
                    <a:pt x="1421914" y="597333"/>
                    <a:pt x="1409177" y="597333"/>
                  </a:cubicBezTo>
                  <a:lnTo>
                    <a:pt x="48023" y="597333"/>
                  </a:lnTo>
                  <a:cubicBezTo>
                    <a:pt x="21501" y="597333"/>
                    <a:pt x="0" y="575833"/>
                    <a:pt x="0" y="549311"/>
                  </a:cubicBezTo>
                  <a:lnTo>
                    <a:pt x="0" y="48023"/>
                  </a:lnTo>
                  <a:cubicBezTo>
                    <a:pt x="0" y="21501"/>
                    <a:pt x="21501" y="0"/>
                    <a:pt x="4802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457200" cy="644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038866" y="3177030"/>
            <a:ext cx="213989" cy="2180787"/>
            <a:chOff x="0" y="0"/>
            <a:chExt cx="58613" cy="59733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8613" cy="597333"/>
            </a:xfrm>
            <a:custGeom>
              <a:avLst/>
              <a:gdLst/>
              <a:ahLst/>
              <a:cxnLst/>
              <a:rect r="r" b="b" t="t" l="l"/>
              <a:pathLst>
                <a:path h="597333" w="58613">
                  <a:moveTo>
                    <a:pt x="29307" y="0"/>
                  </a:moveTo>
                  <a:lnTo>
                    <a:pt x="29307" y="0"/>
                  </a:lnTo>
                  <a:cubicBezTo>
                    <a:pt x="37079" y="0"/>
                    <a:pt x="44533" y="3088"/>
                    <a:pt x="50029" y="8584"/>
                  </a:cubicBezTo>
                  <a:cubicBezTo>
                    <a:pt x="55526" y="14080"/>
                    <a:pt x="58613" y="21534"/>
                    <a:pt x="58613" y="29307"/>
                  </a:cubicBezTo>
                  <a:lnTo>
                    <a:pt x="58613" y="568027"/>
                  </a:lnTo>
                  <a:cubicBezTo>
                    <a:pt x="58613" y="575799"/>
                    <a:pt x="55526" y="583254"/>
                    <a:pt x="50029" y="588750"/>
                  </a:cubicBezTo>
                  <a:cubicBezTo>
                    <a:pt x="44533" y="594246"/>
                    <a:pt x="37079" y="597333"/>
                    <a:pt x="29307" y="597333"/>
                  </a:cubicBezTo>
                  <a:lnTo>
                    <a:pt x="29307" y="597333"/>
                  </a:lnTo>
                  <a:cubicBezTo>
                    <a:pt x="21534" y="597333"/>
                    <a:pt x="14080" y="594246"/>
                    <a:pt x="8584" y="588750"/>
                  </a:cubicBezTo>
                  <a:cubicBezTo>
                    <a:pt x="3088" y="583254"/>
                    <a:pt x="0" y="575799"/>
                    <a:pt x="0" y="568027"/>
                  </a:cubicBezTo>
                  <a:lnTo>
                    <a:pt x="0" y="29307"/>
                  </a:lnTo>
                  <a:cubicBezTo>
                    <a:pt x="0" y="21534"/>
                    <a:pt x="3088" y="14080"/>
                    <a:pt x="8584" y="8584"/>
                  </a:cubicBezTo>
                  <a:cubicBezTo>
                    <a:pt x="14080" y="3088"/>
                    <a:pt x="21534" y="0"/>
                    <a:pt x="29307" y="0"/>
                  </a:cubicBezTo>
                  <a:close/>
                </a:path>
              </a:pathLst>
            </a:custGeom>
            <a:solidFill>
              <a:srgbClr val="18738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58613" cy="644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15899" y="3177030"/>
            <a:ext cx="1294453" cy="129445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49521" y="0"/>
                  </a:moveTo>
                  <a:lnTo>
                    <a:pt x="663279" y="0"/>
                  </a:lnTo>
                  <a:cubicBezTo>
                    <a:pt x="702934" y="0"/>
                    <a:pt x="740966" y="15753"/>
                    <a:pt x="769006" y="43794"/>
                  </a:cubicBezTo>
                  <a:cubicBezTo>
                    <a:pt x="797047" y="71834"/>
                    <a:pt x="812800" y="109866"/>
                    <a:pt x="812800" y="149521"/>
                  </a:cubicBezTo>
                  <a:lnTo>
                    <a:pt x="812800" y="663279"/>
                  </a:lnTo>
                  <a:cubicBezTo>
                    <a:pt x="812800" y="702934"/>
                    <a:pt x="797047" y="740966"/>
                    <a:pt x="769006" y="769006"/>
                  </a:cubicBezTo>
                  <a:cubicBezTo>
                    <a:pt x="740966" y="797047"/>
                    <a:pt x="702934" y="812800"/>
                    <a:pt x="663279" y="812800"/>
                  </a:cubicBezTo>
                  <a:lnTo>
                    <a:pt x="149521" y="812800"/>
                  </a:lnTo>
                  <a:cubicBezTo>
                    <a:pt x="109866" y="812800"/>
                    <a:pt x="71834" y="797047"/>
                    <a:pt x="43794" y="769006"/>
                  </a:cubicBezTo>
                  <a:cubicBezTo>
                    <a:pt x="15753" y="740966"/>
                    <a:pt x="0" y="702934"/>
                    <a:pt x="0" y="663279"/>
                  </a:cubicBezTo>
                  <a:lnTo>
                    <a:pt x="0" y="149521"/>
                  </a:lnTo>
                  <a:cubicBezTo>
                    <a:pt x="0" y="109866"/>
                    <a:pt x="15753" y="71834"/>
                    <a:pt x="43794" y="43794"/>
                  </a:cubicBezTo>
                  <a:cubicBezTo>
                    <a:pt x="71834" y="15753"/>
                    <a:pt x="109866" y="0"/>
                    <a:pt x="149521" y="0"/>
                  </a:cubicBezTo>
                  <a:close/>
                </a:path>
              </a:pathLst>
            </a:custGeom>
            <a:solidFill>
              <a:srgbClr val="18738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3038866" y="6258028"/>
            <a:ext cx="5320050" cy="2180787"/>
            <a:chOff x="0" y="0"/>
            <a:chExt cx="1457200" cy="59733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457200" cy="597333"/>
            </a:xfrm>
            <a:custGeom>
              <a:avLst/>
              <a:gdLst/>
              <a:ahLst/>
              <a:cxnLst/>
              <a:rect r="r" b="b" t="t" l="l"/>
              <a:pathLst>
                <a:path h="597333" w="1457200">
                  <a:moveTo>
                    <a:pt x="48023" y="0"/>
                  </a:moveTo>
                  <a:lnTo>
                    <a:pt x="1409177" y="0"/>
                  </a:lnTo>
                  <a:cubicBezTo>
                    <a:pt x="1435700" y="0"/>
                    <a:pt x="1457200" y="21501"/>
                    <a:pt x="1457200" y="48023"/>
                  </a:cubicBezTo>
                  <a:lnTo>
                    <a:pt x="1457200" y="549311"/>
                  </a:lnTo>
                  <a:cubicBezTo>
                    <a:pt x="1457200" y="562047"/>
                    <a:pt x="1452141" y="574262"/>
                    <a:pt x="1443135" y="583268"/>
                  </a:cubicBezTo>
                  <a:cubicBezTo>
                    <a:pt x="1434129" y="592274"/>
                    <a:pt x="1421914" y="597333"/>
                    <a:pt x="1409177" y="597333"/>
                  </a:cubicBezTo>
                  <a:lnTo>
                    <a:pt x="48023" y="597333"/>
                  </a:lnTo>
                  <a:cubicBezTo>
                    <a:pt x="21501" y="597333"/>
                    <a:pt x="0" y="575833"/>
                    <a:pt x="0" y="549311"/>
                  </a:cubicBezTo>
                  <a:lnTo>
                    <a:pt x="0" y="48023"/>
                  </a:lnTo>
                  <a:cubicBezTo>
                    <a:pt x="0" y="21501"/>
                    <a:pt x="21501" y="0"/>
                    <a:pt x="4802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1457200" cy="644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3038866" y="6258028"/>
            <a:ext cx="213989" cy="2180787"/>
            <a:chOff x="0" y="0"/>
            <a:chExt cx="58613" cy="59733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58613" cy="597333"/>
            </a:xfrm>
            <a:custGeom>
              <a:avLst/>
              <a:gdLst/>
              <a:ahLst/>
              <a:cxnLst/>
              <a:rect r="r" b="b" t="t" l="l"/>
              <a:pathLst>
                <a:path h="597333" w="58613">
                  <a:moveTo>
                    <a:pt x="29307" y="0"/>
                  </a:moveTo>
                  <a:lnTo>
                    <a:pt x="29307" y="0"/>
                  </a:lnTo>
                  <a:cubicBezTo>
                    <a:pt x="37079" y="0"/>
                    <a:pt x="44533" y="3088"/>
                    <a:pt x="50029" y="8584"/>
                  </a:cubicBezTo>
                  <a:cubicBezTo>
                    <a:pt x="55526" y="14080"/>
                    <a:pt x="58613" y="21534"/>
                    <a:pt x="58613" y="29307"/>
                  </a:cubicBezTo>
                  <a:lnTo>
                    <a:pt x="58613" y="568027"/>
                  </a:lnTo>
                  <a:cubicBezTo>
                    <a:pt x="58613" y="575799"/>
                    <a:pt x="55526" y="583254"/>
                    <a:pt x="50029" y="588750"/>
                  </a:cubicBezTo>
                  <a:cubicBezTo>
                    <a:pt x="44533" y="594246"/>
                    <a:pt x="37079" y="597333"/>
                    <a:pt x="29307" y="597333"/>
                  </a:cubicBezTo>
                  <a:lnTo>
                    <a:pt x="29307" y="597333"/>
                  </a:lnTo>
                  <a:cubicBezTo>
                    <a:pt x="21534" y="597333"/>
                    <a:pt x="14080" y="594246"/>
                    <a:pt x="8584" y="588750"/>
                  </a:cubicBezTo>
                  <a:cubicBezTo>
                    <a:pt x="3088" y="583254"/>
                    <a:pt x="0" y="575799"/>
                    <a:pt x="0" y="568027"/>
                  </a:cubicBezTo>
                  <a:lnTo>
                    <a:pt x="0" y="29307"/>
                  </a:lnTo>
                  <a:cubicBezTo>
                    <a:pt x="0" y="21534"/>
                    <a:pt x="3088" y="14080"/>
                    <a:pt x="8584" y="8584"/>
                  </a:cubicBezTo>
                  <a:cubicBezTo>
                    <a:pt x="14080" y="3088"/>
                    <a:pt x="21534" y="0"/>
                    <a:pt x="29307" y="0"/>
                  </a:cubicBezTo>
                  <a:close/>
                </a:path>
              </a:pathLst>
            </a:custGeom>
            <a:solidFill>
              <a:srgbClr val="33A685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58613" cy="644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515899" y="6258028"/>
            <a:ext cx="1294453" cy="1294453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49521" y="0"/>
                  </a:moveTo>
                  <a:lnTo>
                    <a:pt x="663279" y="0"/>
                  </a:lnTo>
                  <a:cubicBezTo>
                    <a:pt x="702934" y="0"/>
                    <a:pt x="740966" y="15753"/>
                    <a:pt x="769006" y="43794"/>
                  </a:cubicBezTo>
                  <a:cubicBezTo>
                    <a:pt x="797047" y="71834"/>
                    <a:pt x="812800" y="109866"/>
                    <a:pt x="812800" y="149521"/>
                  </a:cubicBezTo>
                  <a:lnTo>
                    <a:pt x="812800" y="663279"/>
                  </a:lnTo>
                  <a:cubicBezTo>
                    <a:pt x="812800" y="702934"/>
                    <a:pt x="797047" y="740966"/>
                    <a:pt x="769006" y="769006"/>
                  </a:cubicBezTo>
                  <a:cubicBezTo>
                    <a:pt x="740966" y="797047"/>
                    <a:pt x="702934" y="812800"/>
                    <a:pt x="663279" y="812800"/>
                  </a:cubicBezTo>
                  <a:lnTo>
                    <a:pt x="149521" y="812800"/>
                  </a:lnTo>
                  <a:cubicBezTo>
                    <a:pt x="109866" y="812800"/>
                    <a:pt x="71834" y="797047"/>
                    <a:pt x="43794" y="769006"/>
                  </a:cubicBezTo>
                  <a:cubicBezTo>
                    <a:pt x="15753" y="740966"/>
                    <a:pt x="0" y="702934"/>
                    <a:pt x="0" y="663279"/>
                  </a:cubicBezTo>
                  <a:lnTo>
                    <a:pt x="0" y="149521"/>
                  </a:lnTo>
                  <a:cubicBezTo>
                    <a:pt x="0" y="109866"/>
                    <a:pt x="15753" y="71834"/>
                    <a:pt x="43794" y="43794"/>
                  </a:cubicBezTo>
                  <a:cubicBezTo>
                    <a:pt x="71834" y="15753"/>
                    <a:pt x="109866" y="0"/>
                    <a:pt x="149521" y="0"/>
                  </a:cubicBezTo>
                  <a:close/>
                </a:path>
              </a:pathLst>
            </a:custGeom>
            <a:solidFill>
              <a:srgbClr val="33A685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1807108" y="6625336"/>
            <a:ext cx="712033" cy="559836"/>
          </a:xfrm>
          <a:custGeom>
            <a:avLst/>
            <a:gdLst/>
            <a:ahLst/>
            <a:cxnLst/>
            <a:rect r="r" b="b" t="t" l="l"/>
            <a:pathLst>
              <a:path h="559836" w="712033">
                <a:moveTo>
                  <a:pt x="0" y="0"/>
                </a:moveTo>
                <a:lnTo>
                  <a:pt x="712033" y="0"/>
                </a:lnTo>
                <a:lnTo>
                  <a:pt x="712033" y="559836"/>
                </a:lnTo>
                <a:lnTo>
                  <a:pt x="0" y="5598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841855" y="3502987"/>
            <a:ext cx="642540" cy="642540"/>
          </a:xfrm>
          <a:custGeom>
            <a:avLst/>
            <a:gdLst/>
            <a:ahLst/>
            <a:cxnLst/>
            <a:rect r="r" b="b" t="t" l="l"/>
            <a:pathLst>
              <a:path h="642540" w="642540">
                <a:moveTo>
                  <a:pt x="0" y="0"/>
                </a:moveTo>
                <a:lnTo>
                  <a:pt x="642540" y="0"/>
                </a:lnTo>
                <a:lnTo>
                  <a:pt x="642540" y="642540"/>
                </a:lnTo>
                <a:lnTo>
                  <a:pt x="0" y="6425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3712319" y="3173525"/>
            <a:ext cx="3995510" cy="431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521"/>
              </a:lnSpc>
              <a:spcBef>
                <a:spcPct val="0"/>
              </a:spcBef>
            </a:pPr>
            <a:r>
              <a:rPr lang="en-US" b="true" sz="2515" spc="8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Technical Paper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701136" y="3715863"/>
            <a:ext cx="4574036" cy="145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09"/>
              </a:lnSpc>
              <a:spcBef>
                <a:spcPct val="0"/>
              </a:spcBef>
            </a:pPr>
            <a:r>
              <a:rPr lang="en-US" sz="1939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"Using Deep Learning for Image-Based Plant Disease Detection." "NusaWrites" (for low-resource language model challenges).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712319" y="6292622"/>
            <a:ext cx="3995510" cy="431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521"/>
              </a:lnSpc>
              <a:spcBef>
                <a:spcPct val="0"/>
              </a:spcBef>
            </a:pPr>
            <a:r>
              <a:rPr lang="en-US" b="true" sz="2515" spc="8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Source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701136" y="6864006"/>
            <a:ext cx="3995510" cy="1088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09"/>
              </a:lnSpc>
              <a:spcBef>
                <a:spcPct val="0"/>
              </a:spcBef>
            </a:pPr>
            <a:r>
              <a:rPr lang="en-US" sz="1939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PlantVillage Dataset (for image recognition). National Data Platform (data.gov.in) &amp; IMD Weather API.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11516533" y="3177030"/>
            <a:ext cx="5320050" cy="2180787"/>
            <a:chOff x="0" y="0"/>
            <a:chExt cx="1457200" cy="59733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457200" cy="597333"/>
            </a:xfrm>
            <a:custGeom>
              <a:avLst/>
              <a:gdLst/>
              <a:ahLst/>
              <a:cxnLst/>
              <a:rect r="r" b="b" t="t" l="l"/>
              <a:pathLst>
                <a:path h="597333" w="1457200">
                  <a:moveTo>
                    <a:pt x="48023" y="0"/>
                  </a:moveTo>
                  <a:lnTo>
                    <a:pt x="1409177" y="0"/>
                  </a:lnTo>
                  <a:cubicBezTo>
                    <a:pt x="1435700" y="0"/>
                    <a:pt x="1457200" y="21501"/>
                    <a:pt x="1457200" y="48023"/>
                  </a:cubicBezTo>
                  <a:lnTo>
                    <a:pt x="1457200" y="549311"/>
                  </a:lnTo>
                  <a:cubicBezTo>
                    <a:pt x="1457200" y="562047"/>
                    <a:pt x="1452141" y="574262"/>
                    <a:pt x="1443135" y="583268"/>
                  </a:cubicBezTo>
                  <a:cubicBezTo>
                    <a:pt x="1434129" y="592274"/>
                    <a:pt x="1421914" y="597333"/>
                    <a:pt x="1409177" y="597333"/>
                  </a:cubicBezTo>
                  <a:lnTo>
                    <a:pt x="48023" y="597333"/>
                  </a:lnTo>
                  <a:cubicBezTo>
                    <a:pt x="21501" y="597333"/>
                    <a:pt x="0" y="575833"/>
                    <a:pt x="0" y="549311"/>
                  </a:cubicBezTo>
                  <a:lnTo>
                    <a:pt x="0" y="48023"/>
                  </a:lnTo>
                  <a:cubicBezTo>
                    <a:pt x="0" y="21501"/>
                    <a:pt x="21501" y="0"/>
                    <a:pt x="4802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1457200" cy="644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1516533" y="3177030"/>
            <a:ext cx="213989" cy="2180787"/>
            <a:chOff x="0" y="0"/>
            <a:chExt cx="58613" cy="59733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58613" cy="597333"/>
            </a:xfrm>
            <a:custGeom>
              <a:avLst/>
              <a:gdLst/>
              <a:ahLst/>
              <a:cxnLst/>
              <a:rect r="r" b="b" t="t" l="l"/>
              <a:pathLst>
                <a:path h="597333" w="58613">
                  <a:moveTo>
                    <a:pt x="29307" y="0"/>
                  </a:moveTo>
                  <a:lnTo>
                    <a:pt x="29307" y="0"/>
                  </a:lnTo>
                  <a:cubicBezTo>
                    <a:pt x="37079" y="0"/>
                    <a:pt x="44533" y="3088"/>
                    <a:pt x="50029" y="8584"/>
                  </a:cubicBezTo>
                  <a:cubicBezTo>
                    <a:pt x="55526" y="14080"/>
                    <a:pt x="58613" y="21534"/>
                    <a:pt x="58613" y="29307"/>
                  </a:cubicBezTo>
                  <a:lnTo>
                    <a:pt x="58613" y="568027"/>
                  </a:lnTo>
                  <a:cubicBezTo>
                    <a:pt x="58613" y="575799"/>
                    <a:pt x="55526" y="583254"/>
                    <a:pt x="50029" y="588750"/>
                  </a:cubicBezTo>
                  <a:cubicBezTo>
                    <a:pt x="44533" y="594246"/>
                    <a:pt x="37079" y="597333"/>
                    <a:pt x="29307" y="597333"/>
                  </a:cubicBezTo>
                  <a:lnTo>
                    <a:pt x="29307" y="597333"/>
                  </a:lnTo>
                  <a:cubicBezTo>
                    <a:pt x="21534" y="597333"/>
                    <a:pt x="14080" y="594246"/>
                    <a:pt x="8584" y="588750"/>
                  </a:cubicBezTo>
                  <a:cubicBezTo>
                    <a:pt x="3088" y="583254"/>
                    <a:pt x="0" y="575799"/>
                    <a:pt x="0" y="568027"/>
                  </a:cubicBezTo>
                  <a:lnTo>
                    <a:pt x="0" y="29307"/>
                  </a:lnTo>
                  <a:cubicBezTo>
                    <a:pt x="0" y="21534"/>
                    <a:pt x="3088" y="14080"/>
                    <a:pt x="8584" y="8584"/>
                  </a:cubicBezTo>
                  <a:cubicBezTo>
                    <a:pt x="14080" y="3088"/>
                    <a:pt x="21534" y="0"/>
                    <a:pt x="29307" y="0"/>
                  </a:cubicBezTo>
                  <a:close/>
                </a:path>
              </a:pathLst>
            </a:custGeom>
            <a:solidFill>
              <a:srgbClr val="9CC147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58613" cy="644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993565" y="3177030"/>
            <a:ext cx="1294453" cy="1294453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49521" y="0"/>
                  </a:moveTo>
                  <a:lnTo>
                    <a:pt x="663279" y="0"/>
                  </a:lnTo>
                  <a:cubicBezTo>
                    <a:pt x="702934" y="0"/>
                    <a:pt x="740966" y="15753"/>
                    <a:pt x="769006" y="43794"/>
                  </a:cubicBezTo>
                  <a:cubicBezTo>
                    <a:pt x="797047" y="71834"/>
                    <a:pt x="812800" y="109866"/>
                    <a:pt x="812800" y="149521"/>
                  </a:cubicBezTo>
                  <a:lnTo>
                    <a:pt x="812800" y="663279"/>
                  </a:lnTo>
                  <a:cubicBezTo>
                    <a:pt x="812800" y="702934"/>
                    <a:pt x="797047" y="740966"/>
                    <a:pt x="769006" y="769006"/>
                  </a:cubicBezTo>
                  <a:cubicBezTo>
                    <a:pt x="740966" y="797047"/>
                    <a:pt x="702934" y="812800"/>
                    <a:pt x="663279" y="812800"/>
                  </a:cubicBezTo>
                  <a:lnTo>
                    <a:pt x="149521" y="812800"/>
                  </a:lnTo>
                  <a:cubicBezTo>
                    <a:pt x="109866" y="812800"/>
                    <a:pt x="71834" y="797047"/>
                    <a:pt x="43794" y="769006"/>
                  </a:cubicBezTo>
                  <a:cubicBezTo>
                    <a:pt x="15753" y="740966"/>
                    <a:pt x="0" y="702934"/>
                    <a:pt x="0" y="663279"/>
                  </a:cubicBezTo>
                  <a:lnTo>
                    <a:pt x="0" y="149521"/>
                  </a:lnTo>
                  <a:cubicBezTo>
                    <a:pt x="0" y="109866"/>
                    <a:pt x="15753" y="71834"/>
                    <a:pt x="43794" y="43794"/>
                  </a:cubicBezTo>
                  <a:cubicBezTo>
                    <a:pt x="71834" y="15753"/>
                    <a:pt x="109866" y="0"/>
                    <a:pt x="149521" y="0"/>
                  </a:cubicBezTo>
                  <a:close/>
                </a:path>
              </a:pathLst>
            </a:custGeom>
            <a:solidFill>
              <a:srgbClr val="9CC147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1516533" y="6258028"/>
            <a:ext cx="5320050" cy="2180787"/>
            <a:chOff x="0" y="0"/>
            <a:chExt cx="1457200" cy="597333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457200" cy="597333"/>
            </a:xfrm>
            <a:custGeom>
              <a:avLst/>
              <a:gdLst/>
              <a:ahLst/>
              <a:cxnLst/>
              <a:rect r="r" b="b" t="t" l="l"/>
              <a:pathLst>
                <a:path h="597333" w="1457200">
                  <a:moveTo>
                    <a:pt x="48023" y="0"/>
                  </a:moveTo>
                  <a:lnTo>
                    <a:pt x="1409177" y="0"/>
                  </a:lnTo>
                  <a:cubicBezTo>
                    <a:pt x="1435700" y="0"/>
                    <a:pt x="1457200" y="21501"/>
                    <a:pt x="1457200" y="48023"/>
                  </a:cubicBezTo>
                  <a:lnTo>
                    <a:pt x="1457200" y="549311"/>
                  </a:lnTo>
                  <a:cubicBezTo>
                    <a:pt x="1457200" y="562047"/>
                    <a:pt x="1452141" y="574262"/>
                    <a:pt x="1443135" y="583268"/>
                  </a:cubicBezTo>
                  <a:cubicBezTo>
                    <a:pt x="1434129" y="592274"/>
                    <a:pt x="1421914" y="597333"/>
                    <a:pt x="1409177" y="597333"/>
                  </a:cubicBezTo>
                  <a:lnTo>
                    <a:pt x="48023" y="597333"/>
                  </a:lnTo>
                  <a:cubicBezTo>
                    <a:pt x="21501" y="597333"/>
                    <a:pt x="0" y="575833"/>
                    <a:pt x="0" y="549311"/>
                  </a:cubicBezTo>
                  <a:lnTo>
                    <a:pt x="0" y="48023"/>
                  </a:lnTo>
                  <a:cubicBezTo>
                    <a:pt x="0" y="21501"/>
                    <a:pt x="21501" y="0"/>
                    <a:pt x="4802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47625"/>
              <a:ext cx="1457200" cy="644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1516533" y="6258028"/>
            <a:ext cx="213989" cy="2180787"/>
            <a:chOff x="0" y="0"/>
            <a:chExt cx="58613" cy="597333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58613" cy="597333"/>
            </a:xfrm>
            <a:custGeom>
              <a:avLst/>
              <a:gdLst/>
              <a:ahLst/>
              <a:cxnLst/>
              <a:rect r="r" b="b" t="t" l="l"/>
              <a:pathLst>
                <a:path h="597333" w="58613">
                  <a:moveTo>
                    <a:pt x="29307" y="0"/>
                  </a:moveTo>
                  <a:lnTo>
                    <a:pt x="29307" y="0"/>
                  </a:lnTo>
                  <a:cubicBezTo>
                    <a:pt x="37079" y="0"/>
                    <a:pt x="44533" y="3088"/>
                    <a:pt x="50029" y="8584"/>
                  </a:cubicBezTo>
                  <a:cubicBezTo>
                    <a:pt x="55526" y="14080"/>
                    <a:pt x="58613" y="21534"/>
                    <a:pt x="58613" y="29307"/>
                  </a:cubicBezTo>
                  <a:lnTo>
                    <a:pt x="58613" y="568027"/>
                  </a:lnTo>
                  <a:cubicBezTo>
                    <a:pt x="58613" y="575799"/>
                    <a:pt x="55526" y="583254"/>
                    <a:pt x="50029" y="588750"/>
                  </a:cubicBezTo>
                  <a:cubicBezTo>
                    <a:pt x="44533" y="594246"/>
                    <a:pt x="37079" y="597333"/>
                    <a:pt x="29307" y="597333"/>
                  </a:cubicBezTo>
                  <a:lnTo>
                    <a:pt x="29307" y="597333"/>
                  </a:lnTo>
                  <a:cubicBezTo>
                    <a:pt x="21534" y="597333"/>
                    <a:pt x="14080" y="594246"/>
                    <a:pt x="8584" y="588750"/>
                  </a:cubicBezTo>
                  <a:cubicBezTo>
                    <a:pt x="3088" y="583254"/>
                    <a:pt x="0" y="575799"/>
                    <a:pt x="0" y="568027"/>
                  </a:cubicBezTo>
                  <a:lnTo>
                    <a:pt x="0" y="29307"/>
                  </a:lnTo>
                  <a:cubicBezTo>
                    <a:pt x="0" y="21534"/>
                    <a:pt x="3088" y="14080"/>
                    <a:pt x="8584" y="8584"/>
                  </a:cubicBezTo>
                  <a:cubicBezTo>
                    <a:pt x="14080" y="3088"/>
                    <a:pt x="21534" y="0"/>
                    <a:pt x="29307" y="0"/>
                  </a:cubicBezTo>
                  <a:close/>
                </a:path>
              </a:pathLst>
            </a:custGeom>
            <a:solidFill>
              <a:srgbClr val="1F497D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47625"/>
              <a:ext cx="58613" cy="644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9993565" y="6258028"/>
            <a:ext cx="1294453" cy="1294453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49521" y="0"/>
                  </a:moveTo>
                  <a:lnTo>
                    <a:pt x="663279" y="0"/>
                  </a:lnTo>
                  <a:cubicBezTo>
                    <a:pt x="702934" y="0"/>
                    <a:pt x="740966" y="15753"/>
                    <a:pt x="769006" y="43794"/>
                  </a:cubicBezTo>
                  <a:cubicBezTo>
                    <a:pt x="797047" y="71834"/>
                    <a:pt x="812800" y="109866"/>
                    <a:pt x="812800" y="149521"/>
                  </a:cubicBezTo>
                  <a:lnTo>
                    <a:pt x="812800" y="663279"/>
                  </a:lnTo>
                  <a:cubicBezTo>
                    <a:pt x="812800" y="702934"/>
                    <a:pt x="797047" y="740966"/>
                    <a:pt x="769006" y="769006"/>
                  </a:cubicBezTo>
                  <a:cubicBezTo>
                    <a:pt x="740966" y="797047"/>
                    <a:pt x="702934" y="812800"/>
                    <a:pt x="663279" y="812800"/>
                  </a:cubicBezTo>
                  <a:lnTo>
                    <a:pt x="149521" y="812800"/>
                  </a:lnTo>
                  <a:cubicBezTo>
                    <a:pt x="109866" y="812800"/>
                    <a:pt x="71834" y="797047"/>
                    <a:pt x="43794" y="769006"/>
                  </a:cubicBezTo>
                  <a:cubicBezTo>
                    <a:pt x="15753" y="740966"/>
                    <a:pt x="0" y="702934"/>
                    <a:pt x="0" y="663279"/>
                  </a:cubicBezTo>
                  <a:lnTo>
                    <a:pt x="0" y="149521"/>
                  </a:lnTo>
                  <a:cubicBezTo>
                    <a:pt x="0" y="109866"/>
                    <a:pt x="15753" y="71834"/>
                    <a:pt x="43794" y="43794"/>
                  </a:cubicBezTo>
                  <a:cubicBezTo>
                    <a:pt x="71834" y="15753"/>
                    <a:pt x="109866" y="0"/>
                    <a:pt x="149521" y="0"/>
                  </a:cubicBezTo>
                  <a:close/>
                </a:path>
              </a:pathLst>
            </a:custGeom>
            <a:solidFill>
              <a:srgbClr val="1F497D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57" id="57"/>
          <p:cNvSpPr txBox="true"/>
          <p:nvPr/>
        </p:nvSpPr>
        <p:spPr>
          <a:xfrm rot="0">
            <a:off x="12254397" y="3173525"/>
            <a:ext cx="4771261" cy="431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521"/>
              </a:lnSpc>
              <a:spcBef>
                <a:spcPct val="0"/>
              </a:spcBef>
            </a:pPr>
            <a:r>
              <a:rPr lang="en-US" b="true" sz="2515" spc="8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AI in Agriculture Studies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2254397" y="3693414"/>
            <a:ext cx="3995510" cy="145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09"/>
              </a:lnSpc>
              <a:spcBef>
                <a:spcPct val="0"/>
              </a:spcBef>
            </a:pPr>
            <a:r>
              <a:rPr lang="en-US" sz="1939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Guided by case studies and research on AI-driven advisory tools in farming, which helped shape the project’s technical approach.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2254397" y="6292622"/>
            <a:ext cx="3995510" cy="431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521"/>
              </a:lnSpc>
              <a:spcBef>
                <a:spcPct val="0"/>
              </a:spcBef>
            </a:pPr>
            <a:r>
              <a:rPr lang="en-US" b="true" sz="2515" spc="8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Market Report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2254397" y="6864006"/>
            <a:ext cx="3995510" cy="1088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09"/>
              </a:lnSpc>
              <a:spcBef>
                <a:spcPct val="0"/>
              </a:spcBef>
            </a:pPr>
            <a:r>
              <a:rPr lang="en-US" sz="1939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NABARD</a:t>
            </a:r>
            <a:r>
              <a:rPr lang="en-US" sz="1939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939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1939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ta</a:t>
            </a:r>
            <a:r>
              <a:rPr lang="en-US" sz="1939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1939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lang="en-US" sz="1939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-US" sz="1939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ocu</a:t>
            </a:r>
            <a:r>
              <a:rPr lang="en-US" sz="1939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1939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939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1939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aper </a:t>
            </a:r>
            <a:r>
              <a:rPr lang="en-US" sz="1939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1939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939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-US" sz="1939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erala.</a:t>
            </a:r>
          </a:p>
          <a:p>
            <a:pPr algn="l" marL="0" indent="0" lvl="0">
              <a:lnSpc>
                <a:spcPts val="2909"/>
              </a:lnSpc>
              <a:spcBef>
                <a:spcPct val="0"/>
              </a:spcBef>
            </a:pPr>
            <a:r>
              <a:rPr lang="en-US" sz="1939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Kerala Economic Review (Agriculture Chapter).</a:t>
            </a:r>
          </a:p>
        </p:txBody>
      </p:sp>
      <p:sp>
        <p:nvSpPr>
          <p:cNvPr name="Freeform 61" id="61"/>
          <p:cNvSpPr/>
          <p:nvPr/>
        </p:nvSpPr>
        <p:spPr>
          <a:xfrm flipH="false" flipV="false" rot="0">
            <a:off x="10244118" y="3493990"/>
            <a:ext cx="793347" cy="651537"/>
          </a:xfrm>
          <a:custGeom>
            <a:avLst/>
            <a:gdLst/>
            <a:ahLst/>
            <a:cxnLst/>
            <a:rect r="r" b="b" t="t" l="l"/>
            <a:pathLst>
              <a:path h="651537" w="793347">
                <a:moveTo>
                  <a:pt x="0" y="0"/>
                </a:moveTo>
                <a:lnTo>
                  <a:pt x="793347" y="0"/>
                </a:lnTo>
                <a:lnTo>
                  <a:pt x="793347" y="651537"/>
                </a:lnTo>
                <a:lnTo>
                  <a:pt x="0" y="65153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0">
            <a:off x="10299044" y="6550192"/>
            <a:ext cx="683495" cy="710125"/>
          </a:xfrm>
          <a:custGeom>
            <a:avLst/>
            <a:gdLst/>
            <a:ahLst/>
            <a:cxnLst/>
            <a:rect r="r" b="b" t="t" l="l"/>
            <a:pathLst>
              <a:path h="710125" w="683495">
                <a:moveTo>
                  <a:pt x="0" y="0"/>
                </a:moveTo>
                <a:lnTo>
                  <a:pt x="683495" y="0"/>
                </a:lnTo>
                <a:lnTo>
                  <a:pt x="683495" y="710125"/>
                </a:lnTo>
                <a:lnTo>
                  <a:pt x="0" y="7101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3" id="63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65" id="65"/>
          <p:cNvGrpSpPr/>
          <p:nvPr/>
        </p:nvGrpSpPr>
        <p:grpSpPr>
          <a:xfrm rot="0">
            <a:off x="6972300" y="9524665"/>
            <a:ext cx="4806000" cy="547688"/>
            <a:chOff x="0" y="0"/>
            <a:chExt cx="6408000" cy="73025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6408000" cy="730250"/>
            </a:xfrm>
            <a:custGeom>
              <a:avLst/>
              <a:gdLst/>
              <a:ahLst/>
              <a:cxnLst/>
              <a:rect r="r" b="b" t="t" l="l"/>
              <a:pathLst>
                <a:path h="730250" w="6408000">
                  <a:moveTo>
                    <a:pt x="0" y="0"/>
                  </a:moveTo>
                  <a:lnTo>
                    <a:pt x="6408000" y="0"/>
                  </a:lnTo>
                  <a:lnTo>
                    <a:pt x="6408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38100"/>
              <a:ext cx="6408000" cy="768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Trade Gothic"/>
                  <a:ea typeface="Trade Gothic"/>
                  <a:cs typeface="Trade Gothic"/>
                  <a:sym typeface="Trade Gothic"/>
                </a:rPr>
                <a:t>@SIH Idea submission- Template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DAGylTbBf0U</dc:identifier>
  <dcterms:modified xsi:type="dcterms:W3CDTF">2011-08-01T06:04:30Z</dcterms:modified>
  <cp:revision>1</cp:revision>
  <dc:title>Copy of Proposed Solution (Describe your Idea/Solution/Prototype) Detailed exp</dc:title>
</cp:coreProperties>
</file>