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81" r:id="rId16"/>
    <p:sldId id="273" r:id="rId17"/>
    <p:sldId id="280" r:id="rId18"/>
    <p:sldId id="279" r:id="rId19"/>
    <p:sldId id="278" r:id="rId20"/>
    <p:sldId id="277" r:id="rId21"/>
    <p:sldId id="276" r:id="rId22"/>
    <p:sldId id="27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6" d="100"/>
          <a:sy n="86" d="100"/>
        </p:scale>
        <p:origin x="4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1481B2-46F1-4126-B6C4-732A44E700C7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B579F3-CB8A-4F18-AF65-00047D1C1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3" y="483971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smtClean="0">
                <a:solidFill>
                  <a:schemeClr val="accent2">
                    <a:lumMod val="75000"/>
                  </a:schemeClr>
                </a:solidFill>
              </a:rPr>
              <a:t>Library Management </a:t>
            </a:r>
            <a:r>
              <a:rPr lang="en-US" sz="3100" b="1" dirty="0" smtClean="0">
                <a:solidFill>
                  <a:schemeClr val="accent2">
                    <a:lumMod val="75000"/>
                  </a:schemeClr>
                </a:solidFill>
              </a:rPr>
              <a:t>System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                            		                       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					Pavana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Krishna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Chunduru(700647307)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9" y="32895"/>
            <a:ext cx="6561513" cy="44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56" y="-446578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case diagram for the system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8" y="566670"/>
            <a:ext cx="5050790" cy="6104586"/>
          </a:xfrm>
        </p:spPr>
      </p:pic>
    </p:spTree>
    <p:extLst>
      <p:ext uri="{BB962C8B-B14F-4D97-AF65-F5344CB8AC3E}">
        <p14:creationId xmlns:p14="http://schemas.microsoft.com/office/powerpoint/2010/main" val="9799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Activity </a:t>
            </a:r>
            <a:r>
              <a:rPr lang="en-US" sz="3000" dirty="0" smtClean="0"/>
              <a:t>Diagram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Captures </a:t>
            </a:r>
            <a:r>
              <a:rPr lang="en-US" dirty="0"/>
              <a:t>the dynamic behavior of the system</a:t>
            </a:r>
            <a:r>
              <a:rPr lang="en-US" dirty="0" smtClean="0"/>
              <a:t>.</a:t>
            </a:r>
          </a:p>
          <a:p>
            <a:r>
              <a:rPr lang="en-US" dirty="0"/>
              <a:t>Activity diagrams show the overall flow of </a:t>
            </a:r>
            <a:r>
              <a:rPr lang="en-US" dirty="0" smtClean="0"/>
              <a:t>control.</a:t>
            </a:r>
          </a:p>
          <a:p>
            <a:r>
              <a:rPr lang="en-US" dirty="0"/>
              <a:t>R</a:t>
            </a:r>
            <a:r>
              <a:rPr lang="en-US" dirty="0" smtClean="0"/>
              <a:t>ounded </a:t>
            </a:r>
            <a:r>
              <a:rPr lang="en-US" dirty="0"/>
              <a:t>rectangles represent 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iamonds</a:t>
            </a:r>
            <a:r>
              <a:rPr lang="en-US" dirty="0"/>
              <a:t> represent </a:t>
            </a:r>
            <a:r>
              <a:rPr lang="en-US" dirty="0" smtClean="0"/>
              <a:t>decisions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ars</a:t>
            </a:r>
            <a:r>
              <a:rPr lang="en-US" dirty="0"/>
              <a:t> represent the start </a:t>
            </a:r>
            <a:r>
              <a:rPr lang="en-US" dirty="0" smtClean="0"/>
              <a:t>(fork) </a:t>
            </a:r>
            <a:r>
              <a:rPr lang="en-US" dirty="0"/>
              <a:t>or end (join) of concurrent </a:t>
            </a:r>
            <a:r>
              <a:rPr lang="en-US" dirty="0" smtClean="0"/>
              <a:t>activities</a:t>
            </a:r>
            <a:endParaRPr lang="en-US" dirty="0"/>
          </a:p>
          <a:p>
            <a:r>
              <a:rPr lang="en-US" dirty="0"/>
              <a:t>A black circle represents the start (initial state) of the </a:t>
            </a:r>
            <a:r>
              <a:rPr lang="en-US" dirty="0" smtClean="0"/>
              <a:t>workflow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encircled black circle represents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82" y="-333198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Activity diagram for returning a material: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50" y="809803"/>
            <a:ext cx="5910665" cy="60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86" y="-201880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Activity diagram </a:t>
            </a:r>
            <a:r>
              <a:rPr lang="en-US" sz="3000" dirty="0" smtClean="0"/>
              <a:t>for updating materials: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80" y="941120"/>
            <a:ext cx="7688688" cy="58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55" y="-499056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Activity diagram for issuing a material: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528034"/>
            <a:ext cx="9607639" cy="7543152"/>
          </a:xfrm>
        </p:spPr>
      </p:pic>
    </p:spTree>
    <p:extLst>
      <p:ext uri="{BB962C8B-B14F-4D97-AF65-F5344CB8AC3E}">
        <p14:creationId xmlns:p14="http://schemas.microsoft.com/office/powerpoint/2010/main" val="7431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141666"/>
            <a:ext cx="10363200" cy="63202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Entity class diagram: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55" y="631065"/>
            <a:ext cx="12110153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9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Sequence Diagram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Interaction diagram that </a:t>
            </a:r>
            <a:r>
              <a:rPr lang="en-US" dirty="0"/>
              <a:t>shows how processes operate with one another and in what </a:t>
            </a:r>
            <a:r>
              <a:rPr lang="en-US" dirty="0" smtClean="0"/>
              <a:t>order.</a:t>
            </a:r>
          </a:p>
          <a:p>
            <a:pPr algn="just"/>
            <a:r>
              <a:rPr lang="en-US" dirty="0" smtClean="0"/>
              <a:t>It</a:t>
            </a:r>
            <a:r>
              <a:rPr lang="en-US" dirty="0"/>
              <a:t> shows object interactions arranged in time </a:t>
            </a:r>
            <a:r>
              <a:rPr lang="en-US" dirty="0" smtClean="0"/>
              <a:t>sequence.</a:t>
            </a:r>
          </a:p>
          <a:p>
            <a:pPr algn="just"/>
            <a:r>
              <a:rPr lang="en-US" dirty="0"/>
              <a:t>It depicts the objects and classes involved in the scenario and the sequence of messages exchanged between the objects 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shows, as parallel vertical </a:t>
            </a:r>
            <a:r>
              <a:rPr lang="en-US" dirty="0" smtClean="0"/>
              <a:t>lines, </a:t>
            </a:r>
            <a:r>
              <a:rPr lang="en-US" dirty="0"/>
              <a:t>different processes or objects that live </a:t>
            </a:r>
            <a:r>
              <a:rPr lang="en-US" dirty="0" smtClean="0"/>
              <a:t>simultaneously.</a:t>
            </a:r>
          </a:p>
          <a:p>
            <a:pPr algn="just"/>
            <a:r>
              <a:rPr lang="en-US" dirty="0"/>
              <a:t> Solid arrow heads represent synchronous </a:t>
            </a:r>
            <a:r>
              <a:rPr lang="en-US" dirty="0" smtClean="0"/>
              <a:t>calls and dashed </a:t>
            </a:r>
            <a:r>
              <a:rPr lang="en-US" dirty="0"/>
              <a:t>lines represent reply </a:t>
            </a:r>
            <a:r>
              <a:rPr lang="en-US" dirty="0" smtClean="0"/>
              <a:t>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197" y="218940"/>
            <a:ext cx="10363200" cy="6706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Sequence diagram for borrowing material: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66681" y="1018392"/>
            <a:ext cx="7920507" cy="52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49" y="180303"/>
            <a:ext cx="10363200" cy="528996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Sequence diagram for </a:t>
            </a:r>
            <a:r>
              <a:rPr lang="en-US" sz="3000" dirty="0" smtClean="0"/>
              <a:t>issuing </a:t>
            </a:r>
            <a:r>
              <a:rPr lang="en-US" sz="3000" dirty="0"/>
              <a:t>material: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4405" y="846398"/>
            <a:ext cx="8229600" cy="52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92" y="296214"/>
            <a:ext cx="10363200" cy="59339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Sequence diagram for </a:t>
            </a:r>
            <a:r>
              <a:rPr lang="en-US" sz="3000" dirty="0" smtClean="0"/>
              <a:t>renewal of </a:t>
            </a:r>
            <a:r>
              <a:rPr lang="en-US" sz="3000" dirty="0"/>
              <a:t>material: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78806" y="931004"/>
            <a:ext cx="7134895" cy="49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Contents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is Library System about?</a:t>
            </a:r>
          </a:p>
          <a:p>
            <a:r>
              <a:rPr lang="en-US" sz="2800" dirty="0" smtClean="0"/>
              <a:t>Use Case Diagram</a:t>
            </a:r>
          </a:p>
          <a:p>
            <a:r>
              <a:rPr lang="en-US" sz="2800" dirty="0" smtClean="0"/>
              <a:t>Functions of the actors</a:t>
            </a:r>
          </a:p>
          <a:p>
            <a:r>
              <a:rPr lang="en-US" sz="2800" dirty="0" smtClean="0"/>
              <a:t>Use case diagrams</a:t>
            </a:r>
          </a:p>
          <a:p>
            <a:r>
              <a:rPr lang="en-US" sz="2800" dirty="0" smtClean="0"/>
              <a:t>Activity diagrams</a:t>
            </a:r>
          </a:p>
          <a:p>
            <a:r>
              <a:rPr lang="en-US" sz="2800" dirty="0" smtClean="0"/>
              <a:t>Entity-class diagrams</a:t>
            </a:r>
          </a:p>
          <a:p>
            <a:r>
              <a:rPr lang="en-US" sz="2800" dirty="0" smtClean="0"/>
              <a:t>Sequence diagrams</a:t>
            </a:r>
          </a:p>
          <a:p>
            <a:r>
              <a:rPr lang="en-US" sz="2800" dirty="0" smtClean="0"/>
              <a:t>Complete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11" y="218940"/>
            <a:ext cx="10363200" cy="722179"/>
          </a:xfrm>
        </p:spPr>
        <p:txBody>
          <a:bodyPr>
            <a:normAutofit/>
          </a:bodyPr>
          <a:lstStyle/>
          <a:p>
            <a:r>
              <a:rPr lang="en-US" sz="3000" dirty="0"/>
              <a:t>Sequence diagram for </a:t>
            </a:r>
            <a:r>
              <a:rPr lang="en-US" sz="3000" dirty="0" smtClean="0"/>
              <a:t>returning material</a:t>
            </a:r>
            <a:r>
              <a:rPr lang="en-US" sz="3000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7650" y="1048912"/>
            <a:ext cx="6636045" cy="54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44" y="334850"/>
            <a:ext cx="10363200" cy="606269"/>
          </a:xfrm>
        </p:spPr>
        <p:txBody>
          <a:bodyPr>
            <a:normAutofit/>
          </a:bodyPr>
          <a:lstStyle/>
          <a:p>
            <a:r>
              <a:rPr lang="en-US" sz="3000" dirty="0"/>
              <a:t>Sequence diagram for </a:t>
            </a:r>
            <a:r>
              <a:rPr lang="en-US" sz="3000" dirty="0" smtClean="0"/>
              <a:t>updating </a:t>
            </a:r>
            <a:r>
              <a:rPr lang="en-US" sz="3000" dirty="0"/>
              <a:t>material: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9713" y="941119"/>
            <a:ext cx="7521262" cy="53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66" y="103030"/>
            <a:ext cx="10363200" cy="451723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Complete class diagram: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600075"/>
            <a:ext cx="11719775" cy="59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280477"/>
            <a:ext cx="10363200" cy="2481625"/>
          </a:xfrm>
        </p:spPr>
        <p:txBody>
          <a:bodyPr>
            <a:normAutofit/>
          </a:bodyPr>
          <a:lstStyle/>
          <a:p>
            <a:r>
              <a:rPr lang="en-US" sz="5000" dirty="0" smtClean="0"/>
              <a:t> 				Thank You!!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is Library System about?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library system is needed to keep track of all the activities that revolve in and around the library.</a:t>
            </a:r>
          </a:p>
          <a:p>
            <a:r>
              <a:rPr lang="en-US" sz="2500" dirty="0" smtClean="0"/>
              <a:t>When broadly categorized we find that the major constituents of a library are patrons, librarian and system administrator.</a:t>
            </a:r>
          </a:p>
          <a:p>
            <a:r>
              <a:rPr lang="en-US" sz="2500" dirty="0" smtClean="0"/>
              <a:t>There are a number of activities which are performed by each person in these three categories.</a:t>
            </a:r>
          </a:p>
          <a:p>
            <a:r>
              <a:rPr lang="en-US" sz="2500" dirty="0" smtClean="0"/>
              <a:t>Lets now discuss about the library system with the help of a use case diagram.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67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4" y="405267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Case Diagram: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012" y="1329236"/>
            <a:ext cx="10515600" cy="4351338"/>
          </a:xfrm>
        </p:spPr>
        <p:txBody>
          <a:bodyPr>
            <a:normAutofit/>
          </a:bodyPr>
          <a:lstStyle/>
          <a:p>
            <a:endParaRPr lang="en-US" sz="2500" dirty="0" smtClean="0"/>
          </a:p>
          <a:p>
            <a:r>
              <a:rPr lang="en-US" sz="2500" dirty="0" smtClean="0"/>
              <a:t>UML, a visual language that lets us model processes is used to draw Use case diagrams.</a:t>
            </a:r>
          </a:p>
          <a:p>
            <a:r>
              <a:rPr lang="en-US" sz="2500" dirty="0" smtClean="0"/>
              <a:t>Use case diagrams specifies the static aspects of a system.</a:t>
            </a:r>
          </a:p>
          <a:p>
            <a:r>
              <a:rPr lang="en-US" sz="2500" dirty="0" smtClean="0"/>
              <a:t>Captures the functional requirements of the system and also depicts the interaction between the actors (</a:t>
            </a:r>
            <a:r>
              <a:rPr lang="en-US" sz="2500" i="1" dirty="0" smtClean="0"/>
              <a:t>users</a:t>
            </a:r>
            <a:r>
              <a:rPr lang="en-US" sz="2500" dirty="0" smtClean="0"/>
              <a:t>) and the product.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690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8" y="313275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Functions of the actors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5768" y="1240972"/>
            <a:ext cx="10515600" cy="484455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Patron:</a:t>
            </a:r>
          </a:p>
          <a:p>
            <a:r>
              <a:rPr lang="en-US" dirty="0" smtClean="0"/>
              <a:t> Search the catalogue for Library Material</a:t>
            </a:r>
          </a:p>
          <a:p>
            <a:r>
              <a:rPr lang="en-US" dirty="0" smtClean="0"/>
              <a:t> Borrow the Library Media/Material</a:t>
            </a:r>
          </a:p>
          <a:p>
            <a:r>
              <a:rPr lang="en-US" dirty="0" smtClean="0"/>
              <a:t> Return the Library Material/Media</a:t>
            </a:r>
          </a:p>
          <a:p>
            <a:pPr>
              <a:buNone/>
            </a:pPr>
            <a:r>
              <a:rPr lang="en-US" b="1" dirty="0" smtClean="0"/>
              <a:t>Librarian:</a:t>
            </a:r>
          </a:p>
          <a:p>
            <a:r>
              <a:rPr lang="en-US" dirty="0" smtClean="0"/>
              <a:t> Update the Patrons Information</a:t>
            </a:r>
          </a:p>
          <a:p>
            <a:r>
              <a:rPr lang="en-US" dirty="0" smtClean="0"/>
              <a:t> Search the Catalogue and Issuing the Material to the Patrons</a:t>
            </a:r>
          </a:p>
          <a:p>
            <a:r>
              <a:rPr lang="en-US" dirty="0" smtClean="0"/>
              <a:t> Remove the Damaged Media and Renew the Library Material</a:t>
            </a:r>
          </a:p>
          <a:p>
            <a:r>
              <a:rPr lang="en-US" dirty="0" smtClean="0"/>
              <a:t> Billing Payment information details as per the usage of the Library Details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Functions of the actors(contd.)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b="1" dirty="0" smtClean="0"/>
              <a:t>System Administrator:</a:t>
            </a:r>
          </a:p>
          <a:p>
            <a:r>
              <a:rPr lang="en-US" sz="2500" dirty="0" smtClean="0"/>
              <a:t> Add Patrons and Librarians accounts</a:t>
            </a:r>
          </a:p>
          <a:p>
            <a:r>
              <a:rPr lang="en-US" sz="2500" dirty="0" smtClean="0"/>
              <a:t> Update </a:t>
            </a:r>
            <a:r>
              <a:rPr lang="en-US" sz="2500" dirty="0"/>
              <a:t>a</a:t>
            </a:r>
            <a:r>
              <a:rPr lang="en-US" sz="2500" dirty="0" smtClean="0"/>
              <a:t>ll users information</a:t>
            </a:r>
          </a:p>
          <a:p>
            <a:r>
              <a:rPr lang="en-US" sz="2500" dirty="0" smtClean="0"/>
              <a:t> Issuance of privileges to users</a:t>
            </a:r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7" y="270456"/>
            <a:ext cx="10938456" cy="64490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case diagram: System Administrator</a:t>
            </a:r>
            <a:endParaRPr lang="en-US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62225" y="915362"/>
            <a:ext cx="7677150" cy="49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1" y="249584"/>
            <a:ext cx="10642242" cy="61914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case diagram: Librarian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868732"/>
            <a:ext cx="10363200" cy="51510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300766"/>
            <a:ext cx="6829425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49" y="0"/>
            <a:ext cx="103632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case diagram: Patron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71234" y="1081825"/>
            <a:ext cx="5917693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1914</TotalTime>
  <Words>373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Perpetua</vt:lpstr>
      <vt:lpstr>Wingdings 2</vt:lpstr>
      <vt:lpstr>Equity</vt:lpstr>
      <vt:lpstr>PowerPoint Presentation</vt:lpstr>
      <vt:lpstr>Contents</vt:lpstr>
      <vt:lpstr>What is Library System about?</vt:lpstr>
      <vt:lpstr>Use Case Diagram:</vt:lpstr>
      <vt:lpstr>Functions of the actors</vt:lpstr>
      <vt:lpstr>Functions of the actors(contd.)</vt:lpstr>
      <vt:lpstr>Use case diagram: System Administrator</vt:lpstr>
      <vt:lpstr>Use case diagram: Librarian</vt:lpstr>
      <vt:lpstr>Use case diagram: Patron</vt:lpstr>
      <vt:lpstr>Use case diagram for the system</vt:lpstr>
      <vt:lpstr>Activity Diagram</vt:lpstr>
      <vt:lpstr>Activity diagram for returning a material:</vt:lpstr>
      <vt:lpstr>Activity diagram for updating materials:</vt:lpstr>
      <vt:lpstr>Activity diagram for issuing a material:</vt:lpstr>
      <vt:lpstr>Entity class diagram:</vt:lpstr>
      <vt:lpstr>Sequence Diagram</vt:lpstr>
      <vt:lpstr>Sequence diagram for borrowing material:</vt:lpstr>
      <vt:lpstr>Sequence diagram for issuing material:</vt:lpstr>
      <vt:lpstr>Sequence diagram for renewal of material:</vt:lpstr>
      <vt:lpstr>Sequence diagram for returning material:</vt:lpstr>
      <vt:lpstr>Sequence diagram for updating material:</vt:lpstr>
      <vt:lpstr>Complete class diagram:</vt:lpstr>
      <vt:lpstr>     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BOYENAPALLY</dc:creator>
  <cp:lastModifiedBy>pccp5</cp:lastModifiedBy>
  <cp:revision>41</cp:revision>
  <dcterms:created xsi:type="dcterms:W3CDTF">2016-02-17T22:48:48Z</dcterms:created>
  <dcterms:modified xsi:type="dcterms:W3CDTF">2016-12-07T20:39:35Z</dcterms:modified>
</cp:coreProperties>
</file>