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3" r:id="rId3"/>
    <p:sldId id="264" r:id="rId4"/>
    <p:sldId id="265" r:id="rId5"/>
    <p:sldId id="259" r:id="rId6"/>
    <p:sldId id="258" r:id="rId7"/>
    <p:sldId id="260" r:id="rId8"/>
    <p:sldId id="256" r:id="rId9"/>
    <p:sldId id="257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4B79-72E5-F56D-A88C-B0533C66E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12721-ACAD-5F37-AF38-863B2886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BD43-25AE-249A-D4B7-F83EE99B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C052-56B6-7952-812B-B7C78E28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5296-CAA0-EBEA-E5B0-2B77766E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8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89DD-E237-3D5F-FA8D-6EA90DA9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C8828-2AFE-71EB-86D5-EBCF5F59A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1300-C98C-660A-9BF1-367AC2DA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0DA1-7A7D-6CFF-47A7-5C28AF4F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C04A3-BF01-2232-3EDA-8FEE0689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04455-4CC1-4F63-A919-AC404FECF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B0747-2E27-B203-47E8-F0DEC25D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82BD1-288E-6035-14DD-B4CB09E9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BE4D-A81B-2D98-B80D-AC5AEFA4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A70B4-8D04-5CA1-D70C-AF7ECDA3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41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1821-0355-3EA0-4EF5-0A58184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4D29-C188-BEBB-B7B8-C94D8A1E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60A6-7D7A-243D-478D-C1CBFD37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AF4E-8079-C1B3-71AF-EF849EAC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AD5DF-218E-3921-E493-FB4D3FAE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5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CBD1-A6F5-5EB8-66C8-070556A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A941E-CCC6-17F7-EE7D-EF35E555C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AAB5-2920-73B5-E25F-6515E9CF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5C1C8-2206-7505-765A-F3BB58DE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68C1-B8B7-B63C-EABF-8637AD63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8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75AB-BE0D-040C-ADF2-3D9E3C3D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F1EC-1A6D-0FE3-792A-8FB4CEA3F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5A21C-D87D-C482-9B72-17D7B07F9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B597-FDE4-2E45-5980-5691F2DF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B5332-89C0-F6E9-FA98-385C1F52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12AAC-F7E9-FFB3-90EA-FA86A2E1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10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A375-90B3-0B1F-A1C6-3BE0B6A8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54A9-6BDE-789E-8489-ADC496C5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BCCB-AAFF-346E-B653-ABF810465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067F4-D1E1-629E-038C-F0B10CDDB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6918A-2F85-9C86-E7E0-066D8931F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88860-C728-0F8C-1B74-C01FB136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E35DA-E595-686F-67A4-1432F0CB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0C817-C063-B870-B458-A13738BE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EE39-E93E-821B-68F2-F40E4847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3AFF2-02BA-4388-4560-9154F646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557E2-9C15-5514-6D5C-17464F8B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F5C20-3D92-F4CD-5A71-59490D7D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0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E638A-A5F1-8899-6C72-6F0CCAD6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5E71F-184E-D43B-F5CF-D95A7120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10FDA-6449-EF19-C104-F855967E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4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83EE-BEEC-D5C2-D4AB-5025BBB6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D4-F70A-E2E9-1BD9-FB711A13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655FF-61F4-3391-BCD7-7E51EF458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2F050-C725-30D2-C9F6-6BAF9BE7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0B252-82FB-F57B-43A0-2EBAF222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0B136-F49C-DEDB-0BB2-BC4E0C92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8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DAA0-7C75-E843-D1CA-F386BE17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D243F-9F5C-DE76-307B-33C60C9D0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F5D96-27FB-AC95-D469-857D2DCC0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31E2-EC27-DC1D-8483-51FEED56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7429-C70A-7533-0003-5F27606A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55118-9FAC-57D8-039D-EFD33FE6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1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9FCF2-62CD-6675-0680-CA3C4D68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35740-DD2A-71BE-F818-35052D19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14CF-FB04-DF47-CF0A-15C7041A6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2BD7-9937-436E-9029-21B43DCDA58B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893B-4F3C-FEC9-3E80-F3054C8D3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4F8C-3B9B-5B79-9AC7-CFF52268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2A01-70C5-42F2-A0E4-3502F445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4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844" y="0"/>
            <a:ext cx="6838122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Higgs Boson Machine Learning Project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617" y="3926847"/>
            <a:ext cx="3657600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0000"/>
                </a:solidFill>
              </a:rPr>
              <a:t>BY-</a:t>
            </a:r>
          </a:p>
          <a:p>
            <a:pPr algn="l"/>
            <a:r>
              <a:rPr lang="en-GB" dirty="0" err="1">
                <a:solidFill>
                  <a:srgbClr val="FF0000"/>
                </a:solidFill>
              </a:rPr>
              <a:t>Dewang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Vinchhi</a:t>
            </a:r>
            <a:endParaRPr lang="en-GB" dirty="0">
              <a:solidFill>
                <a:srgbClr val="FF0000"/>
              </a:solidFill>
            </a:endParaRPr>
          </a:p>
          <a:p>
            <a:pPr algn="l"/>
            <a:r>
              <a:rPr lang="en-GB" dirty="0">
                <a:solidFill>
                  <a:srgbClr val="FF0000"/>
                </a:solidFill>
              </a:rPr>
              <a:t>Dheeraj </a:t>
            </a:r>
            <a:r>
              <a:rPr lang="en-GB" dirty="0" err="1">
                <a:solidFill>
                  <a:srgbClr val="FF0000"/>
                </a:solidFill>
              </a:rPr>
              <a:t>Anikar</a:t>
            </a:r>
            <a:endParaRPr lang="en-GB" dirty="0">
              <a:solidFill>
                <a:srgbClr val="FF0000"/>
              </a:solidFill>
            </a:endParaRPr>
          </a:p>
          <a:p>
            <a:pPr algn="l"/>
            <a:r>
              <a:rPr lang="en-GB" dirty="0" err="1">
                <a:solidFill>
                  <a:srgbClr val="FF0000"/>
                </a:solidFill>
              </a:rPr>
              <a:t>Kunal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Shinde</a:t>
            </a:r>
            <a:endParaRPr lang="en-GB" dirty="0">
              <a:solidFill>
                <a:srgbClr val="FF0000"/>
              </a:solidFill>
            </a:endParaRPr>
          </a:p>
          <a:p>
            <a:pPr algn="l"/>
            <a:r>
              <a:rPr lang="en-GB" dirty="0">
                <a:solidFill>
                  <a:srgbClr val="FF0000"/>
                </a:solidFill>
              </a:rPr>
              <a:t>Prayash Panda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1517C-A57F-73B4-A596-7C2F1EE90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0" y="2703442"/>
            <a:ext cx="5972315" cy="33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9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4649B0-9C98-33BC-F053-0B1CE1B7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9569"/>
              </p:ext>
            </p:extLst>
          </p:nvPr>
        </p:nvGraphicFramePr>
        <p:xfrm>
          <a:off x="1488661" y="998127"/>
          <a:ext cx="94104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957">
                  <a:extLst>
                    <a:ext uri="{9D8B030D-6E8A-4147-A177-3AD203B41FA5}">
                      <a16:colId xmlns:a16="http://schemas.microsoft.com/office/drawing/2014/main" val="376068213"/>
                    </a:ext>
                  </a:extLst>
                </a:gridCol>
                <a:gridCol w="1028897">
                  <a:extLst>
                    <a:ext uri="{9D8B030D-6E8A-4147-A177-3AD203B41FA5}">
                      <a16:colId xmlns:a16="http://schemas.microsoft.com/office/drawing/2014/main" val="481383514"/>
                    </a:ext>
                  </a:extLst>
                </a:gridCol>
                <a:gridCol w="1141655">
                  <a:extLst>
                    <a:ext uri="{9D8B030D-6E8A-4147-A177-3AD203B41FA5}">
                      <a16:colId xmlns:a16="http://schemas.microsoft.com/office/drawing/2014/main" val="2085871101"/>
                    </a:ext>
                  </a:extLst>
                </a:gridCol>
                <a:gridCol w="1176108">
                  <a:extLst>
                    <a:ext uri="{9D8B030D-6E8A-4147-A177-3AD203B41FA5}">
                      <a16:colId xmlns:a16="http://schemas.microsoft.com/office/drawing/2014/main" val="720940718"/>
                    </a:ext>
                  </a:extLst>
                </a:gridCol>
                <a:gridCol w="1153861">
                  <a:extLst>
                    <a:ext uri="{9D8B030D-6E8A-4147-A177-3AD203B41FA5}">
                      <a16:colId xmlns:a16="http://schemas.microsoft.com/office/drawing/2014/main" val="2865752689"/>
                    </a:ext>
                  </a:extLst>
                </a:gridCol>
                <a:gridCol w="1982946">
                  <a:extLst>
                    <a:ext uri="{9D8B030D-6E8A-4147-A177-3AD203B41FA5}">
                      <a16:colId xmlns:a16="http://schemas.microsoft.com/office/drawing/2014/main" val="165660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X_jet0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X_jet1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X_jet2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X_jet3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81.61%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79.76%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83.66%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82.05%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7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83.73%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84.01%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82.46%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6539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AD4B7-2E7D-1CC8-C4CE-4A41B594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21014"/>
              </p:ext>
            </p:extLst>
          </p:nvPr>
        </p:nvGraphicFramePr>
        <p:xfrm>
          <a:off x="1488661" y="2508710"/>
          <a:ext cx="94104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212">
                  <a:extLst>
                    <a:ext uri="{9D8B030D-6E8A-4147-A177-3AD203B41FA5}">
                      <a16:colId xmlns:a16="http://schemas.microsoft.com/office/drawing/2014/main" val="2436805710"/>
                    </a:ext>
                  </a:extLst>
                </a:gridCol>
                <a:gridCol w="4705212">
                  <a:extLst>
                    <a:ext uri="{9D8B030D-6E8A-4147-A177-3AD203B41FA5}">
                      <a16:colId xmlns:a16="http://schemas.microsoft.com/office/drawing/2014/main" val="3025434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4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5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11357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51F3852-9289-2DA2-E478-64CDA1DA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35" y="245524"/>
            <a:ext cx="10515600" cy="3545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Results( Continued)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9CF437-933F-5545-BA9D-750F808C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61" y="3924262"/>
            <a:ext cx="4581525" cy="2771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B3F1A1-C7B6-9606-F644-81CB7A038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5" y="3900449"/>
            <a:ext cx="45910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849A-1230-2D32-DEF9-781F437B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C621-4650-F68F-1AAA-65F9C786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best accuracy is from Gradient Boosting.</a:t>
            </a:r>
          </a:p>
          <a:p>
            <a:r>
              <a:rPr lang="en-US" dirty="0"/>
              <a:t>Greater the AMS, better is our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Scope for Improvements</a:t>
            </a:r>
          </a:p>
          <a:p>
            <a:r>
              <a:rPr lang="en-IN" dirty="0"/>
              <a:t>Use of complex Machine learning models like ANN or RNN</a:t>
            </a:r>
          </a:p>
          <a:p>
            <a:r>
              <a:rPr lang="en-IN" dirty="0"/>
              <a:t>The iterations could be increased, but it depends on system configuration.</a:t>
            </a:r>
          </a:p>
          <a:p>
            <a:r>
              <a:rPr lang="en-IN" dirty="0"/>
              <a:t>Addition of New features through Feature Engineering is also possible.</a:t>
            </a:r>
          </a:p>
        </p:txBody>
      </p:sp>
    </p:spTree>
    <p:extLst>
      <p:ext uri="{BB962C8B-B14F-4D97-AF65-F5344CB8AC3E}">
        <p14:creationId xmlns:p14="http://schemas.microsoft.com/office/powerpoint/2010/main" val="36605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7818"/>
            <a:ext cx="10473813" cy="1050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What is the Higgs Boson Challenge?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721"/>
            <a:ext cx="10473813" cy="53625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ATLAS experiment at CERN provided simulated data used by physicists to optimize the analysis of Higgs Boson.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We are concerned with the identification of Higgs Boson decaying into tau-leptons pairs. </a:t>
            </a:r>
          </a:p>
          <a:p>
            <a:pPr algn="just"/>
            <a:r>
              <a:rPr lang="en-US" dirty="0"/>
              <a:t>This naturally lends itself as a classification problem and we have used AMS i.e., Average Median Significance, as its evaluation metric.</a:t>
            </a:r>
          </a:p>
        </p:txBody>
      </p:sp>
      <p:pic>
        <p:nvPicPr>
          <p:cNvPr id="5" name="Picture 4" descr="1-triplethr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53" y="1947557"/>
            <a:ext cx="3963893" cy="2703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Details of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19747"/>
          </a:xfrm>
        </p:spPr>
        <p:txBody>
          <a:bodyPr/>
          <a:lstStyle/>
          <a:p>
            <a:pPr algn="just"/>
            <a:r>
              <a:rPr lang="en-US" dirty="0"/>
              <a:t>Our dataset has 2 types of Features:</a:t>
            </a:r>
          </a:p>
          <a:p>
            <a:pPr algn="just">
              <a:buNone/>
            </a:pPr>
            <a:r>
              <a:rPr lang="en-US" dirty="0"/>
              <a:t>   1) Primitive Features- The raw data that has been measured by ATLAS</a:t>
            </a:r>
          </a:p>
          <a:p>
            <a:pPr algn="just">
              <a:buNone/>
            </a:pPr>
            <a:r>
              <a:rPr lang="en-US" dirty="0"/>
              <a:t>   2) Derived Features - Data derived from these Primitive Features.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When a particle decays it resembles a jet. The jet value is the number of decayed particles. Thus, the column </a:t>
            </a:r>
            <a:r>
              <a:rPr lang="en-US" dirty="0" err="1"/>
              <a:t>PRI_num_jet</a:t>
            </a:r>
            <a:r>
              <a:rPr lang="en-US" dirty="0"/>
              <a:t> is a categorical feature. Accordingly the datasets have been split into 4 sub-sets.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Logistic Regression</a:t>
            </a:r>
          </a:p>
          <a:p>
            <a:pPr algn="just"/>
            <a:r>
              <a:rPr lang="en-US" dirty="0"/>
              <a:t>KNN Classifier</a:t>
            </a:r>
          </a:p>
          <a:p>
            <a:pPr algn="just"/>
            <a:r>
              <a:rPr lang="en-US" dirty="0"/>
              <a:t>Decision Tree Classifier</a:t>
            </a:r>
          </a:p>
          <a:p>
            <a:pPr algn="just"/>
            <a:r>
              <a:rPr lang="en-US" dirty="0"/>
              <a:t>Random Forest Classifier</a:t>
            </a:r>
          </a:p>
          <a:p>
            <a:pPr algn="just"/>
            <a:r>
              <a:rPr lang="en-US" dirty="0"/>
              <a:t>Gradient Boosting to boost our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01" y="-3129"/>
            <a:ext cx="4908802" cy="1651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" y="3494234"/>
            <a:ext cx="4813547" cy="1644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" y="1711623"/>
            <a:ext cx="4750044" cy="1644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" y="5147858"/>
            <a:ext cx="4788146" cy="16637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35323" y="1432346"/>
            <a:ext cx="68126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Skewed Distribution can be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Different range of values in different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-999 which were “meaningless” were replaced with </a:t>
            </a:r>
            <a:r>
              <a:rPr lang="en-GB" sz="3600" dirty="0" err="1"/>
              <a:t>NaN</a:t>
            </a:r>
            <a:r>
              <a:rPr lang="en-GB" sz="3600" dirty="0"/>
              <a:t> values and dropped in later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Standard Scaling was also done.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AA735-213E-A253-9833-D4E0FEF5C41A}"/>
              </a:ext>
            </a:extLst>
          </p:cNvPr>
          <p:cNvSpPr txBox="1"/>
          <p:nvPr/>
        </p:nvSpPr>
        <p:spPr>
          <a:xfrm>
            <a:off x="4809922" y="299110"/>
            <a:ext cx="681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0442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2889-64A2-A127-1A51-ECFFD497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Splitting into different Jets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211D-06DB-7DD1-175A-0963F5B94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8774" cy="435133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So Lets mention what we have right now:</a:t>
            </a:r>
          </a:p>
          <a:p>
            <a:endParaRPr lang="en-IN" dirty="0"/>
          </a:p>
          <a:p>
            <a:r>
              <a:rPr lang="en-IN" dirty="0"/>
              <a:t>'y' sets of dataframe training sets</a:t>
            </a:r>
          </a:p>
          <a:p>
            <a:pPr marL="0" indent="0">
              <a:buNone/>
            </a:pPr>
            <a:r>
              <a:rPr lang="en-IN" dirty="0"/>
              <a:t>   dict_keys(['y_jet0', 'y_jet1', 'y_jet2', 'y_jet3']) </a:t>
            </a:r>
          </a:p>
          <a:p>
            <a:endParaRPr lang="en-IN" dirty="0"/>
          </a:p>
          <a:p>
            <a:r>
              <a:rPr lang="en-IN" dirty="0"/>
              <a:t>'X' sets of dataframe training sets</a:t>
            </a:r>
          </a:p>
          <a:p>
            <a:pPr marL="0" indent="0">
              <a:buNone/>
            </a:pPr>
            <a:r>
              <a:rPr lang="en-IN" dirty="0"/>
              <a:t>    dict_keys(['X_jet0', 'X_jet1', 'X_jet2', 'X_jet3']) </a:t>
            </a:r>
          </a:p>
          <a:p>
            <a:endParaRPr lang="en-IN" dirty="0"/>
          </a:p>
          <a:p>
            <a:r>
              <a:rPr lang="en-IN" dirty="0"/>
              <a:t>For test data we have Testing sets Dataframe only:</a:t>
            </a:r>
          </a:p>
          <a:p>
            <a:pPr marL="0" indent="0">
              <a:buNone/>
            </a:pPr>
            <a:r>
              <a:rPr lang="en-IN" dirty="0"/>
              <a:t>    dict_keys(['test_ds_jet0', 'test_ds_jet1', 'test_ds_jet2', 'test_ds_jet3’])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A744072-50AA-806C-A4B4-582B2361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7634" y="1825625"/>
            <a:ext cx="443616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Shape of training sets</a:t>
            </a:r>
          </a:p>
          <a:p>
            <a:pPr marL="0" indent="0">
              <a:buNone/>
            </a:pPr>
            <a:r>
              <a:rPr lang="en-US" dirty="0"/>
              <a:t>- (59032, 19)</a:t>
            </a:r>
          </a:p>
          <a:p>
            <a:pPr marL="0" indent="0">
              <a:buNone/>
            </a:pPr>
            <a:r>
              <a:rPr lang="en-US" dirty="0"/>
              <a:t>- (55986, 22)</a:t>
            </a:r>
          </a:p>
          <a:p>
            <a:pPr marL="0" indent="0">
              <a:buNone/>
            </a:pPr>
            <a:r>
              <a:rPr lang="en-US" dirty="0"/>
              <a:t>- (37942, 29)</a:t>
            </a:r>
          </a:p>
          <a:p>
            <a:pPr>
              <a:buFontTx/>
              <a:buChar char="-"/>
            </a:pPr>
            <a:r>
              <a:rPr lang="en-US" dirty="0"/>
              <a:t>(16550, 29)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Shape of testing datasets are</a:t>
            </a:r>
          </a:p>
          <a:p>
            <a:pPr marL="0" indent="0">
              <a:buNone/>
            </a:pPr>
            <a:r>
              <a:rPr lang="en-US" dirty="0"/>
              <a:t>- (162712, 19)</a:t>
            </a:r>
          </a:p>
          <a:p>
            <a:pPr marL="0" indent="0">
              <a:buNone/>
            </a:pPr>
            <a:r>
              <a:rPr lang="en-US" dirty="0"/>
              <a:t>- (153003, 22)</a:t>
            </a:r>
          </a:p>
          <a:p>
            <a:pPr marL="0" indent="0">
              <a:buNone/>
            </a:pPr>
            <a:r>
              <a:rPr lang="en-US" dirty="0"/>
              <a:t>- (104469, 29)</a:t>
            </a:r>
          </a:p>
          <a:p>
            <a:pPr marL="0" indent="0">
              <a:buNone/>
            </a:pPr>
            <a:r>
              <a:rPr lang="en-US" dirty="0"/>
              <a:t>- (45994, 29)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94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1EA39C-A21A-138D-65BA-AB998999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70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Further Analysis</a:t>
            </a:r>
            <a:endParaRPr lang="en-IN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C7755-72DB-4163-C958-3575D07E9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"/>
          <a:stretch/>
        </p:blipFill>
        <p:spPr>
          <a:xfrm>
            <a:off x="130779" y="1052814"/>
            <a:ext cx="3911134" cy="279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32B62-042E-25D9-BF69-A94335042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64" y="1167876"/>
            <a:ext cx="4087139" cy="2565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F6247-BF4C-45C9-7271-606AC3BEB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30" y="3733047"/>
            <a:ext cx="4039090" cy="31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839B4F-EBF0-3328-37E2-D782393E9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34506"/>
              </p:ext>
            </p:extLst>
          </p:nvPr>
        </p:nvGraphicFramePr>
        <p:xfrm>
          <a:off x="2000734" y="959775"/>
          <a:ext cx="8184156" cy="188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936">
                  <a:extLst>
                    <a:ext uri="{9D8B030D-6E8A-4147-A177-3AD203B41FA5}">
                      <a16:colId xmlns:a16="http://schemas.microsoft.com/office/drawing/2014/main" val="1480311923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3289411346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2169800890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3886266066"/>
                    </a:ext>
                  </a:extLst>
                </a:gridCol>
                <a:gridCol w="1108099">
                  <a:extLst>
                    <a:ext uri="{9D8B030D-6E8A-4147-A177-3AD203B41FA5}">
                      <a16:colId xmlns:a16="http://schemas.microsoft.com/office/drawing/2014/main" val="463149508"/>
                    </a:ext>
                  </a:extLst>
                </a:gridCol>
                <a:gridCol w="1364026">
                  <a:extLst>
                    <a:ext uri="{9D8B030D-6E8A-4147-A177-3AD203B41FA5}">
                      <a16:colId xmlns:a16="http://schemas.microsoft.com/office/drawing/2014/main" val="3345920840"/>
                    </a:ext>
                  </a:extLst>
                </a:gridCol>
              </a:tblGrid>
              <a:tr h="634484">
                <a:tc>
                  <a:txBody>
                    <a:bodyPr/>
                    <a:lstStyle/>
                    <a:p>
                      <a:r>
                        <a:rPr lang="en-IN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X_jet0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X_jet1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X_jet2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X_jet3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Average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29536"/>
                  </a:ext>
                </a:extLst>
              </a:tr>
              <a:tr h="513630">
                <a:tc>
                  <a:txBody>
                    <a:bodyPr/>
                    <a:lstStyle/>
                    <a:p>
                      <a:r>
                        <a:rPr lang="en-IN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79.03%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69.26%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72.59%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72.00%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73.22%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76865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r>
                        <a:rPr lang="en-IN" sz="1800" dirty="0"/>
                        <a:t>KNN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80.58%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76.68%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77.06%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74.22%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77.135%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07170"/>
                  </a:ext>
                </a:extLst>
              </a:tr>
              <a:tr h="346856">
                <a:tc>
                  <a:txBody>
                    <a:bodyPr/>
                    <a:lstStyle/>
                    <a:p>
                      <a:r>
                        <a:rPr lang="en-IN" sz="1800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81.61%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79.76%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83.15%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83.66%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82.04%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959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84F7ABA-AE23-74FA-76DF-09A5A1974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77374"/>
              </p:ext>
            </p:extLst>
          </p:nvPr>
        </p:nvGraphicFramePr>
        <p:xfrm>
          <a:off x="2007109" y="5112486"/>
          <a:ext cx="8184155" cy="1511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840">
                  <a:extLst>
                    <a:ext uri="{9D8B030D-6E8A-4147-A177-3AD203B41FA5}">
                      <a16:colId xmlns:a16="http://schemas.microsoft.com/office/drawing/2014/main" val="152034206"/>
                    </a:ext>
                  </a:extLst>
                </a:gridCol>
                <a:gridCol w="4179315">
                  <a:extLst>
                    <a:ext uri="{9D8B030D-6E8A-4147-A177-3AD203B41FA5}">
                      <a16:colId xmlns:a16="http://schemas.microsoft.com/office/drawing/2014/main" val="2285190163"/>
                    </a:ext>
                  </a:extLst>
                </a:gridCol>
              </a:tblGrid>
              <a:tr h="414357">
                <a:tc>
                  <a:txBody>
                    <a:bodyPr/>
                    <a:lstStyle/>
                    <a:p>
                      <a:r>
                        <a:rPr lang="en-IN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Approx</a:t>
                      </a:r>
                      <a:r>
                        <a:rPr lang="en-IN" sz="1800" dirty="0"/>
                        <a:t> 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00443"/>
                  </a:ext>
                </a:extLst>
              </a:tr>
              <a:tr h="345298">
                <a:tc>
                  <a:txBody>
                    <a:bodyPr/>
                    <a:lstStyle/>
                    <a:p>
                      <a:r>
                        <a:rPr lang="en-IN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&lt; 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445714"/>
                  </a:ext>
                </a:extLst>
              </a:tr>
              <a:tr h="345298">
                <a:tc>
                  <a:txBody>
                    <a:bodyPr/>
                    <a:lstStyle/>
                    <a:p>
                      <a:r>
                        <a:rPr lang="en-IN" sz="1800" dirty="0"/>
                        <a:t>KNN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3-4 hrs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81359"/>
                  </a:ext>
                </a:extLst>
              </a:tr>
              <a:tr h="345298">
                <a:tc>
                  <a:txBody>
                    <a:bodyPr/>
                    <a:lstStyle/>
                    <a:p>
                      <a:r>
                        <a:rPr lang="en-IN" sz="1800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&lt;15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42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CD09A-AFD4-67DF-96CA-45AE21ED7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13481"/>
              </p:ext>
            </p:extLst>
          </p:nvPr>
        </p:nvGraphicFramePr>
        <p:xfrm>
          <a:off x="2000733" y="3236981"/>
          <a:ext cx="8184155" cy="1511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840">
                  <a:extLst>
                    <a:ext uri="{9D8B030D-6E8A-4147-A177-3AD203B41FA5}">
                      <a16:colId xmlns:a16="http://schemas.microsoft.com/office/drawing/2014/main" val="152034206"/>
                    </a:ext>
                  </a:extLst>
                </a:gridCol>
                <a:gridCol w="4179315">
                  <a:extLst>
                    <a:ext uri="{9D8B030D-6E8A-4147-A177-3AD203B41FA5}">
                      <a16:colId xmlns:a16="http://schemas.microsoft.com/office/drawing/2014/main" val="2285190163"/>
                    </a:ext>
                  </a:extLst>
                </a:gridCol>
              </a:tblGrid>
              <a:tr h="414357">
                <a:tc>
                  <a:txBody>
                    <a:bodyPr/>
                    <a:lstStyle/>
                    <a:p>
                      <a:r>
                        <a:rPr lang="en-IN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00443"/>
                  </a:ext>
                </a:extLst>
              </a:tr>
              <a:tr h="345298">
                <a:tc>
                  <a:txBody>
                    <a:bodyPr/>
                    <a:lstStyle/>
                    <a:p>
                      <a:r>
                        <a:rPr lang="en-IN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0.5174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445714"/>
                  </a:ext>
                </a:extLst>
              </a:tr>
              <a:tr h="345298">
                <a:tc>
                  <a:txBody>
                    <a:bodyPr/>
                    <a:lstStyle/>
                    <a:p>
                      <a:r>
                        <a:rPr lang="en-IN" sz="1800" dirty="0"/>
                        <a:t>KNN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0.5767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81359"/>
                  </a:ext>
                </a:extLst>
              </a:tr>
              <a:tr h="345298">
                <a:tc>
                  <a:txBody>
                    <a:bodyPr/>
                    <a:lstStyle/>
                    <a:p>
                      <a:r>
                        <a:rPr lang="en-IN" sz="1800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0.6031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42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26672D-B0B2-1C1A-E35D-B2782C050362}"/>
              </a:ext>
            </a:extLst>
          </p:cNvPr>
          <p:cNvSpPr txBox="1"/>
          <p:nvPr/>
        </p:nvSpPr>
        <p:spPr>
          <a:xfrm>
            <a:off x="2000735" y="577427"/>
            <a:ext cx="7607092" cy="36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ACCURACY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6618C-6303-141A-0A29-DF96A59774F0}"/>
              </a:ext>
            </a:extLst>
          </p:cNvPr>
          <p:cNvSpPr txBox="1"/>
          <p:nvPr/>
        </p:nvSpPr>
        <p:spPr>
          <a:xfrm>
            <a:off x="2000734" y="2892670"/>
            <a:ext cx="6097394" cy="36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AMS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4BF29-1CA3-E04E-D541-DF2042BCE1FF}"/>
              </a:ext>
            </a:extLst>
          </p:cNvPr>
          <p:cNvSpPr txBox="1"/>
          <p:nvPr/>
        </p:nvSpPr>
        <p:spPr>
          <a:xfrm>
            <a:off x="2000733" y="4746383"/>
            <a:ext cx="8190531" cy="36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91F31-A7E2-A7A0-60D5-EBF776123B99}"/>
              </a:ext>
            </a:extLst>
          </p:cNvPr>
          <p:cNvSpPr txBox="1"/>
          <p:nvPr/>
        </p:nvSpPr>
        <p:spPr>
          <a:xfrm>
            <a:off x="2000734" y="120185"/>
            <a:ext cx="7607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RESULTS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6197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2CE7C1-324B-5504-5F2A-9A0F52CD7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78660"/>
              </p:ext>
            </p:extLst>
          </p:nvPr>
        </p:nvGraphicFramePr>
        <p:xfrm>
          <a:off x="8149243" y="1111858"/>
          <a:ext cx="3939334" cy="20287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9667">
                  <a:extLst>
                    <a:ext uri="{9D8B030D-6E8A-4147-A177-3AD203B41FA5}">
                      <a16:colId xmlns:a16="http://schemas.microsoft.com/office/drawing/2014/main" val="970212962"/>
                    </a:ext>
                  </a:extLst>
                </a:gridCol>
                <a:gridCol w="1969667">
                  <a:extLst>
                    <a:ext uri="{9D8B030D-6E8A-4147-A177-3AD203B41FA5}">
                      <a16:colId xmlns:a16="http://schemas.microsoft.com/office/drawing/2014/main" val="3902074593"/>
                    </a:ext>
                  </a:extLst>
                </a:gridCol>
              </a:tblGrid>
              <a:tr h="507184">
                <a:tc>
                  <a:txBody>
                    <a:bodyPr/>
                    <a:lstStyle/>
                    <a:p>
                      <a:r>
                        <a:rPr lang="en-IN" sz="2000" dirty="0"/>
                        <a:t>X_jet0</a:t>
                      </a:r>
                    </a:p>
                  </a:txBody>
                  <a:tcPr marL="103479" marR="103479" marT="51739" marB="51739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 marL="103479" marR="103479" marT="51739" marB="51739"/>
                </a:tc>
                <a:extLst>
                  <a:ext uri="{0D108BD9-81ED-4DB2-BD59-A6C34878D82A}">
                    <a16:rowId xmlns:a16="http://schemas.microsoft.com/office/drawing/2014/main" val="4150934836"/>
                  </a:ext>
                </a:extLst>
              </a:tr>
              <a:tr h="507184">
                <a:tc>
                  <a:txBody>
                    <a:bodyPr/>
                    <a:lstStyle/>
                    <a:p>
                      <a:r>
                        <a:rPr lang="en-IN" sz="2000" dirty="0"/>
                        <a:t>X_jet1</a:t>
                      </a:r>
                    </a:p>
                  </a:txBody>
                  <a:tcPr marL="103479" marR="103479" marT="51739" marB="51739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 marL="103479" marR="103479" marT="51739" marB="51739"/>
                </a:tc>
                <a:extLst>
                  <a:ext uri="{0D108BD9-81ED-4DB2-BD59-A6C34878D82A}">
                    <a16:rowId xmlns:a16="http://schemas.microsoft.com/office/drawing/2014/main" val="554340721"/>
                  </a:ext>
                </a:extLst>
              </a:tr>
              <a:tr h="507184">
                <a:tc>
                  <a:txBody>
                    <a:bodyPr/>
                    <a:lstStyle/>
                    <a:p>
                      <a:r>
                        <a:rPr lang="en-IN" sz="2000" dirty="0"/>
                        <a:t>X_jet2</a:t>
                      </a:r>
                    </a:p>
                  </a:txBody>
                  <a:tcPr marL="103479" marR="103479" marT="51739" marB="51739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</a:t>
                      </a:r>
                    </a:p>
                  </a:txBody>
                  <a:tcPr marL="103479" marR="103479" marT="51739" marB="51739"/>
                </a:tc>
                <a:extLst>
                  <a:ext uri="{0D108BD9-81ED-4DB2-BD59-A6C34878D82A}">
                    <a16:rowId xmlns:a16="http://schemas.microsoft.com/office/drawing/2014/main" val="900858844"/>
                  </a:ext>
                </a:extLst>
              </a:tr>
              <a:tr h="507184">
                <a:tc>
                  <a:txBody>
                    <a:bodyPr/>
                    <a:lstStyle/>
                    <a:p>
                      <a:r>
                        <a:rPr lang="en-IN" sz="2000" dirty="0"/>
                        <a:t>X_jet3</a:t>
                      </a:r>
                    </a:p>
                  </a:txBody>
                  <a:tcPr marL="103479" marR="103479" marT="51739" marB="51739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 marL="103479" marR="103479" marT="51739" marB="51739"/>
                </a:tc>
                <a:extLst>
                  <a:ext uri="{0D108BD9-81ED-4DB2-BD59-A6C34878D82A}">
                    <a16:rowId xmlns:a16="http://schemas.microsoft.com/office/drawing/2014/main" val="2960859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3FBF07-3E5C-8EE2-AF11-2489825C6889}"/>
              </a:ext>
            </a:extLst>
          </p:cNvPr>
          <p:cNvSpPr txBox="1"/>
          <p:nvPr/>
        </p:nvSpPr>
        <p:spPr>
          <a:xfrm>
            <a:off x="8496321" y="742526"/>
            <a:ext cx="370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Trees MAX_DEPTH using CV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2630082-CA5C-94D9-4C48-231DB2683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69644"/>
              </p:ext>
            </p:extLst>
          </p:nvPr>
        </p:nvGraphicFramePr>
        <p:xfrm>
          <a:off x="521303" y="1103669"/>
          <a:ext cx="3147992" cy="20999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3996">
                  <a:extLst>
                    <a:ext uri="{9D8B030D-6E8A-4147-A177-3AD203B41FA5}">
                      <a16:colId xmlns:a16="http://schemas.microsoft.com/office/drawing/2014/main" val="970212962"/>
                    </a:ext>
                  </a:extLst>
                </a:gridCol>
                <a:gridCol w="1573996">
                  <a:extLst>
                    <a:ext uri="{9D8B030D-6E8A-4147-A177-3AD203B41FA5}">
                      <a16:colId xmlns:a16="http://schemas.microsoft.com/office/drawing/2014/main" val="3902074593"/>
                    </a:ext>
                  </a:extLst>
                </a:gridCol>
              </a:tblGrid>
              <a:tr h="524976">
                <a:tc>
                  <a:txBody>
                    <a:bodyPr/>
                    <a:lstStyle/>
                    <a:p>
                      <a:r>
                        <a:rPr lang="en-IN" sz="2100" dirty="0"/>
                        <a:t>X_jet0</a:t>
                      </a:r>
                    </a:p>
                  </a:txBody>
                  <a:tcPr marL="107682" marR="107682" marT="53841" marB="53841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0.1</a:t>
                      </a:r>
                    </a:p>
                  </a:txBody>
                  <a:tcPr marL="107682" marR="107682" marT="53841" marB="53841"/>
                </a:tc>
                <a:extLst>
                  <a:ext uri="{0D108BD9-81ED-4DB2-BD59-A6C34878D82A}">
                    <a16:rowId xmlns:a16="http://schemas.microsoft.com/office/drawing/2014/main" val="4150934836"/>
                  </a:ext>
                </a:extLst>
              </a:tr>
              <a:tr h="524976">
                <a:tc>
                  <a:txBody>
                    <a:bodyPr/>
                    <a:lstStyle/>
                    <a:p>
                      <a:r>
                        <a:rPr lang="en-IN" sz="2100" dirty="0"/>
                        <a:t>X_jet1</a:t>
                      </a:r>
                    </a:p>
                  </a:txBody>
                  <a:tcPr marL="107682" marR="107682" marT="53841" marB="53841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0.1</a:t>
                      </a:r>
                    </a:p>
                  </a:txBody>
                  <a:tcPr marL="107682" marR="107682" marT="53841" marB="53841"/>
                </a:tc>
                <a:extLst>
                  <a:ext uri="{0D108BD9-81ED-4DB2-BD59-A6C34878D82A}">
                    <a16:rowId xmlns:a16="http://schemas.microsoft.com/office/drawing/2014/main" val="554340721"/>
                  </a:ext>
                </a:extLst>
              </a:tr>
              <a:tr h="524976">
                <a:tc>
                  <a:txBody>
                    <a:bodyPr/>
                    <a:lstStyle/>
                    <a:p>
                      <a:r>
                        <a:rPr lang="en-IN" sz="2100" dirty="0"/>
                        <a:t>X_jet2</a:t>
                      </a:r>
                    </a:p>
                  </a:txBody>
                  <a:tcPr marL="107682" marR="107682" marT="53841" marB="53841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10</a:t>
                      </a:r>
                    </a:p>
                  </a:txBody>
                  <a:tcPr marL="107682" marR="107682" marT="53841" marB="53841"/>
                </a:tc>
                <a:extLst>
                  <a:ext uri="{0D108BD9-81ED-4DB2-BD59-A6C34878D82A}">
                    <a16:rowId xmlns:a16="http://schemas.microsoft.com/office/drawing/2014/main" val="900858844"/>
                  </a:ext>
                </a:extLst>
              </a:tr>
              <a:tr h="524976">
                <a:tc>
                  <a:txBody>
                    <a:bodyPr/>
                    <a:lstStyle/>
                    <a:p>
                      <a:r>
                        <a:rPr lang="en-IN" sz="2100" dirty="0"/>
                        <a:t>X_jet3</a:t>
                      </a:r>
                    </a:p>
                  </a:txBody>
                  <a:tcPr marL="107682" marR="107682" marT="53841" marB="53841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100</a:t>
                      </a:r>
                    </a:p>
                  </a:txBody>
                  <a:tcPr marL="107682" marR="107682" marT="53841" marB="53841"/>
                </a:tc>
                <a:extLst>
                  <a:ext uri="{0D108BD9-81ED-4DB2-BD59-A6C34878D82A}">
                    <a16:rowId xmlns:a16="http://schemas.microsoft.com/office/drawing/2014/main" val="2960859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334410-7AD9-1AAE-4AA0-73B70844BE3B}"/>
              </a:ext>
            </a:extLst>
          </p:cNvPr>
          <p:cNvSpPr txBox="1"/>
          <p:nvPr/>
        </p:nvSpPr>
        <p:spPr>
          <a:xfrm>
            <a:off x="451275" y="685748"/>
            <a:ext cx="317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value for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FB27A-D8F1-C9E6-129E-B73C604F3AEA}"/>
              </a:ext>
            </a:extLst>
          </p:cNvPr>
          <p:cNvSpPr txBox="1"/>
          <p:nvPr/>
        </p:nvSpPr>
        <p:spPr>
          <a:xfrm>
            <a:off x="4108875" y="734338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 Value for KNN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62400-7E48-7124-E6DB-FB938E3B7DAB}"/>
              </a:ext>
            </a:extLst>
          </p:cNvPr>
          <p:cNvSpPr txBox="1"/>
          <p:nvPr/>
        </p:nvSpPr>
        <p:spPr>
          <a:xfrm>
            <a:off x="3169328" y="116895"/>
            <a:ext cx="591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HYPERPARAMTERS EVALUATION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B34BD45-889D-B326-36B4-9214432C1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49905"/>
              </p:ext>
            </p:extLst>
          </p:nvPr>
        </p:nvGraphicFramePr>
        <p:xfrm>
          <a:off x="4020793" y="1111858"/>
          <a:ext cx="3890988" cy="2107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5494">
                  <a:extLst>
                    <a:ext uri="{9D8B030D-6E8A-4147-A177-3AD203B41FA5}">
                      <a16:colId xmlns:a16="http://schemas.microsoft.com/office/drawing/2014/main" val="970212962"/>
                    </a:ext>
                  </a:extLst>
                </a:gridCol>
                <a:gridCol w="1945494">
                  <a:extLst>
                    <a:ext uri="{9D8B030D-6E8A-4147-A177-3AD203B41FA5}">
                      <a16:colId xmlns:a16="http://schemas.microsoft.com/office/drawing/2014/main" val="3902074593"/>
                    </a:ext>
                  </a:extLst>
                </a:gridCol>
              </a:tblGrid>
              <a:tr h="526830">
                <a:tc>
                  <a:txBody>
                    <a:bodyPr/>
                    <a:lstStyle/>
                    <a:p>
                      <a:r>
                        <a:rPr lang="en-IN" sz="2100" dirty="0"/>
                        <a:t>X_jet0</a:t>
                      </a:r>
                    </a:p>
                  </a:txBody>
                  <a:tcPr marL="108561" marR="108561" marT="54280" marB="54280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46</a:t>
                      </a:r>
                    </a:p>
                  </a:txBody>
                  <a:tcPr marL="108561" marR="108561" marT="54280" marB="54280"/>
                </a:tc>
                <a:extLst>
                  <a:ext uri="{0D108BD9-81ED-4DB2-BD59-A6C34878D82A}">
                    <a16:rowId xmlns:a16="http://schemas.microsoft.com/office/drawing/2014/main" val="4150934836"/>
                  </a:ext>
                </a:extLst>
              </a:tr>
              <a:tr h="526830">
                <a:tc>
                  <a:txBody>
                    <a:bodyPr/>
                    <a:lstStyle/>
                    <a:p>
                      <a:r>
                        <a:rPr lang="en-IN" sz="2100" dirty="0"/>
                        <a:t>X_jet1</a:t>
                      </a:r>
                    </a:p>
                  </a:txBody>
                  <a:tcPr marL="108561" marR="108561" marT="54280" marB="54280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43</a:t>
                      </a:r>
                    </a:p>
                  </a:txBody>
                  <a:tcPr marL="108561" marR="108561" marT="54280" marB="54280"/>
                </a:tc>
                <a:extLst>
                  <a:ext uri="{0D108BD9-81ED-4DB2-BD59-A6C34878D82A}">
                    <a16:rowId xmlns:a16="http://schemas.microsoft.com/office/drawing/2014/main" val="554340721"/>
                  </a:ext>
                </a:extLst>
              </a:tr>
              <a:tr h="526830">
                <a:tc>
                  <a:txBody>
                    <a:bodyPr/>
                    <a:lstStyle/>
                    <a:p>
                      <a:r>
                        <a:rPr lang="en-IN" sz="2100" dirty="0"/>
                        <a:t>X_jet2</a:t>
                      </a:r>
                    </a:p>
                  </a:txBody>
                  <a:tcPr marL="108561" marR="108561" marT="54280" marB="54280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48</a:t>
                      </a:r>
                    </a:p>
                  </a:txBody>
                  <a:tcPr marL="108561" marR="108561" marT="54280" marB="54280"/>
                </a:tc>
                <a:extLst>
                  <a:ext uri="{0D108BD9-81ED-4DB2-BD59-A6C34878D82A}">
                    <a16:rowId xmlns:a16="http://schemas.microsoft.com/office/drawing/2014/main" val="900858844"/>
                  </a:ext>
                </a:extLst>
              </a:tr>
              <a:tr h="526830">
                <a:tc>
                  <a:txBody>
                    <a:bodyPr/>
                    <a:lstStyle/>
                    <a:p>
                      <a:r>
                        <a:rPr lang="en-IN" sz="2100" dirty="0"/>
                        <a:t>X_jet3</a:t>
                      </a:r>
                    </a:p>
                  </a:txBody>
                  <a:tcPr marL="108561" marR="108561" marT="54280" marB="54280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41</a:t>
                      </a:r>
                    </a:p>
                  </a:txBody>
                  <a:tcPr marL="108561" marR="108561" marT="54280" marB="54280"/>
                </a:tc>
                <a:extLst>
                  <a:ext uri="{0D108BD9-81ED-4DB2-BD59-A6C34878D82A}">
                    <a16:rowId xmlns:a16="http://schemas.microsoft.com/office/drawing/2014/main" val="296085966"/>
                  </a:ext>
                </a:extLst>
              </a:tr>
            </a:tbl>
          </a:graphicData>
        </a:graphic>
      </p:graphicFrame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37830D8-97AC-5C06-D157-171997C99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"/>
          <a:stretch/>
        </p:blipFill>
        <p:spPr>
          <a:xfrm>
            <a:off x="139732" y="3752476"/>
            <a:ext cx="3911134" cy="2795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05F69A-C48B-D584-D626-F3DFBC657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75" y="3982599"/>
            <a:ext cx="4087139" cy="2565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7A92FF-7583-A96C-BF84-9A5C556A2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513" y="3616152"/>
            <a:ext cx="4039090" cy="31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651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Higgs Boson Machine Learning Project</vt:lpstr>
      <vt:lpstr>What is the Higgs Boson Challenge?</vt:lpstr>
      <vt:lpstr>Details of the Dataset</vt:lpstr>
      <vt:lpstr>Models Implemented</vt:lpstr>
      <vt:lpstr>PowerPoint Presentation</vt:lpstr>
      <vt:lpstr>Splitting into different Jets</vt:lpstr>
      <vt:lpstr>Further Analysis</vt:lpstr>
      <vt:lpstr>PowerPoint Presentation</vt:lpstr>
      <vt:lpstr>PowerPoint Presentation</vt:lpstr>
      <vt:lpstr>Results( Continued)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Anikar</dc:creator>
  <cp:lastModifiedBy>prayash panda</cp:lastModifiedBy>
  <cp:revision>14</cp:revision>
  <dcterms:created xsi:type="dcterms:W3CDTF">2022-06-15T16:32:02Z</dcterms:created>
  <dcterms:modified xsi:type="dcterms:W3CDTF">2022-06-16T16:04:41Z</dcterms:modified>
</cp:coreProperties>
</file>