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4" r:id="rId4"/>
    <p:sldMasterId id="2147483672" r:id="rId5"/>
  </p:sldMasterIdLst>
  <p:notesMasterIdLst>
    <p:notesMasterId r:id="rId14"/>
  </p:notesMasterIdLst>
  <p:sldIdLst>
    <p:sldId id="409" r:id="rId6"/>
    <p:sldId id="410" r:id="rId7"/>
    <p:sldId id="413" r:id="rId8"/>
    <p:sldId id="477" r:id="rId9"/>
    <p:sldId id="412" r:id="rId10"/>
    <p:sldId id="415" r:id="rId11"/>
    <p:sldId id="416" r:id="rId12"/>
    <p:sldId id="420" r:id="rId13"/>
    <p:sldId id="421" r:id="rId15"/>
    <p:sldId id="417" r:id="rId16"/>
    <p:sldId id="422" r:id="rId17"/>
    <p:sldId id="418" r:id="rId18"/>
    <p:sldId id="423" r:id="rId19"/>
    <p:sldId id="419" r:id="rId20"/>
    <p:sldId id="424" r:id="rId21"/>
    <p:sldId id="425" r:id="rId22"/>
    <p:sldId id="427" r:id="rId23"/>
    <p:sldId id="428" r:id="rId24"/>
    <p:sldId id="429" r:id="rId25"/>
    <p:sldId id="431" r:id="rId26"/>
    <p:sldId id="432" r:id="rId27"/>
    <p:sldId id="433" r:id="rId28"/>
    <p:sldId id="430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50" r:id="rId45"/>
    <p:sldId id="451" r:id="rId46"/>
    <p:sldId id="457" r:id="rId47"/>
    <p:sldId id="453" r:id="rId48"/>
    <p:sldId id="454" r:id="rId49"/>
    <p:sldId id="455" r:id="rId50"/>
    <p:sldId id="456" r:id="rId51"/>
    <p:sldId id="458" r:id="rId52"/>
    <p:sldId id="459" r:id="rId53"/>
    <p:sldId id="461" r:id="rId54"/>
    <p:sldId id="460" r:id="rId55"/>
    <p:sldId id="462" r:id="rId56"/>
    <p:sldId id="463" r:id="rId57"/>
    <p:sldId id="464" r:id="rId58"/>
    <p:sldId id="465" r:id="rId59"/>
    <p:sldId id="466" r:id="rId60"/>
    <p:sldId id="467" r:id="rId61"/>
    <p:sldId id="468" r:id="rId62"/>
    <p:sldId id="470" r:id="rId63"/>
    <p:sldId id="471" r:id="rId64"/>
    <p:sldId id="472" r:id="rId65"/>
    <p:sldId id="473" r:id="rId66"/>
    <p:sldId id="474" r:id="rId67"/>
    <p:sldId id="475" r:id="rId68"/>
    <p:sldId id="476" r:id="rId69"/>
    <p:sldId id="478" r:id="rId70"/>
    <p:sldId id="479" r:id="rId71"/>
    <p:sldId id="480" r:id="rId72"/>
    <p:sldId id="481" r:id="rId73"/>
    <p:sldId id="482" r:id="rId74"/>
    <p:sldId id="483" r:id="rId75"/>
    <p:sldId id="484" r:id="rId7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37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9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505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4915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27760" y="2179320"/>
            <a:ext cx="9799320" cy="102425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/>
              <a:t>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7540" y="5380990"/>
            <a:ext cx="6196330" cy="59118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人员、时间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首页</a:t>
            </a:r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47115" y="1743075"/>
            <a:ext cx="10520045" cy="431927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spcBef>
                <a:spcPts val="0"/>
              </a:spcBef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问题0：我们专业与地图有什么联系？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问题1：那些企业是互联网企业？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问题2：它们利用地图做什么开发应用？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问题3：GIS的学生适合走向地图相关的互联网企业开发岗位吗？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08330" y="359410"/>
            <a:ext cx="10969625" cy="1074420"/>
          </a:xfrm>
        </p:spPr>
        <p:txBody>
          <a:bodyPr/>
          <a:lstStyle>
            <a:lvl1pPr>
              <a:defRPr sz="2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目录2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子</a:t>
            </a:r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4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2400" b="0" i="0" u="none" strike="noStrike" kern="1200" cap="none" spc="150" normalizeH="0" baseline="0" noProof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endParaRPr strike="noStrike" noProof="1" dirty="0">
              <a:sym typeface="+mn-ea"/>
            </a:endParaRPr>
          </a:p>
          <a:p>
            <a:pPr lvl="2" fontAlgn="auto"/>
            <a:endParaRPr strike="noStrike" noProof="1" dirty="0">
              <a:sym typeface="+mn-ea"/>
            </a:endParaRPr>
          </a:p>
          <a:p>
            <a:pPr lvl="2" fontAlgn="auto"/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en-US" altLang="zh-CN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GIS</a:t>
            </a:r>
            <a:r>
              <a:rPr lang="zh-CN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行业应用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最后一组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400" b="1" i="0" u="none" strike="noStrike" kern="1200" cap="none" spc="30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引用</a:t>
            </a:r>
            <a:r>
              <a:rPr strike="noStrike" noProof="1">
                <a:sym typeface="+mn-ea"/>
              </a:rPr>
              <a:t>链接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引用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6260" y="258814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谢谢观看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27760" y="2179320"/>
            <a:ext cx="9799320" cy="102425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/>
              <a:t>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7540" y="5380990"/>
            <a:ext cx="6196330" cy="59118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人员、时间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首页</a:t>
            </a:r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330" y="1555115"/>
            <a:ext cx="350837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83675" y="16695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lnSpc>
                <a:spcPct val="150000"/>
              </a:lnSpc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一、行业背景知识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二、需求分析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三、常见的技术手段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四、招工广告研究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五、总结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目录1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47115" y="1743075"/>
            <a:ext cx="10520045" cy="431927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spcBef>
                <a:spcPts val="0"/>
              </a:spcBef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问题0：我们专业与地图有什么联系？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问题1：那些企业是互联网企业？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问题2：它们利用地图做什么开发应用？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问题3：GIS的学生适合走向地图相关的互联网企业开发岗位吗？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08330" y="359410"/>
            <a:ext cx="10969625" cy="1074420"/>
          </a:xfrm>
        </p:spPr>
        <p:txBody>
          <a:bodyPr/>
          <a:lstStyle>
            <a:lvl1pPr>
              <a:defRPr sz="2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目录2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子</a:t>
            </a:r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4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2400" b="0" i="0" u="none" strike="noStrike" kern="1200" cap="none" spc="150" normalizeH="0" baseline="0" noProof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endParaRPr strike="noStrike" noProof="1" dirty="0">
              <a:sym typeface="+mn-ea"/>
            </a:endParaRPr>
          </a:p>
          <a:p>
            <a:pPr lvl="2" fontAlgn="auto"/>
            <a:endParaRPr strike="noStrike" noProof="1" dirty="0">
              <a:sym typeface="+mn-ea"/>
            </a:endParaRPr>
          </a:p>
          <a:p>
            <a:pPr lvl="2" fontAlgn="auto"/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en-US" altLang="zh-CN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GIS</a:t>
            </a:r>
            <a:r>
              <a:rPr lang="zh-CN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行业应用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最后一组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400" b="1" i="0" u="none" strike="noStrike" kern="1200" cap="none" spc="30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引用</a:t>
            </a:r>
            <a:r>
              <a:rPr strike="noStrike" noProof="1">
                <a:sym typeface="+mn-ea"/>
              </a:rPr>
              <a:t>链接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引用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330" y="1555115"/>
            <a:ext cx="350837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83675" y="16695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lnSpc>
                <a:spcPct val="150000"/>
              </a:lnSpc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一、行业背景知识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二、需求分析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三、常见的技术手段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四、招工广告研究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五、总结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目录1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6260" y="258814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谢谢观看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27760" y="2179320"/>
            <a:ext cx="9799320" cy="102425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/>
              <a:t>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7540" y="5380990"/>
            <a:ext cx="6196330" cy="59118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人员、时间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首页</a:t>
            </a:r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330" y="1555115"/>
            <a:ext cx="350837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83675" y="16695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lnSpc>
                <a:spcPct val="150000"/>
              </a:lnSpc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一、行业背景知识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二、需求分析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三、常见的技术手段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四、招工广告研究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五、总结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目录1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47115" y="1743075"/>
            <a:ext cx="10520045" cy="431927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spcBef>
                <a:spcPts val="0"/>
              </a:spcBef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问题0：我们专业与地图有什么联系？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问题1：那些企业是互联网企业？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问题2：它们利用地图做什么开发应用？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问题3：GIS的学生适合走向地图相关的互联网企业开发岗位吗？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08330" y="359410"/>
            <a:ext cx="10969625" cy="1074420"/>
          </a:xfrm>
        </p:spPr>
        <p:txBody>
          <a:bodyPr/>
          <a:lstStyle>
            <a:lvl1pPr>
              <a:defRPr sz="2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目录2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子</a:t>
            </a:r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4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523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2400" b="0" i="0" u="none" strike="noStrike" kern="1200" cap="none" spc="150" normalizeH="0" baseline="0" noProof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en-US" altLang="zh-CN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GIS</a:t>
            </a:r>
            <a:r>
              <a:rPr lang="zh-CN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行业应用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最后一组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400" b="1" i="0" u="none" strike="noStrike" kern="1200" cap="none" spc="30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引用</a:t>
            </a:r>
            <a:r>
              <a:rPr strike="noStrike" noProof="1">
                <a:sym typeface="+mn-ea"/>
              </a:rPr>
              <a:t>链接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引用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6260" y="258814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谢谢观看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47115" y="1743075"/>
            <a:ext cx="10520045" cy="431927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spcBef>
                <a:spcPts val="0"/>
              </a:spcBef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问题0：我们专业与地图有什么联系？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问题1：那些企业是互联网企业？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问题2：它们利用地图做什么开发应用？</a:t>
            </a:r>
            <a:endParaRPr strike="noStrike" noProof="1">
              <a:sym typeface="+mn-ea"/>
            </a:endParaRPr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问题3：GIS的学生适合走向地图相关的互联网企业开发岗位吗？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08330" y="359410"/>
            <a:ext cx="10969625" cy="1074420"/>
          </a:xfrm>
        </p:spPr>
        <p:txBody>
          <a:bodyPr/>
          <a:lstStyle>
            <a:lvl1pPr>
              <a:defRPr sz="2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目录2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子</a:t>
            </a:r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4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523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2400" b="0" i="0" u="none" strike="noStrike" kern="1200" cap="none" spc="150" normalizeH="0" baseline="0" noProof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en-US" altLang="zh-CN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GIS</a:t>
            </a:r>
            <a:r>
              <a:rPr lang="zh-CN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行业应用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最后一组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400" b="1" i="0" u="none" strike="noStrike" kern="1200" cap="none" spc="30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引用</a:t>
            </a:r>
            <a:r>
              <a:rPr strike="noStrike" noProof="1">
                <a:sym typeface="+mn-ea"/>
              </a:rPr>
              <a:t>链接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引用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6260" y="258814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谢谢观看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27760" y="2179320"/>
            <a:ext cx="9799320" cy="102425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/>
              <a:t>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7540" y="5380990"/>
            <a:ext cx="6196330" cy="59118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人员、时间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首页</a:t>
            </a:r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330" y="1555115"/>
            <a:ext cx="350837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83675" y="16695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lnSpc>
                <a:spcPct val="150000"/>
              </a:lnSpc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一、行业背景知识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二、需求分析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三、常见的技术手段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四、招工广告研究</a:t>
            </a:r>
            <a:endParaRPr lang="zh-CN" altLang="en-US" strike="noStrike" noProof="1"/>
          </a:p>
          <a:p>
            <a:pPr marL="2257425" lvl="1" indent="-1800225" algn="l" fontAlgn="auto">
              <a:lnSpc>
                <a:spcPct val="200000"/>
              </a:lnSpc>
              <a:spcBef>
                <a:spcPts val="600"/>
              </a:spcBef>
            </a:pPr>
            <a:r>
              <a:rPr strike="noStrike" noProof="1">
                <a:sym typeface="+mn-ea"/>
              </a:rPr>
              <a:t>五、总结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目录1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3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4" Type="http://schemas.openxmlformats.org/officeDocument/2006/relationships/theme" Target="../theme/theme4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9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40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9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40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  <p:custDataLst>
              <p:tags r:id="rId9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40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  <p:custDataLst>
              <p:tags r:id="rId9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40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2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6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7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8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0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1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6.xml"/><Relationship Id="rId1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7.xml"/><Relationship Id="rId1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0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5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5.xml"/><Relationship Id="rId1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7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76.xml"/><Relationship Id="rId1" Type="http://schemas.openxmlformats.org/officeDocument/2006/relationships/image" Target="../media/image17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7.xml"/><Relationship Id="rId1" Type="http://schemas.openxmlformats.org/officeDocument/2006/relationships/image" Target="../media/image2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0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8.xml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27125" y="1608138"/>
            <a:ext cx="9799638" cy="1595438"/>
          </a:xfrm>
        </p:spPr>
        <p:txBody>
          <a:bodyPr vert="horz" lIns="90000" tIns="46800" rIns="90000" bIns="46800" anchor="b" anchorCtr="0">
            <a:normAutofit fontScale="90000"/>
          </a:bodyPr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GIS</a:t>
            </a:r>
            <a:r>
              <a:rPr kumimoji="0" lang="zh-CN" altLang="zh-CN" sz="4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在互联网岗位中的应用</a:t>
            </a:r>
            <a:br>
              <a:rPr lang="zh-CN" altLang="zh-CN" kern="1200" spc="300" normalizeH="0" baseline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</a:br>
            <a:r>
              <a:rPr kumimoji="0" lang="zh-CN" altLang="zh-CN" sz="4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以开发为例</a:t>
            </a:r>
            <a:endParaRPr kumimoji="0" lang="zh-CN" altLang="zh-CN" sz="48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194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718175" y="5381625"/>
            <a:ext cx="6196013" cy="590550"/>
          </a:xfrm>
        </p:spPr>
        <p:txBody>
          <a:bodyPr vert="horz" lIns="90000" tIns="46800" rIns="90000" bIns="46800" anchor="t">
            <a:normAutofit fontScale="90000"/>
          </a:bodyPr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小组成员：刘嘉乐、努尔、黄嘉豪、王朋坤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问题2：它们利用地图做什么开发应用？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在线地图服务：浏览查看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	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		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谷歌、微软、百度、阿里、腾讯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32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8" y="1314450"/>
            <a:ext cx="10877550" cy="5167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314450"/>
            <a:ext cx="10375900" cy="539273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问题2：它们利用地图做什么开发应用？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在线地图服务扩展：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	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手机定位查找、物流位置信息等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	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		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38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1314450"/>
            <a:ext cx="10382250" cy="541813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813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问题3：GIS的学生适合走向地图相关的互联网企业开发岗位吗？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8131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013" y="2667000"/>
            <a:ext cx="4741862" cy="3582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7181850" y="3406775"/>
            <a:ext cx="5080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3200" b="1" noProof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供需关系</a:t>
            </a:r>
            <a:endParaRPr lang="zh-CN" altLang="en-US" sz="3200" b="1" noProof="1">
              <a:solidFill>
                <a:schemeClr val="accent6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文本占位符 4"/>
          <p:cNvSpPr>
            <a:spLocks noGrp="1"/>
          </p:cNvSpPr>
          <p:nvPr>
            <p:ph type="body" sz="half" idx="2" hasCustomPrompt="1"/>
          </p:nvPr>
        </p:nvSpPr>
        <p:spPr>
          <a:xfrm>
            <a:off x="1047750" y="1743075"/>
            <a:ext cx="10518775" cy="4319588"/>
          </a:xfrm>
        </p:spPr>
        <p:txBody>
          <a:bodyPr lIns="90000" tIns="46800" rIns="90000" bIns="46800" rtlCol="0" anchor="t">
            <a:normAutofit/>
          </a:bodyPr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以百度地图为例：</a:t>
            </a:r>
            <a:endParaRPr kumimoji="0" lang="zh-CN" altLang="en-US" sz="24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问题３：本科阶段的GIS的学生要来分担那种分工？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358775"/>
            <a:ext cx="10969625" cy="10747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br>
              <a:rPr lang="zh-CN" altLang="en-US"/>
            </a:br>
            <a:endParaRPr kumimoji="0" lang="zh-CN" altLang="en-US" sz="2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1202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功能：定位、地图、轨迹、路线规划、导航、路况、搜索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2" name="图片 42" descr="&amp;pfm122&amp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566863"/>
            <a:ext cx="11811000" cy="495458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222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服务：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个人(免费的出行、娱乐、学习)、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企业（车用导航、物流行业方案、网约车服务等）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325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服务：企业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---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车企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企业（车用导航、物流行业方案、网约车服务等）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3251" name="图片 44"/>
          <p:cNvPicPr>
            <a:picLocks noChangeAspect="1"/>
          </p:cNvPicPr>
          <p:nvPr/>
        </p:nvPicPr>
        <p:blipFill>
          <a:blip r:embed="rId1"/>
          <a:srcRect l="-1338" t="-1805" r="1338" b="357"/>
          <a:stretch>
            <a:fillRect/>
          </a:stretch>
        </p:blipFill>
        <p:spPr>
          <a:xfrm>
            <a:off x="193675" y="3425825"/>
            <a:ext cx="11804650" cy="31686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4274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服务：企业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---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物流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企业（车用导航、物流行业方案、网约车服务等）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4275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63" y="3465513"/>
            <a:ext cx="11388725" cy="300196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5298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服务：企业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---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景区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企业（车用导航、物流行业方案、网约车服务等）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5299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3" y="3398838"/>
            <a:ext cx="11122025" cy="28511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6322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资源：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计算机硬件设备、操作系统、数据及数据采集设备、数据处理软件、服务器软件等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图片占位符 4"/>
          <p:cNvSpPr>
            <a:spLocks noGrp="1"/>
          </p:cNvSpPr>
          <p:nvPr>
            <p:ph type="pic" idx="1"/>
          </p:nvPr>
        </p:nvSpPr>
        <p:spPr>
          <a:xfrm>
            <a:off x="608013" y="1555750"/>
            <a:ext cx="3508375" cy="4606925"/>
          </a:xfrm>
          <a:ln/>
        </p:spPr>
      </p:sp>
      <p:sp>
        <p:nvSpPr>
          <p:cNvPr id="35842" name="文本占位符 2"/>
          <p:cNvSpPr>
            <a:spLocks noGrp="1"/>
          </p:cNvSpPr>
          <p:nvPr>
            <p:ph type="body" sz="half" idx="2" hasCustomPrompt="1"/>
          </p:nvPr>
        </p:nvSpPr>
        <p:spPr>
          <a:xfrm>
            <a:off x="5883275" y="1670050"/>
            <a:ext cx="5227638" cy="4606925"/>
          </a:xfrm>
        </p:spPr>
        <p:txBody>
          <a:bodyPr lIns="90000" tIns="46800" rIns="90000" bIns="46800" rtlCol="0" anchor="t">
            <a:normAutofit/>
          </a:bodyPr>
          <a:p>
            <a:pPr marL="2257425" marR="0" lvl="1" indent="-1800225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一、行业背景知识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257425" marR="0" lvl="1" indent="-1800225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二、需求分析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257425" marR="0" lvl="1" indent="-1800225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三、常见的技术手段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257425" marR="0" lvl="1" indent="-1800225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四、招工广告研究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2257425" marR="0" lvl="1" indent="-1800225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五、总结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目录</a:t>
            </a:r>
            <a:endParaRPr kumimoji="0" lang="zh-CN" altLang="en-US" sz="4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734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资源：数据采集资质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计算机硬件设备、操作系统、数据及数据采集设备、数据处理软件、服务器软件等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7347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3170238"/>
            <a:ext cx="10407650" cy="325596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837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问题１：在线地图承担的功能与服务？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资源：合作伙伴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计算机硬件设备、操作系统、数据及数据采集设备、数据处理软件、服务器软件等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8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" y="168275"/>
            <a:ext cx="12628563" cy="1002188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393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22375" y="-6400800"/>
            <a:ext cx="14220825" cy="112871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fontScale="90000"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1.数据的采集类型：POI、行政区划、门址、上车点、街景图等信息；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注：采集条件：政府交通等部门数据获取、测绘（拥有相关的甲级测绘资质）设施获取数据，稳定的物理机房存储数据，可靠、快速的网络传播数据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fontScale="90000"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1.数据的采集类型：POI、行政区划、门址、上车点、街景图等信息；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注：采集条件：政府交通等部门数据获取、测绘（拥有相关的甲级测绘资质）设施获取数据，稳定的物理机房存储数据，可靠、快速的网络传播数据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46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1.数据的采集类型：POI、行政区划、门址、上车点、街景图等信息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349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2.服务的编辑与更新：不同图层内容的编辑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514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3.服务的存储与管理：稳定的物理机房存储数据，可靠、快速的网络传播数据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5538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4.地图的查询和分析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6562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5.可视化表达输出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占位符 4"/>
          <p:cNvSpPr>
            <a:spLocks noGrp="1"/>
          </p:cNvSpPr>
          <p:nvPr>
            <p:ph type="body" sz="half" idx="2" hasCustomPrompt="1"/>
          </p:nvPr>
        </p:nvSpPr>
        <p:spPr>
          <a:xfrm>
            <a:off x="1047750" y="1743075"/>
            <a:ext cx="10518775" cy="4319588"/>
          </a:xfrm>
        </p:spPr>
        <p:txBody>
          <a:bodyPr lIns="90000" tIns="46800" rIns="90000" bIns="46800" rtlCol="0" anchor="t">
            <a:normAutofit/>
          </a:bodyPr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问题0：我们专业与地图有什么联系？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问题1：那些企业是大型互联网企业？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问题2：它们利用地图做什么开发应用？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问题3：GIS的学生适合走向地图相关的互联网企业开发岗位吗？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358775"/>
            <a:ext cx="10969625" cy="10747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br>
              <a:rPr lang="zh-CN" altLang="en-US"/>
            </a:br>
            <a:endParaRPr kumimoji="0" lang="zh-CN" altLang="en-US" sz="2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758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流程：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6.服务的发布与维护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861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我们工作了还是基于软件平台来进行以上的流程吗？那是否太简单了？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9634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问题２：地图服务需要的资源、流程？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影像的编码格式吗？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你熟悉各种算法吗？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你弄的清楚二进制文件和文本文件吗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二、需求分析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问题３：本科阶段的GIS的学生要来分担那种分工？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我们要分担从数据采集到地图内容表达所有流程吗？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我认为我们本科毕业后从事 </a:t>
            </a:r>
            <a:r>
              <a:rPr kumimoji="0" lang="zh-CN" altLang="en-US" sz="40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40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-&gt; 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下一章</a:t>
            </a:r>
            <a:endParaRPr kumimoji="0" lang="en-US" altLang="zh-CN" sz="24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文本占位符 4"/>
          <p:cNvSpPr>
            <a:spLocks noGrp="1"/>
          </p:cNvSpPr>
          <p:nvPr>
            <p:ph type="body" sz="half" idx="2" hasCustomPrompt="1"/>
          </p:nvPr>
        </p:nvSpPr>
        <p:spPr>
          <a:xfrm>
            <a:off x="1047750" y="1743075"/>
            <a:ext cx="10518775" cy="4319588"/>
          </a:xfrm>
        </p:spPr>
        <p:txBody>
          <a:bodyPr lIns="90000" tIns="46800" rIns="90000" bIns="46800" rtlCol="0" anchor="t">
            <a:normAutofit/>
          </a:bodyPr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	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1. 数据生产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2. 分析与可视化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 集成整合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358775"/>
            <a:ext cx="10969625" cy="10747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</a:t>
            </a:r>
            <a:br>
              <a:rPr lang="zh-CN" altLang="en-US"/>
            </a:br>
            <a:endParaRPr kumimoji="0" lang="zh-CN" altLang="en-US" sz="2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1.数据生产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流程：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职业技术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遥感影像数据的预处理、遥感影像解译、专题图制作、地图矢量化，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基于软件的生产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1.数据生产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流程：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职业技术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3731" name="图片 52" descr="index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0" y="2089150"/>
            <a:ext cx="6291263" cy="45704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1.数据生产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流程：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职业技术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4755" name="图片 51" descr="ea1638e7e0bc4a1294bc69ff8c56d77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7863" y="808038"/>
            <a:ext cx="6238875" cy="5924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2.分析与可视化：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研究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一般解决比较宏观的问题、考虑的因素比较多；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准确性？视觉性？研究？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6802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3.集成整合： 职业技术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熟悉调用各种API接口，将功能组合在某个平台上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需要一定的熟练程度，基本的日常逻辑； </a:t>
            </a:r>
            <a:endParaRPr kumimoji="0" lang="zh-CN" altLang="en-US" sz="24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占位符 4"/>
          <p:cNvSpPr>
            <a:spLocks noGrp="1"/>
          </p:cNvSpPr>
          <p:nvPr>
            <p:ph type="body" sz="half" idx="2" hasCustomPrompt="1"/>
          </p:nvPr>
        </p:nvSpPr>
        <p:spPr>
          <a:xfrm>
            <a:off x="1047750" y="1743075"/>
            <a:ext cx="10518775" cy="4319588"/>
          </a:xfrm>
        </p:spPr>
        <p:txBody>
          <a:bodyPr lIns="90000" tIns="46800" rIns="90000" bIns="46800" rtlCol="0" anchor="t">
            <a:normAutofit/>
          </a:bodyPr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问题0：我们专业与地图有什么联系？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问题1：那些企业是大型互联网企业？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问题2：它们利用地图做什么开发应用？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问题3：GIS的学生适合走向地图相关的互联网企业开发岗位吗？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358775"/>
            <a:ext cx="10969625" cy="10747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br>
              <a:rPr lang="zh-CN" altLang="en-US"/>
            </a:br>
            <a:endParaRPr kumimoji="0" lang="zh-CN" altLang="en-US" sz="2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三、常见的技术手段 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782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3.集成整合： 职业技术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54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409700"/>
            <a:ext cx="10756900" cy="52482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文本占位符 4"/>
          <p:cNvSpPr>
            <a:spLocks noGrp="1"/>
          </p:cNvSpPr>
          <p:nvPr>
            <p:ph type="body" sz="half" idx="2" hasCustomPrompt="1"/>
          </p:nvPr>
        </p:nvSpPr>
        <p:spPr>
          <a:xfrm>
            <a:off x="1047750" y="1743075"/>
            <a:ext cx="10518775" cy="4319588"/>
          </a:xfrm>
        </p:spPr>
        <p:txBody>
          <a:bodyPr lIns="90000" tIns="46800" rIns="90000" bIns="46800" rtlCol="0" anchor="t">
            <a:normAutofit/>
          </a:bodyPr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问题1：GIS对接的是技术岗位吗？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问题3：我们要做什么，如何发展？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358775"/>
            <a:ext cx="10969625" cy="10747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br>
              <a:rPr lang="zh-CN" altLang="en-US"/>
            </a:br>
            <a:endParaRPr kumimoji="0" lang="zh-CN" altLang="en-US" sz="2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问题1：GIS对接的是技术岗位吗？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互联网八大技术岗位：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后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端、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移动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端、大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数据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、项目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管理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、测试、运维、技术管理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问题1：GIS对接的是技术岗位吗？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互联网八大技术岗位：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后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端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问题1：GIS对接的是技术岗位吗？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互联网八大技术岗位：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移动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端、大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数据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、项目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管理：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移动数据管理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kern="1200" cap="none" spc="150" normalizeH="0" baseline="0" noProof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问题1：GIS对接的是技术岗位吗？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这八个岗位我们适合那些呢？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我认为前端和半个后端，我们可以努力的方向：前端、全栈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397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看看腾讯的招聘要求，我们来凑个热闹~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fontScale="25000"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96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kumimoji="0" lang="zh-CN" altLang="en-US" sz="96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6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6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前端：必须具备的： </a:t>
            </a:r>
            <a:endParaRPr kumimoji="0" lang="zh-CN" altLang="en-US" sz="60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计算机相关专业本科及以上学历； 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如非计算机相关专业者，必须自修过计算机专业的所有必修课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热爱计算机编程，丰富的编码实战经验； 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熟悉JS/TS/HTML/CSS等前端开发技术； 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熟悉JSP/python/php/Node.js或其他一门后台技术； 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了解常见前端开发框架，对前后端联合开发的技术原理有全面了解； 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6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掌握常见网络协议和相关的其他底层网络协议的全面知识。 </a:t>
            </a:r>
            <a:endParaRPr kumimoji="0" lang="zh-CN" altLang="en-US" sz="6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52488" y="1460500"/>
            <a:ext cx="10969625" cy="4759325"/>
          </a:xfrm>
        </p:spPr>
        <p:txBody>
          <a:bodyPr lIns="90000" tIns="46800" rIns="90000" bIns="46800" rtlCol="0">
            <a:no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全栈开发：必须具备的： </a:t>
            </a:r>
            <a:endParaRPr kumimoji="0" lang="zh-CN" altLang="en-US" sz="20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熟练掌握html/css/javascript等前端技术； </a:t>
            </a:r>
            <a:endParaRPr kumimoji="0" lang="zh-CN" altLang="en-US" sz="2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熟悉java/c++/python/php等主流web编程语言，接触过相应的框架并有一定的理解； </a:t>
            </a:r>
            <a:endParaRPr kumimoji="0" lang="zh-CN" altLang="en-US" sz="2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能熟练使用MySQL/MongoDB等数据库； </a:t>
            </a:r>
            <a:endParaRPr kumimoji="0" lang="zh-CN" altLang="en-US" sz="2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有较强的学习能力、分析及解决问题能力，具备良好的团队合作意识，心态好，有责任心。 </a:t>
            </a:r>
            <a:endParaRPr kumimoji="0" lang="zh-CN" altLang="en-US" sz="2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endParaRPr kumimoji="0" lang="zh-CN" altLang="en-US" sz="2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2589213" y="1555750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rtlCol="0" anchor="t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2400" b="0" i="0" u="none" strike="noStrike" kern="1200" cap="none" spc="150" normalizeH="0" baseline="0" noProof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r>
              <a:rPr sz="20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sz="2000" strike="noStrike" noProof="1"/>
          </a:p>
          <a:p>
            <a:pPr marL="457200" lvl="1" indent="0" algn="l" fontAlgn="auto">
              <a:lnSpc>
                <a:spcPct val="200000"/>
              </a:lnSpc>
              <a:buNone/>
            </a:pPr>
            <a:r>
              <a:rPr sz="2000" b="1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可以加分的： </a:t>
            </a:r>
            <a:endParaRPr sz="2000" b="1" strike="noStrike" noProof="1"/>
          </a:p>
          <a:p>
            <a:pPr lvl="1" algn="l" fontAlgn="auto">
              <a:lnSpc>
                <a:spcPct val="200000"/>
              </a:lnSpc>
            </a:pPr>
            <a:r>
              <a:rPr sz="20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有jQuery、node.js等js框架使用及扩展编写经验者优先； </a:t>
            </a:r>
            <a:endParaRPr sz="2000" strike="noStrike" noProof="1"/>
          </a:p>
          <a:p>
            <a:pPr lvl="1" algn="l" fontAlgn="auto">
              <a:lnSpc>
                <a:spcPct val="200000"/>
              </a:lnSpc>
            </a:pPr>
            <a:r>
              <a:rPr sz="20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了解redis/memcache等缓存中间件者优先； </a:t>
            </a:r>
            <a:endParaRPr sz="2000" strike="noStrike" noProof="1"/>
          </a:p>
          <a:p>
            <a:pPr lvl="1" algn="l" fontAlgn="auto">
              <a:lnSpc>
                <a:spcPct val="200000"/>
              </a:lnSpc>
            </a:pPr>
            <a:r>
              <a:rPr sz="20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有性能优化方面的经验者优先</a:t>
            </a:r>
            <a:endParaRPr sz="2000" strike="noStrike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34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65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6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115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charRg st="140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15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</a:t>
            </a:r>
            <a:r>
              <a:rPr kumimoji="0" lang="zh-CN" altLang="en-US" sz="15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后台开发方向:</a:t>
            </a:r>
            <a:endParaRPr kumimoji="0" lang="zh-CN" altLang="en-US" sz="15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必须具备的：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扎实的编程能力；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C/C++/Java开发语言；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TCP/UDP网络协议及相关编程、进程间通讯编程；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专业软件知识，包括算法、操作系统、软件工程、设计模式、数据结构、数据库系统、网络安全等。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2381250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228600" indent="-22860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zh-CN" altLang="zh-CN" sz="2400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问题2：企业对技术岗位的要求是什么？</a:t>
            </a:r>
            <a:endParaRPr lang="zh-CN" altLang="zh-CN" sz="2400" baseline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5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有一定了解的： </a:t>
            </a: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5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Python、Shell、Perl等脚本语言； </a:t>
            </a: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5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MySQL及SQL语言、编程； </a:t>
            </a: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5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NoSQL, Key-value存储原理。 </a:t>
            </a: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5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可以加分的： </a:t>
            </a: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5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分布式系统设计与开发、负载均衡技术，系统容灾设计，高可用系统等知识。 </a:t>
            </a: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zh-CN" altLang="zh-CN" sz="15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3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charRg st="3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charRg st="6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6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6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charRg st="9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charRg st="9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charRg st="13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charRg st="13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525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问题0：我们专业与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地图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开发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有什么联系？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913" y="1417638"/>
            <a:ext cx="10098087" cy="52482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18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问题2：企业对技术岗位的要求是什么？</a:t>
            </a:r>
            <a:endParaRPr kumimoji="0" lang="zh-CN" altLang="en-US" sz="18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18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4.</a:t>
            </a:r>
            <a:r>
              <a:rPr kumimoji="0" lang="zh-CN" altLang="en-US" sz="18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云计算开发方向</a:t>
            </a:r>
            <a:endParaRPr kumimoji="0" lang="zh-CN" altLang="en-US" sz="18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必须具备的：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编程基本功扎实，精通C/C++/JAVA/GO/PHP/JavsScript/Objective-C/Swift/C#等其中一门编程语言，有学习新语言的兴趣；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熟悉TCP/UDP网络协议及相关编程、进程间通讯编程；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全面、扎实的软件知识结构，掌握操作系统、计算机系统结构、设计模式、数据结构、网络安全等专业知识；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1487488" y="1479550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228600" indent="-22860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zh-CN" altLang="zh-CN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问题2：企业对技术岗位的要求是什么？</a:t>
            </a:r>
            <a:endParaRPr lang="zh-CN" altLang="zh-CN" baseline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了解分布式系统设计与开发、负载均衡技术，系统容灾设计，高可用系统等知识；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快速学习，不断突破技术瓶颈，乐于探索未知领域，随时准备面对新的挑战。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可以加分的：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开源社区的活跃贡献者；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具备公有云或企业专有云相关实践经验者。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3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charRg st="3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charRg st="14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14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52488" y="1460500"/>
            <a:ext cx="10969625" cy="4759325"/>
          </a:xfrm>
        </p:spPr>
        <p:txBody>
          <a:bodyPr lIns="90000" tIns="46800" rIns="90000" bIns="46800" rtlCol="0">
            <a:no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15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kumimoji="0" lang="zh-CN" altLang="en-US" sz="15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15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5.</a:t>
            </a:r>
            <a:r>
              <a:rPr kumimoji="0" lang="zh-CN" altLang="en-US" sz="15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移动客户端开发：必须具备的： </a:t>
            </a:r>
            <a:endParaRPr kumimoji="0" lang="zh-CN" altLang="en-US" sz="15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计算机软件相关专业本科及以上学历；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对于创新及解决具有挑战性的问题充满激情；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热爱编程，基础扎实，理解算法和数据结构相关知识；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5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至少掌握一种编程语言。 </a:t>
            </a:r>
            <a:endParaRPr kumimoji="0" lang="zh-CN" altLang="en-US" sz="15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2279650" y="1449388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rtlCol="0" anchor="t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2400" b="0" i="0" u="none" strike="noStrike" kern="1200" cap="none" spc="150" normalizeH="0" baseline="0" noProof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r>
              <a:rPr sz="15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sz="1500" strike="noStrike" noProof="1"/>
          </a:p>
          <a:p>
            <a:pPr marL="457200" lvl="1" indent="0" algn="l" fontAlgn="auto">
              <a:lnSpc>
                <a:spcPct val="200000"/>
              </a:lnSpc>
              <a:buNone/>
            </a:pPr>
            <a:r>
              <a:rPr sz="1500" b="1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可以加分的： </a:t>
            </a:r>
            <a:endParaRPr sz="1500" b="1" strike="noStrike" noProof="1"/>
          </a:p>
          <a:p>
            <a:pPr lvl="1" algn="l" fontAlgn="auto">
              <a:lnSpc>
                <a:spcPct val="200000"/>
              </a:lnSpc>
            </a:pPr>
            <a:r>
              <a:rPr sz="15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可以加分的： </a:t>
            </a:r>
            <a:endParaRPr sz="1500" strike="noStrike" noProof="1"/>
          </a:p>
          <a:p>
            <a:pPr lvl="1" algn="l" fontAlgn="auto">
              <a:lnSpc>
                <a:spcPct val="200000"/>
              </a:lnSpc>
            </a:pPr>
            <a:r>
              <a:rPr sz="15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C/C++/Java编程经验优先； </a:t>
            </a:r>
            <a:endParaRPr sz="1500" strike="noStrike" noProof="1"/>
          </a:p>
          <a:p>
            <a:pPr lvl="1" algn="l" fontAlgn="auto">
              <a:lnSpc>
                <a:spcPct val="200000"/>
              </a:lnSpc>
            </a:pPr>
            <a:r>
              <a:rPr sz="1500" strike="noStrike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iOS、Android、Windows Phone开发经验。 </a:t>
            </a:r>
            <a:endParaRPr sz="1500" strike="noStrike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37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56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78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charRg st="104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0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52488" y="1460500"/>
            <a:ext cx="10969625" cy="4759325"/>
          </a:xfrm>
        </p:spPr>
        <p:txBody>
          <a:bodyPr lIns="90000" tIns="46800" rIns="90000" bIns="46800" rtlCol="0">
            <a:no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18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kumimoji="0" lang="zh-CN" altLang="en-US" sz="18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18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6.</a:t>
            </a:r>
            <a:r>
              <a:rPr kumimoji="0" lang="zh-CN" altLang="en-US" sz="18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PC客户端开发方向：必须具备的： </a:t>
            </a:r>
            <a:endParaRPr kumimoji="0" lang="zh-CN" altLang="en-US" sz="18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计算机软件相关专业本科或以上学历，良好的算法基础及系统分析能力；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热爱编程，基础扎实，理解算法和数据结构相关知识；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熟练掌握VC、C/C++、STL语言；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Windows下的网络编程经验；掌握Windows客户端开发、调试技能；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对于创新及解决具有挑战性的问题充满激情。 </a:t>
            </a: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2106613" y="1449388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p>
            <a:pPr marL="228600" indent="-22860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zh-CN" altLang="zh-CN" baseline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问题2：企业对技术岗位的要求是什么？</a:t>
            </a:r>
            <a:endParaRPr lang="zh-CN" altLang="zh-CN" baseline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b="1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有一定了解的： </a:t>
            </a:r>
            <a:endParaRPr lang="zh-CN" altLang="zh-CN" sz="1800" b="1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Windows操作系统的内存管理、文件系统、进程线程调度；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MFC/Windows界面实现机制。 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b="1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可以加分的： </a:t>
            </a:r>
            <a:endParaRPr lang="zh-CN" altLang="zh-CN" sz="1800" b="1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l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1800" u="none" baseline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Windows 应用软件开发经验。</a:t>
            </a:r>
            <a:endParaRPr lang="zh-CN" altLang="zh-CN" sz="1800" u="none" baseline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charRg st="1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39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73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99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charRg st="120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2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charRg st="158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58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1138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腾讯招聘更多信息：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rgbClr val="2169D3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https://join.qq.com/post.php?post=106&amp;pid=1</a:t>
            </a:r>
            <a:endParaRPr kumimoji="0" lang="zh-CN" altLang="en-US" sz="2400" b="1" i="0" u="none" strike="noStrike" kern="1200" cap="none" spc="150" normalizeH="0" baseline="0" noProof="1">
              <a:solidFill>
                <a:srgbClr val="2169D3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2162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阿里校招： 类似的~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fontScale="50000"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40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</a:t>
            </a:r>
            <a:r>
              <a:rPr kumimoji="0" lang="zh-CN" altLang="en-US" sz="48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岗位</a:t>
            </a:r>
            <a:r>
              <a:rPr kumimoji="0" lang="zh-CN" altLang="en-US" sz="40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的要求是什么？</a:t>
            </a:r>
            <a:endParaRPr kumimoji="0" lang="zh-CN" altLang="en-US" sz="40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zh-CN" altLang="en-US" sz="3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前端工程师</a:t>
            </a:r>
            <a:r>
              <a:rPr kumimoji="0" lang="en-US" altLang="zh-CN" sz="3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3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全栈</a:t>
            </a:r>
            <a:endParaRPr kumimoji="0" lang="zh-CN" altLang="en-US" sz="30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3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熟练使用各种Web前端技术，包括HTML(5)/CSS(3)/Javascript等，并有相关的项目开发经验或成果； </a:t>
            </a:r>
            <a:endParaRPr kumimoji="0" lang="zh-CN" altLang="en-US" sz="3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3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熟悉前端工程化，用过git，gulp或webpack等工具，最好有自己的github仓库； </a:t>
            </a:r>
            <a:endParaRPr kumimoji="0" lang="zh-CN" altLang="en-US" sz="3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3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有基于Ajax应用的开发经验，有NodeJS/Java开发经验，或者有移动端开发经验； </a:t>
            </a:r>
            <a:endParaRPr kumimoji="0" lang="zh-CN" altLang="en-US" sz="3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3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深刻理解Web标准，对可用性、可访问性等相关知识有实际的了解； </a:t>
            </a:r>
            <a:endParaRPr kumimoji="0" lang="zh-CN" altLang="en-US" sz="3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3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对算法、数据结构、建模有一定了解； </a:t>
            </a:r>
            <a:endParaRPr kumimoji="0" lang="zh-CN" altLang="en-US" sz="30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lnSpcReduction="20000"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招聘信息平台：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公司招聘官网：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ESRI、国家电网官网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技术网站(V2EX的酷工作结点)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BOSS、拉勾等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招聘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2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3263" y="1473200"/>
            <a:ext cx="11488738" cy="5076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-457200">
              <a:lnSpc>
                <a:spcPct val="200000"/>
              </a:lnSpc>
            </a:pPr>
            <a:r>
              <a:rPr lang="zh-CN" b="1" noProof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v2ex: https://www.v2ex.com/?tab=jobs</a:t>
            </a:r>
            <a:endParaRPr lang="zh-CN" b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indent="-457200">
              <a:lnSpc>
                <a:spcPct val="200000"/>
              </a:lnSpc>
            </a:pPr>
            <a:r>
              <a:rPr 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内推招聘者：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1.北京|高德地图|H5前端攻城狮：</a:t>
            </a:r>
            <a:r>
              <a:rPr lang="en-US" b="0" noProof="1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https://www.v2ex.com/t/388425#reply0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2.阿里|高德地图|前端和Java：</a:t>
            </a:r>
            <a:r>
              <a:rPr lang="en-US" b="0" noProof="1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https://www.v2ex.com/t/610976#reply3</a:t>
            </a:r>
            <a:r>
              <a:rPr lang="en-US" b="0" noProof="1"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3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.中国科学院生态环境研究中心|gis开发工程师：</a:t>
            </a:r>
            <a:r>
              <a:rPr lang="en-US" b="0" noProof="1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https://www.v2ex.com/t/677808#reply1</a:t>
            </a:r>
            <a:r>
              <a:rPr lang="en-US" b="0" noProof="1"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4.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成都|佳华物链云|可视化前端开发工程师：</a:t>
            </a:r>
            <a:r>
              <a:rPr lang="en-US" b="0" noProof="1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https://www.v2ex.com/t/687021#reply0</a:t>
            </a:r>
            <a:r>
              <a:rPr lang="en-US" b="0" noProof="1"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5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.长沙|GIS 开发人员：</a:t>
            </a:r>
            <a:r>
              <a:rPr lang="en-US" b="0" noProof="1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https://www.v2ex.com/t/274972#reply44</a:t>
            </a:r>
            <a:endParaRPr lang="zh-CN" b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indent="-457200">
              <a:lnSpc>
                <a:spcPct val="200000"/>
              </a:lnSpc>
            </a:pPr>
            <a:r>
              <a:rPr 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求职者：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1.一年</a:t>
            </a:r>
            <a:r>
              <a:rPr lang="en-US" b="0" noProof="1"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|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前端</a:t>
            </a:r>
            <a:r>
              <a:rPr lang="en-US" b="0" noProof="1"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|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求职</a:t>
            </a:r>
            <a:r>
              <a:rPr lang="en-US" b="0" noProof="1"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|</a:t>
            </a:r>
            <a:r>
              <a:rPr lang="zh-CN" b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意向北京：</a:t>
            </a:r>
            <a:r>
              <a:rPr lang="en-US" b="0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https://www.v2ex.com/t/709909#reply4</a:t>
            </a:r>
            <a:endParaRPr lang="zh-CN" altLang="en-US" noProof="1"/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招聘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2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3263" y="1697038"/>
            <a:ext cx="11488738" cy="16906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-457200">
              <a:lnSpc>
                <a:spcPct val="200000"/>
              </a:lnSpc>
            </a:pPr>
            <a:r>
              <a:rPr lang="zh-CN" b="1" noProof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拉勾网：</a:t>
            </a:r>
            <a:endParaRPr lang="zh-CN" b="1" noProof="1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indent="-457200">
              <a:lnSpc>
                <a:spcPct val="200000"/>
              </a:lnSpc>
            </a:pPr>
            <a:r>
              <a:rPr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南京|扇贝|前端</a:t>
            </a:r>
            <a:endParaRPr noProof="1"/>
          </a:p>
          <a:p>
            <a:pPr indent="-457200">
              <a:lnSpc>
                <a:spcPct val="200000"/>
              </a:lnSpc>
            </a:pPr>
            <a:r>
              <a:rPr sz="1600" b="1" noProof="1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https://www.lagou.com/jobs/4097357.html?source=pl&amp;i=pl-2&amp;show=997af64467414d0f96909ce9e1d6e91d</a:t>
            </a:r>
            <a:endParaRPr sz="1600" b="1" noProof="1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lnSpcReduction="10000"/>
          </a:bodyPr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问题2：企业对技术岗位的要求是什么？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个人总结：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我认为在技术岗位中，前端工作更适合我们：前端需要的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计算机基础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不高，偏向于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应用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可选择的方向：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前端工程师、全栈工程师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9938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问题1：那些企业是互联网企业？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endParaRPr kumimoji="0" lang="en-US" altLang="zh-CN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fontScale="70000"/>
          </a:bodyPr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343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问题2：企业对技术岗位的要求是什么？</a:t>
            </a:r>
            <a:endParaRPr kumimoji="0" lang="zh-CN" altLang="en-US" sz="343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个人总结：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前端职位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1.熟练制作网页，可利用流行框架开发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2.掌握工程化工具，版本控制工具、打包工具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3.掌握一门后台语言、熟悉与数据库操作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4.有一定的计算机基础，数据结构、数据库、计算机网络、了解框架源码等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lnSpcReduction="20000"/>
          </a:bodyPr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343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问题3：我们要做什么，如何发展？</a:t>
            </a:r>
            <a:endParaRPr kumimoji="0" lang="zh-CN" altLang="en-US" sz="343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个人总结：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假如我们想当一名前端工程师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假如我们想当一名后端工程师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假如我们想当一名算法工程师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假如我们想当一名GIS工程师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lnSpcReduction="20000"/>
          </a:bodyPr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343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问题3：我们要做什么，如何发展？</a:t>
            </a:r>
            <a:endParaRPr kumimoji="0" lang="zh-CN" altLang="en-US" sz="343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个人总结：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我认为当我们步入开发后，GIS其实就是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一套工具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，可用，可不用，就是一个加分的技能，但是你会吗？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我们做开发，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一般选一些民营中小型企业比较实际些，进入国企如国家电网也挺不错的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四、招工广告研究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lnSpcReduction="20000"/>
          </a:bodyPr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343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问题3：我们要做什么，如何发展？</a:t>
            </a:r>
            <a:endParaRPr kumimoji="0" lang="zh-CN" altLang="en-US" sz="343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个人总结：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我认为当我们步入开发后，GIS其实就是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一套工具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，可用，可不用，就是一个加分的技能，但是你会吗？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我们做开发，</a:t>
            </a: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一般选一些民营中小型企业比较实际些，进入国企如国家电网也挺不错的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文本占位符 4"/>
          <p:cNvSpPr>
            <a:spLocks noGrp="1"/>
          </p:cNvSpPr>
          <p:nvPr>
            <p:ph type="body" sz="half" idx="2" hasCustomPrompt="1"/>
          </p:nvPr>
        </p:nvSpPr>
        <p:spPr>
          <a:xfrm>
            <a:off x="1047750" y="1743075"/>
            <a:ext cx="10518775" cy="4319588"/>
          </a:xfrm>
        </p:spPr>
        <p:txBody>
          <a:bodyPr lIns="90000" tIns="46800" rIns="90000" bIns="46800" rtlCol="0" anchor="t">
            <a:normAutofit/>
          </a:bodyPr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问题1：你认为，毕业后第一份工作大概多少合适？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问题2：拧好我们自己应拧的螺丝钉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8013" y="358775"/>
            <a:ext cx="10969625" cy="1074738"/>
          </a:xfrm>
        </p:spPr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baseline="0" noProof="1">
                <a:solidFill>
                  <a:schemeClr val="accent6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br>
              <a:rPr lang="zh-CN" altLang="en-US"/>
            </a:br>
            <a:endParaRPr kumimoji="0" lang="zh-CN" altLang="en-US" sz="2800" b="1" i="0" u="none" strike="noStrike" kern="1200" cap="none" spc="300" normalizeH="0" baseline="0" noProof="1">
              <a:solidFill>
                <a:schemeClr val="accent6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342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问题1：你认为，毕业后第一份工作大概多少合适？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4000、6000、8000、10000、15000？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4450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问题1：你认为，毕业后第一份工作大概多少合适？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	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我们参考一下后端开发的工资：以java为例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低级工程师 → 初级工程师 → 中级工程师 → 高级工程师 → 架构师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2" name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543175"/>
            <a:ext cx="11347450" cy="2654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fontScale="80000"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问题1：你认为，毕业后第一份工作大概多少合适？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后端初级工程师 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java基础语法，还有文件（IO）、多线程、 设计模式、网络网络协议等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框架、工具、数据库等：spring springmvc mybatis servlet restful git maven redis dubbo zookeeper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前端技术：webservice, h5 css3 javascript jquery angular vue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服务器：tomcat apache nginx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问题1：你认为，毕业后第一份工作大概多少合适？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zh-CN" altLang="en-US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后端初级工程师 </a:t>
            </a:r>
            <a:endParaRPr kumimoji="0" lang="zh-CN" altLang="en-US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后端中级工程师</a:t>
            </a:r>
            <a:endParaRPr kumimoji="0" lang="en-US" altLang="zh-CN" sz="2400" b="1" i="0" u="none" strike="noStrike" kern="1200" cap="none" spc="150" normalizeH="0" baseline="0" noProof="1">
              <a:solidFill>
                <a:schemeClr val="accent5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5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后端高级工程师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 fontScale="70000"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：拧好我们自己应拧的螺丝钉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假如我们想当一名前端/全栈工程师：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https://i0.hdslb.com/bfs/article/bd1291b585d005897bba81c8fcb34afed3217d49.jpg</a:t>
            </a:r>
            <a:endParaRPr kumimoji="0" lang="en-US" altLang="zh-CN" sz="2400" b="1" i="0" u="none" strike="noStrike" kern="1200" cap="none" spc="150" normalizeH="0" baseline="0" noProof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假如我们想当一名后端工程师：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https://i0.hdslb.com/bfs/article/18884a1af98c92fcd05324b2c9bc7938c2676bdf.jpg</a:t>
            </a:r>
            <a:endParaRPr kumimoji="0" lang="en-US" altLang="zh-CN" sz="2400" b="1" i="0" u="none" strike="noStrike" kern="1200" cap="none" spc="150" normalizeH="0" baseline="0" noProof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假如我们想当一名大数据工程师：</a:t>
            </a:r>
            <a:endParaRPr kumimoji="0" lang="en-US" altLang="zh-CN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https://i0.hdslb.com/bfs/article/1991c1c3921161f01d991cc2b3a0b6a851b9ae52.jpg</a:t>
            </a:r>
            <a:endParaRPr kumimoji="0" lang="en-US" altLang="zh-CN" sz="2400" b="1" i="0" u="none" strike="noStrike" kern="1200" cap="none" spc="150" normalizeH="0" baseline="0" noProof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问题1：那些企业是互联网企业？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按财富排行在世界500强来划分：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</a:tabLst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0963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938" y="3346450"/>
            <a:ext cx="11488737" cy="22542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五、总结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854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</a:t>
            </a:r>
            <a:r>
              <a:rPr kumimoji="0" lang="en-US" altLang="zh-CN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：拧好我们自己应拧的螺丝钉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前端道路励志视频：</a:t>
            </a:r>
            <a:endParaRPr kumimoji="0" lang="en-US" altLang="zh-CN" sz="2400" b="1" i="0" u="none" strike="noStrike" kern="1200" cap="none" spc="150" normalizeH="0" baseline="0" noProof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en-US" altLang="zh-CN" sz="2400" b="1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https://www.bilibili.com/video/BV1cV411Y77T</a:t>
            </a:r>
            <a:endParaRPr kumimoji="0" lang="en-US" altLang="zh-CN" sz="2400" b="1" i="0" u="none" strike="noStrike" kern="1200" cap="none" spc="150" normalizeH="0" baseline="0" noProof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08547" name="图片 1" descr="7a0270ee0f01b48f2a04118102f686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6338" y="3606800"/>
            <a:ext cx="2989262" cy="29892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1986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问题1：那些企业是互联网企业？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按工业和信息化部门信息中心的划分：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1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3" y="1865313"/>
            <a:ext cx="11663362" cy="417036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一、行业背景知识</a:t>
            </a:r>
            <a:endParaRPr kumimoji="0" lang="zh-CN" altLang="en-US" sz="44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4034" name="内容占位符 5"/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 lIns="90000" tIns="46800" rIns="90000" bIns="46800" rtlCol="0" anchor="t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2400" b="0" i="0" u="none" strike="noStrike" kern="1200" cap="none" spc="150" normalizeH="0" baseline="0" noProof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问题1：那些企业是互联网企业？</a:t>
            </a:r>
            <a:endParaRPr kumimoji="0" lang="zh-CN" altLang="en-US" sz="2400" b="0" i="0" u="none" strike="noStrike" kern="1200" cap="none" spc="150" normalizeH="0" baseline="0" noProof="1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kumimoji="0" lang="zh-CN" altLang="en-US" sz="2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总结：有钱、有影响、有责任、有发展……</a:t>
            </a:r>
            <a:endParaRPr kumimoji="0" lang="zh-CN" altLang="en-US" sz="24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6286</Words>
  <Application>WPS 演示</Application>
  <PresentationFormat>宽屏</PresentationFormat>
  <Paragraphs>525</Paragraphs>
  <Slides>70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70</vt:i4>
      </vt:variant>
    </vt:vector>
  </HeadingPairs>
  <TitlesOfParts>
    <vt:vector size="8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1_Office 主题​​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pkcile</cp:lastModifiedBy>
  <cp:revision>443</cp:revision>
  <dcterms:created xsi:type="dcterms:W3CDTF">2019-06-19T02:08:00Z</dcterms:created>
  <dcterms:modified xsi:type="dcterms:W3CDTF">2020-12-27T18:15:44Z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