
<file path=[Content_Types].xml><?xml version="1.0" encoding="utf-8"?>
<Types xmlns="http://schemas.openxmlformats.org/package/2006/content-types">
  <Default Extension="jpeg" ContentType="image/jpe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73"/>
  </p:handoutMasterIdLst>
  <p:sldIdLst>
    <p:sldId id="409" r:id="rId3"/>
    <p:sldId id="486" r:id="rId5"/>
    <p:sldId id="410" r:id="rId6"/>
    <p:sldId id="413" r:id="rId7"/>
    <p:sldId id="412" r:id="rId8"/>
    <p:sldId id="554" r:id="rId9"/>
    <p:sldId id="415" r:id="rId10"/>
    <p:sldId id="416" r:id="rId11"/>
    <p:sldId id="420" r:id="rId12"/>
    <p:sldId id="421" r:id="rId13"/>
    <p:sldId id="417" r:id="rId14"/>
    <p:sldId id="422" r:id="rId15"/>
    <p:sldId id="418" r:id="rId16"/>
    <p:sldId id="423" r:id="rId17"/>
    <p:sldId id="419" r:id="rId18"/>
    <p:sldId id="424" r:id="rId19"/>
    <p:sldId id="425" r:id="rId20"/>
    <p:sldId id="427" r:id="rId21"/>
    <p:sldId id="428" r:id="rId22"/>
    <p:sldId id="429" r:id="rId23"/>
    <p:sldId id="431" r:id="rId24"/>
    <p:sldId id="432" r:id="rId25"/>
    <p:sldId id="433" r:id="rId26"/>
    <p:sldId id="434" r:id="rId27"/>
    <p:sldId id="435" r:id="rId28"/>
    <p:sldId id="436" r:id="rId29"/>
    <p:sldId id="437" r:id="rId30"/>
    <p:sldId id="438" r:id="rId31"/>
    <p:sldId id="439" r:id="rId32"/>
    <p:sldId id="440" r:id="rId33"/>
    <p:sldId id="441" r:id="rId34"/>
    <p:sldId id="442" r:id="rId35"/>
    <p:sldId id="443" r:id="rId36"/>
    <p:sldId id="444" r:id="rId37"/>
    <p:sldId id="445" r:id="rId38"/>
    <p:sldId id="446" r:id="rId39"/>
    <p:sldId id="447" r:id="rId40"/>
    <p:sldId id="448" r:id="rId41"/>
    <p:sldId id="450" r:id="rId42"/>
    <p:sldId id="451" r:id="rId43"/>
    <p:sldId id="457" r:id="rId44"/>
    <p:sldId id="453" r:id="rId45"/>
    <p:sldId id="454" r:id="rId46"/>
    <p:sldId id="455" r:id="rId47"/>
    <p:sldId id="456" r:id="rId48"/>
    <p:sldId id="458" r:id="rId49"/>
    <p:sldId id="459" r:id="rId50"/>
    <p:sldId id="461" r:id="rId51"/>
    <p:sldId id="460" r:id="rId52"/>
    <p:sldId id="462" r:id="rId53"/>
    <p:sldId id="463" r:id="rId54"/>
    <p:sldId id="464" r:id="rId55"/>
    <p:sldId id="465" r:id="rId56"/>
    <p:sldId id="466" r:id="rId57"/>
    <p:sldId id="467" r:id="rId58"/>
    <p:sldId id="468" r:id="rId59"/>
    <p:sldId id="470" r:id="rId60"/>
    <p:sldId id="471" r:id="rId61"/>
    <p:sldId id="472" r:id="rId62"/>
    <p:sldId id="473" r:id="rId63"/>
    <p:sldId id="474" r:id="rId64"/>
    <p:sldId id="476" r:id="rId65"/>
    <p:sldId id="478" r:id="rId66"/>
    <p:sldId id="479" r:id="rId67"/>
    <p:sldId id="480" r:id="rId68"/>
    <p:sldId id="481" r:id="rId69"/>
    <p:sldId id="482" r:id="rId70"/>
    <p:sldId id="483" r:id="rId71"/>
    <p:sldId id="484" r:id="rId72"/>
  </p:sldIdLst>
  <p:sldSz cx="12192000" cy="6858000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3778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48"/>
        <p:guide pos="3868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5" cy="72005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6" Type="http://schemas.openxmlformats.org/officeDocument/2006/relationships/tableStyles" Target="tableStyles.xml"/><Relationship Id="rId75" Type="http://schemas.openxmlformats.org/officeDocument/2006/relationships/viewProps" Target="viewProps.xml"/><Relationship Id="rId74" Type="http://schemas.openxmlformats.org/officeDocument/2006/relationships/presProps" Target="presProps.xml"/><Relationship Id="rId73" Type="http://schemas.openxmlformats.org/officeDocument/2006/relationships/handoutMaster" Target="handoutMasters/handoutMaster1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4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zh-CN" altLang="en-US" smtClean="0"/>
              <a:t>2020-12-28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zh-CN" altLang="en-US"/>
              <a:t>GIS行业应用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base"/>
            <a:r>
              <a:rPr lang="zh-CN" altLang="en-US" strike="noStrike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2020-12-28</a:t>
            </a:r>
            <a:endParaRPr lang="zh-CN" altLang="en-US" strike="noStrike" noProof="1"/>
          </a:p>
        </p:txBody>
      </p:sp>
      <p:sp>
        <p:nvSpPr>
          <p:cNvPr id="33796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797" name="备注占位符 4"/>
          <p:cNvSpPr>
            <a:spLocks noGrp="1"/>
          </p:cNvSpPr>
          <p:nvPr>
            <p:ph type="body" sz="quarter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t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0"/>
            <a:r>
              <a:rPr lang="zh-CN" altLang="en-US"/>
              <a:t>第二级</a:t>
            </a:r>
            <a:endParaRPr lang="zh-CN" altLang="en-US"/>
          </a:p>
          <a:p>
            <a:pPr lvl="2" indent="0"/>
            <a:r>
              <a:rPr lang="zh-CN" altLang="en-US"/>
              <a:t>第三级</a:t>
            </a:r>
            <a:endParaRPr lang="zh-CN" altLang="en-US"/>
          </a:p>
          <a:p>
            <a:pPr lvl="3" indent="0"/>
            <a:r>
              <a:rPr lang="zh-CN" altLang="en-US"/>
              <a:t>第四级</a:t>
            </a:r>
            <a:endParaRPr lang="zh-CN" altLang="en-US"/>
          </a:p>
          <a:p>
            <a:pPr lvl="4" indent="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base"/>
            <a:r>
              <a:rPr lang="zh-CN" altLang="en-US" strike="noStrike" noProof="1"/>
              <a:t>GIS行业应用</a:t>
            </a:r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base"/>
            <a:fld id="{A6837353-30EB-4A48-80EB-173D804AEFBD}" type="slidenum">
              <a:rPr lang="zh-CN" altLang="en-US" strike="noStrike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6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7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8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0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2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3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4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5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6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7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8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p>
            <a:pPr fontAlgn="base"/>
            <a:r>
              <a:rPr lang="zh-CN" altLang="en-US" strike="noStrike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2020-12-28</a:t>
            </a:r>
            <a:endParaRPr lang="zh-CN" altLang="en-US" strike="noStrike" noProof="1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057" name="幻灯片图像占位符 1"/>
          <p:cNvSpPr>
            <a:spLocks noGrp="1" noRot="1"/>
          </p:cNvSpPr>
          <p:nvPr>
            <p:ph type="sldImg"/>
          </p:nvPr>
        </p:nvSpPr>
        <p:spPr/>
      </p:sp>
      <p:sp>
        <p:nvSpPr>
          <p:cNvPr id="45058" name="文本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/>
          <a:p>
            <a:pPr lvl="0"/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/>
        <p:txBody>
          <a:bodyPr/>
          <a:p>
            <a:pPr fontAlgn="base"/>
            <a:r>
              <a:rPr lang="zh-CN" altLang="en-US" strike="noStrike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2020-12-28</a:t>
            </a:r>
            <a:endParaRPr lang="zh-CN" altLang="en-US" strike="noStrike" noProof="1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p>
            <a:pPr fontAlgn="base"/>
            <a:r>
              <a:rPr lang="zh-CN" altLang="en-US" strike="noStrike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2020-12-28</a:t>
            </a:r>
            <a:endParaRPr lang="zh-CN" altLang="en-US" strike="noStrike" noProof="1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p>
            <a:pPr fontAlgn="base"/>
            <a:r>
              <a:rPr lang="zh-CN" altLang="en-US" strike="noStrike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2020-12-28</a:t>
            </a:r>
            <a:endParaRPr lang="zh-CN" altLang="en-US" strike="noStrike" noProof="1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9153" name="幻灯片图像占位符 1"/>
          <p:cNvSpPr>
            <a:spLocks noGrp="1" noRot="1"/>
          </p:cNvSpPr>
          <p:nvPr>
            <p:ph type="sldImg"/>
          </p:nvPr>
        </p:nvSpPr>
        <p:spPr/>
      </p:sp>
      <p:sp>
        <p:nvSpPr>
          <p:cNvPr id="49154" name="文本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/>
          <a:p>
            <a:pPr lvl="0"/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/>
        <p:txBody>
          <a:bodyPr/>
          <a:p>
            <a:pPr fontAlgn="base"/>
            <a:r>
              <a:rPr lang="zh-CN" altLang="en-US" strike="noStrike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2020-12-28</a:t>
            </a:r>
            <a:endParaRPr lang="zh-CN" altLang="en-US" strike="noStrike" noProof="1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p>
            <a:pPr fontAlgn="base"/>
            <a:r>
              <a:rPr lang="zh-CN" altLang="en-US" strike="noStrike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2020-12-28</a:t>
            </a:r>
            <a:endParaRPr lang="zh-CN" altLang="en-US" strike="noStrike" noProof="1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p>
            <a:pPr fontAlgn="base"/>
            <a:r>
              <a:rPr lang="zh-CN" altLang="en-US" strike="noStrike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2020-12-28</a:t>
            </a:r>
            <a:endParaRPr lang="zh-CN" altLang="en-US" strike="noStrike" noProof="1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p>
            <a:pPr fontAlgn="base"/>
            <a:r>
              <a:rPr lang="zh-CN" altLang="en-US" strike="noStrike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2020-12-28</a:t>
            </a:r>
            <a:endParaRPr lang="zh-CN" altLang="en-US" strike="noStrike" noProof="1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p>
            <a:pPr fontAlgn="base"/>
            <a:r>
              <a:rPr lang="zh-CN" altLang="en-US" strike="noStrike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2020-12-28</a:t>
            </a:r>
            <a:endParaRPr lang="zh-CN" altLang="en-US" strike="noStrike" noProof="1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p>
            <a:pPr fontAlgn="base"/>
            <a:r>
              <a:rPr lang="zh-CN" altLang="en-US" strike="noStrike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2020-12-28</a:t>
            </a:r>
            <a:endParaRPr lang="zh-CN" altLang="en-US" strike="noStrike" noProof="1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p>
            <a:pPr fontAlgn="base"/>
            <a:r>
              <a:rPr lang="zh-CN" altLang="en-US" strike="noStrike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2020-12-28</a:t>
            </a:r>
            <a:endParaRPr lang="zh-CN" altLang="en-US" strike="noStrike" noProof="1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p>
            <a:pPr fontAlgn="base"/>
            <a:r>
              <a:rPr lang="zh-CN" altLang="en-US" strike="noStrike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2020-12-28</a:t>
            </a:r>
            <a:endParaRPr lang="zh-CN" altLang="en-US" strike="noStrike" noProof="1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p>
            <a:pPr fontAlgn="base"/>
            <a:r>
              <a:rPr lang="zh-CN" altLang="en-US" strike="noStrike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2020-12-28</a:t>
            </a:r>
            <a:endParaRPr lang="zh-CN" altLang="en-US" strike="noStrike" noProof="1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p>
            <a:pPr fontAlgn="base"/>
            <a:r>
              <a:rPr lang="zh-CN" altLang="en-US" strike="noStrike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2020-12-28</a:t>
            </a:r>
            <a:endParaRPr lang="zh-CN" altLang="en-US" strike="noStrike" noProof="1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p>
            <a:pPr fontAlgn="base"/>
            <a:r>
              <a:rPr lang="zh-CN" altLang="en-US" strike="noStrike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2020-12-28</a:t>
            </a:r>
            <a:endParaRPr lang="zh-CN" altLang="en-US" strike="noStrike" noProof="1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p>
            <a:pPr fontAlgn="base"/>
            <a:r>
              <a:rPr lang="zh-CN" altLang="en-US" strike="noStrike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2020-12-28</a:t>
            </a:r>
            <a:endParaRPr lang="zh-CN" altLang="en-US" strike="noStrike" noProof="1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p>
            <a:pPr fontAlgn="base"/>
            <a:r>
              <a:rPr lang="zh-CN" altLang="en-US" strike="noStrike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2020-12-28</a:t>
            </a:r>
            <a:endParaRPr lang="zh-CN" altLang="en-US" strike="noStrike" noProof="1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p>
            <a:pPr fontAlgn="base"/>
            <a:r>
              <a:rPr lang="zh-CN" altLang="en-US" strike="noStrike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2020-12-28</a:t>
            </a:r>
            <a:endParaRPr lang="zh-CN" altLang="en-US" strike="noStrike" noProof="1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p>
            <a:pPr fontAlgn="base"/>
            <a:r>
              <a:rPr lang="zh-CN" altLang="en-US" strike="noStrike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2020-12-28</a:t>
            </a:r>
            <a:endParaRPr lang="zh-CN" altLang="en-US" strike="noStrike" noProof="1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p>
            <a:pPr fontAlgn="base"/>
            <a:r>
              <a:rPr lang="zh-CN" altLang="en-US" strike="noStrike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2020-12-28</a:t>
            </a:r>
            <a:endParaRPr lang="zh-CN" altLang="en-US" strike="noStrike" noProof="1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p>
            <a:pPr fontAlgn="base"/>
            <a:r>
              <a:rPr lang="zh-CN" altLang="en-US" strike="noStrike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2020-12-28</a:t>
            </a:r>
            <a:endParaRPr lang="zh-CN" altLang="en-US" strike="noStrike" noProof="1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p>
            <a:pPr fontAlgn="base"/>
            <a:r>
              <a:rPr lang="zh-CN" altLang="en-US" strike="noStrike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2020-12-28</a:t>
            </a:r>
            <a:endParaRPr lang="zh-CN" altLang="en-US" strike="noStrike" noProof="1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p>
            <a:pPr fontAlgn="base"/>
            <a:r>
              <a:rPr lang="zh-CN" altLang="en-US" strike="noStrike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2020-12-28</a:t>
            </a:r>
            <a:endParaRPr lang="zh-CN" altLang="en-US" strike="noStrike" noProof="1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p>
            <a:pPr fontAlgn="base"/>
            <a:r>
              <a:rPr lang="zh-CN" altLang="en-US" strike="noStrike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2020-12-28</a:t>
            </a:r>
            <a:endParaRPr lang="zh-CN" altLang="en-US" strike="noStrike" noProof="1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p>
            <a:pPr fontAlgn="base"/>
            <a:r>
              <a:rPr lang="zh-CN" altLang="en-US" strike="noStrike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2020-12-28</a:t>
            </a:r>
            <a:endParaRPr lang="zh-CN" altLang="en-US" strike="noStrike" noProof="1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p>
            <a:pPr fontAlgn="base"/>
            <a:r>
              <a:rPr lang="zh-CN" altLang="en-US" strike="noStrike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2020-12-28</a:t>
            </a:r>
            <a:endParaRPr lang="zh-CN" altLang="en-US" strike="noStrike" noProof="1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p>
            <a:pPr fontAlgn="base"/>
            <a:r>
              <a:rPr lang="zh-CN" altLang="en-US" strike="noStrike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2020-12-28</a:t>
            </a:r>
            <a:endParaRPr lang="zh-CN" altLang="en-US" strike="noStrike" noProof="1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p>
            <a:pPr fontAlgn="base"/>
            <a:r>
              <a:rPr lang="zh-CN" altLang="en-US" strike="noStrike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2020-12-28</a:t>
            </a:r>
            <a:endParaRPr lang="zh-CN" altLang="en-US" strike="noStrike" noProof="1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p>
            <a:pPr fontAlgn="base"/>
            <a:r>
              <a:rPr lang="zh-CN" altLang="en-US" strike="noStrike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2020-12-28</a:t>
            </a:r>
            <a:endParaRPr lang="zh-CN" altLang="en-US" strike="noStrike" noProof="1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p>
            <a:pPr fontAlgn="base"/>
            <a:r>
              <a:rPr lang="zh-CN" altLang="en-US" strike="noStrike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2020-12-28</a:t>
            </a:r>
            <a:endParaRPr lang="zh-CN" altLang="en-US" strike="noStrike" noProof="1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p>
            <a:pPr fontAlgn="base"/>
            <a:r>
              <a:rPr lang="zh-CN" altLang="en-US" strike="noStrike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2020-12-28</a:t>
            </a:r>
            <a:endParaRPr lang="zh-CN" altLang="en-US" strike="noStrike" noProof="1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p>
            <a:pPr fontAlgn="base"/>
            <a:r>
              <a:rPr lang="zh-CN" altLang="en-US" strike="noStrike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2020-12-28</a:t>
            </a:r>
            <a:endParaRPr lang="zh-CN" altLang="en-US" strike="noStrike" noProof="1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p>
            <a:pPr fontAlgn="base"/>
            <a:r>
              <a:rPr lang="zh-CN" altLang="en-US" strike="noStrike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2020-12-28</a:t>
            </a:r>
            <a:endParaRPr lang="zh-CN" altLang="en-US" strike="noStrike" noProof="1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p>
            <a:pPr fontAlgn="base"/>
            <a:r>
              <a:rPr lang="zh-CN" altLang="en-US" strike="noStrike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2020-12-28</a:t>
            </a:r>
            <a:endParaRPr lang="zh-CN" altLang="en-US" strike="noStrike" noProof="1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p>
            <a:pPr fontAlgn="base"/>
            <a:r>
              <a:rPr lang="zh-CN" altLang="en-US" strike="noStrike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2020-12-28</a:t>
            </a:r>
            <a:endParaRPr lang="zh-CN" altLang="en-US" strike="noStrike" noProof="1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p>
            <a:pPr fontAlgn="base"/>
            <a:r>
              <a:rPr lang="zh-CN" altLang="en-US" strike="noStrike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2020-12-28</a:t>
            </a:r>
            <a:endParaRPr lang="zh-CN" altLang="en-US" strike="noStrike" noProof="1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p>
            <a:pPr fontAlgn="base"/>
            <a:r>
              <a:rPr lang="zh-CN" altLang="en-US" strike="noStrike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2020-12-28</a:t>
            </a:r>
            <a:endParaRPr lang="zh-CN" altLang="en-US" strike="noStrike" noProof="1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p>
            <a:pPr fontAlgn="base"/>
            <a:r>
              <a:rPr lang="zh-CN" altLang="en-US" strike="noStrike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2020-12-28</a:t>
            </a:r>
            <a:endParaRPr lang="zh-CN" altLang="en-US" strike="noStrike" noProof="1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p>
            <a:pPr fontAlgn="base"/>
            <a:r>
              <a:rPr lang="zh-CN" altLang="en-US" strike="noStrike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2020-12-28</a:t>
            </a:r>
            <a:endParaRPr lang="zh-CN" altLang="en-US" strike="noStrike" noProof="1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p>
            <a:pPr fontAlgn="base"/>
            <a:r>
              <a:rPr lang="zh-CN" altLang="en-US" strike="noStrike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2020-12-28</a:t>
            </a:r>
            <a:endParaRPr lang="zh-CN" altLang="en-US" strike="noStrike" noProof="1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p>
            <a:pPr fontAlgn="base"/>
            <a:r>
              <a:rPr lang="zh-CN" altLang="en-US" strike="noStrike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2020-12-28</a:t>
            </a:r>
            <a:endParaRPr lang="zh-CN" altLang="en-US" strike="noStrike" noProof="1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p>
            <a:pPr fontAlgn="base"/>
            <a:r>
              <a:rPr lang="zh-CN" altLang="en-US" strike="noStrike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2020-12-28</a:t>
            </a:r>
            <a:endParaRPr lang="zh-CN" altLang="en-US" strike="noStrike" noProof="1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p>
            <a:pPr fontAlgn="base"/>
            <a:r>
              <a:rPr lang="zh-CN" altLang="en-US" strike="noStrike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2020-12-28</a:t>
            </a:r>
            <a:endParaRPr lang="zh-CN" altLang="en-US" strike="noStrike" noProof="1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p>
            <a:pPr fontAlgn="base"/>
            <a:r>
              <a:rPr lang="zh-CN" altLang="en-US" strike="noStrike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2020-12-28</a:t>
            </a:r>
            <a:endParaRPr lang="zh-CN" altLang="en-US" strike="noStrike" noProof="1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p>
            <a:pPr fontAlgn="base"/>
            <a:r>
              <a:rPr lang="zh-CN" altLang="en-US" strike="noStrike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2020-12-28</a:t>
            </a:r>
            <a:endParaRPr lang="zh-CN" altLang="en-US" strike="noStrike" noProof="1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p>
            <a:pPr fontAlgn="base"/>
            <a:r>
              <a:rPr lang="zh-CN" altLang="en-US" strike="noStrike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2020-12-28</a:t>
            </a:r>
            <a:endParaRPr lang="zh-CN" altLang="en-US" strike="noStrike" noProof="1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p>
            <a:pPr fontAlgn="base"/>
            <a:r>
              <a:rPr lang="zh-CN" altLang="en-US" strike="noStrike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2020-12-28</a:t>
            </a:r>
            <a:endParaRPr lang="zh-CN" altLang="en-US" strike="noStrike" noProof="1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p>
            <a:pPr fontAlgn="base"/>
            <a:r>
              <a:rPr lang="zh-CN" altLang="en-US" strike="noStrike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2020-12-28</a:t>
            </a:r>
            <a:endParaRPr lang="zh-CN" altLang="en-US" strike="noStrike" noProof="1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p>
            <a:pPr fontAlgn="base"/>
            <a:r>
              <a:rPr lang="zh-CN" altLang="en-US" strike="noStrike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2020-12-28</a:t>
            </a:r>
            <a:endParaRPr lang="zh-CN" altLang="en-US" strike="noStrike" noProof="1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p>
            <a:pPr fontAlgn="base"/>
            <a:r>
              <a:rPr lang="zh-CN" altLang="en-US" strike="noStrike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2020-12-28</a:t>
            </a:r>
            <a:endParaRPr lang="zh-CN" altLang="en-US" strike="noStrike" noProof="1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p>
            <a:pPr fontAlgn="base"/>
            <a:r>
              <a:rPr lang="zh-CN" altLang="en-US" strike="noStrike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2020-12-28</a:t>
            </a:r>
            <a:endParaRPr lang="zh-CN" altLang="en-US" strike="noStrike" noProof="1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p>
            <a:pPr fontAlgn="base"/>
            <a:r>
              <a:rPr lang="zh-CN" altLang="en-US" strike="noStrike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2020-12-28</a:t>
            </a:r>
            <a:endParaRPr lang="zh-CN" altLang="en-US" strike="noStrike" noProof="1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p>
            <a:pPr fontAlgn="base"/>
            <a:r>
              <a:rPr lang="zh-CN" altLang="en-US" strike="noStrike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2020-12-28</a:t>
            </a:r>
            <a:endParaRPr lang="zh-CN" altLang="en-US" strike="noStrike" noProof="1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p>
            <a:pPr fontAlgn="base"/>
            <a:r>
              <a:rPr lang="zh-CN" altLang="en-US" strike="noStrike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2020-12-28</a:t>
            </a:r>
            <a:endParaRPr lang="zh-CN" altLang="en-US" strike="noStrike" noProof="1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p>
            <a:pPr fontAlgn="base"/>
            <a:r>
              <a:rPr lang="zh-CN" altLang="en-US" strike="noStrike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2020-12-28</a:t>
            </a:r>
            <a:endParaRPr lang="zh-CN" altLang="en-US" strike="noStrike" noProof="1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p>
            <a:pPr fontAlgn="base"/>
            <a:r>
              <a:rPr lang="zh-CN" altLang="en-US" strike="noStrike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2020-12-28</a:t>
            </a:r>
            <a:endParaRPr lang="zh-CN" altLang="en-US" strike="noStrike" noProof="1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p>
            <a:pPr fontAlgn="base"/>
            <a:r>
              <a:rPr lang="zh-CN" altLang="en-US" strike="noStrike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2020-12-28</a:t>
            </a:r>
            <a:endParaRPr lang="zh-CN" altLang="en-US" strike="noStrike" noProof="1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p>
            <a:pPr fontAlgn="base"/>
            <a:r>
              <a:rPr lang="zh-CN" altLang="en-US" strike="noStrike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2020-12-28</a:t>
            </a:r>
            <a:endParaRPr lang="zh-CN" altLang="en-US" strike="noStrike" noProof="1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p>
            <a:pPr fontAlgn="base"/>
            <a:r>
              <a:rPr lang="zh-CN" altLang="en-US" strike="noStrike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2020-12-28</a:t>
            </a:r>
            <a:endParaRPr lang="zh-CN" altLang="en-US" strike="noStrike" noProof="1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p>
            <a:pPr fontAlgn="base"/>
            <a:r>
              <a:rPr lang="zh-CN" altLang="en-US" strike="noStrike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2020-12-28</a:t>
            </a:r>
            <a:endParaRPr lang="zh-CN" altLang="en-US" strike="noStrike" noProof="1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p>
            <a:pPr fontAlgn="base"/>
            <a:r>
              <a:rPr lang="zh-CN" altLang="en-US" strike="noStrike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2020-12-28</a:t>
            </a:r>
            <a:endParaRPr lang="zh-CN" altLang="en-US" strike="noStrike" noProof="1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p>
            <a:pPr fontAlgn="base"/>
            <a:r>
              <a:rPr lang="zh-CN" altLang="en-US" strike="noStrike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2020-12-28</a:t>
            </a:r>
            <a:endParaRPr lang="zh-CN" altLang="en-US" strike="noStrike" noProof="1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p>
            <a:pPr fontAlgn="base"/>
            <a:r>
              <a:rPr lang="zh-CN" altLang="en-US" strike="noStrike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2020-12-28</a:t>
            </a:r>
            <a:endParaRPr lang="zh-CN" altLang="en-US" strike="noStrike" noProof="1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p>
            <a:pPr fontAlgn="base"/>
            <a:r>
              <a:rPr lang="zh-CN" altLang="en-US" strike="noStrike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2020-12-28</a:t>
            </a:r>
            <a:endParaRPr lang="zh-CN" altLang="en-US" strike="noStrike" noProof="1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p>
            <a:pPr fontAlgn="base"/>
            <a:r>
              <a:rPr lang="zh-CN" altLang="en-US" strike="noStrike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2020-12-28</a:t>
            </a:r>
            <a:endParaRPr lang="zh-CN" altLang="en-US" strike="noStrike" noProof="1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p>
            <a:pPr fontAlgn="base"/>
            <a:r>
              <a:rPr lang="zh-CN" altLang="en-US" strike="noStrike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2020-12-28</a:t>
            </a:r>
            <a:endParaRPr lang="zh-CN" altLang="en-US" strike="noStrike" noProof="1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p>
            <a:pPr fontAlgn="base"/>
            <a:r>
              <a:rPr lang="zh-CN" altLang="en-US" strike="noStrike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2020-12-28</a:t>
            </a:r>
            <a:endParaRPr lang="zh-CN" altLang="en-US" strike="noStrike" noProof="1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p>
            <a:pPr fontAlgn="base"/>
            <a:r>
              <a:rPr lang="zh-CN" altLang="en-US" strike="noStrike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2020-12-28</a:t>
            </a:r>
            <a:endParaRPr lang="zh-CN" altLang="en-US" strike="noStrike" noProof="1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009" name="幻灯片图像占位符 1"/>
          <p:cNvSpPr>
            <a:spLocks noGrp="1" noRot="1"/>
          </p:cNvSpPr>
          <p:nvPr>
            <p:ph type="sldImg"/>
          </p:nvPr>
        </p:nvSpPr>
        <p:spPr/>
      </p:sp>
      <p:sp>
        <p:nvSpPr>
          <p:cNvPr id="43010" name="文本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/>
          <a:p>
            <a:pPr lvl="0"/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/>
        <p:txBody>
          <a:bodyPr/>
          <a:p>
            <a:pPr fontAlgn="base"/>
            <a:r>
              <a:rPr lang="zh-CN" altLang="en-US" strike="noStrike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2020-12-28</a:t>
            </a:r>
            <a:endParaRPr lang="zh-CN" altLang="en-US" strike="noStrike" noProof="1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tags" Target="../tags/tag2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tags" Target="../tags/tag3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tags" Target="../tags/tag4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tags" Target="../tags/tag5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tags" Target="../tags/tag7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127760" y="2179320"/>
            <a:ext cx="9799320" cy="1024255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48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pPr fontAlgn="auto"/>
            <a:r>
              <a:rPr lang="zh-CN" altLang="en-US" strike="noStrike" noProof="1" dirty="0"/>
              <a:t>标题</a:t>
            </a:r>
            <a:endParaRPr lang="zh-CN" altLang="en-US" strike="noStrike" noProof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5717540" y="5380990"/>
            <a:ext cx="6196330" cy="591185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auto"/>
            <a:r>
              <a:rPr lang="zh-CN" altLang="en-US" strike="noStrike" noProof="1" dirty="0"/>
              <a:t>人员、时间</a:t>
            </a:r>
            <a:endParaRPr lang="zh-CN" altLang="en-US" strike="noStrike" noProof="1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612775" y="6315075"/>
            <a:ext cx="2698750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="1"/>
            </a:lvl1pPr>
          </a:lstStyle>
          <a:p>
            <a:pPr fontAlgn="auto"/>
            <a:r>
              <a:rPr lang="zh-CN" altLang="en-US" strike="noStrike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2020-12-28</a:t>
            </a:r>
            <a:endParaRPr lang="zh-CN" altLang="en-US" strike="noStrike" noProof="1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图片与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08330" y="1555115"/>
            <a:ext cx="3508375" cy="460819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24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 fontAlgn="auto"/>
            <a:endParaRPr strike="noStrike" noProof="1"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5883675" y="16695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lnSpc>
                <a:spcPct val="150000"/>
              </a:lnSpc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sz="24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marL="2257425" lvl="1" indent="-1800225" algn="l" fontAlgn="auto">
              <a:lnSpc>
                <a:spcPct val="200000"/>
              </a:lnSpc>
              <a:spcBef>
                <a:spcPts val="600"/>
              </a:spcBef>
            </a:pPr>
            <a:r>
              <a:rPr strike="noStrike" noProof="1">
                <a:sym typeface="+mn-ea"/>
              </a:rPr>
              <a:t>一、行业背景知识</a:t>
            </a:r>
            <a:endParaRPr lang="zh-CN" altLang="en-US" strike="noStrike" noProof="1"/>
          </a:p>
          <a:p>
            <a:pPr marL="2257425" lvl="1" indent="-1800225" algn="l" fontAlgn="auto">
              <a:lnSpc>
                <a:spcPct val="200000"/>
              </a:lnSpc>
              <a:spcBef>
                <a:spcPts val="600"/>
              </a:spcBef>
            </a:pPr>
            <a:r>
              <a:rPr strike="noStrike" noProof="1">
                <a:sym typeface="+mn-ea"/>
              </a:rPr>
              <a:t>二、需求分析</a:t>
            </a:r>
            <a:endParaRPr lang="zh-CN" altLang="en-US" strike="noStrike" noProof="1"/>
          </a:p>
          <a:p>
            <a:pPr marL="2257425" lvl="1" indent="-1800225" algn="l" fontAlgn="auto">
              <a:lnSpc>
                <a:spcPct val="200000"/>
              </a:lnSpc>
              <a:spcBef>
                <a:spcPts val="600"/>
              </a:spcBef>
            </a:pPr>
            <a:r>
              <a:rPr strike="noStrike" noProof="1">
                <a:sym typeface="+mn-ea"/>
              </a:rPr>
              <a:t>三、常见的技术手段</a:t>
            </a:r>
            <a:endParaRPr lang="zh-CN" altLang="en-US" strike="noStrike" noProof="1"/>
          </a:p>
          <a:p>
            <a:pPr marL="2257425" lvl="1" indent="-1800225" algn="l" fontAlgn="auto">
              <a:lnSpc>
                <a:spcPct val="200000"/>
              </a:lnSpc>
              <a:spcBef>
                <a:spcPts val="600"/>
              </a:spcBef>
            </a:pPr>
            <a:r>
              <a:rPr strike="noStrike" noProof="1">
                <a:sym typeface="+mn-ea"/>
              </a:rPr>
              <a:t>四、招工广告研究</a:t>
            </a:r>
            <a:endParaRPr lang="zh-CN" altLang="en-US" strike="noStrike" noProof="1"/>
          </a:p>
          <a:p>
            <a:pPr marL="2257425" lvl="1" indent="-1800225" algn="l" fontAlgn="auto">
              <a:lnSpc>
                <a:spcPct val="200000"/>
              </a:lnSpc>
              <a:spcBef>
                <a:spcPts val="600"/>
              </a:spcBef>
            </a:pPr>
            <a:r>
              <a:rPr strike="noStrike" noProof="1">
                <a:sym typeface="+mn-ea"/>
              </a:rPr>
              <a:t>五、总结</a:t>
            </a:r>
            <a:endParaRPr strike="noStrike" noProof="1" dirty="0">
              <a:sym typeface="+mn-ea"/>
            </a:endParaRPr>
          </a:p>
        </p:txBody>
      </p:sp>
      <p:sp>
        <p:nvSpPr>
          <p:cNvPr id="9" name="标题 8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4800" baseline="0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pPr fontAlgn="auto"/>
            <a:r>
              <a:rPr lang="zh-CN" altLang="en-US" strike="noStrike" noProof="1"/>
              <a:t>目录1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endParaRPr lang="zh-CN" altLang="en-US" strike="noStrike" noProof="1"/>
          </a:p>
        </p:txBody>
      </p:sp>
      <p:sp>
        <p:nvSpPr>
          <p:cNvPr id="2" name="灯片编号占位符 6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8877300" y="213995"/>
            <a:ext cx="2700338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defPPr>
              <a:defRPr lang="zh-CN"/>
            </a:defPPr>
            <a:lvl1pPr marL="0" algn="r" defTabSz="914400" rtl="0" eaLnBrk="1" latinLnBrk="0" hangingPunct="1">
              <a:defRPr sz="1600" b="1" kern="1200" baseline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/>
            <a:fld id="{FABC47A4-756D-490B-A52F-7D9E2C9FC05F}" type="slidenum">
              <a:rPr lang="zh-CN" altLang="en-US" strike="noStrike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1047115" y="1743075"/>
            <a:ext cx="10520045" cy="431927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spcBef>
                <a:spcPts val="0"/>
              </a:spcBef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sz="24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marL="2257425" lvl="1" indent="-1800225" algn="l" fontAlgn="auto">
              <a:lnSpc>
                <a:spcPct val="200000"/>
              </a:lnSpc>
              <a:spcBef>
                <a:spcPts val="600"/>
              </a:spcBef>
            </a:pPr>
            <a:r>
              <a:rPr strike="noStrike" noProof="1">
                <a:sym typeface="+mn-ea"/>
              </a:rPr>
              <a:t>问题0：我们专业与地图有什么联系？</a:t>
            </a:r>
            <a:endParaRPr strike="noStrike" noProof="1">
              <a:sym typeface="+mn-ea"/>
            </a:endParaRPr>
          </a:p>
          <a:p>
            <a:pPr marL="2257425" lvl="1" indent="-1800225" algn="l" fontAlgn="auto">
              <a:lnSpc>
                <a:spcPct val="200000"/>
              </a:lnSpc>
              <a:spcBef>
                <a:spcPts val="600"/>
              </a:spcBef>
            </a:pPr>
            <a:r>
              <a:rPr strike="noStrike" noProof="1">
                <a:sym typeface="+mn-ea"/>
              </a:rPr>
              <a:t>问题1：那些企业是互联网企业？</a:t>
            </a:r>
            <a:endParaRPr strike="noStrike" noProof="1">
              <a:sym typeface="+mn-ea"/>
            </a:endParaRPr>
          </a:p>
          <a:p>
            <a:pPr marL="2257425" lvl="1" indent="-1800225" algn="l" fontAlgn="auto">
              <a:lnSpc>
                <a:spcPct val="200000"/>
              </a:lnSpc>
              <a:spcBef>
                <a:spcPts val="600"/>
              </a:spcBef>
            </a:pPr>
            <a:r>
              <a:rPr strike="noStrike" noProof="1">
                <a:sym typeface="+mn-ea"/>
              </a:rPr>
              <a:t>问题2：它们利用地图做什么开发应用？</a:t>
            </a:r>
            <a:endParaRPr strike="noStrike" noProof="1">
              <a:sym typeface="+mn-ea"/>
            </a:endParaRPr>
          </a:p>
          <a:p>
            <a:pPr marL="2257425" lvl="1" indent="-1800225" algn="l" fontAlgn="auto">
              <a:lnSpc>
                <a:spcPct val="200000"/>
              </a:lnSpc>
              <a:spcBef>
                <a:spcPts val="600"/>
              </a:spcBef>
            </a:pPr>
            <a:r>
              <a:rPr strike="noStrike" noProof="1">
                <a:sym typeface="+mn-ea"/>
              </a:rPr>
              <a:t>问题3：GIS的学生适合走向地图相关的互联网企业开发岗位吗？</a:t>
            </a:r>
            <a:endParaRPr strike="noStrike" noProof="1" dirty="0">
              <a:sym typeface="+mn-ea"/>
            </a:endParaRPr>
          </a:p>
        </p:txBody>
      </p:sp>
      <p:sp>
        <p:nvSpPr>
          <p:cNvPr id="9" name="标题 8"/>
          <p:cNvSpPr>
            <a:spLocks noGrp="1"/>
          </p:cNvSpPr>
          <p:nvPr>
            <p:ph type="title" hasCustomPrompt="1"/>
          </p:nvPr>
        </p:nvSpPr>
        <p:spPr>
          <a:xfrm>
            <a:off x="608330" y="359410"/>
            <a:ext cx="10969625" cy="1074420"/>
          </a:xfrm>
        </p:spPr>
        <p:txBody>
          <a:bodyPr/>
          <a:lstStyle>
            <a:lvl1pPr>
              <a:defRPr sz="2800" baseline="0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pPr fontAlgn="auto"/>
            <a:r>
              <a:rPr lang="zh-CN" altLang="en-US" strike="noStrike" noProof="1"/>
              <a:t>目录2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endParaRPr lang="zh-CN" altLang="en-US" strike="noStrike" noProof="1"/>
          </a:p>
        </p:txBody>
      </p:sp>
      <p:sp>
        <p:nvSpPr>
          <p:cNvPr id="2" name="灯片编号占位符 6"/>
          <p:cNvSpPr>
            <a:spLocks noGrp="1"/>
          </p:cNvSpPr>
          <p:nvPr userDrawn="1">
            <p:custDataLst>
              <p:tags r:id="rId2"/>
            </p:custDataLst>
          </p:nvPr>
        </p:nvSpPr>
        <p:spPr>
          <a:xfrm>
            <a:off x="8877300" y="213995"/>
            <a:ext cx="2700338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defPPr>
              <a:defRPr lang="zh-CN"/>
            </a:defPPr>
            <a:lvl1pPr marL="0" algn="r" defTabSz="914400" rtl="0" eaLnBrk="1" latinLnBrk="0" hangingPunct="1">
              <a:defRPr sz="1600" b="1" kern="1200" baseline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/>
            <a:fld id="{FABC47A4-756D-490B-A52F-7D9E2C9FC05F}" type="slidenum">
              <a:rPr lang="zh-CN" altLang="en-US" strike="noStrike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44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 fontAlgn="auto"/>
            <a:r>
              <a:rPr strike="noStrike" noProof="1" dirty="0">
                <a:sym typeface="+mn-ea"/>
              </a:rPr>
              <a:t>标题</a:t>
            </a:r>
            <a:endParaRPr strike="noStrike" noProof="1"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400" y="14523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2400" b="0" i="0" u="none" strike="noStrike" kern="1200" cap="none" spc="150" normalizeH="0" baseline="0" noProof="1" dirty="0">
                <a:solidFill>
                  <a:srgbClr val="FF0000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914400" marR="0" lvl="2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  <a:lvl6pPr marL="2286000" indent="0">
              <a:buNone/>
              <a:defRPr/>
            </a:lvl6pPr>
          </a:lstStyle>
          <a:p>
            <a:pPr lvl="0" fontAlgn="auto"/>
            <a:r>
              <a:rPr strike="noStrike" noProof="1" dirty="0">
                <a:sym typeface="+mn-ea"/>
              </a:rPr>
              <a:t>单击此处编辑母版文本样式</a:t>
            </a:r>
            <a:endParaRPr strike="noStrike" noProof="1" dirty="0">
              <a:sym typeface="+mn-ea"/>
            </a:endParaRPr>
          </a:p>
        </p:txBody>
      </p:sp>
      <p:sp>
        <p:nvSpPr>
          <p:cNvPr id="7" name="灯片编号占位符 6"/>
          <p:cNvSpPr>
            <a:spLocks noGrp="1"/>
          </p:cNvSpPr>
          <p:nvPr userDrawn="1">
            <p:custDataLst>
              <p:tags r:id="rId2"/>
            </p:custDataLst>
          </p:nvPr>
        </p:nvSpPr>
        <p:spPr>
          <a:xfrm>
            <a:off x="8877300" y="213995"/>
            <a:ext cx="2700338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defPPr>
              <a:defRPr lang="zh-CN"/>
            </a:defPPr>
            <a:lvl1pPr marL="0" algn="r" defTabSz="914400" rtl="0" eaLnBrk="1" latinLnBrk="0" hangingPunct="1">
              <a:defRPr sz="1600" b="1" kern="1200" baseline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/>
            <a:fld id="{FABC47A4-756D-490B-A52F-7D9E2C9FC05F}" type="slidenum">
              <a:rPr lang="zh-CN" altLang="en-US" strike="noStrike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4400" b="1" i="0" u="none" strike="noStrike" kern="1200" cap="none" spc="300" normalizeH="0" baseline="0" noProof="1" dirty="0">
                <a:solidFill>
                  <a:schemeClr val="tx2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 fontAlgn="auto"/>
            <a:r>
              <a:rPr strike="noStrike" noProof="1">
                <a:sym typeface="+mn-ea"/>
              </a:rPr>
              <a:t>引用</a:t>
            </a:r>
            <a:r>
              <a:rPr strike="noStrike" noProof="1">
                <a:sym typeface="+mn-ea"/>
              </a:rPr>
              <a:t>链接</a:t>
            </a:r>
            <a:endParaRPr strike="noStrike" noProof="1">
              <a:sym typeface="+mn-ea"/>
            </a:endParaRPr>
          </a:p>
        </p:txBody>
      </p:sp>
      <p:sp>
        <p:nvSpPr>
          <p:cNvPr id="6" name="灯片编号占位符 6"/>
          <p:cNvSpPr>
            <a:spLocks noGrp="1"/>
          </p:cNvSpPr>
          <p:nvPr userDrawn="1">
            <p:custDataLst>
              <p:tags r:id="rId2"/>
            </p:custDataLst>
          </p:nvPr>
        </p:nvSpPr>
        <p:spPr>
          <a:xfrm>
            <a:off x="8877300" y="213995"/>
            <a:ext cx="2700338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defPPr>
              <a:defRPr lang="zh-CN"/>
            </a:defPPr>
            <a:lvl1pPr marL="0" algn="r" defTabSz="914400" rtl="0" eaLnBrk="1" latinLnBrk="0" hangingPunct="1">
              <a:defRPr sz="1600" b="1" kern="1200" baseline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/>
            <a:fld id="{FABC47A4-756D-490B-A52F-7D9E2C9FC05F}" type="slidenum">
              <a:rPr lang="zh-CN" altLang="en-US" strike="noStrike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6"/>
          <p:cNvSpPr>
            <a:spLocks noGrp="1"/>
          </p:cNvSpPr>
          <p:nvPr userDrawn="1">
            <p:custDataLst>
              <p:tags r:id="rId2"/>
            </p:custDataLst>
          </p:nvPr>
        </p:nvSpPr>
        <p:spPr>
          <a:xfrm>
            <a:off x="8877300" y="213995"/>
            <a:ext cx="2700338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defPPr>
              <a:defRPr lang="zh-CN"/>
            </a:defPPr>
            <a:lvl1pPr marL="0" algn="r" defTabSz="914400" rtl="0" eaLnBrk="1" latinLnBrk="0" hangingPunct="1">
              <a:defRPr sz="1600" b="1" kern="1200" baseline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/>
            <a:fld id="{FABC47A4-756D-490B-A52F-7D9E2C9FC05F}" type="slidenum">
              <a:rPr lang="zh-CN" altLang="en-US" strike="noStrike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196260" y="258814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 fontAlgn="auto"/>
            <a:r>
              <a:rPr strike="noStrike" noProof="1">
                <a:sym typeface="+mn-ea"/>
              </a:rPr>
              <a:t>谢谢观看</a:t>
            </a:r>
            <a:endParaRPr strike="noStrike" noProof="1">
              <a:sym typeface="+mn-ea"/>
            </a:endParaRPr>
          </a:p>
        </p:txBody>
      </p:sp>
      <p:sp>
        <p:nvSpPr>
          <p:cNvPr id="6" name="灯片编号占位符 6"/>
          <p:cNvSpPr>
            <a:spLocks noGrp="1"/>
          </p:cNvSpPr>
          <p:nvPr userDrawn="1">
            <p:custDataLst>
              <p:tags r:id="rId2"/>
            </p:custDataLst>
          </p:nvPr>
        </p:nvSpPr>
        <p:spPr>
          <a:xfrm>
            <a:off x="8877300" y="213995"/>
            <a:ext cx="2700338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defPPr>
              <a:defRPr lang="zh-CN"/>
            </a:defPPr>
            <a:lvl1pPr marL="0" algn="r" defTabSz="914400" rtl="0" eaLnBrk="1" latinLnBrk="0" hangingPunct="1">
              <a:defRPr sz="1600" b="1" kern="1200" baseline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/>
            <a:fld id="{FABC47A4-756D-490B-A52F-7D9E2C9FC05F}" type="slidenum">
              <a:rPr lang="zh-CN" altLang="en-US" strike="noStrike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tags" Target="../tags/tag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占位符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08013" y="608013"/>
            <a:ext cx="10969625" cy="706437"/>
          </a:xfrm>
          <a:prstGeom prst="rect">
            <a:avLst/>
          </a:prstGeom>
          <a:noFill/>
          <a:ln w="9525">
            <a:noFill/>
          </a:ln>
        </p:spPr>
        <p:txBody>
          <a:bodyPr vert="horz" lIns="90170" tIns="46990" rIns="90170" bIns="46990"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  <p:custDataLst>
              <p:tags r:id="rId9"/>
            </p:custDataLst>
          </p:nvPr>
        </p:nvSpPr>
        <p:spPr>
          <a:xfrm>
            <a:off x="608013" y="1490663"/>
            <a:ext cx="10969625" cy="4759325"/>
          </a:xfrm>
          <a:prstGeom prst="rect">
            <a:avLst/>
          </a:prstGeom>
          <a:noFill/>
          <a:ln w="9525">
            <a:noFill/>
          </a:ln>
        </p:spPr>
        <p:txBody>
          <a:bodyPr vert="horz" lIns="90000" tIns="46800" rIns="90000" bIns="46800" anchor="t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2860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</p:txBody>
      </p:sp>
    </p:spTree>
    <p:custDataLst>
      <p:tags r:id="rId10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sldNum="0" hdr="0" ftr="0" dt="0"/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40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2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2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2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1828800" indent="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None/>
        <a:defRPr sz="2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2860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tags" Target="../tags/tag1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2.xml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4.xml"/><Relationship Id="rId3" Type="http://schemas.openxmlformats.org/officeDocument/2006/relationships/tags" Target="../tags/tag23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4.xml"/><Relationship Id="rId2" Type="http://schemas.openxmlformats.org/officeDocument/2006/relationships/tags" Target="../tags/tag24.xml"/><Relationship Id="rId1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4.xml"/><Relationship Id="rId2" Type="http://schemas.openxmlformats.org/officeDocument/2006/relationships/tags" Target="../tags/tag25.xml"/><Relationship Id="rId1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6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4.xml"/><Relationship Id="rId2" Type="http://schemas.openxmlformats.org/officeDocument/2006/relationships/tags" Target="../tags/tag27.xml"/><Relationship Id="rId1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8.xml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4.xml"/><Relationship Id="rId2" Type="http://schemas.openxmlformats.org/officeDocument/2006/relationships/tags" Target="../tags/tag29.xml"/><Relationship Id="rId1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8.xml"/><Relationship Id="rId3" Type="http://schemas.openxmlformats.org/officeDocument/2006/relationships/slideLayout" Target="../slideLayouts/slideLayout4.xml"/><Relationship Id="rId2" Type="http://schemas.openxmlformats.org/officeDocument/2006/relationships/tags" Target="../tags/tag30.xml"/><Relationship Id="rId1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9.xml"/><Relationship Id="rId3" Type="http://schemas.openxmlformats.org/officeDocument/2006/relationships/slideLayout" Target="../slideLayouts/slideLayout4.xml"/><Relationship Id="rId2" Type="http://schemas.openxmlformats.org/officeDocument/2006/relationships/tags" Target="../tags/tag31.xml"/><Relationship Id="rId1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32.xml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1.xml"/><Relationship Id="rId3" Type="http://schemas.openxmlformats.org/officeDocument/2006/relationships/slideLayout" Target="../slideLayouts/slideLayout4.xml"/><Relationship Id="rId2" Type="http://schemas.openxmlformats.org/officeDocument/2006/relationships/tags" Target="../tags/tag33.xml"/><Relationship Id="rId1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2.xml"/><Relationship Id="rId3" Type="http://schemas.openxmlformats.org/officeDocument/2006/relationships/slideLayout" Target="../slideLayouts/slideLayout4.xml"/><Relationship Id="rId2" Type="http://schemas.openxmlformats.org/officeDocument/2006/relationships/tags" Target="../tags/tag34.xml"/><Relationship Id="rId1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3.xml"/><Relationship Id="rId3" Type="http://schemas.openxmlformats.org/officeDocument/2006/relationships/slideLayout" Target="../slideLayouts/slideLayout4.xml"/><Relationship Id="rId2" Type="http://schemas.openxmlformats.org/officeDocument/2006/relationships/tags" Target="../tags/tag35.xml"/><Relationship Id="rId1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36.xml"/></Relationships>
</file>

<file path=ppt/slides/_rels/slide2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5.xml"/><Relationship Id="rId4" Type="http://schemas.openxmlformats.org/officeDocument/2006/relationships/slideLayout" Target="../slideLayouts/slideLayout4.xml"/><Relationship Id="rId3" Type="http://schemas.openxmlformats.org/officeDocument/2006/relationships/tags" Target="../tags/tag37.xml"/><Relationship Id="rId2" Type="http://schemas.openxmlformats.org/officeDocument/2006/relationships/image" Target="../media/image16.jpeg"/><Relationship Id="rId1" Type="http://schemas.openxmlformats.org/officeDocument/2006/relationships/image" Target="../media/image15.jpeg"/></Relationships>
</file>

<file path=ppt/slides/_rels/slide2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6.xml"/><Relationship Id="rId4" Type="http://schemas.openxmlformats.org/officeDocument/2006/relationships/slideLayout" Target="../slideLayouts/slideLayout4.xml"/><Relationship Id="rId3" Type="http://schemas.openxmlformats.org/officeDocument/2006/relationships/tags" Target="../tags/tag38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2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7.xml"/><Relationship Id="rId5" Type="http://schemas.openxmlformats.org/officeDocument/2006/relationships/slideLayout" Target="../slideLayouts/slideLayout4.xml"/><Relationship Id="rId4" Type="http://schemas.openxmlformats.org/officeDocument/2006/relationships/tags" Target="../tags/tag39.xml"/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image" Target="../media/image1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40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41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.xml"/><Relationship Id="rId1" Type="http://schemas.openxmlformats.org/officeDocument/2006/relationships/image" Target="../media/image1.jpeg"/></Relationships>
</file>

<file path=ppt/slides/_rels/slide3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0.xml"/><Relationship Id="rId4" Type="http://schemas.openxmlformats.org/officeDocument/2006/relationships/slideLayout" Target="../slideLayouts/slideLayout4.xml"/><Relationship Id="rId3" Type="http://schemas.openxmlformats.org/officeDocument/2006/relationships/tags" Target="../tags/tag42.xml"/><Relationship Id="rId2" Type="http://schemas.openxmlformats.org/officeDocument/2006/relationships/image" Target="../media/image23.jpeg"/><Relationship Id="rId1" Type="http://schemas.openxmlformats.org/officeDocument/2006/relationships/image" Target="../media/image22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4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4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4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4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47.xml"/></Relationships>
</file>

<file path=ppt/slides/_rels/slide3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6.xml"/><Relationship Id="rId3" Type="http://schemas.openxmlformats.org/officeDocument/2006/relationships/slideLayout" Target="../slideLayouts/slideLayout4.xml"/><Relationship Id="rId2" Type="http://schemas.openxmlformats.org/officeDocument/2006/relationships/tags" Target="../tags/tag48.xml"/><Relationship Id="rId1" Type="http://schemas.openxmlformats.org/officeDocument/2006/relationships/image" Target="../media/image24.jpeg"/></Relationships>
</file>

<file path=ppt/slides/_rels/slide3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7.xml"/><Relationship Id="rId3" Type="http://schemas.openxmlformats.org/officeDocument/2006/relationships/slideLayout" Target="../slideLayouts/slideLayout4.xml"/><Relationship Id="rId2" Type="http://schemas.openxmlformats.org/officeDocument/2006/relationships/tags" Target="../tags/tag49.xml"/><Relationship Id="rId1" Type="http://schemas.openxmlformats.org/officeDocument/2006/relationships/image" Target="../media/image25.jpe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50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5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6.xml"/></Relationships>
</file>

<file path=ppt/slides/_rels/slide4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0.xml"/><Relationship Id="rId3" Type="http://schemas.openxmlformats.org/officeDocument/2006/relationships/slideLayout" Target="../slideLayouts/slideLayout4.xml"/><Relationship Id="rId2" Type="http://schemas.openxmlformats.org/officeDocument/2006/relationships/tags" Target="../tags/tag52.xml"/><Relationship Id="rId1" Type="http://schemas.openxmlformats.org/officeDocument/2006/relationships/image" Target="../media/image26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5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5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55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56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5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5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6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58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7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59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8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60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9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6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0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6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1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6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2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64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3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65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4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66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5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6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6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68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7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69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8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70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9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71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4.xml"/><Relationship Id="rId2" Type="http://schemas.openxmlformats.org/officeDocument/2006/relationships/tags" Target="../tags/tag18.xml"/><Relationship Id="rId1" Type="http://schemas.openxmlformats.org/officeDocument/2006/relationships/image" Target="../media/image2.emf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0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7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1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73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2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74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3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75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4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76.xml"/></Relationships>
</file>

<file path=ppt/slides/_rels/slide6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5.xml"/><Relationship Id="rId3" Type="http://schemas.openxmlformats.org/officeDocument/2006/relationships/slideLayout" Target="../slideLayouts/slideLayout4.xml"/><Relationship Id="rId2" Type="http://schemas.openxmlformats.org/officeDocument/2006/relationships/tags" Target="../tags/tag77.xml"/><Relationship Id="rId1" Type="http://schemas.openxmlformats.org/officeDocument/2006/relationships/image" Target="../media/image27.emf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6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78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7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79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8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80.xml"/></Relationships>
</file>

<file path=ppt/slides/_rels/slide6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9.xml"/><Relationship Id="rId3" Type="http://schemas.openxmlformats.org/officeDocument/2006/relationships/slideLayout" Target="../slideLayouts/slideLayout4.xml"/><Relationship Id="rId2" Type="http://schemas.openxmlformats.org/officeDocument/2006/relationships/tags" Target="../tags/tag81.xml"/><Relationship Id="rId1" Type="http://schemas.openxmlformats.org/officeDocument/2006/relationships/image" Target="../media/image2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9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4.xml"/><Relationship Id="rId2" Type="http://schemas.openxmlformats.org/officeDocument/2006/relationships/tags" Target="../tags/tag20.xml"/><Relationship Id="rId1" Type="http://schemas.openxmlformats.org/officeDocument/2006/relationships/image" Target="../media/image3.emf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4.xml"/><Relationship Id="rId2" Type="http://schemas.openxmlformats.org/officeDocument/2006/relationships/tags" Target="../tags/tag21.xml"/><Relationship Id="rId1" Type="http://schemas.openxmlformats.org/officeDocument/2006/relationships/image" Target="../media/image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3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476250" y="1947545"/>
            <a:ext cx="10450830" cy="1339215"/>
          </a:xfrm>
        </p:spPr>
        <p:txBody>
          <a:bodyPr vert="horz" lIns="90000" tIns="46800" rIns="90000" bIns="46800" anchor="b" anchorCtr="0">
            <a:normAutofit fontScale="90000"/>
          </a:bodyPr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4800" b="1" i="0" u="none" strike="noStrike" kern="1200" cap="none" spc="30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</a:rPr>
              <a:t>地图相关的</a:t>
            </a:r>
            <a:r>
              <a:rPr kumimoji="0" lang="zh-CN" altLang="en-US" sz="4800" b="1" i="0" u="none" strike="noStrike" kern="1200" cap="none" spc="30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</a:rPr>
              <a:t>开发</a:t>
            </a:r>
            <a:r>
              <a:rPr kumimoji="0" lang="en-US" altLang="zh-CN" sz="4800" b="1" i="0" u="none" strike="noStrike" kern="1200" cap="none" spc="30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</a:rPr>
              <a:t>|</a:t>
            </a:r>
            <a:r>
              <a:rPr kumimoji="0" lang="zh-CN" altLang="zh-CN" sz="4800" b="1" i="0" u="none" strike="noStrike" kern="1200" cap="none" spc="30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</a:rPr>
              <a:t>在互联网企业</a:t>
            </a:r>
            <a:r>
              <a:rPr kumimoji="0" lang="zh-CN" altLang="zh-CN" sz="4800" b="1" i="0" u="none" strike="noStrike" kern="1200" cap="none" spc="30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</a:rPr>
              <a:t>中的应用</a:t>
            </a:r>
            <a:endParaRPr kumimoji="0" lang="zh-CN" altLang="zh-CN" sz="4800" b="1" i="0" u="none" strike="noStrike" kern="1200" cap="none" spc="300" normalizeH="0" baseline="0" noProof="1">
              <a:solidFill>
                <a:schemeClr val="tx1">
                  <a:lumMod val="85000"/>
                  <a:lumOff val="15000"/>
                </a:schemeClr>
              </a:solidFill>
              <a:effectLst/>
              <a:uFillTx/>
              <a:latin typeface="Arial" panose="020B0604020202020204" pitchFamily="34" charset="0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8194" name="副标题 2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5718175" y="5381625"/>
            <a:ext cx="6196013" cy="590550"/>
          </a:xfrm>
        </p:spPr>
        <p:txBody>
          <a:bodyPr vert="horz" lIns="90000" tIns="46800" rIns="90000" bIns="46800" anchor="t">
            <a:normAutofit fontScale="90000"/>
          </a:bodyPr>
          <a:p>
            <a:pPr marL="0" marR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24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小组成员：刘嘉乐、努尔、黄嘉豪、王朋坤</a:t>
            </a:r>
            <a:endParaRPr kumimoji="0" lang="zh-CN" altLang="en-US" sz="2400" b="0" i="0" u="none" strike="noStrike" kern="1200" cap="none" spc="150" normalizeH="0" baseline="0" noProof="1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  <a:p>
            <a:pPr marL="0" marR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2400" b="0" i="0" u="none" strike="noStrike" kern="1200" cap="none" spc="150" normalizeH="0" baseline="0" noProof="1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r>
              <a:rPr lang="zh-CN" altLang="en-US" strike="noStrike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2020-12-28</a:t>
            </a:r>
            <a:endParaRPr lang="zh-CN" altLang="en-US" strike="noStrike" noProof="1"/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608013" y="608013"/>
            <a:ext cx="10969625" cy="706438"/>
          </a:xfrm>
        </p:spPr>
        <p:txBody>
          <a:bodyPr lIns="90000" tIns="46800" rIns="90000" bIns="46800" rtlCol="0" anchor="ctr" anchorCtr="0">
            <a:normAutofit fontScale="90000"/>
          </a:bodyPr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4400" b="1" i="0" u="none" strike="noStrike" kern="1200" cap="none" spc="30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rPr>
              <a:t>一、行业背景知识</a:t>
            </a:r>
            <a:endParaRPr kumimoji="0" lang="zh-CN" altLang="en-US" sz="4400" b="1" i="0" u="none" strike="noStrike" kern="1200" cap="none" spc="300" normalizeH="0" baseline="0" noProof="1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44034" name="内容占位符 5"/>
          <p:cNvSpPr>
            <a:spLocks noGrp="1"/>
          </p:cNvSpPr>
          <p:nvPr>
            <p:ph idx="1"/>
          </p:nvPr>
        </p:nvSpPr>
        <p:spPr>
          <a:xfrm>
            <a:off x="608013" y="1490663"/>
            <a:ext cx="10969625" cy="4759325"/>
          </a:xfrm>
        </p:spPr>
        <p:txBody>
          <a:bodyPr lIns="90000" tIns="46800" rIns="90000" bIns="46800" rtlCol="0" anchor="t">
            <a:normAutofit/>
          </a:bodyPr>
          <a:p>
            <a:pPr marL="228600" marR="0" indent="-2286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</a:pPr>
            <a:r>
              <a:rPr kumimoji="0" lang="zh-CN" altLang="en-US" sz="2400" b="0" i="0" u="none" strike="noStrike" kern="1200" cap="none" spc="150" normalizeH="0" baseline="0" noProof="1">
                <a:solidFill>
                  <a:srgbClr val="FF0000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问题1：那些企业是互联网企业？</a:t>
            </a:r>
            <a:endParaRPr kumimoji="0" lang="zh-CN" altLang="en-US" sz="2400" b="0" i="0" u="none" strike="noStrike" kern="1200" cap="none" spc="150" normalizeH="0" baseline="0" noProof="1">
              <a:solidFill>
                <a:srgbClr val="FF0000"/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</a:pPr>
            <a:endParaRPr kumimoji="0" lang="zh-CN" altLang="en-US" sz="2400" b="0" i="0" u="none" strike="noStrike" kern="1200" cap="none" spc="150" normalizeH="0" baseline="0" noProof="1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</a:pPr>
            <a:r>
              <a:rPr kumimoji="0" lang="zh-CN" altLang="en-US" sz="2400" b="1" i="0" u="none" strike="noStrike" kern="1200" cap="none" spc="150" normalizeH="0" baseline="0" noProof="1">
                <a:solidFill>
                  <a:srgbClr val="0070C0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总结：有钱、有影响、有责任、有发展……</a:t>
            </a:r>
            <a:endParaRPr kumimoji="0" lang="zh-CN" altLang="en-US" sz="2400" b="1" i="0" u="none" strike="noStrike" kern="1200" cap="none" spc="150" normalizeH="0" baseline="0" noProof="1">
              <a:solidFill>
                <a:srgbClr val="0070C0"/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608013" y="608013"/>
            <a:ext cx="10969625" cy="706438"/>
          </a:xfrm>
        </p:spPr>
        <p:txBody>
          <a:bodyPr lIns="90000" tIns="46800" rIns="90000" bIns="46800" rtlCol="0" anchor="ctr" anchorCtr="0">
            <a:normAutofit fontScale="90000"/>
          </a:bodyPr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4400" b="1" i="0" u="none" strike="noStrike" kern="1200" cap="none" spc="30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rPr>
              <a:t>一、行业背景知识</a:t>
            </a:r>
            <a:endParaRPr kumimoji="0" lang="zh-CN" altLang="en-US" sz="4400" b="1" i="0" u="none" strike="noStrike" kern="1200" cap="none" spc="300" normalizeH="0" baseline="0" noProof="1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608013" y="1490663"/>
            <a:ext cx="10969625" cy="4759325"/>
          </a:xfrm>
        </p:spPr>
        <p:txBody>
          <a:bodyPr lIns="90000" tIns="46800" rIns="90000" bIns="46800" rtlCol="0">
            <a:normAutofit/>
          </a:bodyPr>
          <a:p>
            <a:pPr marL="228600" marR="0" indent="-2286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</a:pPr>
            <a:r>
              <a:rPr kumimoji="0" lang="zh-CN" altLang="en-US" sz="2400" b="0" i="0" u="none" strike="noStrike" kern="1200" cap="none" spc="150" normalizeH="0" baseline="0" noProof="1">
                <a:solidFill>
                  <a:srgbClr val="FF0000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rPr>
              <a:t>问题2：它们利用地图做什么开发应用？</a:t>
            </a:r>
            <a:endParaRPr kumimoji="0" lang="zh-CN" altLang="en-US" sz="2400" b="0" i="0" u="none" strike="noStrike" kern="1200" cap="none" spc="150" normalizeH="0" baseline="0" noProof="1">
              <a:solidFill>
                <a:srgbClr val="FF0000"/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+mn-ea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●"/>
              <a:tabLst>
                <a:tab pos="1609725" algn="l"/>
              </a:tabLst>
            </a:pPr>
            <a:r>
              <a:rPr kumimoji="0" lang="zh-CN" altLang="en-US" sz="24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rPr>
              <a:t>在线地图服务：浏览查看</a:t>
            </a:r>
            <a:endParaRPr kumimoji="0" lang="zh-CN" altLang="en-US" sz="2400" b="0" i="0" u="none" strike="noStrike" kern="1200" cap="none" spc="150" normalizeH="0" baseline="0" noProof="1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+mn-ea"/>
            </a:endParaRPr>
          </a:p>
          <a:p>
            <a:pPr marL="914400" marR="0" lvl="2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24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rPr>
              <a:t>	</a:t>
            </a:r>
            <a:endParaRPr kumimoji="0" lang="en-US" altLang="zh-CN" sz="2400" b="0" i="0" u="none" strike="noStrike" kern="1200" cap="none" spc="150" normalizeH="0" baseline="0" noProof="1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+mn-ea"/>
            </a:endParaRPr>
          </a:p>
          <a:p>
            <a:pPr marL="914400" marR="0" lvl="2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24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rPr>
              <a:t>		</a:t>
            </a:r>
            <a:r>
              <a:rPr kumimoji="0" lang="zh-CN" altLang="en-US" sz="24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rPr>
              <a:t>谷歌、微软、百度、阿里、腾讯</a:t>
            </a:r>
            <a:endParaRPr kumimoji="0" lang="zh-CN" altLang="en-US" sz="2400" b="0" i="0" u="none" strike="noStrike" kern="1200" cap="none" spc="150" normalizeH="0" baseline="0" noProof="1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+mn-ea"/>
            </a:endParaRPr>
          </a:p>
          <a:p>
            <a:pPr marL="457200" marR="0" lvl="1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>
                <a:tab pos="1609725" algn="l"/>
              </a:tabLst>
            </a:pPr>
            <a:endParaRPr kumimoji="0" lang="zh-CN" altLang="en-US" sz="2400" b="0" i="0" u="none" strike="noStrike" kern="1200" cap="none" spc="150" normalizeH="0" baseline="0" noProof="1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+mn-ea"/>
            </a:endParaRPr>
          </a:p>
        </p:txBody>
      </p:sp>
      <p:pic>
        <p:nvPicPr>
          <p:cNvPr id="32" name="图片 3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0088" y="1314450"/>
            <a:ext cx="10877550" cy="516731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7" name="图片 3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050" y="1314450"/>
            <a:ext cx="10375900" cy="5392738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608013" y="608013"/>
            <a:ext cx="10969625" cy="706438"/>
          </a:xfrm>
        </p:spPr>
        <p:txBody>
          <a:bodyPr lIns="90000" tIns="46800" rIns="90000" bIns="46800" rtlCol="0" anchor="ctr" anchorCtr="0">
            <a:normAutofit fontScale="90000"/>
          </a:bodyPr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4400" b="1" i="0" u="none" strike="noStrike" kern="1200" cap="none" spc="30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rPr>
              <a:t>一、行业背景知识</a:t>
            </a:r>
            <a:endParaRPr kumimoji="0" lang="zh-CN" altLang="en-US" sz="4400" b="1" i="0" u="none" strike="noStrike" kern="1200" cap="none" spc="300" normalizeH="0" baseline="0" noProof="1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608013" y="1490663"/>
            <a:ext cx="10969625" cy="4759325"/>
          </a:xfrm>
        </p:spPr>
        <p:txBody>
          <a:bodyPr lIns="90000" tIns="46800" rIns="90000" bIns="46800" rtlCol="0">
            <a:normAutofit/>
          </a:bodyPr>
          <a:p>
            <a:pPr marL="228600" marR="0" indent="-2286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</a:pPr>
            <a:r>
              <a:rPr kumimoji="0" lang="zh-CN" altLang="en-US" sz="2400" b="0" i="0" u="none" strike="noStrike" kern="1200" cap="none" spc="150" normalizeH="0" baseline="0" noProof="1">
                <a:solidFill>
                  <a:srgbClr val="FF0000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rPr>
              <a:t>问题2：它们利用地图做什么开发应用？</a:t>
            </a:r>
            <a:endParaRPr kumimoji="0" lang="zh-CN" altLang="en-US" sz="2400" b="0" i="0" u="none" strike="noStrike" kern="1200" cap="none" spc="150" normalizeH="0" baseline="0" noProof="1">
              <a:solidFill>
                <a:srgbClr val="FF0000"/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+mn-ea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●"/>
              <a:tabLst>
                <a:tab pos="1609725" algn="l"/>
              </a:tabLst>
            </a:pPr>
            <a:r>
              <a:rPr kumimoji="0" lang="zh-CN" altLang="en-US" sz="24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rPr>
              <a:t>在线地图服务扩展：</a:t>
            </a:r>
            <a:endParaRPr kumimoji="0" lang="zh-CN" altLang="en-US" sz="2400" b="0" i="0" u="none" strike="noStrike" kern="1200" cap="none" spc="150" normalizeH="0" baseline="0" noProof="1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+mn-ea"/>
            </a:endParaRPr>
          </a:p>
          <a:p>
            <a:pPr marL="914400" marR="0" lvl="2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24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rPr>
              <a:t>	</a:t>
            </a:r>
            <a:r>
              <a:rPr kumimoji="0" lang="zh-CN" altLang="en-US" sz="24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rPr>
              <a:t>手机定位查找、物流位置信息等</a:t>
            </a:r>
            <a:r>
              <a:rPr kumimoji="0" lang="en-US" altLang="zh-CN" sz="24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rPr>
              <a:t>	</a:t>
            </a:r>
            <a:endParaRPr kumimoji="0" lang="en-US" altLang="zh-CN" sz="2400" b="0" i="0" u="none" strike="noStrike" kern="1200" cap="none" spc="150" normalizeH="0" baseline="0" noProof="1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+mn-ea"/>
            </a:endParaRPr>
          </a:p>
          <a:p>
            <a:pPr marL="914400" marR="0" lvl="2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24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rPr>
              <a:t>		</a:t>
            </a:r>
            <a:endParaRPr kumimoji="0" lang="zh-CN" altLang="en-US" sz="2400" b="0" i="0" u="none" strike="noStrike" kern="1200" cap="none" spc="150" normalizeH="0" baseline="0" noProof="1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+mn-ea"/>
            </a:endParaRPr>
          </a:p>
          <a:p>
            <a:pPr marL="457200" marR="0" lvl="1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>
                <a:tab pos="1609725" algn="l"/>
              </a:tabLst>
            </a:pPr>
            <a:endParaRPr kumimoji="0" lang="zh-CN" altLang="en-US" sz="2400" b="0" i="0" u="none" strike="noStrike" kern="1200" cap="none" spc="150" normalizeH="0" baseline="0" noProof="1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+mn-ea"/>
            </a:endParaRPr>
          </a:p>
        </p:txBody>
      </p:sp>
      <p:pic>
        <p:nvPicPr>
          <p:cNvPr id="38" name="图片 3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1700" y="1314450"/>
            <a:ext cx="10382250" cy="5418138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608013" y="608013"/>
            <a:ext cx="10969625" cy="706438"/>
          </a:xfrm>
        </p:spPr>
        <p:txBody>
          <a:bodyPr lIns="90000" tIns="46800" rIns="90000" bIns="46800" rtlCol="0" anchor="ctr" anchorCtr="0">
            <a:normAutofit fontScale="90000"/>
          </a:bodyPr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4400" b="1" i="0" u="none" strike="noStrike" kern="1200" cap="none" spc="30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rPr>
              <a:t>一、行业背景知识</a:t>
            </a:r>
            <a:endParaRPr kumimoji="0" lang="zh-CN" altLang="en-US" sz="4400" b="1" i="0" u="none" strike="noStrike" kern="1200" cap="none" spc="300" normalizeH="0" baseline="0" noProof="1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48130" name="内容占位符 5"/>
          <p:cNvSpPr>
            <a:spLocks noGrp="1"/>
          </p:cNvSpPr>
          <p:nvPr>
            <p:ph idx="1"/>
          </p:nvPr>
        </p:nvSpPr>
        <p:spPr>
          <a:xfrm>
            <a:off x="608013" y="1490663"/>
            <a:ext cx="10969625" cy="4759325"/>
          </a:xfrm>
        </p:spPr>
        <p:txBody>
          <a:bodyPr lIns="90000" tIns="46800" rIns="90000" bIns="46800" rtlCol="0" anchor="t">
            <a:normAutofit/>
          </a:bodyPr>
          <a:p>
            <a:pPr marL="228600" marR="0" indent="-2286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</a:pPr>
            <a:r>
              <a:rPr kumimoji="0" lang="zh-CN" altLang="en-US" sz="2400" b="0" i="0" u="none" strike="noStrike" kern="1200" cap="none" spc="150" normalizeH="0" baseline="0" noProof="1">
                <a:solidFill>
                  <a:srgbClr val="FF0000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问题3：GIS的学生适合走向地图相关的互联网企业开发岗位吗？</a:t>
            </a:r>
            <a:endParaRPr kumimoji="0" lang="zh-CN" altLang="en-US" sz="2400" b="0" i="0" u="none" strike="noStrike" kern="1200" cap="none" spc="150" normalizeH="0" baseline="0" noProof="1">
              <a:solidFill>
                <a:srgbClr val="FF0000"/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pic>
        <p:nvPicPr>
          <p:cNvPr id="48131" name="图片 4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89013" y="2667000"/>
            <a:ext cx="4741862" cy="35829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0" name="文本框 99"/>
          <p:cNvSpPr txBox="1"/>
          <p:nvPr/>
        </p:nvSpPr>
        <p:spPr>
          <a:xfrm>
            <a:off x="7181850" y="3406775"/>
            <a:ext cx="5080000" cy="584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sz="3200" b="1" noProof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供需关系</a:t>
            </a:r>
            <a:endParaRPr lang="zh-CN" altLang="en-US" sz="3200" b="1" noProof="1">
              <a:solidFill>
                <a:schemeClr val="accent6">
                  <a:lumMod val="50000"/>
                </a:schemeClr>
              </a:solidFill>
              <a:ea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0177" name="文本占位符 4"/>
          <p:cNvSpPr>
            <a:spLocks noGrp="1"/>
          </p:cNvSpPr>
          <p:nvPr>
            <p:ph type="body" sz="half" idx="2" hasCustomPrompt="1"/>
          </p:nvPr>
        </p:nvSpPr>
        <p:spPr>
          <a:xfrm>
            <a:off x="1047750" y="1743075"/>
            <a:ext cx="10518775" cy="4319588"/>
          </a:xfrm>
        </p:spPr>
        <p:txBody>
          <a:bodyPr lIns="90000" tIns="46800" rIns="90000" bIns="46800" rtlCol="0" anchor="t">
            <a:normAutofit/>
          </a:bodyPr>
          <a:p>
            <a:pPr marL="0" marR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2400" b="1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以百度地图为例：</a:t>
            </a:r>
            <a:endParaRPr kumimoji="0" lang="zh-CN" altLang="en-US" sz="2400" b="1" i="0" u="none" strike="noStrike" kern="1200" cap="none" spc="150" normalizeH="0" baseline="0" noProof="1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L="0" marR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24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问题１：在线地图承担的功能与服务？</a:t>
            </a:r>
            <a:endParaRPr kumimoji="0" lang="zh-CN" altLang="en-US" sz="2400" b="0" i="0" u="none" strike="noStrike" kern="1200" cap="none" spc="150" normalizeH="0" baseline="0" noProof="1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L="0" marR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24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问题２：地图服务需要的资源、流程？</a:t>
            </a:r>
            <a:endParaRPr kumimoji="0" lang="zh-CN" altLang="en-US" sz="2400" b="0" i="0" u="none" strike="noStrike" kern="1200" cap="none" spc="150" normalizeH="0" baseline="0" noProof="1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L="0" marR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24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问题３：本科阶段的GIS的学生要来分担那种分工？</a:t>
            </a:r>
            <a:endParaRPr kumimoji="0" lang="zh-CN" altLang="en-US" sz="2400" b="0" i="0" u="none" strike="noStrike" kern="1200" cap="none" spc="150" normalizeH="0" baseline="0" noProof="1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L="0" marR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2400" b="0" i="0" u="none" strike="noStrike" kern="1200" cap="none" spc="150" normalizeH="0" baseline="0" noProof="1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 hasCustomPrompt="1"/>
          </p:nvPr>
        </p:nvSpPr>
        <p:spPr>
          <a:xfrm>
            <a:off x="608013" y="358775"/>
            <a:ext cx="10969625" cy="1074738"/>
          </a:xfrm>
        </p:spPr>
        <p:txBody>
          <a:bodyPr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800" b="1" i="0" u="none" strike="noStrike" kern="1200" cap="none" spc="300" normalizeH="0" baseline="0" noProof="1">
                <a:solidFill>
                  <a:schemeClr val="accent6">
                    <a:lumMod val="50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rPr>
              <a:t>二、需求分析</a:t>
            </a:r>
            <a:br>
              <a:rPr lang="zh-CN" altLang="en-US"/>
            </a:br>
            <a:endParaRPr kumimoji="0" lang="zh-CN" altLang="en-US" sz="2800" b="1" i="0" u="none" strike="noStrike" kern="1200" cap="none" spc="300" normalizeH="0" baseline="0" noProof="1">
              <a:solidFill>
                <a:schemeClr val="accent6">
                  <a:lumMod val="50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j-cs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608013" y="608013"/>
            <a:ext cx="10969625" cy="706438"/>
          </a:xfrm>
        </p:spPr>
        <p:txBody>
          <a:bodyPr lIns="90000" tIns="46800" rIns="90000" bIns="46800" rtlCol="0" anchor="ctr" anchorCtr="0">
            <a:normAutofit fontScale="90000"/>
          </a:bodyPr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4400" b="1" i="0" u="none" strike="noStrike" kern="1200" cap="none" spc="30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rPr>
              <a:t>二、需求分析</a:t>
            </a:r>
            <a:endParaRPr kumimoji="0" lang="zh-CN" altLang="en-US" sz="4400" b="1" i="0" u="none" strike="noStrike" kern="1200" cap="none" spc="300" normalizeH="0" baseline="0" noProof="1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51202" name="内容占位符 5"/>
          <p:cNvSpPr>
            <a:spLocks noGrp="1"/>
          </p:cNvSpPr>
          <p:nvPr>
            <p:ph idx="1"/>
          </p:nvPr>
        </p:nvSpPr>
        <p:spPr>
          <a:xfrm>
            <a:off x="608013" y="1490663"/>
            <a:ext cx="10969625" cy="4759325"/>
          </a:xfrm>
        </p:spPr>
        <p:txBody>
          <a:bodyPr lIns="90000" tIns="46800" rIns="90000" bIns="46800" rtlCol="0" anchor="t">
            <a:normAutofit/>
          </a:bodyPr>
          <a:p>
            <a:pPr marL="228600" marR="0" indent="-2286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</a:pPr>
            <a:r>
              <a:rPr kumimoji="0" lang="zh-CN" altLang="en-US" sz="2400" b="0" i="0" u="none" strike="noStrike" kern="1200" cap="none" spc="150" normalizeH="0" baseline="0" noProof="1">
                <a:solidFill>
                  <a:srgbClr val="FF0000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问题１：在线地图承担的功能与服务？</a:t>
            </a:r>
            <a:endParaRPr kumimoji="0" lang="zh-CN" altLang="en-US" sz="2400" b="0" i="0" u="none" strike="noStrike" kern="1200" cap="none" spc="150" normalizeH="0" baseline="0" noProof="1">
              <a:solidFill>
                <a:srgbClr val="FF0000"/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</a:pPr>
            <a:r>
              <a:rPr kumimoji="0" lang="zh-CN" altLang="en-US" sz="24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功能：定位、地图、轨迹、路线规划、导航、路况、搜索</a:t>
            </a:r>
            <a:endParaRPr kumimoji="0" lang="zh-CN" altLang="en-US" sz="2400" b="0" i="0" u="none" strike="noStrike" kern="1200" cap="none" spc="150" normalizeH="0" baseline="0" noProof="1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pic>
        <p:nvPicPr>
          <p:cNvPr id="42" name="图片 42" descr="&amp;pfm122&amp;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0500" y="1566863"/>
            <a:ext cx="11811000" cy="4954587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608013" y="608013"/>
            <a:ext cx="10969625" cy="706438"/>
          </a:xfrm>
        </p:spPr>
        <p:txBody>
          <a:bodyPr lIns="90000" tIns="46800" rIns="90000" bIns="46800" rtlCol="0" anchor="ctr" anchorCtr="0">
            <a:normAutofit fontScale="90000"/>
          </a:bodyPr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4400" b="1" i="0" u="none" strike="noStrike" kern="1200" cap="none" spc="30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rPr>
              <a:t>二、需求分析</a:t>
            </a:r>
            <a:endParaRPr kumimoji="0" lang="zh-CN" altLang="en-US" sz="4400" b="1" i="0" u="none" strike="noStrike" kern="1200" cap="none" spc="300" normalizeH="0" baseline="0" noProof="1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52226" name="内容占位符 5"/>
          <p:cNvSpPr>
            <a:spLocks noGrp="1"/>
          </p:cNvSpPr>
          <p:nvPr>
            <p:ph idx="1"/>
          </p:nvPr>
        </p:nvSpPr>
        <p:spPr>
          <a:xfrm>
            <a:off x="608013" y="1490663"/>
            <a:ext cx="10969625" cy="4759325"/>
          </a:xfrm>
        </p:spPr>
        <p:txBody>
          <a:bodyPr lIns="90000" tIns="46800" rIns="90000" bIns="46800" rtlCol="0" anchor="t">
            <a:normAutofit/>
          </a:bodyPr>
          <a:p>
            <a:pPr marL="228600" marR="0" indent="-2286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</a:pPr>
            <a:r>
              <a:rPr kumimoji="0" lang="zh-CN" altLang="en-US" sz="2400" b="0" i="0" u="none" strike="noStrike" kern="1200" cap="none" spc="150" normalizeH="0" baseline="0" noProof="1">
                <a:solidFill>
                  <a:srgbClr val="FF0000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问题１：在线地图承担的功能与服务？</a:t>
            </a:r>
            <a:endParaRPr kumimoji="0" lang="zh-CN" altLang="en-US" sz="2400" b="0" i="0" u="none" strike="noStrike" kern="1200" cap="none" spc="150" normalizeH="0" baseline="0" noProof="1">
              <a:solidFill>
                <a:srgbClr val="FF0000"/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</a:pPr>
            <a:r>
              <a:rPr kumimoji="0" lang="zh-CN" altLang="en-US" sz="24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服务：</a:t>
            </a:r>
            <a:endParaRPr kumimoji="0" lang="zh-CN" altLang="en-US" sz="2400" b="0" i="0" u="none" strike="noStrike" kern="1200" cap="none" spc="150" normalizeH="0" baseline="0" noProof="1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L="914400" marR="0" lvl="2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24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个人(免费的出行、娱乐、学习)、</a:t>
            </a:r>
            <a:endParaRPr kumimoji="0" lang="zh-CN" altLang="en-US" sz="2400" b="0" i="0" u="none" strike="noStrike" kern="1200" cap="none" spc="150" normalizeH="0" baseline="0" noProof="1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L="914400" marR="0" lvl="2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24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企业（车用导航、物流行业方案、网约车服务等）</a:t>
            </a:r>
            <a:endParaRPr kumimoji="0" lang="zh-CN" altLang="en-US" sz="2400" b="0" i="0" u="none" strike="noStrike" kern="1200" cap="none" spc="150" normalizeH="0" baseline="0" noProof="1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608013" y="608013"/>
            <a:ext cx="10969625" cy="706438"/>
          </a:xfrm>
        </p:spPr>
        <p:txBody>
          <a:bodyPr lIns="90000" tIns="46800" rIns="90000" bIns="46800" rtlCol="0" anchor="ctr" anchorCtr="0">
            <a:normAutofit fontScale="90000"/>
          </a:bodyPr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4400" b="1" i="0" u="none" strike="noStrike" kern="1200" cap="none" spc="30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rPr>
              <a:t>二、需求分析</a:t>
            </a:r>
            <a:endParaRPr kumimoji="0" lang="zh-CN" altLang="en-US" sz="4400" b="1" i="0" u="none" strike="noStrike" kern="1200" cap="none" spc="300" normalizeH="0" baseline="0" noProof="1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53250" name="内容占位符 5"/>
          <p:cNvSpPr>
            <a:spLocks noGrp="1"/>
          </p:cNvSpPr>
          <p:nvPr>
            <p:ph idx="1"/>
          </p:nvPr>
        </p:nvSpPr>
        <p:spPr>
          <a:xfrm>
            <a:off x="608013" y="1490663"/>
            <a:ext cx="10969625" cy="4759325"/>
          </a:xfrm>
        </p:spPr>
        <p:txBody>
          <a:bodyPr lIns="90000" tIns="46800" rIns="90000" bIns="46800" rtlCol="0" anchor="t">
            <a:normAutofit/>
          </a:bodyPr>
          <a:p>
            <a:pPr marL="228600" marR="0" indent="-2286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</a:pPr>
            <a:r>
              <a:rPr kumimoji="0" lang="zh-CN" altLang="en-US" sz="2400" b="0" i="0" u="none" strike="noStrike" kern="1200" cap="none" spc="150" normalizeH="0" baseline="0" noProof="1">
                <a:solidFill>
                  <a:srgbClr val="FF0000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问题１：在线地图承担的功能与服务？</a:t>
            </a:r>
            <a:endParaRPr kumimoji="0" lang="zh-CN" altLang="en-US" sz="2400" b="0" i="0" u="none" strike="noStrike" kern="1200" cap="none" spc="150" normalizeH="0" baseline="0" noProof="1">
              <a:solidFill>
                <a:srgbClr val="FF0000"/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</a:pPr>
            <a:r>
              <a:rPr kumimoji="0" lang="zh-CN" altLang="en-US" sz="24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服务：企业</a:t>
            </a:r>
            <a:r>
              <a:rPr kumimoji="0" lang="en-US" altLang="zh-CN" sz="24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---</a:t>
            </a:r>
            <a:r>
              <a:rPr kumimoji="0" lang="zh-CN" altLang="en-US" sz="24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车企</a:t>
            </a:r>
            <a:endParaRPr kumimoji="0" lang="zh-CN" altLang="en-US" sz="2400" b="0" i="0" u="none" strike="noStrike" kern="1200" cap="none" spc="150" normalizeH="0" baseline="0" noProof="1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L="914400" marR="0" lvl="2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24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企业（车用导航、物流行业方案、网约车服务等）</a:t>
            </a:r>
            <a:endParaRPr kumimoji="0" lang="zh-CN" altLang="en-US" sz="2400" b="0" i="0" u="none" strike="noStrike" kern="1200" cap="none" spc="150" normalizeH="0" baseline="0" noProof="1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pic>
        <p:nvPicPr>
          <p:cNvPr id="53251" name="图片 44"/>
          <p:cNvPicPr>
            <a:picLocks noChangeAspect="1"/>
          </p:cNvPicPr>
          <p:nvPr/>
        </p:nvPicPr>
        <p:blipFill>
          <a:blip r:embed="rId1"/>
          <a:srcRect l="-1338" t="-1805" r="1338" b="357"/>
          <a:stretch>
            <a:fillRect/>
          </a:stretch>
        </p:blipFill>
        <p:spPr>
          <a:xfrm>
            <a:off x="193675" y="3425825"/>
            <a:ext cx="11804650" cy="316865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2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608013" y="608013"/>
            <a:ext cx="10969625" cy="706438"/>
          </a:xfrm>
        </p:spPr>
        <p:txBody>
          <a:bodyPr lIns="90000" tIns="46800" rIns="90000" bIns="46800" rtlCol="0" anchor="ctr" anchorCtr="0">
            <a:normAutofit fontScale="90000"/>
          </a:bodyPr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4400" b="1" i="0" u="none" strike="noStrike" kern="1200" cap="none" spc="30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rPr>
              <a:t>二、需求分析</a:t>
            </a:r>
            <a:endParaRPr kumimoji="0" lang="zh-CN" altLang="en-US" sz="4400" b="1" i="0" u="none" strike="noStrike" kern="1200" cap="none" spc="300" normalizeH="0" baseline="0" noProof="1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54274" name="内容占位符 5"/>
          <p:cNvSpPr>
            <a:spLocks noGrp="1"/>
          </p:cNvSpPr>
          <p:nvPr>
            <p:ph idx="1"/>
          </p:nvPr>
        </p:nvSpPr>
        <p:spPr>
          <a:xfrm>
            <a:off x="608013" y="1490663"/>
            <a:ext cx="10969625" cy="4759325"/>
          </a:xfrm>
        </p:spPr>
        <p:txBody>
          <a:bodyPr lIns="90000" tIns="46800" rIns="90000" bIns="46800" rtlCol="0" anchor="t">
            <a:normAutofit/>
          </a:bodyPr>
          <a:p>
            <a:pPr marL="228600" marR="0" indent="-2286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</a:pPr>
            <a:r>
              <a:rPr kumimoji="0" lang="zh-CN" altLang="en-US" sz="2400" b="0" i="0" u="none" strike="noStrike" kern="1200" cap="none" spc="150" normalizeH="0" baseline="0" noProof="1">
                <a:solidFill>
                  <a:srgbClr val="FF0000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问题１：在线地图承担的功能与服务？</a:t>
            </a:r>
            <a:endParaRPr kumimoji="0" lang="zh-CN" altLang="en-US" sz="2400" b="0" i="0" u="none" strike="noStrike" kern="1200" cap="none" spc="150" normalizeH="0" baseline="0" noProof="1">
              <a:solidFill>
                <a:srgbClr val="FF0000"/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</a:pPr>
            <a:r>
              <a:rPr kumimoji="0" lang="zh-CN" altLang="en-US" sz="24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服务：企业</a:t>
            </a:r>
            <a:r>
              <a:rPr kumimoji="0" lang="en-US" altLang="zh-CN" sz="24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---</a:t>
            </a:r>
            <a:r>
              <a:rPr kumimoji="0" lang="zh-CN" altLang="en-US" sz="24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物流</a:t>
            </a:r>
            <a:endParaRPr kumimoji="0" lang="zh-CN" altLang="en-US" sz="2400" b="0" i="0" u="none" strike="noStrike" kern="1200" cap="none" spc="150" normalizeH="0" baseline="0" noProof="1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L="914400" marR="0" lvl="2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24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企业（车用导航、物流行业方案、网约车服务等）</a:t>
            </a:r>
            <a:endParaRPr kumimoji="0" lang="zh-CN" altLang="en-US" sz="2400" b="0" i="0" u="none" strike="noStrike" kern="1200" cap="none" spc="150" normalizeH="0" baseline="0" noProof="1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pic>
        <p:nvPicPr>
          <p:cNvPr id="54275" name="图片 4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8463" y="3465513"/>
            <a:ext cx="11388725" cy="3001962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2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608013" y="608013"/>
            <a:ext cx="10969625" cy="706438"/>
          </a:xfrm>
        </p:spPr>
        <p:txBody>
          <a:bodyPr lIns="90000" tIns="46800" rIns="90000" bIns="46800" rtlCol="0" anchor="ctr" anchorCtr="0">
            <a:normAutofit fontScale="90000"/>
          </a:bodyPr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4400" b="1" i="0" u="none" strike="noStrike" kern="1200" cap="none" spc="30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rPr>
              <a:t>二、需求分析</a:t>
            </a:r>
            <a:endParaRPr kumimoji="0" lang="zh-CN" altLang="en-US" sz="4400" b="1" i="0" u="none" strike="noStrike" kern="1200" cap="none" spc="300" normalizeH="0" baseline="0" noProof="1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55298" name="内容占位符 5"/>
          <p:cNvSpPr>
            <a:spLocks noGrp="1"/>
          </p:cNvSpPr>
          <p:nvPr>
            <p:ph idx="1"/>
          </p:nvPr>
        </p:nvSpPr>
        <p:spPr>
          <a:xfrm>
            <a:off x="608013" y="1490663"/>
            <a:ext cx="10969625" cy="4759325"/>
          </a:xfrm>
        </p:spPr>
        <p:txBody>
          <a:bodyPr lIns="90000" tIns="46800" rIns="90000" bIns="46800" rtlCol="0" anchor="t">
            <a:normAutofit/>
          </a:bodyPr>
          <a:p>
            <a:pPr marL="228600" marR="0" indent="-2286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</a:pPr>
            <a:r>
              <a:rPr kumimoji="0" lang="zh-CN" altLang="en-US" sz="2400" b="0" i="0" u="none" strike="noStrike" kern="1200" cap="none" spc="150" normalizeH="0" baseline="0" noProof="1">
                <a:solidFill>
                  <a:srgbClr val="FF0000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问题１：在线地图承担的功能与服务？</a:t>
            </a:r>
            <a:endParaRPr kumimoji="0" lang="zh-CN" altLang="en-US" sz="2400" b="0" i="0" u="none" strike="noStrike" kern="1200" cap="none" spc="150" normalizeH="0" baseline="0" noProof="1">
              <a:solidFill>
                <a:srgbClr val="FF0000"/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</a:pPr>
            <a:r>
              <a:rPr kumimoji="0" lang="zh-CN" altLang="en-US" sz="24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服务：企业</a:t>
            </a:r>
            <a:r>
              <a:rPr kumimoji="0" lang="en-US" altLang="zh-CN" sz="24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---</a:t>
            </a:r>
            <a:r>
              <a:rPr kumimoji="0" lang="zh-CN" altLang="en-US" sz="24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景区</a:t>
            </a:r>
            <a:endParaRPr kumimoji="0" lang="zh-CN" altLang="en-US" sz="2400" b="0" i="0" u="none" strike="noStrike" kern="1200" cap="none" spc="150" normalizeH="0" baseline="0" noProof="1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L="914400" marR="0" lvl="2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24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企业（车用导航、物流行业方案、网约车服务等）</a:t>
            </a:r>
            <a:endParaRPr kumimoji="0" lang="zh-CN" altLang="en-US" sz="2400" b="0" i="0" u="none" strike="noStrike" kern="1200" cap="none" spc="150" normalizeH="0" baseline="0" noProof="1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pic>
        <p:nvPicPr>
          <p:cNvPr id="55299" name="图片 4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8013" y="3398838"/>
            <a:ext cx="11122025" cy="285115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/>
          <p:nvPr>
            <p:ph type="ctrTitle"/>
          </p:nvPr>
        </p:nvSpPr>
        <p:spPr/>
        <p:txBody>
          <a:bodyPr>
            <a:normAutofit/>
          </a:bodyPr>
          <a:p>
            <a:r>
              <a:rPr lang="zh-CN" altLang="en-US">
                <a:sym typeface="+mn-ea"/>
              </a:rPr>
              <a:t>大白话：</a:t>
            </a:r>
            <a:r>
              <a:rPr lang="zh-CN" altLang="en-US">
                <a:sym typeface="+mn-ea"/>
              </a:rPr>
              <a:t>走开发该找什么工作</a:t>
            </a:r>
            <a:endParaRPr lang="zh-CN" altLang="en-US"/>
          </a:p>
        </p:txBody>
      </p:sp>
      <p:sp>
        <p:nvSpPr>
          <p:cNvPr id="4" name="副标题 3"/>
          <p:cNvSpPr/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608013" y="608013"/>
            <a:ext cx="10969625" cy="706438"/>
          </a:xfrm>
        </p:spPr>
        <p:txBody>
          <a:bodyPr lIns="90000" tIns="46800" rIns="90000" bIns="46800" rtlCol="0" anchor="ctr" anchorCtr="0">
            <a:normAutofit fontScale="90000"/>
          </a:bodyPr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4400" b="1" i="0" u="none" strike="noStrike" kern="1200" cap="none" spc="30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rPr>
              <a:t>二、需求分析</a:t>
            </a:r>
            <a:endParaRPr kumimoji="0" lang="zh-CN" altLang="en-US" sz="4400" b="1" i="0" u="none" strike="noStrike" kern="1200" cap="none" spc="300" normalizeH="0" baseline="0" noProof="1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56322" name="内容占位符 5"/>
          <p:cNvSpPr>
            <a:spLocks noGrp="1"/>
          </p:cNvSpPr>
          <p:nvPr>
            <p:ph idx="1"/>
          </p:nvPr>
        </p:nvSpPr>
        <p:spPr>
          <a:xfrm>
            <a:off x="608013" y="1490663"/>
            <a:ext cx="10969625" cy="4759325"/>
          </a:xfrm>
        </p:spPr>
        <p:txBody>
          <a:bodyPr lIns="90000" tIns="46800" rIns="90000" bIns="46800" rtlCol="0" anchor="t">
            <a:normAutofit/>
          </a:bodyPr>
          <a:p>
            <a:pPr marL="685800" marR="0" lvl="1" indent="-2286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</a:pPr>
            <a:r>
              <a:rPr sz="2400">
                <a:solidFill>
                  <a:srgbClr val="FF0000"/>
                </a:solidFill>
                <a:sym typeface="微软雅黑" panose="020B0503020204020204" pitchFamily="34" charset="-122"/>
              </a:rPr>
              <a:t>问题２：地图服务需要的资源、流程？</a:t>
            </a:r>
            <a:endParaRPr kumimoji="0" lang="zh-CN" altLang="en-US" sz="2400" b="0" i="0" u="none" strike="noStrike" kern="1200" cap="none" spc="150" normalizeH="0" baseline="0" noProof="1">
              <a:solidFill>
                <a:srgbClr val="FF0000"/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</a:pPr>
            <a:r>
              <a:rPr kumimoji="0" lang="zh-CN" altLang="en-US" sz="24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资源：</a:t>
            </a:r>
            <a:endParaRPr kumimoji="0" lang="zh-CN" altLang="en-US" sz="2400" b="0" i="0" u="none" strike="noStrike" kern="1200" cap="none" spc="150" normalizeH="0" baseline="0" noProof="1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L="914400" marR="0" lvl="2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24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计算机硬件设备、操作系统、数据及数据采集设备、数据处理软件、服务器软件等</a:t>
            </a:r>
            <a:endParaRPr kumimoji="0" lang="zh-CN" altLang="en-US" sz="2400" b="0" i="0" u="none" strike="noStrike" kern="1200" cap="none" spc="150" normalizeH="0" baseline="0" noProof="1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608013" y="608013"/>
            <a:ext cx="10969625" cy="706438"/>
          </a:xfrm>
        </p:spPr>
        <p:txBody>
          <a:bodyPr lIns="90000" tIns="46800" rIns="90000" bIns="46800" rtlCol="0" anchor="ctr" anchorCtr="0">
            <a:normAutofit fontScale="90000"/>
          </a:bodyPr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4400" b="1" i="0" u="none" strike="noStrike" kern="1200" cap="none" spc="30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rPr>
              <a:t>二、需求分析</a:t>
            </a:r>
            <a:endParaRPr kumimoji="0" lang="zh-CN" altLang="en-US" sz="4400" b="1" i="0" u="none" strike="noStrike" kern="1200" cap="none" spc="300" normalizeH="0" baseline="0" noProof="1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57346" name="内容占位符 5"/>
          <p:cNvSpPr>
            <a:spLocks noGrp="1"/>
          </p:cNvSpPr>
          <p:nvPr>
            <p:ph idx="1"/>
          </p:nvPr>
        </p:nvSpPr>
        <p:spPr>
          <a:xfrm>
            <a:off x="608013" y="1490663"/>
            <a:ext cx="10969625" cy="4759325"/>
          </a:xfrm>
        </p:spPr>
        <p:txBody>
          <a:bodyPr lIns="90000" tIns="46800" rIns="90000" bIns="46800" rtlCol="0" anchor="t">
            <a:normAutofit/>
          </a:bodyPr>
          <a:p>
            <a:pPr marL="685800" marR="0" lvl="1" indent="-2286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</a:pPr>
            <a:r>
              <a:rPr sz="2400">
                <a:solidFill>
                  <a:srgbClr val="FF0000"/>
                </a:solidFill>
                <a:sym typeface="微软雅黑" panose="020B0503020204020204" pitchFamily="34" charset="-122"/>
              </a:rPr>
              <a:t>问题２：地图服务需要的资源、流程？</a:t>
            </a:r>
            <a:endParaRPr kumimoji="0" lang="zh-CN" altLang="en-US" sz="2400" b="0" i="0" u="none" strike="noStrike" kern="1200" cap="none" spc="150" normalizeH="0" baseline="0" noProof="1">
              <a:solidFill>
                <a:srgbClr val="FF0000"/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</a:pPr>
            <a:r>
              <a:rPr kumimoji="0" lang="zh-CN" altLang="en-US" sz="24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资源：数据采集资质</a:t>
            </a:r>
            <a:endParaRPr kumimoji="0" lang="zh-CN" altLang="en-US" sz="2400" b="0" i="0" u="none" strike="noStrike" kern="1200" cap="none" spc="150" normalizeH="0" baseline="0" noProof="1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L="914400" marR="0" lvl="2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24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计算机硬件设备、操作系统、数据及数据采集设备、数据处理软件、服务器软件等</a:t>
            </a:r>
            <a:endParaRPr kumimoji="0" lang="zh-CN" altLang="en-US" sz="2400" b="0" i="0" u="none" strike="noStrike" kern="1200" cap="none" spc="150" normalizeH="0" baseline="0" noProof="1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pic>
        <p:nvPicPr>
          <p:cNvPr id="57347" name="图片 4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7900" y="3170238"/>
            <a:ext cx="10407650" cy="3255962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2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608013" y="608013"/>
            <a:ext cx="10969625" cy="706438"/>
          </a:xfrm>
        </p:spPr>
        <p:txBody>
          <a:bodyPr lIns="90000" tIns="46800" rIns="90000" bIns="46800" rtlCol="0" anchor="ctr" anchorCtr="0">
            <a:normAutofit fontScale="90000"/>
          </a:bodyPr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4400" b="1" i="0" u="none" strike="noStrike" kern="1200" cap="none" spc="30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rPr>
              <a:t>二、需求分析</a:t>
            </a:r>
            <a:endParaRPr kumimoji="0" lang="zh-CN" altLang="en-US" sz="4400" b="1" i="0" u="none" strike="noStrike" kern="1200" cap="none" spc="300" normalizeH="0" baseline="0" noProof="1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58370" name="内容占位符 5"/>
          <p:cNvSpPr>
            <a:spLocks noGrp="1"/>
          </p:cNvSpPr>
          <p:nvPr>
            <p:ph idx="1"/>
          </p:nvPr>
        </p:nvSpPr>
        <p:spPr>
          <a:xfrm>
            <a:off x="608013" y="1490663"/>
            <a:ext cx="10969625" cy="4759325"/>
          </a:xfrm>
        </p:spPr>
        <p:txBody>
          <a:bodyPr lIns="90000" tIns="46800" rIns="90000" bIns="46800" rtlCol="0" anchor="t">
            <a:normAutofit/>
          </a:bodyPr>
          <a:p>
            <a:pPr marL="228600" marR="0" indent="-2286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</a:pPr>
            <a:r>
              <a:rPr kumimoji="0" lang="zh-CN" altLang="en-US" sz="2400" b="0" i="0" u="none" strike="noStrike" kern="1200" cap="none" spc="150" normalizeH="0" baseline="0" noProof="1">
                <a:solidFill>
                  <a:srgbClr val="FF0000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问题１：在线地图承担的功能与服务？</a:t>
            </a:r>
            <a:endParaRPr kumimoji="0" lang="zh-CN" altLang="en-US" sz="2400" b="0" i="0" u="none" strike="noStrike" kern="1200" cap="none" spc="150" normalizeH="0" baseline="0" noProof="1">
              <a:solidFill>
                <a:srgbClr val="FF0000"/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</a:pPr>
            <a:r>
              <a:rPr kumimoji="0" lang="zh-CN" altLang="en-US" sz="24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资源：合作伙伴</a:t>
            </a:r>
            <a:endParaRPr kumimoji="0" lang="zh-CN" altLang="en-US" sz="2400" b="0" i="0" u="none" strike="noStrike" kern="1200" cap="none" spc="150" normalizeH="0" baseline="0" noProof="1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L="914400" marR="0" lvl="2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24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计算机硬件设备、操作系统、数据及数据采集设备、数据处理软件、服务器软件等</a:t>
            </a:r>
            <a:endParaRPr kumimoji="0" lang="zh-CN" altLang="en-US" sz="2400" b="0" i="0" u="none" strike="noStrike" kern="1200" cap="none" spc="150" normalizeH="0" baseline="0" noProof="1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pic>
        <p:nvPicPr>
          <p:cNvPr id="48" name="图片 4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3350" y="168275"/>
            <a:ext cx="12628563" cy="10021888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9393" name="图片 4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222375" y="-6400800"/>
            <a:ext cx="14220825" cy="11287125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2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608013" y="608013"/>
            <a:ext cx="10969625" cy="706438"/>
          </a:xfrm>
        </p:spPr>
        <p:txBody>
          <a:bodyPr lIns="90000" tIns="46800" rIns="90000" bIns="46800" rtlCol="0" anchor="ctr" anchorCtr="0">
            <a:normAutofit fontScale="90000"/>
          </a:bodyPr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4400" b="1" i="0" u="none" strike="noStrike" kern="1200" cap="none" spc="30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rPr>
              <a:t>二、需求分析</a:t>
            </a:r>
            <a:endParaRPr kumimoji="0" lang="zh-CN" altLang="en-US" sz="4400" b="1" i="0" u="none" strike="noStrike" kern="1200" cap="none" spc="300" normalizeH="0" baseline="0" noProof="1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608013" y="1490663"/>
            <a:ext cx="10969625" cy="4759325"/>
          </a:xfrm>
        </p:spPr>
        <p:txBody>
          <a:bodyPr lIns="90000" tIns="46800" rIns="90000" bIns="46800" rtlCol="0">
            <a:normAutofit/>
          </a:bodyPr>
          <a:p>
            <a:pPr marL="228600" marR="0" indent="-2286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</a:pPr>
            <a:r>
              <a:rPr kumimoji="0" lang="zh-CN" altLang="en-US" sz="2400" b="0" i="0" u="none" strike="noStrike" kern="1200" cap="none" spc="150" normalizeH="0" baseline="0" noProof="1">
                <a:solidFill>
                  <a:srgbClr val="FF0000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rPr>
              <a:t>问题２：地图服务需要的资源、流程？</a:t>
            </a:r>
            <a:endParaRPr kumimoji="0" lang="zh-CN" altLang="en-US" sz="2400" b="0" i="0" u="none" strike="noStrike" kern="1200" cap="none" spc="150" normalizeH="0" baseline="0" noProof="1">
              <a:solidFill>
                <a:srgbClr val="FF0000"/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+mn-ea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●"/>
              <a:tabLst>
                <a:tab pos="1609725" algn="l"/>
              </a:tabLst>
            </a:pPr>
            <a:r>
              <a:rPr kumimoji="0" lang="zh-CN" altLang="en-US" sz="24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流程：</a:t>
            </a:r>
            <a:endParaRPr kumimoji="0" lang="zh-CN" altLang="en-US" sz="2400" b="0" i="0" u="none" strike="noStrike" kern="1200" cap="none" spc="150" normalizeH="0" baseline="0" noProof="1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  <a:p>
            <a:pPr marL="914400" marR="0" lvl="2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24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1.数据的采集类型：POI、行政区划、门址、上车点、街景图等信息；</a:t>
            </a:r>
            <a:endParaRPr kumimoji="0" lang="zh-CN" altLang="en-US" sz="2400" b="0" i="0" u="none" strike="noStrike" kern="1200" cap="none" spc="150" normalizeH="0" baseline="0" noProof="1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  <a:p>
            <a:pPr marL="914400" marR="0" lvl="2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2400" b="0" i="0" u="none" strike="noStrike" kern="1200" cap="none" spc="150" normalizeH="0" baseline="0" noProof="1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  <a:p>
            <a:pPr marL="914400" marR="0" lvl="2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2400" b="0" i="0" u="none" strike="noStrike" kern="1200" cap="none" spc="150" normalizeH="0" baseline="0" noProof="1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608013" y="608013"/>
            <a:ext cx="10969625" cy="706438"/>
          </a:xfrm>
        </p:spPr>
        <p:txBody>
          <a:bodyPr lIns="90000" tIns="46800" rIns="90000" bIns="46800" rtlCol="0" anchor="ctr" anchorCtr="0">
            <a:normAutofit fontScale="90000"/>
          </a:bodyPr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4400" b="1" i="0" u="none" strike="noStrike" kern="1200" cap="none" spc="30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rPr>
              <a:t>二、需求分析</a:t>
            </a:r>
            <a:endParaRPr kumimoji="0" lang="zh-CN" altLang="en-US" sz="4400" b="1" i="0" u="none" strike="noStrike" kern="1200" cap="none" spc="300" normalizeH="0" baseline="0" noProof="1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62466" name="内容占位符 5"/>
          <p:cNvSpPr>
            <a:spLocks noGrp="1"/>
          </p:cNvSpPr>
          <p:nvPr>
            <p:ph idx="1"/>
          </p:nvPr>
        </p:nvSpPr>
        <p:spPr>
          <a:xfrm>
            <a:off x="608013" y="1490663"/>
            <a:ext cx="10969625" cy="4759325"/>
          </a:xfrm>
        </p:spPr>
        <p:txBody>
          <a:bodyPr lIns="90000" tIns="46800" rIns="90000" bIns="46800" rtlCol="0" anchor="t">
            <a:normAutofit/>
          </a:bodyPr>
          <a:p>
            <a:pPr marL="228600" marR="0" indent="-2286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</a:pPr>
            <a:r>
              <a:rPr kumimoji="0" lang="zh-CN" altLang="en-US" sz="2400" b="0" i="0" u="none" strike="noStrike" kern="1200" cap="none" spc="150" normalizeH="0" baseline="0" noProof="1">
                <a:solidFill>
                  <a:srgbClr val="FF0000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问题２：地图服务需要的资源、流程？</a:t>
            </a:r>
            <a:endParaRPr kumimoji="0" lang="zh-CN" altLang="en-US" sz="2400" b="0" i="0" u="none" strike="noStrike" kern="1200" cap="none" spc="150" normalizeH="0" baseline="0" noProof="1">
              <a:solidFill>
                <a:srgbClr val="FF0000"/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</a:pPr>
            <a:r>
              <a:rPr kumimoji="0" lang="zh-CN" altLang="en-US" sz="24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流程：</a:t>
            </a:r>
            <a:endParaRPr kumimoji="0" lang="zh-CN" altLang="en-US" sz="2400" b="0" i="0" u="none" strike="noStrike" kern="1200" cap="none" spc="150" normalizeH="0" baseline="0" noProof="1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L="914400" marR="0" lvl="2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24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1.数据的采集类型：POI、行政区划、门址、上车点、街景图等信息</a:t>
            </a:r>
            <a:endParaRPr kumimoji="0" lang="zh-CN" altLang="en-US" sz="2400" b="0" i="0" u="none" strike="noStrike" kern="1200" cap="none" spc="150" normalizeH="0" baseline="0" noProof="1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L="914400" marR="0" lvl="2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2400" b="0" i="0" u="none" strike="noStrike" kern="1200" cap="none" spc="150" normalizeH="0" baseline="0" noProof="1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L="0" marR="0" lvl="2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 b="1">
                <a:solidFill>
                  <a:srgbClr val="7030A0"/>
                </a:solidFill>
                <a:sym typeface="+mn-ea"/>
              </a:rPr>
              <a:t>							</a:t>
            </a:r>
            <a:endParaRPr kumimoji="0" lang="zh-CN" altLang="en-US" sz="2400" b="1" i="0" u="none" strike="noStrike" kern="1200" cap="none" spc="150" normalizeH="0" baseline="0" noProof="1">
              <a:solidFill>
                <a:srgbClr val="7030A0"/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845310" y="4437380"/>
            <a:ext cx="58216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0" lvl="2" algn="l"/>
            <a:r>
              <a:rPr lang="zh-CN" altLang="en-US" sz="3600"/>
              <a:t>独立采集、</a:t>
            </a:r>
            <a:r>
              <a:rPr lang="zh-CN" altLang="en-US" sz="3600" b="1">
                <a:solidFill>
                  <a:schemeClr val="accent1"/>
                </a:solidFill>
              </a:rPr>
              <a:t>合作共享</a:t>
            </a:r>
            <a:r>
              <a:rPr sz="2000" b="1">
                <a:solidFill>
                  <a:srgbClr val="7030A0"/>
                </a:solidFill>
                <a:sym typeface="+mn-ea"/>
              </a:rPr>
              <a:t>（数据中台）</a:t>
            </a:r>
            <a:endParaRPr kumimoji="0" lang="zh-CN" altLang="en-US" sz="3600" b="1" i="0" u="none" strike="noStrike" kern="1200" cap="none" spc="150" normalizeH="0" baseline="0" noProof="1">
              <a:solidFill>
                <a:srgbClr val="7030A0"/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algn="l"/>
            <a:r>
              <a:rPr lang="zh-CN" altLang="en-US" sz="3600" b="1">
                <a:solidFill>
                  <a:schemeClr val="accent1"/>
                </a:solidFill>
              </a:rPr>
              <a:t>   </a:t>
            </a:r>
            <a:endParaRPr lang="zh-CN" altLang="en-US" sz="3600" b="1">
              <a:solidFill>
                <a:schemeClr val="accent1"/>
              </a:solidFill>
            </a:endParaRPr>
          </a:p>
        </p:txBody>
      </p:sp>
      <p:pic>
        <p:nvPicPr>
          <p:cNvPr id="3" name="图片 2" descr="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8330" y="2733040"/>
            <a:ext cx="5858510" cy="3517265"/>
          </a:xfrm>
          <a:prstGeom prst="rect">
            <a:avLst/>
          </a:prstGeom>
        </p:spPr>
      </p:pic>
      <p:pic>
        <p:nvPicPr>
          <p:cNvPr id="4" name="图片 3" descr="４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3625" y="2733040"/>
            <a:ext cx="5281930" cy="351790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608013" y="608013"/>
            <a:ext cx="10969625" cy="706438"/>
          </a:xfrm>
        </p:spPr>
        <p:txBody>
          <a:bodyPr lIns="90000" tIns="46800" rIns="90000" bIns="46800" rtlCol="0" anchor="ctr" anchorCtr="0">
            <a:normAutofit fontScale="90000"/>
          </a:bodyPr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4400" b="1" i="0" u="none" strike="noStrike" kern="1200" cap="none" spc="30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rPr>
              <a:t>二、需求分析</a:t>
            </a:r>
            <a:endParaRPr kumimoji="0" lang="zh-CN" altLang="en-US" sz="4400" b="1" i="0" u="none" strike="noStrike" kern="1200" cap="none" spc="300" normalizeH="0" baseline="0" noProof="1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63490" name="内容占位符 5"/>
          <p:cNvSpPr>
            <a:spLocks noGrp="1"/>
          </p:cNvSpPr>
          <p:nvPr>
            <p:ph idx="1"/>
          </p:nvPr>
        </p:nvSpPr>
        <p:spPr>
          <a:xfrm>
            <a:off x="608013" y="1490663"/>
            <a:ext cx="10969625" cy="4759325"/>
          </a:xfrm>
        </p:spPr>
        <p:txBody>
          <a:bodyPr lIns="90000" tIns="46800" rIns="90000" bIns="46800" rtlCol="0" anchor="t">
            <a:normAutofit/>
          </a:bodyPr>
          <a:p>
            <a:pPr marL="228600" marR="0" indent="-2286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</a:pPr>
            <a:r>
              <a:rPr kumimoji="0" lang="zh-CN" altLang="en-US" sz="2400" b="0" i="0" u="none" strike="noStrike" kern="1200" cap="none" spc="150" normalizeH="0" baseline="0" noProof="1">
                <a:solidFill>
                  <a:srgbClr val="FF0000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问题２：地图服务需要的资源、流程？</a:t>
            </a:r>
            <a:endParaRPr kumimoji="0" lang="zh-CN" altLang="en-US" sz="2400" b="0" i="0" u="none" strike="noStrike" kern="1200" cap="none" spc="150" normalizeH="0" baseline="0" noProof="1">
              <a:solidFill>
                <a:srgbClr val="FF0000"/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</a:pPr>
            <a:r>
              <a:rPr kumimoji="0" lang="zh-CN" altLang="en-US" sz="24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流程：</a:t>
            </a:r>
            <a:endParaRPr kumimoji="0" lang="zh-CN" altLang="en-US" sz="2400" b="0" i="0" u="none" strike="noStrike" kern="1200" cap="none" spc="150" normalizeH="0" baseline="0" noProof="1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L="914400" marR="0" lvl="2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24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2.服务的编辑与更新：不同图层内容的编辑</a:t>
            </a:r>
            <a:endParaRPr kumimoji="0" lang="zh-CN" altLang="en-US" sz="2400" b="0" i="0" u="none" strike="noStrike" kern="1200" cap="none" spc="150" normalizeH="0" baseline="0" noProof="1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L="914400" marR="0" lvl="2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2400" b="0" i="0" u="none" strike="noStrike" kern="1200" cap="none" spc="150" normalizeH="0" baseline="0" noProof="1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6320" y="4084955"/>
            <a:ext cx="5318760" cy="251650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4965" y="4060190"/>
            <a:ext cx="4321810" cy="254127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608013" y="608013"/>
            <a:ext cx="10969625" cy="706438"/>
          </a:xfrm>
        </p:spPr>
        <p:txBody>
          <a:bodyPr lIns="90000" tIns="46800" rIns="90000" bIns="46800" rtlCol="0" anchor="ctr" anchorCtr="0">
            <a:normAutofit fontScale="90000"/>
          </a:bodyPr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4400" b="1" i="0" u="none" strike="noStrike" kern="1200" cap="none" spc="30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rPr>
              <a:t>二、需求分析</a:t>
            </a:r>
            <a:endParaRPr kumimoji="0" lang="zh-CN" altLang="en-US" sz="4400" b="1" i="0" u="none" strike="noStrike" kern="1200" cap="none" spc="300" normalizeH="0" baseline="0" noProof="1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64514" name="内容占位符 5"/>
          <p:cNvSpPr>
            <a:spLocks noGrp="1"/>
          </p:cNvSpPr>
          <p:nvPr>
            <p:ph idx="1"/>
          </p:nvPr>
        </p:nvSpPr>
        <p:spPr>
          <a:xfrm>
            <a:off x="608013" y="1490663"/>
            <a:ext cx="10969625" cy="4759325"/>
          </a:xfrm>
        </p:spPr>
        <p:txBody>
          <a:bodyPr lIns="90000" tIns="46800" rIns="90000" bIns="46800" rtlCol="0" anchor="t">
            <a:normAutofit/>
          </a:bodyPr>
          <a:p>
            <a:pPr marL="228600" marR="0" indent="-2286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</a:pPr>
            <a:r>
              <a:rPr kumimoji="0" lang="zh-CN" altLang="en-US" sz="2400" b="0" i="0" u="none" strike="noStrike" kern="1200" cap="none" spc="150" normalizeH="0" baseline="0" noProof="1">
                <a:solidFill>
                  <a:srgbClr val="FF0000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问题２：地图服务需要的资源、流程？</a:t>
            </a:r>
            <a:endParaRPr kumimoji="0" lang="zh-CN" altLang="en-US" sz="2400" b="0" i="0" u="none" strike="noStrike" kern="1200" cap="none" spc="150" normalizeH="0" baseline="0" noProof="1">
              <a:solidFill>
                <a:srgbClr val="FF0000"/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</a:pPr>
            <a:r>
              <a:rPr kumimoji="0" lang="zh-CN" altLang="en-US" sz="24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流程：</a:t>
            </a:r>
            <a:endParaRPr kumimoji="0" lang="zh-CN" altLang="en-US" sz="2400" b="0" i="0" u="none" strike="noStrike" kern="1200" cap="none" spc="150" normalizeH="0" baseline="0" noProof="1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L="914400" marR="0" lvl="2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24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3.服务的存储与管理：稳定的物理机房存储数据，可靠、快速的网络传播数据</a:t>
            </a:r>
            <a:endParaRPr kumimoji="0" lang="zh-CN" altLang="en-US" sz="2400" b="0" i="0" u="none" strike="noStrike" kern="1200" cap="none" spc="150" normalizeH="0" baseline="0" noProof="1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L="914400" marR="0" lvl="2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2400" b="0" i="0" u="none" strike="noStrike" kern="1200" cap="none" spc="150" normalizeH="0" baseline="0" noProof="1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96715" y="4878705"/>
            <a:ext cx="3500755" cy="1774825"/>
          </a:xfrm>
          <a:prstGeom prst="rect">
            <a:avLst/>
          </a:prstGeom>
        </p:spPr>
      </p:pic>
      <p:pic>
        <p:nvPicPr>
          <p:cNvPr id="3" name="图片 2" descr="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585" y="4682490"/>
            <a:ext cx="2758440" cy="1970405"/>
          </a:xfrm>
          <a:prstGeom prst="rect">
            <a:avLst/>
          </a:prstGeom>
        </p:spPr>
      </p:pic>
      <p:pic>
        <p:nvPicPr>
          <p:cNvPr id="4" name="图片 3" descr="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3245" y="4773930"/>
            <a:ext cx="3191510" cy="187896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608013" y="608013"/>
            <a:ext cx="10969625" cy="706438"/>
          </a:xfrm>
        </p:spPr>
        <p:txBody>
          <a:bodyPr lIns="90000" tIns="46800" rIns="90000" bIns="46800" rtlCol="0" anchor="ctr" anchorCtr="0">
            <a:normAutofit fontScale="90000"/>
          </a:bodyPr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4400" b="1" i="0" u="none" strike="noStrike" kern="1200" cap="none" spc="30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rPr>
              <a:t>二、需求分析</a:t>
            </a:r>
            <a:endParaRPr kumimoji="0" lang="zh-CN" altLang="en-US" sz="4400" b="1" i="0" u="none" strike="noStrike" kern="1200" cap="none" spc="300" normalizeH="0" baseline="0" noProof="1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65538" name="内容占位符 5"/>
          <p:cNvSpPr>
            <a:spLocks noGrp="1"/>
          </p:cNvSpPr>
          <p:nvPr>
            <p:ph idx="1"/>
          </p:nvPr>
        </p:nvSpPr>
        <p:spPr>
          <a:xfrm>
            <a:off x="608013" y="1490663"/>
            <a:ext cx="10969625" cy="4759325"/>
          </a:xfrm>
        </p:spPr>
        <p:txBody>
          <a:bodyPr lIns="90000" tIns="46800" rIns="90000" bIns="46800" rtlCol="0" anchor="t">
            <a:normAutofit/>
          </a:bodyPr>
          <a:p>
            <a:pPr marL="228600" marR="0" indent="-2286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</a:pPr>
            <a:r>
              <a:rPr kumimoji="0" lang="zh-CN" altLang="en-US" sz="2400" b="0" i="0" u="none" strike="noStrike" kern="1200" cap="none" spc="150" normalizeH="0" baseline="0" noProof="1">
                <a:solidFill>
                  <a:srgbClr val="FF0000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问题２：地图服务需要的资源、流程？</a:t>
            </a:r>
            <a:endParaRPr kumimoji="0" lang="zh-CN" altLang="en-US" sz="2400" b="0" i="0" u="none" strike="noStrike" kern="1200" cap="none" spc="150" normalizeH="0" baseline="0" noProof="1">
              <a:solidFill>
                <a:srgbClr val="FF0000"/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</a:pPr>
            <a:r>
              <a:rPr kumimoji="0" lang="zh-CN" altLang="en-US" sz="24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流程：</a:t>
            </a:r>
            <a:endParaRPr kumimoji="0" lang="zh-CN" altLang="en-US" sz="2400" b="0" i="0" u="none" strike="noStrike" kern="1200" cap="none" spc="150" normalizeH="0" baseline="0" noProof="1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L="914400" marR="0" lvl="2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24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4.地图的查询和分析</a:t>
            </a:r>
            <a:endParaRPr kumimoji="0" lang="zh-CN" altLang="en-US" sz="2400" b="0" i="0" u="none" strike="noStrike" kern="1200" cap="none" spc="150" normalizeH="0" baseline="0" noProof="1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608013" y="608013"/>
            <a:ext cx="10969625" cy="706438"/>
          </a:xfrm>
        </p:spPr>
        <p:txBody>
          <a:bodyPr lIns="90000" tIns="46800" rIns="90000" bIns="46800" rtlCol="0" anchor="ctr" anchorCtr="0">
            <a:normAutofit fontScale="90000"/>
          </a:bodyPr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4400" b="1" i="0" u="none" strike="noStrike" kern="1200" cap="none" spc="30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rPr>
              <a:t>二、需求分析</a:t>
            </a:r>
            <a:endParaRPr kumimoji="0" lang="zh-CN" altLang="en-US" sz="4400" b="1" i="0" u="none" strike="noStrike" kern="1200" cap="none" spc="300" normalizeH="0" baseline="0" noProof="1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66562" name="内容占位符 5"/>
          <p:cNvSpPr>
            <a:spLocks noGrp="1"/>
          </p:cNvSpPr>
          <p:nvPr>
            <p:ph idx="1"/>
          </p:nvPr>
        </p:nvSpPr>
        <p:spPr>
          <a:xfrm>
            <a:off x="608013" y="1490663"/>
            <a:ext cx="10969625" cy="4759325"/>
          </a:xfrm>
        </p:spPr>
        <p:txBody>
          <a:bodyPr lIns="90000" tIns="46800" rIns="90000" bIns="46800" rtlCol="0" anchor="t">
            <a:normAutofit/>
          </a:bodyPr>
          <a:p>
            <a:pPr marL="228600" marR="0" indent="-2286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</a:pPr>
            <a:r>
              <a:rPr kumimoji="0" lang="zh-CN" altLang="en-US" sz="2400" b="0" i="0" u="none" strike="noStrike" kern="1200" cap="none" spc="150" normalizeH="0" baseline="0" noProof="1">
                <a:solidFill>
                  <a:srgbClr val="FF0000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问题２：地图服务需要的资源、流程？</a:t>
            </a:r>
            <a:endParaRPr kumimoji="0" lang="zh-CN" altLang="en-US" sz="2400" b="0" i="0" u="none" strike="noStrike" kern="1200" cap="none" spc="150" normalizeH="0" baseline="0" noProof="1">
              <a:solidFill>
                <a:srgbClr val="FF0000"/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</a:pPr>
            <a:r>
              <a:rPr kumimoji="0" lang="zh-CN" altLang="en-US" sz="24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流程：</a:t>
            </a:r>
            <a:endParaRPr kumimoji="0" lang="zh-CN" altLang="en-US" sz="2400" b="0" i="0" u="none" strike="noStrike" kern="1200" cap="none" spc="150" normalizeH="0" baseline="0" noProof="1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L="914400" marR="0" lvl="2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24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5.可视化表达输出</a:t>
            </a:r>
            <a:endParaRPr kumimoji="0" lang="zh-CN" altLang="en-US" sz="2400" b="0" i="0" u="none" strike="noStrike" kern="1200" cap="none" spc="150" normalizeH="0" baseline="0" noProof="1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1" name="图片占位符 4"/>
          <p:cNvSpPr>
            <a:spLocks noGrp="1"/>
          </p:cNvSpPr>
          <p:nvPr>
            <p:ph type="pic" idx="1"/>
          </p:nvPr>
        </p:nvSpPr>
        <p:spPr>
          <a:xfrm>
            <a:off x="1065213" y="1784350"/>
            <a:ext cx="3508375" cy="4606925"/>
          </a:xfrm>
        </p:spPr>
      </p:sp>
      <p:sp>
        <p:nvSpPr>
          <p:cNvPr id="35842" name="文本占位符 2"/>
          <p:cNvSpPr>
            <a:spLocks noGrp="1"/>
          </p:cNvSpPr>
          <p:nvPr>
            <p:ph type="body" sz="half" idx="2" hasCustomPrompt="1"/>
          </p:nvPr>
        </p:nvSpPr>
        <p:spPr>
          <a:xfrm>
            <a:off x="6889115" y="1795780"/>
            <a:ext cx="5227638" cy="4606925"/>
          </a:xfrm>
        </p:spPr>
        <p:txBody>
          <a:bodyPr lIns="90000" tIns="46800" rIns="90000" bIns="46800" rtlCol="0" anchor="t">
            <a:normAutofit/>
          </a:bodyPr>
          <a:p>
            <a:pPr marL="2257425" marR="0" lvl="1" indent="-1800225" algn="l" defTabSz="914400" rtl="0" eaLnBrk="1" fontAlgn="auto" latinLnBrk="0" hangingPunct="1"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</a:pPr>
            <a:r>
              <a:rPr kumimoji="0" lang="zh-CN" altLang="en-US" sz="24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一、行业背景知识</a:t>
            </a:r>
            <a:endParaRPr kumimoji="0" lang="zh-CN" altLang="en-US" sz="2400" b="0" i="0" u="none" strike="noStrike" kern="1200" cap="none" spc="150" normalizeH="0" baseline="0" noProof="1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  <a:p>
            <a:pPr marL="2257425" marR="0" lvl="1" indent="-1800225" algn="l" defTabSz="914400" rtl="0" eaLnBrk="1" fontAlgn="auto" latinLnBrk="0" hangingPunct="1"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</a:pPr>
            <a:r>
              <a:rPr kumimoji="0" lang="zh-CN" altLang="en-US" sz="24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二、需求分析</a:t>
            </a:r>
            <a:endParaRPr kumimoji="0" lang="zh-CN" altLang="en-US" sz="2400" b="0" i="0" u="none" strike="noStrike" kern="1200" cap="none" spc="150" normalizeH="0" baseline="0" noProof="1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  <a:p>
            <a:pPr marL="2257425" marR="0" lvl="1" indent="-1800225" algn="l" defTabSz="914400" rtl="0" eaLnBrk="1" fontAlgn="auto" latinLnBrk="0" hangingPunct="1"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</a:pPr>
            <a:r>
              <a:rPr kumimoji="0" lang="zh-CN" altLang="en-US" sz="24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三、常见的技术手段</a:t>
            </a:r>
            <a:endParaRPr kumimoji="0" lang="zh-CN" altLang="en-US" sz="2400" b="0" i="0" u="none" strike="noStrike" kern="1200" cap="none" spc="150" normalizeH="0" baseline="0" noProof="1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  <a:p>
            <a:pPr marL="2257425" marR="0" lvl="1" indent="-1800225" algn="l" defTabSz="914400" rtl="0" eaLnBrk="1" fontAlgn="auto" latinLnBrk="0" hangingPunct="1"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</a:pPr>
            <a:r>
              <a:rPr kumimoji="0" lang="zh-CN" altLang="en-US" sz="24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四、招工广告研究</a:t>
            </a:r>
            <a:endParaRPr kumimoji="0" lang="zh-CN" altLang="en-US" sz="2400" b="0" i="0" u="none" strike="noStrike" kern="1200" cap="none" spc="150" normalizeH="0" baseline="0" noProof="1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  <a:p>
            <a:pPr marL="2257425" marR="0" lvl="1" indent="-1800225" algn="l" defTabSz="914400" rtl="0" eaLnBrk="1" fontAlgn="auto" latinLnBrk="0" hangingPunct="1"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</a:pPr>
            <a:r>
              <a:rPr kumimoji="0" lang="zh-CN" altLang="en-US" sz="24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五、总结</a:t>
            </a:r>
            <a:endParaRPr kumimoji="0" lang="zh-CN" altLang="en-US" sz="2400" b="0" i="0" u="none" strike="noStrike" kern="1200" cap="none" spc="150" normalizeH="0" baseline="0" noProof="1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 hasCustomPrompt="1"/>
          </p:nvPr>
        </p:nvSpPr>
        <p:spPr>
          <a:xfrm>
            <a:off x="608013" y="608013"/>
            <a:ext cx="10969625" cy="706438"/>
          </a:xfrm>
        </p:spPr>
        <p:txBody>
          <a:bodyPr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4800" b="1" i="0" u="none" strike="noStrike" kern="1200" cap="none" spc="300" normalizeH="0" baseline="0" noProof="1">
                <a:solidFill>
                  <a:schemeClr val="accent6">
                    <a:lumMod val="50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</a:rPr>
              <a:t>目录</a:t>
            </a:r>
            <a:endParaRPr kumimoji="0" lang="zh-CN" altLang="en-US" sz="4800" b="1" i="0" u="none" strike="noStrike" kern="1200" cap="none" spc="300" normalizeH="0" baseline="0" noProof="1">
              <a:solidFill>
                <a:schemeClr val="accent6">
                  <a:lumMod val="50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j-cs"/>
            </a:endParaRPr>
          </a:p>
        </p:txBody>
      </p:sp>
      <p:pic>
        <p:nvPicPr>
          <p:cNvPr id="2" name="图片 1" descr="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9760" y="1924685"/>
            <a:ext cx="6350000" cy="44323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608013" y="608013"/>
            <a:ext cx="10969625" cy="706438"/>
          </a:xfrm>
        </p:spPr>
        <p:txBody>
          <a:bodyPr lIns="90000" tIns="46800" rIns="90000" bIns="46800" rtlCol="0" anchor="ctr" anchorCtr="0">
            <a:normAutofit fontScale="90000"/>
          </a:bodyPr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4400" b="1" i="0" u="none" strike="noStrike" kern="1200" cap="none" spc="30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rPr>
              <a:t>二、需求分析</a:t>
            </a:r>
            <a:endParaRPr kumimoji="0" lang="zh-CN" altLang="en-US" sz="4400" b="1" i="0" u="none" strike="noStrike" kern="1200" cap="none" spc="300" normalizeH="0" baseline="0" noProof="1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67586" name="内容占位符 5"/>
          <p:cNvSpPr>
            <a:spLocks noGrp="1"/>
          </p:cNvSpPr>
          <p:nvPr>
            <p:ph idx="1"/>
          </p:nvPr>
        </p:nvSpPr>
        <p:spPr>
          <a:xfrm>
            <a:off x="608013" y="1490663"/>
            <a:ext cx="10969625" cy="4759325"/>
          </a:xfrm>
        </p:spPr>
        <p:txBody>
          <a:bodyPr lIns="90000" tIns="46800" rIns="90000" bIns="46800" rtlCol="0" anchor="t">
            <a:normAutofit/>
          </a:bodyPr>
          <a:p>
            <a:pPr marL="228600" marR="0" indent="-2286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</a:pPr>
            <a:r>
              <a:rPr kumimoji="0" lang="zh-CN" altLang="en-US" sz="2400" b="0" i="0" u="none" strike="noStrike" kern="1200" cap="none" spc="150" normalizeH="0" baseline="0" noProof="1">
                <a:solidFill>
                  <a:srgbClr val="FF0000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问题２：地图服务需要的资源、流程？</a:t>
            </a:r>
            <a:endParaRPr kumimoji="0" lang="zh-CN" altLang="en-US" sz="2400" b="0" i="0" u="none" strike="noStrike" kern="1200" cap="none" spc="150" normalizeH="0" baseline="0" noProof="1">
              <a:solidFill>
                <a:srgbClr val="FF0000"/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</a:pPr>
            <a:r>
              <a:rPr kumimoji="0" lang="zh-CN" altLang="en-US" sz="24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流程：</a:t>
            </a:r>
            <a:endParaRPr kumimoji="0" lang="zh-CN" altLang="en-US" sz="2400" b="0" i="0" u="none" strike="noStrike" kern="1200" cap="none" spc="150" normalizeH="0" baseline="0" noProof="1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L="914400" marR="0" lvl="2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24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6.服务的发布与维护</a:t>
            </a:r>
            <a:endParaRPr kumimoji="0" lang="zh-CN" altLang="en-US" sz="2400" b="0" i="0" u="none" strike="noStrike" kern="1200" cap="none" spc="150" normalizeH="0" baseline="0" noProof="1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pic>
        <p:nvPicPr>
          <p:cNvPr id="2" name="图片 1" descr="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8330" y="4175760"/>
            <a:ext cx="4821555" cy="2195195"/>
          </a:xfrm>
          <a:prstGeom prst="rect">
            <a:avLst/>
          </a:prstGeom>
        </p:spPr>
      </p:pic>
      <p:pic>
        <p:nvPicPr>
          <p:cNvPr id="3" name="图片 2" descr="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9155" y="4221480"/>
            <a:ext cx="5638800" cy="228600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608013" y="608013"/>
            <a:ext cx="10969625" cy="706438"/>
          </a:xfrm>
        </p:spPr>
        <p:txBody>
          <a:bodyPr lIns="90000" tIns="46800" rIns="90000" bIns="46800" rtlCol="0" anchor="ctr" anchorCtr="0">
            <a:normAutofit fontScale="90000"/>
          </a:bodyPr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4400" b="1" i="0" u="none" strike="noStrike" kern="1200" cap="none" spc="30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rPr>
              <a:t>二、需求分析</a:t>
            </a:r>
            <a:endParaRPr kumimoji="0" lang="zh-CN" altLang="en-US" sz="4400" b="1" i="0" u="none" strike="noStrike" kern="1200" cap="none" spc="300" normalizeH="0" baseline="0" noProof="1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68610" name="内容占位符 5"/>
          <p:cNvSpPr>
            <a:spLocks noGrp="1"/>
          </p:cNvSpPr>
          <p:nvPr>
            <p:ph idx="1"/>
          </p:nvPr>
        </p:nvSpPr>
        <p:spPr>
          <a:xfrm>
            <a:off x="608013" y="1490663"/>
            <a:ext cx="10969625" cy="4759325"/>
          </a:xfrm>
        </p:spPr>
        <p:txBody>
          <a:bodyPr lIns="90000" tIns="46800" rIns="90000" bIns="46800" rtlCol="0" anchor="t">
            <a:normAutofit/>
          </a:bodyPr>
          <a:p>
            <a:pPr marL="228600" marR="0" indent="-2286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</a:pPr>
            <a:r>
              <a:rPr kumimoji="0" lang="zh-CN" altLang="en-US" sz="2400" b="0" i="0" u="none" strike="noStrike" kern="1200" cap="none" spc="150" normalizeH="0" baseline="0" noProof="1">
                <a:solidFill>
                  <a:srgbClr val="FF0000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问题２：地图服务需要的资源、流程？</a:t>
            </a:r>
            <a:endParaRPr kumimoji="0" lang="zh-CN" altLang="en-US" sz="2400" b="0" i="0" u="none" strike="noStrike" kern="1200" cap="none" spc="150" normalizeH="0" baseline="0" noProof="1">
              <a:solidFill>
                <a:srgbClr val="FF0000"/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</a:pPr>
            <a:r>
              <a:rPr kumimoji="0" lang="zh-CN" altLang="en-US" sz="24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我们工作了还是基于软件平台来进行以上的流程吗？那是否太简单了？</a:t>
            </a:r>
            <a:endParaRPr kumimoji="0" lang="zh-CN" altLang="en-US" sz="2400" b="0" i="0" u="none" strike="noStrike" kern="1200" cap="none" spc="150" normalizeH="0" baseline="0" noProof="1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608013" y="608013"/>
            <a:ext cx="10969625" cy="706438"/>
          </a:xfrm>
        </p:spPr>
        <p:txBody>
          <a:bodyPr lIns="90000" tIns="46800" rIns="90000" bIns="46800" rtlCol="0" anchor="ctr" anchorCtr="0">
            <a:normAutofit fontScale="90000"/>
          </a:bodyPr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4400" b="1" i="0" u="none" strike="noStrike" kern="1200" cap="none" spc="30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rPr>
              <a:t>二、需求分析</a:t>
            </a:r>
            <a:endParaRPr kumimoji="0" lang="zh-CN" altLang="en-US" sz="4400" b="1" i="0" u="none" strike="noStrike" kern="1200" cap="none" spc="300" normalizeH="0" baseline="0" noProof="1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69634" name="内容占位符 5"/>
          <p:cNvSpPr>
            <a:spLocks noGrp="1"/>
          </p:cNvSpPr>
          <p:nvPr>
            <p:ph idx="1"/>
          </p:nvPr>
        </p:nvSpPr>
        <p:spPr>
          <a:xfrm>
            <a:off x="608013" y="1490663"/>
            <a:ext cx="10969625" cy="4759325"/>
          </a:xfrm>
        </p:spPr>
        <p:txBody>
          <a:bodyPr lIns="90000" tIns="46800" rIns="90000" bIns="46800" rtlCol="0" anchor="t">
            <a:normAutofit/>
          </a:bodyPr>
          <a:p>
            <a:pPr marL="228600" marR="0" indent="-2286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</a:pPr>
            <a:r>
              <a:rPr kumimoji="0" lang="zh-CN" altLang="en-US" sz="2400" b="0" i="0" u="none" strike="noStrike" kern="1200" cap="none" spc="150" normalizeH="0" baseline="0" noProof="1">
                <a:solidFill>
                  <a:srgbClr val="FF0000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问题２：地图服务需要的资源、流程？</a:t>
            </a:r>
            <a:endParaRPr kumimoji="0" lang="zh-CN" altLang="en-US" sz="2400" b="0" i="0" u="none" strike="noStrike" kern="1200" cap="none" spc="150" normalizeH="0" baseline="0" noProof="1">
              <a:solidFill>
                <a:srgbClr val="FF0000"/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L="914400" marR="0" lvl="2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24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影像的编码格式吗？</a:t>
            </a:r>
            <a:endParaRPr kumimoji="0" lang="zh-CN" altLang="en-US" sz="2400" b="0" i="0" u="none" strike="noStrike" kern="1200" cap="none" spc="150" normalizeH="0" baseline="0" noProof="1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L="914400" marR="0" lvl="2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24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你熟悉各种算法吗？</a:t>
            </a:r>
            <a:endParaRPr kumimoji="0" lang="zh-CN" altLang="en-US" sz="2400" b="0" i="0" u="none" strike="noStrike" kern="1200" cap="none" spc="150" normalizeH="0" baseline="0" noProof="1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L="914400" marR="0" lvl="2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24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你弄的清楚二进制文件和文本文件吗</a:t>
            </a:r>
            <a:r>
              <a:rPr kumimoji="0" lang="en-US" altLang="zh-CN" sz="24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?</a:t>
            </a:r>
            <a:endParaRPr kumimoji="0" lang="en-US" altLang="zh-CN" sz="2400" b="0" i="0" u="none" strike="noStrike" kern="1200" cap="none" spc="150" normalizeH="0" baseline="0" noProof="1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608013" y="608013"/>
            <a:ext cx="10969625" cy="706438"/>
          </a:xfrm>
        </p:spPr>
        <p:txBody>
          <a:bodyPr lIns="90000" tIns="46800" rIns="90000" bIns="46800" rtlCol="0" anchor="ctr" anchorCtr="0">
            <a:normAutofit fontScale="90000"/>
          </a:bodyPr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4400" b="1" i="0" u="none" strike="noStrike" kern="1200" cap="none" spc="30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rPr>
              <a:t>二、需求分析</a:t>
            </a:r>
            <a:endParaRPr kumimoji="0" lang="zh-CN" altLang="en-US" sz="4400" b="1" i="0" u="none" strike="noStrike" kern="1200" cap="none" spc="300" normalizeH="0" baseline="0" noProof="1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608013" y="1490663"/>
            <a:ext cx="10969625" cy="4759325"/>
          </a:xfrm>
        </p:spPr>
        <p:txBody>
          <a:bodyPr lIns="90000" tIns="46800" rIns="90000" bIns="46800" rtlCol="0">
            <a:normAutofit/>
          </a:bodyPr>
          <a:p>
            <a:pPr marL="228600" marR="0" indent="-2286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</a:pPr>
            <a:r>
              <a:rPr kumimoji="0" lang="zh-CN" altLang="en-US" sz="2400" b="0" i="0" u="none" strike="noStrike" kern="1200" cap="none" spc="150" normalizeH="0" baseline="0" noProof="1">
                <a:solidFill>
                  <a:srgbClr val="FF0000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rPr>
              <a:t>问题３：本科阶段的GIS的学生要来分担那种分工？</a:t>
            </a:r>
            <a:endParaRPr kumimoji="0" lang="zh-CN" altLang="en-US" sz="2400" b="0" i="0" u="none" strike="noStrike" kern="1200" cap="none" spc="150" normalizeH="0" baseline="0" noProof="1">
              <a:solidFill>
                <a:srgbClr val="FF0000"/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+mn-ea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●"/>
              <a:tabLst>
                <a:tab pos="1609725" algn="l"/>
              </a:tabLst>
            </a:pPr>
            <a:r>
              <a:rPr kumimoji="0" lang="zh-CN" altLang="en-US" sz="24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我们要分担从数据采集到地图内容表达所有流程吗？</a:t>
            </a:r>
            <a:endParaRPr kumimoji="0" lang="zh-CN" altLang="en-US" sz="2400" b="0" i="0" u="none" strike="noStrike" kern="1200" cap="none" spc="150" normalizeH="0" baseline="0" noProof="1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  <a:p>
            <a:pPr marL="914400" marR="0" lvl="2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24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我认为我们本科毕业后从事 </a:t>
            </a:r>
            <a:r>
              <a:rPr kumimoji="0" lang="zh-CN" altLang="en-US" sz="4000" b="1" i="0" u="none" strike="noStrike" kern="1200" cap="none" spc="150" normalizeH="0" baseline="0" noProof="1">
                <a:solidFill>
                  <a:schemeClr val="accent6">
                    <a:lumMod val="50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en-US" altLang="zh-CN" sz="4000" b="1" i="0" u="none" strike="noStrike" kern="1200" cap="none" spc="150" normalizeH="0" baseline="0" noProof="1">
                <a:solidFill>
                  <a:schemeClr val="accent6">
                    <a:lumMod val="50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-&gt; </a:t>
            </a:r>
            <a:r>
              <a:rPr kumimoji="0" lang="zh-CN" altLang="en-US" sz="2400" b="1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下一章</a:t>
            </a:r>
            <a:endParaRPr kumimoji="0" lang="en-US" altLang="zh-CN" sz="2400" b="1" i="0" u="none" strike="noStrike" kern="1200" cap="none" spc="150" normalizeH="0" baseline="0" noProof="1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81" name="文本占位符 4"/>
          <p:cNvSpPr>
            <a:spLocks noGrp="1"/>
          </p:cNvSpPr>
          <p:nvPr>
            <p:ph type="body" sz="half" idx="2" hasCustomPrompt="1"/>
          </p:nvPr>
        </p:nvSpPr>
        <p:spPr>
          <a:xfrm>
            <a:off x="1047750" y="1743075"/>
            <a:ext cx="10518775" cy="4319588"/>
          </a:xfrm>
        </p:spPr>
        <p:txBody>
          <a:bodyPr lIns="90000" tIns="46800" rIns="90000" bIns="46800" rtlCol="0" anchor="t">
            <a:normAutofit/>
          </a:bodyPr>
          <a:p>
            <a:pPr marL="0" marR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24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 	</a:t>
            </a:r>
            <a:r>
              <a:rPr kumimoji="0" lang="zh-CN" altLang="en-US" sz="24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1. 数据生产</a:t>
            </a:r>
            <a:endParaRPr kumimoji="0" lang="zh-CN" altLang="en-US" sz="2400" b="0" i="0" u="none" strike="noStrike" kern="1200" cap="none" spc="150" normalizeH="0" baseline="0" noProof="1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L="0" marR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24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  </a:t>
            </a:r>
            <a:r>
              <a:rPr kumimoji="0" lang="en-US" altLang="zh-CN" sz="24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	</a:t>
            </a:r>
            <a:r>
              <a:rPr kumimoji="0" lang="zh-CN" altLang="en-US" sz="24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2. 分析与可视化</a:t>
            </a:r>
            <a:endParaRPr kumimoji="0" lang="zh-CN" altLang="en-US" sz="2400" b="0" i="0" u="none" strike="noStrike" kern="1200" cap="none" spc="150" normalizeH="0" baseline="0" noProof="1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L="0" marR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24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  </a:t>
            </a:r>
            <a:r>
              <a:rPr kumimoji="0" lang="en-US" altLang="zh-CN" sz="24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	</a:t>
            </a:r>
            <a:r>
              <a:rPr kumimoji="0" lang="zh-CN" altLang="en-US" sz="24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3. 集成整合</a:t>
            </a:r>
            <a:endParaRPr kumimoji="0" lang="zh-CN" altLang="en-US" sz="2400" b="0" i="0" u="none" strike="noStrike" kern="1200" cap="none" spc="150" normalizeH="0" baseline="0" noProof="1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 hasCustomPrompt="1"/>
          </p:nvPr>
        </p:nvSpPr>
        <p:spPr>
          <a:xfrm>
            <a:off x="608013" y="358775"/>
            <a:ext cx="10969625" cy="1074738"/>
          </a:xfrm>
        </p:spPr>
        <p:txBody>
          <a:bodyPr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800" b="1" i="0" u="none" strike="noStrike" kern="1200" cap="none" spc="300" normalizeH="0" baseline="0" noProof="1">
                <a:solidFill>
                  <a:schemeClr val="accent6">
                    <a:lumMod val="50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rPr>
              <a:t>三、常见的技术手段</a:t>
            </a:r>
            <a:br>
              <a:rPr lang="zh-CN" altLang="en-US"/>
            </a:br>
            <a:endParaRPr kumimoji="0" lang="zh-CN" altLang="en-US" sz="2800" b="1" i="0" u="none" strike="noStrike" kern="1200" cap="none" spc="300" normalizeH="0" baseline="0" noProof="1">
              <a:solidFill>
                <a:schemeClr val="accent6">
                  <a:lumMod val="50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j-cs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608013" y="608013"/>
            <a:ext cx="10969625" cy="706438"/>
          </a:xfrm>
        </p:spPr>
        <p:txBody>
          <a:bodyPr lIns="90000" tIns="46800" rIns="90000" bIns="46800" rtlCol="0" anchor="ctr" anchorCtr="0">
            <a:normAutofit fontScale="90000"/>
          </a:bodyPr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4400" b="1" i="0" u="none" strike="noStrike" kern="1200" cap="none" spc="30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rPr>
              <a:t>三、常见的技术手段</a:t>
            </a:r>
            <a:endParaRPr kumimoji="0" lang="zh-CN" altLang="en-US" sz="4400" b="1" i="0" u="none" strike="noStrike" kern="1200" cap="none" spc="300" normalizeH="0" baseline="0" noProof="1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608013" y="1490663"/>
            <a:ext cx="10969625" cy="4759325"/>
          </a:xfrm>
        </p:spPr>
        <p:txBody>
          <a:bodyPr lIns="90000" tIns="46800" rIns="90000" bIns="46800" rtlCol="0">
            <a:normAutofit/>
          </a:bodyPr>
          <a:p>
            <a:pPr marL="228600" marR="0" indent="-2286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</a:pPr>
            <a:r>
              <a:rPr kumimoji="0" lang="zh-CN" altLang="en-US" sz="2400" b="0" i="0" u="none" strike="noStrike" kern="1200" cap="none" spc="150" normalizeH="0" baseline="0" noProof="1">
                <a:solidFill>
                  <a:srgbClr val="FF0000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rPr>
              <a:t>1.数据生产</a:t>
            </a:r>
            <a:r>
              <a:rPr kumimoji="0" lang="zh-CN" altLang="en-US" sz="2400" b="0" i="0" u="none" strike="noStrike" kern="1200" cap="none" spc="150" normalizeH="0" baseline="0" noProof="1">
                <a:solidFill>
                  <a:srgbClr val="FF0000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流程：</a:t>
            </a:r>
            <a:r>
              <a:rPr kumimoji="0" lang="zh-CN" altLang="en-US" sz="2400" b="1" i="0" u="none" strike="noStrike" kern="1200" cap="none" spc="150" normalizeH="0" baseline="0" noProof="1">
                <a:solidFill>
                  <a:schemeClr val="accent6">
                    <a:lumMod val="50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职业技术</a:t>
            </a:r>
            <a:endParaRPr kumimoji="0" lang="zh-CN" altLang="en-US" sz="2400" b="0" i="0" u="none" strike="noStrike" kern="1200" cap="none" spc="150" normalizeH="0" baseline="0" noProof="1">
              <a:solidFill>
                <a:srgbClr val="FF0000"/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  <a:p>
            <a:pPr marL="914400" marR="0" lvl="2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24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遥感影像数据的预处理、遥感影像解译、专题图制作、地图矢量化，</a:t>
            </a:r>
            <a:endParaRPr kumimoji="0" lang="zh-CN" altLang="en-US" sz="2400" b="0" i="0" u="none" strike="noStrike" kern="1200" cap="none" spc="150" normalizeH="0" baseline="0" noProof="1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  <a:p>
            <a:pPr marL="914400" marR="0" lvl="2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24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基于软件的生产</a:t>
            </a:r>
            <a:endParaRPr kumimoji="0" lang="zh-CN" altLang="en-US" sz="2400" b="0" i="0" u="none" strike="noStrike" kern="1200" cap="none" spc="150" normalizeH="0" baseline="0" noProof="1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  <a:p>
            <a:pPr marL="914400" marR="0" lvl="2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2400" b="0" i="0" u="none" strike="noStrike" kern="1200" cap="none" spc="150" normalizeH="0" baseline="0" noProof="1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608013" y="608013"/>
            <a:ext cx="10969625" cy="706438"/>
          </a:xfrm>
        </p:spPr>
        <p:txBody>
          <a:bodyPr lIns="90000" tIns="46800" rIns="90000" bIns="46800" rtlCol="0" anchor="ctr" anchorCtr="0">
            <a:normAutofit fontScale="90000"/>
          </a:bodyPr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4400" b="1" i="0" u="none" strike="noStrike" kern="1200" cap="none" spc="30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rPr>
              <a:t>三、常见的技术手段</a:t>
            </a:r>
            <a:endParaRPr kumimoji="0" lang="zh-CN" altLang="en-US" sz="4400" b="1" i="0" u="none" strike="noStrike" kern="1200" cap="none" spc="300" normalizeH="0" baseline="0" noProof="1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608013" y="1490663"/>
            <a:ext cx="10969625" cy="4759325"/>
          </a:xfrm>
        </p:spPr>
        <p:txBody>
          <a:bodyPr lIns="90000" tIns="46800" rIns="90000" bIns="46800" rtlCol="0">
            <a:normAutofit/>
          </a:bodyPr>
          <a:p>
            <a:pPr marL="228600" marR="0" indent="-2286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</a:pPr>
            <a:r>
              <a:rPr kumimoji="0" lang="zh-CN" altLang="en-US" sz="2400" b="0" i="0" u="none" strike="noStrike" kern="1200" cap="none" spc="150" normalizeH="0" baseline="0" noProof="1">
                <a:solidFill>
                  <a:srgbClr val="FF0000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rPr>
              <a:t>1.数据生产</a:t>
            </a:r>
            <a:r>
              <a:rPr kumimoji="0" lang="zh-CN" altLang="en-US" sz="2400" b="0" i="0" u="none" strike="noStrike" kern="1200" cap="none" spc="150" normalizeH="0" baseline="0" noProof="1">
                <a:solidFill>
                  <a:srgbClr val="FF0000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流程：</a:t>
            </a:r>
            <a:r>
              <a:rPr kumimoji="0" lang="zh-CN" altLang="en-US" sz="2400" b="1" i="0" u="none" strike="noStrike" kern="1200" cap="none" spc="150" normalizeH="0" baseline="0" noProof="1">
                <a:solidFill>
                  <a:schemeClr val="accent6">
                    <a:lumMod val="50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职业技术</a:t>
            </a:r>
            <a:endParaRPr kumimoji="0" lang="zh-CN" altLang="en-US" sz="2400" b="0" i="0" u="none" strike="noStrike" kern="1200" cap="none" spc="150" normalizeH="0" baseline="0" noProof="1">
              <a:solidFill>
                <a:srgbClr val="FF0000"/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  <a:p>
            <a:pPr marL="914400" marR="0" lvl="2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2400" b="0" i="0" u="none" strike="noStrike" kern="1200" cap="none" spc="150" normalizeH="0" baseline="0" noProof="1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73731" name="图片 52" descr="index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99100" y="2089150"/>
            <a:ext cx="6291263" cy="4570413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2"/>
    </p:custData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608013" y="608013"/>
            <a:ext cx="10969625" cy="706438"/>
          </a:xfrm>
        </p:spPr>
        <p:txBody>
          <a:bodyPr lIns="90000" tIns="46800" rIns="90000" bIns="46800" rtlCol="0" anchor="ctr" anchorCtr="0">
            <a:normAutofit fontScale="90000"/>
          </a:bodyPr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4400" b="1" i="0" u="none" strike="noStrike" kern="1200" cap="none" spc="30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rPr>
              <a:t>三、常见的技术手段</a:t>
            </a:r>
            <a:endParaRPr kumimoji="0" lang="zh-CN" altLang="en-US" sz="4400" b="1" i="0" u="none" strike="noStrike" kern="1200" cap="none" spc="300" normalizeH="0" baseline="0" noProof="1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608013" y="1490663"/>
            <a:ext cx="10969625" cy="4759325"/>
          </a:xfrm>
        </p:spPr>
        <p:txBody>
          <a:bodyPr lIns="90000" tIns="46800" rIns="90000" bIns="46800" rtlCol="0">
            <a:normAutofit/>
          </a:bodyPr>
          <a:p>
            <a:pPr marL="228600" marR="0" indent="-2286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</a:pPr>
            <a:r>
              <a:rPr kumimoji="0" lang="zh-CN" altLang="en-US" sz="2400" b="0" i="0" u="none" strike="noStrike" kern="1200" cap="none" spc="150" normalizeH="0" baseline="0" noProof="1">
                <a:solidFill>
                  <a:srgbClr val="FF0000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rPr>
              <a:t>1.数据生产</a:t>
            </a:r>
            <a:r>
              <a:rPr kumimoji="0" lang="zh-CN" altLang="en-US" sz="2400" b="0" i="0" u="none" strike="noStrike" kern="1200" cap="none" spc="150" normalizeH="0" baseline="0" noProof="1">
                <a:solidFill>
                  <a:srgbClr val="FF0000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流程：</a:t>
            </a:r>
            <a:r>
              <a:rPr kumimoji="0" lang="zh-CN" altLang="en-US" sz="2400" b="1" i="0" u="none" strike="noStrike" kern="1200" cap="none" spc="150" normalizeH="0" baseline="0" noProof="1">
                <a:solidFill>
                  <a:schemeClr val="accent6">
                    <a:lumMod val="50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职业技术</a:t>
            </a:r>
            <a:endParaRPr kumimoji="0" lang="zh-CN" altLang="en-US" sz="2400" b="0" i="0" u="none" strike="noStrike" kern="1200" cap="none" spc="150" normalizeH="0" baseline="0" noProof="1">
              <a:solidFill>
                <a:srgbClr val="FF0000"/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  <a:p>
            <a:pPr marL="914400" marR="0" lvl="2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2400" b="0" i="0" u="none" strike="noStrike" kern="1200" cap="none" spc="150" normalizeH="0" baseline="0" noProof="1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74755" name="图片 51" descr="ea1638e7e0bc4a1294bc69ff8c56d77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57863" y="808038"/>
            <a:ext cx="6238875" cy="592455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2"/>
    </p:custData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608013" y="608013"/>
            <a:ext cx="10969625" cy="706438"/>
          </a:xfrm>
        </p:spPr>
        <p:txBody>
          <a:bodyPr lIns="90000" tIns="46800" rIns="90000" bIns="46800" rtlCol="0" anchor="ctr" anchorCtr="0">
            <a:normAutofit fontScale="90000"/>
          </a:bodyPr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4400" b="1" i="0" u="none" strike="noStrike" kern="1200" cap="none" spc="30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rPr>
              <a:t>三、常见的技术手段</a:t>
            </a:r>
            <a:endParaRPr kumimoji="0" lang="zh-CN" altLang="en-US" sz="4400" b="1" i="0" u="none" strike="noStrike" kern="1200" cap="none" spc="300" normalizeH="0" baseline="0" noProof="1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608013" y="1490663"/>
            <a:ext cx="10969625" cy="4759325"/>
          </a:xfrm>
        </p:spPr>
        <p:txBody>
          <a:bodyPr lIns="90000" tIns="46800" rIns="90000" bIns="46800" rtlCol="0">
            <a:normAutofit/>
          </a:bodyPr>
          <a:p>
            <a:pPr marL="228600" marR="0" indent="-2286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</a:pPr>
            <a:r>
              <a:rPr kumimoji="0" lang="zh-CN" altLang="en-US" sz="2400" b="0" i="0" u="none" strike="noStrike" kern="1200" cap="none" spc="150" normalizeH="0" baseline="0" noProof="1">
                <a:solidFill>
                  <a:srgbClr val="FF0000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2.分析与可视化：</a:t>
            </a:r>
            <a:r>
              <a:rPr kumimoji="0" lang="zh-CN" altLang="en-US" sz="2400" b="1" i="0" u="none" strike="noStrike" kern="1200" cap="none" spc="150" normalizeH="0" baseline="0" noProof="1">
                <a:solidFill>
                  <a:schemeClr val="accent6">
                    <a:lumMod val="50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研究</a:t>
            </a:r>
            <a:endParaRPr kumimoji="0" lang="zh-CN" altLang="en-US" sz="2400" b="1" i="0" u="none" strike="noStrike" kern="1200" cap="none" spc="150" normalizeH="0" baseline="0" noProof="1">
              <a:solidFill>
                <a:schemeClr val="accent6">
                  <a:lumMod val="50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  <a:p>
            <a:pPr marL="914400" marR="0" lvl="2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24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一般解决比较宏观的问题、考虑的因素比较多；</a:t>
            </a:r>
            <a:endParaRPr kumimoji="0" lang="zh-CN" altLang="en-US" sz="2400" b="0" i="0" u="none" strike="noStrike" kern="1200" cap="none" spc="150" normalizeH="0" baseline="0" noProof="1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  <a:p>
            <a:pPr marL="914400" marR="0" lvl="2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24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准确性？视觉性？研究？</a:t>
            </a:r>
            <a:endParaRPr kumimoji="0" lang="zh-CN" altLang="en-US" sz="2400" b="0" i="0" u="none" strike="noStrike" kern="1200" cap="none" spc="150" normalizeH="0" baseline="0" noProof="1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  <a:p>
            <a:pPr marL="914400" marR="0" lvl="2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2400" b="0" i="0" u="none" strike="noStrike" kern="1200" cap="none" spc="150" normalizeH="0" baseline="0" noProof="1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608013" y="608013"/>
            <a:ext cx="10969625" cy="706438"/>
          </a:xfrm>
        </p:spPr>
        <p:txBody>
          <a:bodyPr lIns="90000" tIns="46800" rIns="90000" bIns="46800" rtlCol="0" anchor="ctr" anchorCtr="0">
            <a:normAutofit fontScale="90000"/>
          </a:bodyPr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4400" b="1" i="0" u="none" strike="noStrike" kern="1200" cap="none" spc="30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rPr>
              <a:t>三、常见的技术手段</a:t>
            </a:r>
            <a:endParaRPr kumimoji="0" lang="zh-CN" altLang="en-US" sz="4400" b="1" i="0" u="none" strike="noStrike" kern="1200" cap="none" spc="300" normalizeH="0" baseline="0" noProof="1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76802" name="内容占位符 5"/>
          <p:cNvSpPr>
            <a:spLocks noGrp="1"/>
          </p:cNvSpPr>
          <p:nvPr>
            <p:ph idx="1"/>
          </p:nvPr>
        </p:nvSpPr>
        <p:spPr>
          <a:xfrm>
            <a:off x="608013" y="1490663"/>
            <a:ext cx="10969625" cy="4759325"/>
          </a:xfrm>
        </p:spPr>
        <p:txBody>
          <a:bodyPr lIns="90000" tIns="46800" rIns="90000" bIns="46800" rtlCol="0" anchor="t">
            <a:normAutofit/>
          </a:bodyPr>
          <a:p>
            <a:pPr marL="228600" marR="0" indent="-2286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</a:pPr>
            <a:r>
              <a:rPr kumimoji="0" lang="zh-CN" altLang="en-US" sz="2400" b="0" i="0" u="none" strike="noStrike" kern="1200" cap="none" spc="150" normalizeH="0" baseline="0" noProof="1">
                <a:solidFill>
                  <a:srgbClr val="FF0000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3.集成整合： 职业技术</a:t>
            </a:r>
            <a:endParaRPr kumimoji="0" lang="zh-CN" altLang="en-US" sz="2400" b="0" i="0" u="none" strike="noStrike" kern="1200" cap="none" spc="150" normalizeH="0" baseline="0" noProof="1">
              <a:solidFill>
                <a:srgbClr val="FF0000"/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L="914400" marR="0" lvl="2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24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熟悉调用各种API接口，将功能组合在某个平台上</a:t>
            </a:r>
            <a:endParaRPr kumimoji="0" lang="zh-CN" altLang="en-US" sz="2400" b="0" i="0" u="none" strike="noStrike" kern="1200" cap="none" spc="150" normalizeH="0" baseline="0" noProof="1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L="914400" marR="0" lvl="2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2400" b="1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需要一定的熟练程度，基本的日常逻辑； </a:t>
            </a:r>
            <a:endParaRPr kumimoji="0" lang="zh-CN" altLang="en-US" sz="2400" b="1" i="0" u="none" strike="noStrike" kern="1200" cap="none" spc="150" normalizeH="0" baseline="0" noProof="1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5" name="文本占位符 4"/>
          <p:cNvSpPr>
            <a:spLocks noGrp="1"/>
          </p:cNvSpPr>
          <p:nvPr>
            <p:ph type="body" sz="half" idx="2" hasCustomPrompt="1"/>
          </p:nvPr>
        </p:nvSpPr>
        <p:spPr>
          <a:xfrm>
            <a:off x="1047750" y="1743075"/>
            <a:ext cx="10518775" cy="4319588"/>
          </a:xfrm>
        </p:spPr>
        <p:txBody>
          <a:bodyPr lIns="90000" tIns="46800" rIns="90000" bIns="46800" rtlCol="0" anchor="t">
            <a:normAutofit/>
          </a:bodyPr>
          <a:p>
            <a:pPr marL="0" marR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24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问题0：我们专业与地图有什么联系？</a:t>
            </a:r>
            <a:endParaRPr kumimoji="0" lang="zh-CN" altLang="en-US" sz="2400" b="0" i="0" u="none" strike="noStrike" kern="1200" cap="none" spc="150" normalizeH="0" baseline="0" noProof="1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L="0" marR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24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问题1：那些企业是大型</a:t>
            </a:r>
            <a:r>
              <a:rPr kumimoji="0" lang="zh-CN" altLang="en-US" sz="24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互联网企业？</a:t>
            </a:r>
            <a:endParaRPr kumimoji="0" lang="zh-CN" altLang="en-US" sz="2400" b="0" i="0" u="none" strike="noStrike" kern="1200" cap="none" spc="150" normalizeH="0" baseline="0" noProof="1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L="0" marR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24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问题2：利用地图做什么开发应用？</a:t>
            </a:r>
            <a:endParaRPr kumimoji="0" lang="zh-CN" altLang="en-US" sz="2400" b="0" i="0" u="none" strike="noStrike" kern="1200" cap="none" spc="150" normalizeH="0" baseline="0" noProof="1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L="0" marR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24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问题3：GIS的学生适合走向地图相关的互联网企业开发岗位吗？</a:t>
            </a:r>
            <a:endParaRPr kumimoji="0" lang="zh-CN" altLang="en-US" sz="2400" b="0" i="0" u="none" strike="noStrike" kern="1200" cap="none" spc="150" normalizeH="0" baseline="0" noProof="1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 hasCustomPrompt="1"/>
          </p:nvPr>
        </p:nvSpPr>
        <p:spPr>
          <a:xfrm>
            <a:off x="608013" y="358775"/>
            <a:ext cx="10969625" cy="1074738"/>
          </a:xfrm>
        </p:spPr>
        <p:txBody>
          <a:bodyPr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800" b="1" i="0" u="none" strike="noStrike" kern="1200" cap="none" spc="300" normalizeH="0" baseline="0" noProof="1">
                <a:solidFill>
                  <a:schemeClr val="accent6">
                    <a:lumMod val="50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rPr>
              <a:t>一、行业背景知识</a:t>
            </a:r>
            <a:br>
              <a:rPr lang="zh-CN" altLang="en-US"/>
            </a:br>
            <a:endParaRPr kumimoji="0" lang="zh-CN" altLang="en-US" sz="2800" b="1" i="0" u="none" strike="noStrike" kern="1200" cap="none" spc="300" normalizeH="0" baseline="0" noProof="1">
              <a:solidFill>
                <a:schemeClr val="accent6">
                  <a:lumMod val="50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j-cs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608013" y="608013"/>
            <a:ext cx="10969625" cy="706438"/>
          </a:xfrm>
        </p:spPr>
        <p:txBody>
          <a:bodyPr lIns="90000" tIns="46800" rIns="90000" bIns="46800" rtlCol="0" anchor="ctr" anchorCtr="0">
            <a:normAutofit fontScale="90000"/>
          </a:bodyPr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4400" b="1" i="0" u="none" strike="noStrike" kern="1200" cap="none" spc="30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rPr>
              <a:t>三、常见的技术手段 </a:t>
            </a:r>
            <a:endParaRPr kumimoji="0" lang="zh-CN" altLang="en-US" sz="4400" b="1" i="0" u="none" strike="noStrike" kern="1200" cap="none" spc="300" normalizeH="0" baseline="0" noProof="1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77826" name="内容占位符 5"/>
          <p:cNvSpPr>
            <a:spLocks noGrp="1"/>
          </p:cNvSpPr>
          <p:nvPr>
            <p:ph idx="1"/>
          </p:nvPr>
        </p:nvSpPr>
        <p:spPr>
          <a:xfrm>
            <a:off x="608013" y="1490663"/>
            <a:ext cx="10969625" cy="4759325"/>
          </a:xfrm>
        </p:spPr>
        <p:txBody>
          <a:bodyPr lIns="90000" tIns="46800" rIns="90000" bIns="46800" rtlCol="0" anchor="t">
            <a:normAutofit/>
          </a:bodyPr>
          <a:p>
            <a:pPr marL="228600" marR="0" indent="-2286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</a:pPr>
            <a:r>
              <a:rPr kumimoji="0" lang="zh-CN" altLang="en-US" sz="2400" b="0" i="0" u="none" strike="noStrike" kern="1200" cap="none" spc="150" normalizeH="0" baseline="0" noProof="1">
                <a:solidFill>
                  <a:srgbClr val="FF0000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3.集成整合： 职业技术</a:t>
            </a:r>
            <a:endParaRPr kumimoji="0" lang="zh-CN" altLang="en-US" sz="2400" b="0" i="0" u="none" strike="noStrike" kern="1200" cap="none" spc="150" normalizeH="0" baseline="0" noProof="1">
              <a:solidFill>
                <a:srgbClr val="FF0000"/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L="914400" marR="0" lvl="2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2400" b="1" i="0" u="none" strike="noStrike" kern="1200" cap="none" spc="150" normalizeH="0" baseline="0" noProof="1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pic>
        <p:nvPicPr>
          <p:cNvPr id="54" name="图片 5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4375" y="1409700"/>
            <a:ext cx="10756900" cy="5248275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8849" name="文本占位符 4"/>
          <p:cNvSpPr>
            <a:spLocks noGrp="1"/>
          </p:cNvSpPr>
          <p:nvPr>
            <p:ph type="body" sz="half" idx="2" hasCustomPrompt="1"/>
          </p:nvPr>
        </p:nvSpPr>
        <p:spPr>
          <a:xfrm>
            <a:off x="1047750" y="1743075"/>
            <a:ext cx="10518775" cy="4319588"/>
          </a:xfrm>
        </p:spPr>
        <p:txBody>
          <a:bodyPr lIns="90000" tIns="46800" rIns="90000" bIns="46800" rtlCol="0" anchor="t">
            <a:normAutofit/>
          </a:bodyPr>
          <a:p>
            <a:pPr marL="0" marR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24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问题1：GIS对接的是技术岗位吗？</a:t>
            </a:r>
            <a:endParaRPr kumimoji="0" lang="zh-CN" altLang="en-US" sz="2400" b="0" i="0" u="none" strike="noStrike" kern="1200" cap="none" spc="150" normalizeH="0" baseline="0" noProof="1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L="0" marR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24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问题2：企业对技术岗位的要求是什么？</a:t>
            </a:r>
            <a:endParaRPr kumimoji="0" lang="zh-CN" altLang="en-US" sz="2400" b="0" i="0" u="none" strike="noStrike" kern="1200" cap="none" spc="150" normalizeH="0" baseline="0" noProof="1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L="0" marR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24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问题3：我们要做什么，如何发展？</a:t>
            </a:r>
            <a:endParaRPr kumimoji="0" lang="zh-CN" altLang="en-US" sz="2400" b="0" i="0" u="none" strike="noStrike" kern="1200" cap="none" spc="150" normalizeH="0" baseline="0" noProof="1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L="0" marR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2400" b="0" i="0" u="none" strike="noStrike" kern="1200" cap="none" spc="150" normalizeH="0" baseline="0" noProof="1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 hasCustomPrompt="1"/>
          </p:nvPr>
        </p:nvSpPr>
        <p:spPr>
          <a:xfrm>
            <a:off x="608013" y="358775"/>
            <a:ext cx="10969625" cy="1074738"/>
          </a:xfrm>
        </p:spPr>
        <p:txBody>
          <a:bodyPr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800" b="1" i="0" u="none" strike="noStrike" kern="1200" cap="none" spc="300" normalizeH="0" baseline="0" noProof="1">
                <a:solidFill>
                  <a:schemeClr val="accent6">
                    <a:lumMod val="50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rPr>
              <a:t>四、招工广告研究</a:t>
            </a:r>
            <a:br>
              <a:rPr lang="zh-CN" altLang="en-US"/>
            </a:br>
            <a:endParaRPr kumimoji="0" lang="zh-CN" altLang="en-US" sz="2800" b="1" i="0" u="none" strike="noStrike" kern="1200" cap="none" spc="300" normalizeH="0" baseline="0" noProof="1">
              <a:solidFill>
                <a:schemeClr val="accent6">
                  <a:lumMod val="50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j-cs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608013" y="608013"/>
            <a:ext cx="10969625" cy="706438"/>
          </a:xfrm>
        </p:spPr>
        <p:txBody>
          <a:bodyPr lIns="90000" tIns="46800" rIns="90000" bIns="46800" rtlCol="0" anchor="ctr" anchorCtr="0">
            <a:normAutofit fontScale="90000"/>
          </a:bodyPr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4400" b="1" i="0" u="none" strike="noStrike" kern="1200" cap="none" spc="30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rPr>
              <a:t>四、招工广告研究</a:t>
            </a:r>
            <a:endParaRPr kumimoji="0" lang="zh-CN" altLang="en-US" sz="4400" b="1" i="0" u="none" strike="noStrike" kern="1200" cap="none" spc="300" normalizeH="0" baseline="0" noProof="1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608013" y="1490663"/>
            <a:ext cx="10969625" cy="4759325"/>
          </a:xfrm>
        </p:spPr>
        <p:txBody>
          <a:bodyPr lIns="90000" tIns="46800" rIns="90000" bIns="46800" rtlCol="0">
            <a:normAutofit/>
          </a:bodyPr>
          <a:p>
            <a:pPr marL="228600" marR="0" indent="-2286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</a:pPr>
            <a:r>
              <a:rPr kumimoji="0" lang="zh-CN" altLang="en-US" sz="2400" b="0" i="0" u="none" strike="noStrike" kern="1200" cap="none" spc="150" normalizeH="0" baseline="0" noProof="1">
                <a:solidFill>
                  <a:srgbClr val="FF0000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问题1：GIS对接的是技术岗位吗？</a:t>
            </a:r>
            <a:endParaRPr kumimoji="0" lang="zh-CN" altLang="en-US" sz="2400" b="0" i="0" u="none" strike="noStrike" kern="1200" cap="none" spc="150" normalizeH="0" baseline="0" noProof="1">
              <a:solidFill>
                <a:srgbClr val="FF0000"/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●"/>
              <a:tabLst>
                <a:tab pos="1609725" algn="l"/>
              </a:tabLst>
            </a:pPr>
            <a:r>
              <a:rPr kumimoji="0" lang="zh-CN" altLang="en-US" sz="24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互联网八大技术岗位：</a:t>
            </a:r>
            <a:endParaRPr kumimoji="0" lang="zh-CN" altLang="en-US" sz="2400" b="0" i="0" u="none" strike="noStrike" kern="1200" cap="none" spc="150" normalizeH="0" baseline="0" noProof="1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  <a:p>
            <a:pPr marL="914400" marR="0" lvl="2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2400" b="1" i="0" u="none" strike="noStrike" kern="1200" cap="none" spc="150" normalizeH="0" baseline="0" noProof="1">
                <a:solidFill>
                  <a:schemeClr val="accent6">
                    <a:lumMod val="50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前端</a:t>
            </a:r>
            <a:r>
              <a:rPr kumimoji="0" lang="zh-CN" altLang="en-US" sz="24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、</a:t>
            </a:r>
            <a:r>
              <a:rPr kumimoji="0" lang="zh-CN" altLang="en-US" sz="2400" b="1" i="0" u="none" strike="noStrike" kern="1200" cap="none" spc="150" normalizeH="0" baseline="0" noProof="1">
                <a:solidFill>
                  <a:schemeClr val="accent6">
                    <a:lumMod val="50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后</a:t>
            </a:r>
            <a:r>
              <a:rPr kumimoji="0" lang="zh-CN" altLang="en-US" sz="24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端、</a:t>
            </a:r>
            <a:r>
              <a:rPr kumimoji="0" lang="zh-CN" altLang="en-US" sz="2400" b="1" i="0" u="none" strike="noStrike" kern="1200" cap="none" spc="150" normalizeH="0" baseline="0" noProof="1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移动</a:t>
            </a:r>
            <a:r>
              <a:rPr kumimoji="0" lang="zh-CN" altLang="en-US" sz="24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端、大</a:t>
            </a:r>
            <a:r>
              <a:rPr kumimoji="0" lang="zh-CN" altLang="en-US" sz="2400" b="1" i="0" u="none" strike="noStrike" kern="1200" cap="none" spc="150" normalizeH="0" baseline="0" noProof="1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数据</a:t>
            </a:r>
            <a:r>
              <a:rPr kumimoji="0" lang="zh-CN" altLang="en-US" sz="24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、项目</a:t>
            </a:r>
            <a:r>
              <a:rPr kumimoji="0" lang="zh-CN" altLang="en-US" sz="2400" b="1" i="0" u="none" strike="noStrike" kern="1200" cap="none" spc="150" normalizeH="0" baseline="0" noProof="1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管理</a:t>
            </a:r>
            <a:r>
              <a:rPr kumimoji="0" lang="zh-CN" altLang="en-US" sz="24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、测试、运维、技术管理</a:t>
            </a:r>
            <a:endParaRPr kumimoji="0" lang="zh-CN" altLang="en-US" sz="2400" b="0" i="0" u="none" strike="noStrike" kern="1200" cap="none" spc="150" normalizeH="0" baseline="0" noProof="1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608013" y="608013"/>
            <a:ext cx="10969625" cy="706438"/>
          </a:xfrm>
        </p:spPr>
        <p:txBody>
          <a:bodyPr lIns="90000" tIns="46800" rIns="90000" bIns="46800" rtlCol="0" anchor="ctr" anchorCtr="0">
            <a:normAutofit fontScale="90000"/>
          </a:bodyPr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4400" b="1" i="0" u="none" strike="noStrike" kern="1200" cap="none" spc="30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rPr>
              <a:t>四、招工广告研究</a:t>
            </a:r>
            <a:endParaRPr kumimoji="0" lang="zh-CN" altLang="en-US" sz="4400" b="1" i="0" u="none" strike="noStrike" kern="1200" cap="none" spc="300" normalizeH="0" baseline="0" noProof="1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608013" y="1490663"/>
            <a:ext cx="10969625" cy="4759325"/>
          </a:xfrm>
        </p:spPr>
        <p:txBody>
          <a:bodyPr lIns="90000" tIns="46800" rIns="90000" bIns="46800" rtlCol="0">
            <a:normAutofit/>
          </a:bodyPr>
          <a:p>
            <a:pPr marL="228600" marR="0" indent="-2286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</a:pPr>
            <a:r>
              <a:rPr kumimoji="0" lang="zh-CN" altLang="en-US" sz="2400" b="0" i="0" u="none" strike="noStrike" kern="1200" cap="none" spc="150" normalizeH="0" baseline="0" noProof="1">
                <a:solidFill>
                  <a:srgbClr val="FF0000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问题1：GIS对接的是技术岗位吗？</a:t>
            </a:r>
            <a:endParaRPr kumimoji="0" lang="zh-CN" altLang="en-US" sz="2400" b="0" i="0" u="none" strike="noStrike" kern="1200" cap="none" spc="150" normalizeH="0" baseline="0" noProof="1">
              <a:solidFill>
                <a:srgbClr val="FF0000"/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●"/>
              <a:tabLst>
                <a:tab pos="1609725" algn="l"/>
              </a:tabLst>
            </a:pPr>
            <a:r>
              <a:rPr kumimoji="0" lang="zh-CN" altLang="en-US" sz="24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互联网八大技术岗位：</a:t>
            </a:r>
            <a:endParaRPr kumimoji="0" lang="zh-CN" altLang="en-US" sz="2400" b="0" i="0" u="none" strike="noStrike" kern="1200" cap="none" spc="150" normalizeH="0" baseline="0" noProof="1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  <a:p>
            <a:pPr marL="914400" marR="0" lvl="2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2400" b="1" i="0" u="none" strike="noStrike" kern="1200" cap="none" spc="150" normalizeH="0" baseline="0" noProof="1">
                <a:solidFill>
                  <a:schemeClr val="accent6">
                    <a:lumMod val="50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前端</a:t>
            </a:r>
            <a:r>
              <a:rPr kumimoji="0" lang="zh-CN" altLang="en-US" sz="24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、</a:t>
            </a:r>
            <a:r>
              <a:rPr kumimoji="0" lang="zh-CN" altLang="en-US" sz="2400" b="1" i="0" u="none" strike="noStrike" kern="1200" cap="none" spc="150" normalizeH="0" baseline="0" noProof="1">
                <a:solidFill>
                  <a:schemeClr val="accent6">
                    <a:lumMod val="50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后</a:t>
            </a:r>
            <a:r>
              <a:rPr kumimoji="0" lang="zh-CN" altLang="en-US" sz="24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端</a:t>
            </a:r>
            <a:endParaRPr kumimoji="0" lang="zh-CN" altLang="en-US" sz="2400" b="0" i="0" u="none" strike="noStrike" kern="1200" cap="none" spc="150" normalizeH="0" baseline="0" noProof="1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608013" y="608013"/>
            <a:ext cx="10969625" cy="706438"/>
          </a:xfrm>
        </p:spPr>
        <p:txBody>
          <a:bodyPr lIns="90000" tIns="46800" rIns="90000" bIns="46800" rtlCol="0" anchor="ctr" anchorCtr="0">
            <a:normAutofit fontScale="90000"/>
          </a:bodyPr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4400" b="1" i="0" u="none" strike="noStrike" kern="1200" cap="none" spc="30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rPr>
              <a:t>四、招工广告研究</a:t>
            </a:r>
            <a:endParaRPr kumimoji="0" lang="zh-CN" altLang="en-US" sz="4400" b="1" i="0" u="none" strike="noStrike" kern="1200" cap="none" spc="300" normalizeH="0" baseline="0" noProof="1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608013" y="1490663"/>
            <a:ext cx="10969625" cy="4759325"/>
          </a:xfrm>
        </p:spPr>
        <p:txBody>
          <a:bodyPr lIns="90000" tIns="46800" rIns="90000" bIns="46800" rtlCol="0">
            <a:normAutofit/>
          </a:bodyPr>
          <a:p>
            <a:pPr marL="228600" marR="0" indent="-2286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</a:pPr>
            <a:r>
              <a:rPr kumimoji="0" lang="zh-CN" altLang="en-US" sz="2400" b="0" i="0" u="none" strike="noStrike" kern="1200" cap="none" spc="150" normalizeH="0" baseline="0" noProof="1">
                <a:solidFill>
                  <a:srgbClr val="FF0000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问题1：GIS对接的是技术岗位吗？</a:t>
            </a:r>
            <a:endParaRPr kumimoji="0" lang="zh-CN" altLang="en-US" sz="2400" b="0" i="0" u="none" strike="noStrike" kern="1200" cap="none" spc="150" normalizeH="0" baseline="0" noProof="1">
              <a:solidFill>
                <a:srgbClr val="FF0000"/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●"/>
              <a:tabLst>
                <a:tab pos="1609725" algn="l"/>
              </a:tabLst>
            </a:pPr>
            <a:r>
              <a:rPr kumimoji="0" lang="zh-CN" altLang="en-US" sz="24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互联网八大技术岗位：</a:t>
            </a:r>
            <a:endParaRPr kumimoji="0" lang="zh-CN" altLang="en-US" sz="2400" b="0" i="0" u="none" strike="noStrike" kern="1200" cap="none" spc="150" normalizeH="0" baseline="0" noProof="1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  <a:p>
            <a:pPr marL="0" marR="0" lvl="2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2400" b="1" i="0" u="none" strike="noStrike" kern="1200" cap="none" spc="150" normalizeH="0" baseline="0" noProof="1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	</a:t>
            </a:r>
            <a:r>
              <a:rPr kumimoji="0" lang="zh-CN" altLang="en-US" sz="2400" b="1" i="0" u="none" strike="noStrike" kern="1200" cap="none" spc="150" normalizeH="0" baseline="0" noProof="1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移动</a:t>
            </a:r>
            <a:r>
              <a:rPr kumimoji="0" lang="zh-CN" altLang="en-US" sz="24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端、大</a:t>
            </a:r>
            <a:r>
              <a:rPr kumimoji="0" lang="zh-CN" altLang="en-US" sz="2400" b="1" i="0" u="none" strike="noStrike" kern="1200" cap="none" spc="150" normalizeH="0" baseline="0" noProof="1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数据</a:t>
            </a:r>
            <a:r>
              <a:rPr kumimoji="0" lang="zh-CN" altLang="en-US" sz="24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、项目</a:t>
            </a:r>
            <a:r>
              <a:rPr kumimoji="0" lang="zh-CN" altLang="en-US" sz="2400" b="1" i="0" u="none" strike="noStrike" kern="1200" cap="none" spc="150" normalizeH="0" baseline="0" noProof="1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管理：</a:t>
            </a:r>
            <a:r>
              <a:rPr kumimoji="0" lang="zh-CN" altLang="en-US" sz="24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rPr>
              <a:t>移动数据管理</a:t>
            </a:r>
            <a:endParaRPr kumimoji="0" lang="zh-CN" altLang="en-US" sz="2400" b="0" i="0" u="none" strike="noStrike" kern="1200" cap="none" spc="150" normalizeH="0" baseline="0" noProof="1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+mn-ea"/>
            </a:endParaRPr>
          </a:p>
          <a:p>
            <a:pPr marL="914400" marR="0" lvl="2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2400" b="1" i="0" u="none" strike="noStrike" kern="1200" cap="none" spc="150" normalizeH="0" baseline="0" noProof="1">
              <a:solidFill>
                <a:schemeClr val="accent1"/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  <a:p>
            <a:pPr marL="914400" marR="0" lvl="2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2400" b="0" i="0" u="none" strike="noStrike" kern="1200" cap="none" spc="150" normalizeH="0" baseline="0" noProof="1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608013" y="608013"/>
            <a:ext cx="10969625" cy="706438"/>
          </a:xfrm>
        </p:spPr>
        <p:txBody>
          <a:bodyPr lIns="90000" tIns="46800" rIns="90000" bIns="46800" rtlCol="0" anchor="ctr" anchorCtr="0">
            <a:normAutofit fontScale="90000"/>
          </a:bodyPr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4400" b="1" i="0" u="none" strike="noStrike" kern="1200" cap="none" spc="30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rPr>
              <a:t>四、招工广告研究</a:t>
            </a:r>
            <a:endParaRPr kumimoji="0" lang="zh-CN" altLang="en-US" sz="4400" b="1" i="0" u="none" strike="noStrike" kern="1200" cap="none" spc="300" normalizeH="0" baseline="0" noProof="1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608013" y="1490663"/>
            <a:ext cx="10969625" cy="4759325"/>
          </a:xfrm>
        </p:spPr>
        <p:txBody>
          <a:bodyPr lIns="90000" tIns="46800" rIns="90000" bIns="46800" rtlCol="0">
            <a:normAutofit/>
          </a:bodyPr>
          <a:p>
            <a:pPr marL="228600" marR="0" indent="-2286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</a:pPr>
            <a:r>
              <a:rPr kumimoji="0" lang="zh-CN" altLang="en-US" sz="2400" b="0" i="0" u="none" strike="noStrike" kern="1200" cap="none" spc="150" normalizeH="0" baseline="0" noProof="1">
                <a:solidFill>
                  <a:srgbClr val="FF0000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问题1：GIS对接的是技术岗位吗？</a:t>
            </a:r>
            <a:endParaRPr kumimoji="0" lang="zh-CN" altLang="en-US" sz="2400" b="0" i="0" u="none" strike="noStrike" kern="1200" cap="none" spc="150" normalizeH="0" baseline="0" noProof="1">
              <a:solidFill>
                <a:srgbClr val="FF0000"/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●"/>
              <a:tabLst>
                <a:tab pos="1609725" algn="l"/>
              </a:tabLst>
            </a:pPr>
            <a:r>
              <a:rPr kumimoji="0" lang="zh-CN" altLang="en-US" sz="24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这八个岗位我们适合那些呢？</a:t>
            </a:r>
            <a:endParaRPr kumimoji="0" lang="zh-CN" altLang="en-US" sz="2400" b="0" i="0" u="none" strike="noStrike" kern="1200" cap="none" spc="150" normalizeH="0" baseline="0" noProof="1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  <a:p>
            <a:pPr marL="914400" marR="0" lvl="2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2400" b="1" i="0" u="none" strike="noStrike" kern="1200" cap="none" spc="150" normalizeH="0" baseline="0" noProof="1">
                <a:solidFill>
                  <a:schemeClr val="accent5">
                    <a:lumMod val="50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我认为前端和半个后端，我们可以努力的方向：前端、全栈</a:t>
            </a:r>
            <a:endParaRPr kumimoji="0" lang="zh-CN" altLang="en-US" sz="2400" b="1" i="0" u="none" strike="noStrike" kern="1200" cap="none" spc="150" normalizeH="0" baseline="0" noProof="1">
              <a:solidFill>
                <a:schemeClr val="accent5">
                  <a:lumMod val="50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608013" y="608013"/>
            <a:ext cx="10969625" cy="706438"/>
          </a:xfrm>
        </p:spPr>
        <p:txBody>
          <a:bodyPr lIns="90000" tIns="46800" rIns="90000" bIns="46800" rtlCol="0" anchor="ctr" anchorCtr="0">
            <a:normAutofit fontScale="90000"/>
          </a:bodyPr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4400" b="1" i="0" u="none" strike="noStrike" kern="1200" cap="none" spc="30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rPr>
              <a:t>四、招工广告研究</a:t>
            </a:r>
            <a:endParaRPr kumimoji="0" lang="zh-CN" altLang="en-US" sz="4400" b="1" i="0" u="none" strike="noStrike" kern="1200" cap="none" spc="300" normalizeH="0" baseline="0" noProof="1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83970" name="内容占位符 5"/>
          <p:cNvSpPr>
            <a:spLocks noGrp="1"/>
          </p:cNvSpPr>
          <p:nvPr>
            <p:ph idx="1"/>
          </p:nvPr>
        </p:nvSpPr>
        <p:spPr>
          <a:xfrm>
            <a:off x="608013" y="1490663"/>
            <a:ext cx="10969625" cy="4759325"/>
          </a:xfrm>
        </p:spPr>
        <p:txBody>
          <a:bodyPr lIns="90000" tIns="46800" rIns="90000" bIns="46800" rtlCol="0" anchor="t">
            <a:normAutofit/>
          </a:bodyPr>
          <a:p>
            <a:pPr marL="228600" marR="0" indent="-2286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</a:pPr>
            <a:r>
              <a:rPr kumimoji="0" lang="zh-CN" altLang="en-US" sz="2400" b="0" i="0" u="none" strike="noStrike" kern="1200" cap="none" spc="150" normalizeH="0" baseline="0" noProof="1">
                <a:solidFill>
                  <a:srgbClr val="FF0000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问题2：企业对技术岗位的要求是什么？</a:t>
            </a:r>
            <a:endParaRPr kumimoji="0" lang="zh-CN" altLang="en-US" sz="2400" b="0" i="0" u="none" strike="noStrike" kern="1200" cap="none" spc="150" normalizeH="0" baseline="0" noProof="1">
              <a:solidFill>
                <a:srgbClr val="FF0000"/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L="914400" marR="0" lvl="2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24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看看腾讯的招聘要求，我们来凑个热闹~</a:t>
            </a:r>
            <a:endParaRPr kumimoji="0" lang="zh-CN" altLang="en-US" sz="2400" b="0" i="0" u="none" strike="noStrike" kern="1200" cap="none" spc="150" normalizeH="0" baseline="0" noProof="1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608013" y="608013"/>
            <a:ext cx="10969625" cy="706438"/>
          </a:xfrm>
        </p:spPr>
        <p:txBody>
          <a:bodyPr lIns="90000" tIns="46800" rIns="90000" bIns="46800" rtlCol="0" anchor="ctr" anchorCtr="0">
            <a:normAutofit fontScale="90000"/>
          </a:bodyPr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4400" b="1" i="0" u="none" strike="noStrike" kern="1200" cap="none" spc="30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rPr>
              <a:t>四、招工广告研究</a:t>
            </a:r>
            <a:endParaRPr kumimoji="0" lang="zh-CN" altLang="en-US" sz="4400" b="1" i="0" u="none" strike="noStrike" kern="1200" cap="none" spc="300" normalizeH="0" baseline="0" noProof="1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608013" y="1490663"/>
            <a:ext cx="10969625" cy="4759325"/>
          </a:xfrm>
        </p:spPr>
        <p:txBody>
          <a:bodyPr lIns="90000" tIns="46800" rIns="90000" bIns="46800" rtlCol="0">
            <a:normAutofit fontScale="25000"/>
          </a:bodyPr>
          <a:p>
            <a:pPr marL="228600" marR="0" indent="-2286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</a:pPr>
            <a:r>
              <a:rPr kumimoji="0" lang="zh-CN" altLang="en-US" sz="9600" b="0" i="0" u="none" strike="noStrike" kern="1200" cap="none" spc="150" normalizeH="0" baseline="0" noProof="1">
                <a:solidFill>
                  <a:srgbClr val="FF0000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问题2：企业对技术岗位的要求是什么？</a:t>
            </a:r>
            <a:endParaRPr kumimoji="0" lang="zh-CN" altLang="en-US" sz="9600" b="0" i="0" u="none" strike="noStrike" kern="1200" cap="none" spc="150" normalizeH="0" baseline="0" noProof="1">
              <a:solidFill>
                <a:srgbClr val="FF0000"/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>
                <a:tab pos="1609725" algn="l"/>
              </a:tabLst>
            </a:pPr>
            <a:r>
              <a:rPr kumimoji="0" lang="en-US" altLang="zh-CN" sz="6000" b="1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1.</a:t>
            </a:r>
            <a:r>
              <a:rPr kumimoji="0" lang="zh-CN" altLang="en-US" sz="6000" b="1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前端：必须具备的： </a:t>
            </a:r>
            <a:endParaRPr kumimoji="0" lang="zh-CN" altLang="en-US" sz="6000" b="1" i="0" u="none" strike="noStrike" kern="1200" cap="none" spc="150" normalizeH="0" baseline="0" noProof="1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●"/>
              <a:tabLst>
                <a:tab pos="1609725" algn="l"/>
              </a:tabLst>
            </a:pPr>
            <a:r>
              <a:rPr kumimoji="0" lang="zh-CN" altLang="en-US" sz="60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计算机相关专业本科及以上学历； </a:t>
            </a:r>
            <a:endParaRPr kumimoji="0" lang="zh-CN" altLang="en-US" sz="6000" b="0" i="0" u="none" strike="noStrike" kern="1200" cap="none" spc="150" normalizeH="0" baseline="0" noProof="1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●"/>
              <a:tabLst>
                <a:tab pos="1609725" algn="l"/>
              </a:tabLst>
            </a:pPr>
            <a:r>
              <a:rPr kumimoji="0" lang="zh-CN" altLang="en-US" sz="60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如非计算机相关专业者，必须自修过计算机专业的所有必修课</a:t>
            </a:r>
            <a:endParaRPr kumimoji="0" lang="zh-CN" altLang="en-US" sz="6000" b="0" i="0" u="none" strike="noStrike" kern="1200" cap="none" spc="150" normalizeH="0" baseline="0" noProof="1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●"/>
              <a:tabLst>
                <a:tab pos="1609725" algn="l"/>
              </a:tabLst>
            </a:pPr>
            <a:r>
              <a:rPr kumimoji="0" lang="zh-CN" altLang="en-US" sz="60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热爱计算机编程，丰富的编码实战经验； </a:t>
            </a:r>
            <a:endParaRPr kumimoji="0" lang="zh-CN" altLang="en-US" sz="6000" b="0" i="0" u="none" strike="noStrike" kern="1200" cap="none" spc="150" normalizeH="0" baseline="0" noProof="1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●"/>
              <a:tabLst>
                <a:tab pos="1609725" algn="l"/>
              </a:tabLst>
            </a:pPr>
            <a:r>
              <a:rPr kumimoji="0" lang="zh-CN" altLang="en-US" sz="60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熟悉JS/TS/HTML/CSS等前端开发技术； </a:t>
            </a:r>
            <a:endParaRPr kumimoji="0" lang="zh-CN" altLang="en-US" sz="6000" b="0" i="0" u="none" strike="noStrike" kern="1200" cap="none" spc="150" normalizeH="0" baseline="0" noProof="1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●"/>
              <a:tabLst>
                <a:tab pos="1609725" algn="l"/>
              </a:tabLst>
            </a:pPr>
            <a:r>
              <a:rPr kumimoji="0" lang="zh-CN" altLang="en-US" sz="60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熟悉JSP/python/php/Node.js或其他一门后台技术； </a:t>
            </a:r>
            <a:endParaRPr kumimoji="0" lang="zh-CN" altLang="en-US" sz="6000" b="0" i="0" u="none" strike="noStrike" kern="1200" cap="none" spc="150" normalizeH="0" baseline="0" noProof="1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●"/>
              <a:tabLst>
                <a:tab pos="1609725" algn="l"/>
              </a:tabLst>
            </a:pPr>
            <a:r>
              <a:rPr kumimoji="0" lang="zh-CN" altLang="en-US" sz="60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了解常见前端开发框架，对前后端联合开发的技术原理有全面了解； </a:t>
            </a:r>
            <a:endParaRPr kumimoji="0" lang="zh-CN" altLang="en-US" sz="6000" b="0" i="0" u="none" strike="noStrike" kern="1200" cap="none" spc="150" normalizeH="0" baseline="0" noProof="1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●"/>
              <a:tabLst>
                <a:tab pos="1609725" algn="l"/>
              </a:tabLst>
            </a:pPr>
            <a:r>
              <a:rPr kumimoji="0" lang="zh-CN" altLang="en-US" sz="60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掌握常见网络协议和相关的其他底层网络协议的全面知识。 </a:t>
            </a:r>
            <a:endParaRPr kumimoji="0" lang="zh-CN" altLang="en-US" sz="6000" b="0" i="0" u="none" strike="noStrike" kern="1200" cap="none" spc="150" normalizeH="0" baseline="0" noProof="1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608013" y="608013"/>
            <a:ext cx="10969625" cy="706438"/>
          </a:xfrm>
        </p:spPr>
        <p:txBody>
          <a:bodyPr lIns="90000" tIns="46800" rIns="90000" bIns="46800" rtlCol="0" anchor="ctr" anchorCtr="0">
            <a:normAutofit fontScale="90000"/>
          </a:bodyPr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4400" b="1" i="0" u="none" strike="noStrike" kern="1200" cap="none" spc="30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rPr>
              <a:t>四、招工广告研究</a:t>
            </a:r>
            <a:endParaRPr kumimoji="0" lang="zh-CN" altLang="en-US" sz="4400" b="1" i="0" u="none" strike="noStrike" kern="1200" cap="none" spc="300" normalizeH="0" baseline="0" noProof="1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852488" y="1460500"/>
            <a:ext cx="10969625" cy="4759325"/>
          </a:xfrm>
        </p:spPr>
        <p:txBody>
          <a:bodyPr lIns="90000" tIns="46800" rIns="90000" bIns="46800" rtlCol="0">
            <a:noAutofit/>
          </a:bodyPr>
          <a:p>
            <a:pPr marL="228600" marR="0" indent="-2286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</a:pPr>
            <a:r>
              <a:rPr kumimoji="0" lang="zh-CN" altLang="en-US" sz="2400" b="0" i="0" u="none" strike="noStrike" kern="1200" cap="none" spc="150" normalizeH="0" baseline="0" noProof="1">
                <a:solidFill>
                  <a:srgbClr val="FF0000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问题2：企业对技术岗位的要求是什么？</a:t>
            </a:r>
            <a:endParaRPr kumimoji="0" lang="zh-CN" altLang="en-US" sz="2400" b="0" i="0" u="none" strike="noStrike" kern="1200" cap="none" spc="150" normalizeH="0" baseline="0" noProof="1">
              <a:solidFill>
                <a:srgbClr val="FF0000"/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>
                <a:tab pos="1609725" algn="l"/>
              </a:tabLst>
            </a:pPr>
            <a:r>
              <a:rPr kumimoji="0" lang="en-US" altLang="zh-CN" sz="2000" b="1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2.</a:t>
            </a:r>
            <a:r>
              <a:rPr kumimoji="0" lang="zh-CN" altLang="en-US" sz="2000" b="1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全栈开发：必须具备的： </a:t>
            </a:r>
            <a:endParaRPr kumimoji="0" lang="zh-CN" altLang="en-US" sz="2000" b="1" i="0" u="none" strike="noStrike" kern="1200" cap="none" spc="150" normalizeH="0" baseline="0" noProof="1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●"/>
              <a:tabLst>
                <a:tab pos="1609725" algn="l"/>
              </a:tabLst>
            </a:pPr>
            <a:r>
              <a:rPr kumimoji="0" lang="zh-CN" altLang="en-US" sz="20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熟练掌握html/css/javascript等前端技术； </a:t>
            </a:r>
            <a:endParaRPr kumimoji="0" lang="zh-CN" altLang="en-US" sz="2000" b="0" i="0" u="none" strike="noStrike" kern="1200" cap="none" spc="150" normalizeH="0" baseline="0" noProof="1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●"/>
              <a:tabLst>
                <a:tab pos="1609725" algn="l"/>
              </a:tabLst>
            </a:pPr>
            <a:r>
              <a:rPr kumimoji="0" lang="zh-CN" altLang="en-US" sz="20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熟悉java/c++/python/php等主流web编程语言，接触过相应的框架并有一定的理解； </a:t>
            </a:r>
            <a:endParaRPr kumimoji="0" lang="zh-CN" altLang="en-US" sz="2000" b="0" i="0" u="none" strike="noStrike" kern="1200" cap="none" spc="150" normalizeH="0" baseline="0" noProof="1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●"/>
              <a:tabLst>
                <a:tab pos="1609725" algn="l"/>
              </a:tabLst>
            </a:pPr>
            <a:r>
              <a:rPr kumimoji="0" lang="zh-CN" altLang="en-US" sz="20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能熟练使用MySQL/MongoDB等数据库； </a:t>
            </a:r>
            <a:endParaRPr kumimoji="0" lang="zh-CN" altLang="en-US" sz="2000" b="0" i="0" u="none" strike="noStrike" kern="1200" cap="none" spc="150" normalizeH="0" baseline="0" noProof="1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●"/>
              <a:tabLst>
                <a:tab pos="1609725" algn="l"/>
              </a:tabLst>
            </a:pPr>
            <a:r>
              <a:rPr kumimoji="0" lang="zh-CN" altLang="en-US" sz="20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有较强的学习能力、分析及解决问题能力，具备良好的团队合作意识，心态好，有责任心。 </a:t>
            </a:r>
            <a:endParaRPr kumimoji="0" lang="zh-CN" altLang="en-US" sz="2000" b="0" i="0" u="none" strike="noStrike" kern="1200" cap="none" spc="150" normalizeH="0" baseline="0" noProof="1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>
                <a:tab pos="1609725" algn="l"/>
              </a:tabLst>
            </a:pPr>
            <a:endParaRPr kumimoji="0" lang="zh-CN" altLang="en-US" sz="2000" b="0" i="0" u="none" strike="noStrike" kern="1200" cap="none" spc="150" normalizeH="0" baseline="0" noProof="1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内容占位符 5"/>
          <p:cNvSpPr>
            <a:spLocks noGrp="1"/>
          </p:cNvSpPr>
          <p:nvPr/>
        </p:nvSpPr>
        <p:spPr>
          <a:xfrm>
            <a:off x="2589213" y="1555750"/>
            <a:ext cx="10969625" cy="4759325"/>
          </a:xfrm>
          <a:prstGeom prst="rect">
            <a:avLst/>
          </a:prstGeom>
          <a:noFill/>
          <a:ln w="9525">
            <a:noFill/>
          </a:ln>
        </p:spPr>
        <p:txBody>
          <a:bodyPr vert="horz" lIns="90000" tIns="46800" rIns="90000" bIns="46800" rtlCol="0" anchor="t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2400" b="0" i="0" u="none" strike="noStrike" kern="1200" cap="none" spc="150" normalizeH="0" baseline="0" noProof="1" dirty="0">
                <a:solidFill>
                  <a:srgbClr val="FF0000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914400" marR="0" lvl="2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lnSpc>
                <a:spcPct val="200000"/>
              </a:lnSpc>
            </a:pPr>
            <a:r>
              <a:rPr sz="2000" strike="noStrike" noProof="1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问题2：企业对技术岗位的要求是什么？</a:t>
            </a:r>
            <a:endParaRPr sz="2000" strike="noStrike" noProof="1"/>
          </a:p>
          <a:p>
            <a:pPr marL="457200" lvl="1" indent="0" algn="l" fontAlgn="auto">
              <a:lnSpc>
                <a:spcPct val="200000"/>
              </a:lnSpc>
              <a:buNone/>
            </a:pPr>
            <a:r>
              <a:rPr sz="2000" b="1" strike="noStrike" noProof="1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  可以加分的： </a:t>
            </a:r>
            <a:endParaRPr sz="2000" b="1" strike="noStrike" noProof="1"/>
          </a:p>
          <a:p>
            <a:pPr lvl="1" algn="l" fontAlgn="auto">
              <a:lnSpc>
                <a:spcPct val="200000"/>
              </a:lnSpc>
            </a:pPr>
            <a:r>
              <a:rPr sz="2000" strike="noStrike" noProof="1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有jQuery、node.js等js框架使用及扩展编写经验者优先； </a:t>
            </a:r>
            <a:endParaRPr sz="2000" strike="noStrike" noProof="1"/>
          </a:p>
          <a:p>
            <a:pPr lvl="1" algn="l" fontAlgn="auto">
              <a:lnSpc>
                <a:spcPct val="200000"/>
              </a:lnSpc>
            </a:pPr>
            <a:r>
              <a:rPr sz="2000" strike="noStrike" noProof="1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了解redis/memcache等缓存中间件者优先； </a:t>
            </a:r>
            <a:endParaRPr sz="2000" strike="noStrike" noProof="1"/>
          </a:p>
          <a:p>
            <a:pPr lvl="1" algn="l" fontAlgn="auto">
              <a:lnSpc>
                <a:spcPct val="200000"/>
              </a:lnSpc>
            </a:pPr>
            <a:r>
              <a:rPr sz="2000" strike="noStrike" noProof="1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有性能优化方面的经验者优先</a:t>
            </a:r>
            <a:endParaRPr sz="2000" strike="noStrike" noProof="1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6">
                                            <p:txEl>
                                              <p:charRg st="0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charRg st="0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" dur="500"/>
                                        <p:tgtEl>
                                          <p:spTgt spid="6">
                                            <p:txEl>
                                              <p:charRg st="19" end="3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charRg st="19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charRg st="34" end="6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charRg st="34" end="6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charRg st="65" end="1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charRg st="65" end="1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charRg st="115" end="14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charRg st="115" end="14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charRg st="140" end="18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charRg st="140" end="18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2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608013" y="608013"/>
            <a:ext cx="10969625" cy="706438"/>
          </a:xfrm>
        </p:spPr>
        <p:txBody>
          <a:bodyPr lIns="90000" tIns="46800" rIns="90000" bIns="46800" rtlCol="0" anchor="ctr" anchorCtr="0">
            <a:normAutofit fontScale="90000"/>
          </a:bodyPr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4400" b="1" i="0" u="none" strike="noStrike" kern="1200" cap="none" spc="30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rPr>
              <a:t>四、招工广告研究</a:t>
            </a:r>
            <a:endParaRPr kumimoji="0" lang="zh-CN" altLang="en-US" sz="4400" b="1" i="0" u="none" strike="noStrike" kern="1200" cap="none" spc="300" normalizeH="0" baseline="0" noProof="1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608013" y="1490663"/>
            <a:ext cx="10969625" cy="4759325"/>
          </a:xfrm>
        </p:spPr>
        <p:txBody>
          <a:bodyPr lIns="90000" tIns="46800" rIns="90000" bIns="46800" rtlCol="0" anchor="t">
            <a:normAutofit/>
          </a:bodyPr>
          <a:p>
            <a:pPr marL="228600" marR="0" indent="-2286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</a:pPr>
            <a:r>
              <a:rPr kumimoji="0" lang="zh-CN" altLang="en-US" sz="2400" b="0" i="0" u="none" strike="noStrike" kern="1200" cap="none" spc="150" normalizeH="0" baseline="0" noProof="1">
                <a:solidFill>
                  <a:srgbClr val="FF0000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问题2：企业对技术岗位的要求是什么？</a:t>
            </a:r>
            <a:endParaRPr kumimoji="0" lang="zh-CN" altLang="en-US" sz="2400" b="0" i="0" u="none" strike="noStrike" kern="1200" cap="none" spc="150" normalizeH="0" baseline="0" noProof="1">
              <a:solidFill>
                <a:srgbClr val="FF0000"/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L="457200" marR="0" lvl="1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</a:pPr>
            <a:r>
              <a:rPr kumimoji="0" lang="en-US" altLang="zh-CN" sz="1500" b="1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3.</a:t>
            </a:r>
            <a:r>
              <a:rPr kumimoji="0" lang="zh-CN" altLang="en-US" sz="1500" b="1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后台开发方向:</a:t>
            </a:r>
            <a:endParaRPr kumimoji="0" lang="zh-CN" altLang="en-US" sz="1500" b="1" i="0" u="none" strike="noStrike" kern="1200" cap="none" spc="150" normalizeH="0" baseline="0" noProof="1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L="457200" marR="0" lvl="1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</a:pPr>
            <a:r>
              <a:rPr kumimoji="0" lang="zh-CN" altLang="en-US" sz="15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必须具备的： </a:t>
            </a:r>
            <a:endParaRPr kumimoji="0" lang="zh-CN" altLang="en-US" sz="1500" b="0" i="0" u="none" strike="noStrike" kern="1200" cap="none" spc="150" normalizeH="0" baseline="0" noProof="1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L="457200" marR="0" lvl="1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</a:pPr>
            <a:r>
              <a:rPr kumimoji="0" lang="zh-CN" altLang="en-US" sz="15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扎实的编程能力； </a:t>
            </a:r>
            <a:endParaRPr kumimoji="0" lang="zh-CN" altLang="en-US" sz="1500" b="0" i="0" u="none" strike="noStrike" kern="1200" cap="none" spc="150" normalizeH="0" baseline="0" noProof="1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L="457200" marR="0" lvl="1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</a:pPr>
            <a:r>
              <a:rPr kumimoji="0" lang="zh-CN" altLang="en-US" sz="15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C/C++/Java开发语言； </a:t>
            </a:r>
            <a:endParaRPr kumimoji="0" lang="zh-CN" altLang="en-US" sz="1500" b="0" i="0" u="none" strike="noStrike" kern="1200" cap="none" spc="150" normalizeH="0" baseline="0" noProof="1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L="457200" marR="0" lvl="1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</a:pPr>
            <a:r>
              <a:rPr kumimoji="0" lang="zh-CN" altLang="en-US" sz="15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TCP/UDP网络协议及相关编程、进程间通讯编程； </a:t>
            </a:r>
            <a:endParaRPr kumimoji="0" lang="zh-CN" altLang="en-US" sz="1500" b="0" i="0" u="none" strike="noStrike" kern="1200" cap="none" spc="150" normalizeH="0" baseline="0" noProof="1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L="457200" marR="0" lvl="1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</a:pPr>
            <a:r>
              <a:rPr kumimoji="0" lang="zh-CN" altLang="en-US" sz="15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专业软件知识，包括算法、操作系统、软件工程、设计模式、数据结构、数据库系统、网络安全等。 </a:t>
            </a:r>
            <a:endParaRPr kumimoji="0" lang="zh-CN" altLang="en-US" sz="1500" b="0" i="0" u="none" strike="noStrike" kern="1200" cap="none" spc="150" normalizeH="0" baseline="0" noProof="1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L="457200" marR="0" lvl="1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</a:pPr>
            <a:endParaRPr kumimoji="0" lang="zh-CN" altLang="en-US" sz="1500" b="0" i="0" u="none" strike="noStrike" kern="1200" cap="none" spc="150" normalizeH="0" baseline="0" noProof="1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L="457200" marR="0" lvl="1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</a:pPr>
            <a:r>
              <a:rPr kumimoji="0" lang="zh-CN" altLang="en-US" sz="15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 </a:t>
            </a:r>
            <a:endParaRPr kumimoji="0" lang="zh-CN" altLang="en-US" sz="1500" b="0" i="0" u="none" strike="noStrike" kern="1200" cap="none" spc="150" normalizeH="0" baseline="0" noProof="1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L="457200" marR="0" lvl="1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</a:pPr>
            <a:endParaRPr kumimoji="0" lang="zh-CN" altLang="en-US" sz="1500" b="0" i="0" u="none" strike="noStrike" kern="1200" cap="none" spc="150" normalizeH="0" baseline="0" noProof="1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2" name="内容占位符 5"/>
          <p:cNvSpPr>
            <a:spLocks noGrp="1"/>
          </p:cNvSpPr>
          <p:nvPr/>
        </p:nvSpPr>
        <p:spPr>
          <a:xfrm>
            <a:off x="2381250" y="1490663"/>
            <a:ext cx="10969625" cy="4759325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 anchor="t"/>
          <a:p>
            <a:pPr marL="228600" indent="-228600">
              <a:lnSpc>
                <a:spcPct val="200000"/>
              </a:lnSpc>
              <a:spcAft>
                <a:spcPts val="1000"/>
              </a:spcAft>
              <a:buFont typeface="Arial" panose="020B0604020202020204" pitchFamily="34" charset="0"/>
              <a:buChar char="●"/>
            </a:pPr>
            <a:r>
              <a:rPr lang="zh-CN" altLang="zh-CN" sz="2400" baseline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问题2：企业对技术岗位的要求是什么？</a:t>
            </a:r>
            <a:endParaRPr lang="zh-CN" altLang="zh-CN" sz="2400" baseline="0">
              <a:solidFill>
                <a:srgbClr val="FF0000"/>
              </a:solidFill>
              <a:latin typeface="Arial" panose="020B0604020202020204" pitchFamily="34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lvl="1" indent="0" algn="l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zh-CN" altLang="zh-CN" sz="1500" u="none" baseline="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有一定了解的： </a:t>
            </a:r>
            <a:endParaRPr lang="zh-CN" altLang="zh-CN" sz="1500" u="none" baseline="0">
              <a:solidFill>
                <a:srgbClr val="595959"/>
              </a:solidFill>
              <a:latin typeface="Arial" panose="020B0604020202020204" pitchFamily="34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lvl="1" indent="0" algn="l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zh-CN" altLang="zh-CN" sz="1500" u="none" baseline="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Python、Shell、Perl等脚本语言； </a:t>
            </a:r>
            <a:endParaRPr lang="zh-CN" altLang="zh-CN" sz="1500" u="none" baseline="0">
              <a:solidFill>
                <a:srgbClr val="595959"/>
              </a:solidFill>
              <a:latin typeface="Arial" panose="020B0604020202020204" pitchFamily="34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lvl="1" indent="0" algn="l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zh-CN" altLang="zh-CN" sz="1500" u="none" baseline="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MySQL及SQL语言、编程； </a:t>
            </a:r>
            <a:endParaRPr lang="zh-CN" altLang="zh-CN" sz="1500" u="none" baseline="0">
              <a:solidFill>
                <a:srgbClr val="595959"/>
              </a:solidFill>
              <a:latin typeface="Arial" panose="020B0604020202020204" pitchFamily="34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lvl="1" indent="0" algn="l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zh-CN" altLang="zh-CN" sz="1500" u="none" baseline="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NoSQL, Key-value存储原理。 </a:t>
            </a:r>
            <a:endParaRPr lang="zh-CN" altLang="zh-CN" sz="1500" u="none" baseline="0">
              <a:solidFill>
                <a:srgbClr val="595959"/>
              </a:solidFill>
              <a:latin typeface="Arial" panose="020B0604020202020204" pitchFamily="34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lvl="1" indent="0" algn="l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zh-CN" altLang="zh-CN" sz="1500" u="none" baseline="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可以加分的： </a:t>
            </a:r>
            <a:endParaRPr lang="zh-CN" altLang="zh-CN" sz="1500" u="none" baseline="0">
              <a:solidFill>
                <a:srgbClr val="595959"/>
              </a:solidFill>
              <a:latin typeface="Arial" panose="020B0604020202020204" pitchFamily="34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lvl="1" indent="0" algn="l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zh-CN" altLang="zh-CN" sz="1500" u="none" baseline="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分布式系统设计与开发、负载均衡技术，系统容灾设计，高可用系统等知识。 </a:t>
            </a:r>
            <a:endParaRPr lang="zh-CN" altLang="zh-CN" sz="1500" u="none" baseline="0">
              <a:solidFill>
                <a:srgbClr val="595959"/>
              </a:solidFill>
              <a:latin typeface="Arial" panose="020B0604020202020204" pitchFamily="34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lvl="1" indent="0" algn="l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ts val="600"/>
              </a:spcAft>
              <a:buNone/>
            </a:pPr>
            <a:endParaRPr lang="zh-CN" altLang="zh-CN" sz="1500" u="none" baseline="0">
              <a:solidFill>
                <a:srgbClr val="595959"/>
              </a:solidFill>
              <a:latin typeface="Arial" panose="020B0604020202020204" pitchFamily="34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6">
                                            <p:txEl>
                                              <p:charRg st="0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charRg st="0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charRg st="0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charRg st="1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charRg st="1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charRg st="1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charRg st="29" end="3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charRg st="29" end="3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charRg st="29" end="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charRg st="37" end="4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charRg st="37" end="4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charRg st="37" end="4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charRg st="47" end="6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charRg st="47" end="6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charRg st="47" end="6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charRg st="64" end="9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charRg st="64" end="9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charRg st="64" end="9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charRg st="91" end="13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charRg st="91" end="13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charRg st="91" end="1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charRg st="138" end="14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charRg st="138" end="14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charRg st="138" end="14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608013" y="608013"/>
            <a:ext cx="10969625" cy="706438"/>
          </a:xfrm>
        </p:spPr>
        <p:txBody>
          <a:bodyPr lIns="90000" tIns="46800" rIns="90000" bIns="46800" rtlCol="0" anchor="ctr" anchorCtr="0">
            <a:normAutofit fontScale="90000"/>
          </a:bodyPr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4400" b="1" i="0" u="none" strike="noStrike" kern="1200" cap="none" spc="30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rPr>
              <a:t>一、行业背景知识</a:t>
            </a:r>
            <a:endParaRPr kumimoji="0" lang="zh-CN" altLang="en-US" sz="4400" b="1" i="0" u="none" strike="noStrike" kern="1200" cap="none" spc="300" normalizeH="0" baseline="0" noProof="1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608013" y="1452563"/>
            <a:ext cx="10969625" cy="4759325"/>
          </a:xfrm>
        </p:spPr>
        <p:txBody>
          <a:bodyPr lIns="90000" tIns="46800" rIns="90000" bIns="46800" rtlCol="0">
            <a:normAutofit/>
          </a:bodyPr>
          <a:p>
            <a:pPr marL="228600" marR="0" indent="-2286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</a:pPr>
            <a:r>
              <a:rPr kumimoji="0" lang="zh-CN" altLang="en-US" sz="2400" b="0" i="0" u="none" strike="noStrike" kern="1200" cap="none" spc="150" normalizeH="0" baseline="0" noProof="1">
                <a:solidFill>
                  <a:srgbClr val="FF0000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rPr>
              <a:t>问题0：我们专业与</a:t>
            </a:r>
            <a:r>
              <a:rPr kumimoji="0" lang="zh-CN" altLang="en-US" sz="2400" b="0" i="0" u="none" strike="noStrike" kern="1200" cap="none" spc="150" normalizeH="0" baseline="0" noProof="1">
                <a:solidFill>
                  <a:schemeClr val="accent6">
                    <a:lumMod val="50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rPr>
              <a:t>地图</a:t>
            </a:r>
            <a:r>
              <a:rPr kumimoji="0" lang="zh-CN" altLang="en-US" sz="2400" b="0" i="0" u="none" strike="noStrike" kern="1200" cap="none" spc="150" normalizeH="0" baseline="0" noProof="1">
                <a:solidFill>
                  <a:srgbClr val="FF0000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rPr>
              <a:t>、</a:t>
            </a:r>
            <a:r>
              <a:rPr kumimoji="0" lang="zh-CN" altLang="en-US" sz="2400" b="0" i="0" u="none" strike="noStrike" kern="1200" cap="none" spc="150" normalizeH="0" baseline="0" noProof="1">
                <a:solidFill>
                  <a:schemeClr val="accent6">
                    <a:lumMod val="50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rPr>
              <a:t>开发</a:t>
            </a:r>
            <a:r>
              <a:rPr kumimoji="0" lang="zh-CN" altLang="en-US" sz="2400" b="0" i="0" u="none" strike="noStrike" kern="1200" cap="none" spc="150" normalizeH="0" baseline="0" noProof="1">
                <a:solidFill>
                  <a:srgbClr val="FF0000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rPr>
              <a:t>有什么联系？</a:t>
            </a:r>
            <a:endParaRPr kumimoji="0" lang="zh-CN" altLang="en-US" sz="2400" b="0" i="0" u="none" strike="noStrike" kern="1200" cap="none" spc="150" normalizeH="0" baseline="0" noProof="1">
              <a:solidFill>
                <a:srgbClr val="FF0000"/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+mn-ea"/>
            </a:endParaRPr>
          </a:p>
          <a:p>
            <a:pPr marL="228600" marR="0" indent="-2286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</a:pPr>
            <a:endParaRPr kumimoji="0" lang="zh-CN" altLang="en-US" sz="2400" b="0" i="0" u="none" strike="noStrike" kern="1200" cap="none" spc="150" normalizeH="0" baseline="0" noProof="1">
              <a:solidFill>
                <a:srgbClr val="FF0000"/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608013" y="608013"/>
            <a:ext cx="10969625" cy="706438"/>
          </a:xfrm>
        </p:spPr>
        <p:txBody>
          <a:bodyPr lIns="90000" tIns="46800" rIns="90000" bIns="46800" rtlCol="0" anchor="ctr" anchorCtr="0">
            <a:normAutofit fontScale="90000"/>
          </a:bodyPr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4400" b="1" i="0" u="none" strike="noStrike" kern="1200" cap="none" spc="30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rPr>
              <a:t>四、招工广告研究</a:t>
            </a:r>
            <a:endParaRPr kumimoji="0" lang="zh-CN" altLang="en-US" sz="4400" b="1" i="0" u="none" strike="noStrike" kern="1200" cap="none" spc="300" normalizeH="0" baseline="0" noProof="1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608013" y="1490663"/>
            <a:ext cx="10969625" cy="4759325"/>
          </a:xfrm>
        </p:spPr>
        <p:txBody>
          <a:bodyPr lIns="90000" tIns="46800" rIns="90000" bIns="46800" rtlCol="0" anchor="t">
            <a:normAutofit/>
          </a:bodyPr>
          <a:p>
            <a:pPr marL="228600" marR="0" indent="-2286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</a:pPr>
            <a:r>
              <a:rPr kumimoji="0" lang="zh-CN" altLang="en-US" sz="1800" b="0" i="0" u="none" strike="noStrike" kern="1200" cap="none" spc="150" normalizeH="0" baseline="0" noProof="1">
                <a:solidFill>
                  <a:srgbClr val="FF0000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问题2：企业对技术岗位的要求是什么？</a:t>
            </a:r>
            <a:endParaRPr kumimoji="0" lang="zh-CN" altLang="en-US" sz="1800" b="0" i="0" u="none" strike="noStrike" kern="1200" cap="none" spc="150" normalizeH="0" baseline="0" noProof="1">
              <a:solidFill>
                <a:srgbClr val="FF0000"/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L="457200" marR="0" lvl="1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</a:pPr>
            <a:r>
              <a:rPr kumimoji="0" lang="en-US" altLang="zh-CN" sz="1800" b="1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4.</a:t>
            </a:r>
            <a:r>
              <a:rPr kumimoji="0" lang="zh-CN" altLang="en-US" sz="1800" b="1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云计算开发方向</a:t>
            </a:r>
            <a:endParaRPr kumimoji="0" lang="zh-CN" altLang="en-US" sz="1800" b="1" i="0" u="none" strike="noStrike" kern="1200" cap="none" spc="150" normalizeH="0" baseline="0" noProof="1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L="457200" marR="0" lvl="1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</a:pPr>
            <a:r>
              <a: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必须具备的： </a:t>
            </a:r>
            <a:endParaRPr kumimoji="0" lang="zh-CN" altLang="en-US" sz="1800" b="0" i="0" u="none" strike="noStrike" kern="1200" cap="none" spc="150" normalizeH="0" baseline="0" noProof="1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L="457200" marR="0" lvl="1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</a:pPr>
            <a:r>
              <a: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编程基本功扎实，精通C/C++/JAVA/GO/PHP/JavsScript/Objective-C/Swift/C#等其中一门编程语言，有学习新语言的兴趣； </a:t>
            </a:r>
            <a:endParaRPr kumimoji="0" lang="zh-CN" altLang="en-US" sz="1800" b="0" i="0" u="none" strike="noStrike" kern="1200" cap="none" spc="150" normalizeH="0" baseline="0" noProof="1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L="457200" marR="0" lvl="1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</a:pPr>
            <a:r>
              <a: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熟悉TCP/UDP网络协议及相关编程、进程间通讯编程； </a:t>
            </a:r>
            <a:endParaRPr kumimoji="0" lang="zh-CN" altLang="en-US" sz="1800" b="0" i="0" u="none" strike="noStrike" kern="1200" cap="none" spc="150" normalizeH="0" baseline="0" noProof="1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L="457200" marR="0" lvl="1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</a:pPr>
            <a:r>
              <a: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全面、扎实的软件知识结构，掌握操作系统、计算机系统结构、设计模式、数据结构、网络安全等专业知识； </a:t>
            </a:r>
            <a:endParaRPr kumimoji="0" lang="zh-CN" altLang="en-US" sz="1800" b="0" i="0" u="none" strike="noStrike" kern="1200" cap="none" spc="150" normalizeH="0" baseline="0" noProof="1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2" name="内容占位符 5"/>
          <p:cNvSpPr>
            <a:spLocks noGrp="1"/>
          </p:cNvSpPr>
          <p:nvPr/>
        </p:nvSpPr>
        <p:spPr>
          <a:xfrm>
            <a:off x="1487488" y="1479550"/>
            <a:ext cx="10969625" cy="4759325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 anchor="t"/>
          <a:p>
            <a:pPr marL="228600" indent="-228600">
              <a:lnSpc>
                <a:spcPct val="200000"/>
              </a:lnSpc>
              <a:spcAft>
                <a:spcPts val="1000"/>
              </a:spcAft>
              <a:buFont typeface="Arial" panose="020B0604020202020204" pitchFamily="34" charset="0"/>
              <a:buChar char="●"/>
            </a:pPr>
            <a:r>
              <a:rPr lang="zh-CN" altLang="zh-CN" baseline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问题2：企业对技术岗位的要求是什么？</a:t>
            </a:r>
            <a:endParaRPr lang="zh-CN" altLang="zh-CN" baseline="0">
              <a:solidFill>
                <a:srgbClr val="FF0000"/>
              </a:solidFill>
              <a:latin typeface="Arial" panose="020B0604020202020204" pitchFamily="34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lvl="1" indent="0" algn="l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zh-CN" altLang="zh-CN" sz="1800" u="none" baseline="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了解分布式系统设计与开发、负载均衡技术，系统容灾设计，高可用系统等知识； </a:t>
            </a:r>
            <a:endParaRPr lang="zh-CN" altLang="zh-CN" sz="1800" u="none" baseline="0">
              <a:solidFill>
                <a:srgbClr val="595959"/>
              </a:solidFill>
              <a:latin typeface="Arial" panose="020B0604020202020204" pitchFamily="34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lvl="1" indent="0" algn="l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zh-CN" altLang="zh-CN" sz="1800" u="none" baseline="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快速学习，不断突破技术瓶颈，乐于探索未知领域，随时准备面对新的挑战。 </a:t>
            </a:r>
            <a:endParaRPr lang="zh-CN" altLang="zh-CN" sz="1800" u="none" baseline="0">
              <a:solidFill>
                <a:srgbClr val="595959"/>
              </a:solidFill>
              <a:latin typeface="Arial" panose="020B0604020202020204" pitchFamily="34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lvl="1" indent="0" algn="l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zh-CN" altLang="zh-CN" sz="1800" u="none" baseline="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可以加分的： </a:t>
            </a:r>
            <a:endParaRPr lang="zh-CN" altLang="zh-CN" sz="1800" u="none" baseline="0">
              <a:solidFill>
                <a:srgbClr val="595959"/>
              </a:solidFill>
              <a:latin typeface="Arial" panose="020B0604020202020204" pitchFamily="34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lvl="1" indent="0" algn="l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zh-CN" altLang="zh-CN" sz="1800" u="none" baseline="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开源社区的活跃贡献者； </a:t>
            </a:r>
            <a:endParaRPr lang="zh-CN" altLang="zh-CN" sz="1800" u="none" baseline="0">
              <a:solidFill>
                <a:srgbClr val="595959"/>
              </a:solidFill>
              <a:latin typeface="Arial" panose="020B0604020202020204" pitchFamily="34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lvl="1" indent="0" algn="l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zh-CN" altLang="zh-CN" sz="1800" u="none" baseline="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具备公有云或企业专有云相关实践经验者。 </a:t>
            </a:r>
            <a:endParaRPr lang="zh-CN" altLang="zh-CN" sz="1800" u="none" baseline="0">
              <a:solidFill>
                <a:srgbClr val="595959"/>
              </a:solidFill>
              <a:latin typeface="Arial" panose="020B0604020202020204" pitchFamily="34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6">
                                            <p:txEl>
                                              <p:charRg st="0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charRg st="0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charRg st="0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charRg st="1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charRg st="1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charRg st="1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charRg st="29" end="3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charRg st="29" end="3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charRg st="29" end="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charRg st="37" end="1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charRg st="37" end="1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charRg st="37" end="1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charRg st="118" end="14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charRg st="118" end="14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charRg st="118" end="14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charRg st="147" end="19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charRg st="147" end="19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charRg st="147" end="19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uiExpand="1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608013" y="608013"/>
            <a:ext cx="10969625" cy="706438"/>
          </a:xfrm>
        </p:spPr>
        <p:txBody>
          <a:bodyPr lIns="90000" tIns="46800" rIns="90000" bIns="46800" rtlCol="0" anchor="ctr" anchorCtr="0">
            <a:normAutofit fontScale="90000"/>
          </a:bodyPr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4400" b="1" i="0" u="none" strike="noStrike" kern="1200" cap="none" spc="30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rPr>
              <a:t>四、招工广告研究</a:t>
            </a:r>
            <a:endParaRPr kumimoji="0" lang="zh-CN" altLang="en-US" sz="4400" b="1" i="0" u="none" strike="noStrike" kern="1200" cap="none" spc="300" normalizeH="0" baseline="0" noProof="1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852488" y="1460500"/>
            <a:ext cx="10969625" cy="4759325"/>
          </a:xfrm>
        </p:spPr>
        <p:txBody>
          <a:bodyPr lIns="90000" tIns="46800" rIns="90000" bIns="46800" rtlCol="0">
            <a:noAutofit/>
          </a:bodyPr>
          <a:p>
            <a:pPr marL="228600" marR="0" indent="-2286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</a:pPr>
            <a:r>
              <a:rPr kumimoji="0" lang="zh-CN" altLang="en-US" sz="1500" b="0" i="0" u="none" strike="noStrike" kern="1200" cap="none" spc="150" normalizeH="0" baseline="0" noProof="1">
                <a:solidFill>
                  <a:srgbClr val="FF0000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问题2：企业对技术岗位的要求是什么？</a:t>
            </a:r>
            <a:endParaRPr kumimoji="0" lang="zh-CN" altLang="en-US" sz="1500" b="0" i="0" u="none" strike="noStrike" kern="1200" cap="none" spc="150" normalizeH="0" baseline="0" noProof="1">
              <a:solidFill>
                <a:srgbClr val="FF0000"/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>
                <a:tab pos="1609725" algn="l"/>
              </a:tabLst>
            </a:pPr>
            <a:r>
              <a:rPr kumimoji="0" lang="en-US" altLang="zh-CN" sz="1500" b="1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5.</a:t>
            </a:r>
            <a:r>
              <a:rPr kumimoji="0" lang="zh-CN" altLang="en-US" sz="1500" b="1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移动客户端开发：必须具备的： </a:t>
            </a:r>
            <a:endParaRPr kumimoji="0" lang="zh-CN" altLang="en-US" sz="1500" b="1" i="0" u="none" strike="noStrike" kern="1200" cap="none" spc="150" normalizeH="0" baseline="0" noProof="1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●"/>
              <a:tabLst>
                <a:tab pos="1609725" algn="l"/>
              </a:tabLst>
            </a:pPr>
            <a:r>
              <a:rPr kumimoji="0" lang="zh-CN" altLang="en-US" sz="15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计算机软件相关专业本科及以上学历； </a:t>
            </a:r>
            <a:endParaRPr kumimoji="0" lang="zh-CN" altLang="en-US" sz="1500" b="0" i="0" u="none" strike="noStrike" kern="1200" cap="none" spc="150" normalizeH="0" baseline="0" noProof="1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●"/>
              <a:tabLst>
                <a:tab pos="1609725" algn="l"/>
              </a:tabLst>
            </a:pPr>
            <a:r>
              <a:rPr kumimoji="0" lang="zh-CN" altLang="en-US" sz="15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对于创新及解决具有挑战性的问题充满激情； </a:t>
            </a:r>
            <a:endParaRPr kumimoji="0" lang="zh-CN" altLang="en-US" sz="1500" b="0" i="0" u="none" strike="noStrike" kern="1200" cap="none" spc="150" normalizeH="0" baseline="0" noProof="1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●"/>
              <a:tabLst>
                <a:tab pos="1609725" algn="l"/>
              </a:tabLst>
            </a:pPr>
            <a:r>
              <a:rPr kumimoji="0" lang="zh-CN" altLang="en-US" sz="15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热爱编程，基础扎实，理解算法和数据结构相关知识； </a:t>
            </a:r>
            <a:endParaRPr kumimoji="0" lang="zh-CN" altLang="en-US" sz="1500" b="0" i="0" u="none" strike="noStrike" kern="1200" cap="none" spc="150" normalizeH="0" baseline="0" noProof="1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●"/>
              <a:tabLst>
                <a:tab pos="1609725" algn="l"/>
              </a:tabLst>
            </a:pPr>
            <a:r>
              <a:rPr kumimoji="0" lang="zh-CN" altLang="en-US" sz="15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至少掌握一种编程语言。 </a:t>
            </a:r>
            <a:endParaRPr kumimoji="0" lang="zh-CN" altLang="en-US" sz="1500" b="0" i="0" u="none" strike="noStrike" kern="1200" cap="none" spc="150" normalizeH="0" baseline="0" noProof="1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内容占位符 5"/>
          <p:cNvSpPr>
            <a:spLocks noGrp="1"/>
          </p:cNvSpPr>
          <p:nvPr/>
        </p:nvSpPr>
        <p:spPr>
          <a:xfrm>
            <a:off x="2279650" y="1449388"/>
            <a:ext cx="10969625" cy="4759325"/>
          </a:xfrm>
          <a:prstGeom prst="rect">
            <a:avLst/>
          </a:prstGeom>
          <a:noFill/>
          <a:ln w="9525">
            <a:noFill/>
          </a:ln>
        </p:spPr>
        <p:txBody>
          <a:bodyPr vert="horz" lIns="90000" tIns="46800" rIns="90000" bIns="46800" rtlCol="0" anchor="t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2400" b="0" i="0" u="none" strike="noStrike" kern="1200" cap="none" spc="150" normalizeH="0" baseline="0" noProof="1" dirty="0">
                <a:solidFill>
                  <a:srgbClr val="FF0000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914400" marR="0" lvl="2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lnSpc>
                <a:spcPct val="200000"/>
              </a:lnSpc>
            </a:pPr>
            <a:r>
              <a:rPr sz="1500" strike="noStrike" noProof="1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问题2：企业对技术岗位的要求是什么？</a:t>
            </a:r>
            <a:endParaRPr sz="1500" strike="noStrike" noProof="1"/>
          </a:p>
          <a:p>
            <a:pPr marL="457200" lvl="1" indent="0" algn="l" fontAlgn="auto">
              <a:lnSpc>
                <a:spcPct val="200000"/>
              </a:lnSpc>
              <a:buNone/>
            </a:pPr>
            <a:r>
              <a:rPr sz="1500" b="1" strike="noStrike" noProof="1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  可以加分的： </a:t>
            </a:r>
            <a:endParaRPr sz="1500" b="1" strike="noStrike" noProof="1"/>
          </a:p>
          <a:p>
            <a:pPr lvl="1" algn="l" fontAlgn="auto">
              <a:lnSpc>
                <a:spcPct val="200000"/>
              </a:lnSpc>
            </a:pPr>
            <a:r>
              <a:rPr sz="1500" strike="noStrike" noProof="1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可以加分的： </a:t>
            </a:r>
            <a:endParaRPr sz="1500" strike="noStrike" noProof="1"/>
          </a:p>
          <a:p>
            <a:pPr lvl="1" algn="l" fontAlgn="auto">
              <a:lnSpc>
                <a:spcPct val="200000"/>
              </a:lnSpc>
            </a:pPr>
            <a:r>
              <a:rPr sz="1500" strike="noStrike" noProof="1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C/C++/Java编程经验优先； </a:t>
            </a:r>
            <a:endParaRPr sz="1500" strike="noStrike" noProof="1"/>
          </a:p>
          <a:p>
            <a:pPr lvl="1" algn="l" fontAlgn="auto">
              <a:lnSpc>
                <a:spcPct val="200000"/>
              </a:lnSpc>
            </a:pPr>
            <a:r>
              <a:rPr sz="1500" strike="noStrike" noProof="1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iOS、Android、Windows Phone开发经验。 </a:t>
            </a:r>
            <a:endParaRPr sz="1500" strike="noStrike" noProof="1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6">
                                            <p:txEl>
                                              <p:charRg st="0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charRg st="0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" dur="500"/>
                                        <p:tgtEl>
                                          <p:spTgt spid="6">
                                            <p:txEl>
                                              <p:charRg st="19" end="3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charRg st="19" end="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charRg st="37" end="5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charRg st="37" end="5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charRg st="56" end="7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charRg st="56" end="7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charRg st="78" end="10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charRg st="78" end="10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charRg st="104" end="1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charRg st="104" end="1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2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608013" y="608013"/>
            <a:ext cx="10969625" cy="706438"/>
          </a:xfrm>
        </p:spPr>
        <p:txBody>
          <a:bodyPr lIns="90000" tIns="46800" rIns="90000" bIns="46800" rtlCol="0" anchor="ctr" anchorCtr="0">
            <a:normAutofit fontScale="90000"/>
          </a:bodyPr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4400" b="1" i="0" u="none" strike="noStrike" kern="1200" cap="none" spc="30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rPr>
              <a:t>四、招工广告研究</a:t>
            </a:r>
            <a:endParaRPr kumimoji="0" lang="zh-CN" altLang="en-US" sz="4400" b="1" i="0" u="none" strike="noStrike" kern="1200" cap="none" spc="300" normalizeH="0" baseline="0" noProof="1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852488" y="1460500"/>
            <a:ext cx="10969625" cy="4759325"/>
          </a:xfrm>
        </p:spPr>
        <p:txBody>
          <a:bodyPr lIns="90000" tIns="46800" rIns="90000" bIns="46800" rtlCol="0">
            <a:noAutofit/>
          </a:bodyPr>
          <a:p>
            <a:pPr marL="228600" marR="0" indent="-2286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</a:pPr>
            <a:r>
              <a:rPr kumimoji="0" lang="zh-CN" altLang="en-US" sz="1800" b="0" i="0" u="none" strike="noStrike" kern="1200" cap="none" spc="150" normalizeH="0" baseline="0" noProof="1">
                <a:solidFill>
                  <a:srgbClr val="FF0000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问题2：企业对技术岗位的要求是什么？</a:t>
            </a:r>
            <a:endParaRPr kumimoji="0" lang="zh-CN" altLang="en-US" sz="1800" b="0" i="0" u="none" strike="noStrike" kern="1200" cap="none" spc="150" normalizeH="0" baseline="0" noProof="1">
              <a:solidFill>
                <a:srgbClr val="FF0000"/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>
                <a:tab pos="1609725" algn="l"/>
              </a:tabLst>
            </a:pPr>
            <a:r>
              <a:rPr kumimoji="0" lang="en-US" altLang="zh-CN" sz="1800" b="1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6.</a:t>
            </a:r>
            <a:r>
              <a:rPr kumimoji="0" lang="zh-CN" altLang="en-US" sz="1800" b="1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PC客户端开发方向：必须具备的： </a:t>
            </a:r>
            <a:endParaRPr kumimoji="0" lang="zh-CN" altLang="en-US" sz="1800" b="1" i="0" u="none" strike="noStrike" kern="1200" cap="none" spc="150" normalizeH="0" baseline="0" noProof="1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●"/>
              <a:tabLst>
                <a:tab pos="1609725" algn="l"/>
              </a:tabLst>
            </a:pPr>
            <a:r>
              <a: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计算机软件相关专业本科或以上学历，良好的算法基础及系统分析能力； </a:t>
            </a:r>
            <a:endParaRPr kumimoji="0" lang="zh-CN" altLang="en-US" sz="1800" b="0" i="0" u="none" strike="noStrike" kern="1200" cap="none" spc="150" normalizeH="0" baseline="0" noProof="1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●"/>
              <a:tabLst>
                <a:tab pos="1609725" algn="l"/>
              </a:tabLst>
            </a:pPr>
            <a:r>
              <a: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热爱编程，基础扎实，理解算法和数据结构相关知识； </a:t>
            </a:r>
            <a:endParaRPr kumimoji="0" lang="zh-CN" altLang="en-US" sz="1800" b="0" i="0" u="none" strike="noStrike" kern="1200" cap="none" spc="150" normalizeH="0" baseline="0" noProof="1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●"/>
              <a:tabLst>
                <a:tab pos="1609725" algn="l"/>
              </a:tabLst>
            </a:pPr>
            <a:r>
              <a: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熟练掌握VC、C/C++、STL语言； </a:t>
            </a:r>
            <a:endParaRPr kumimoji="0" lang="zh-CN" altLang="en-US" sz="1800" b="0" i="0" u="none" strike="noStrike" kern="1200" cap="none" spc="150" normalizeH="0" baseline="0" noProof="1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●"/>
              <a:tabLst>
                <a:tab pos="1609725" algn="l"/>
              </a:tabLst>
            </a:pPr>
            <a:r>
              <a: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Windows下的网络编程经验；掌握Windows客户端开发、调试技能； </a:t>
            </a:r>
            <a:endParaRPr kumimoji="0" lang="zh-CN" altLang="en-US" sz="1800" b="0" i="0" u="none" strike="noStrike" kern="1200" cap="none" spc="150" normalizeH="0" baseline="0" noProof="1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●"/>
              <a:tabLst>
                <a:tab pos="1609725" algn="l"/>
              </a:tabLst>
            </a:pPr>
            <a:r>
              <a: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对于创新及解决具有挑战性的问题充满激情。 </a:t>
            </a:r>
            <a:endParaRPr kumimoji="0" lang="zh-CN" altLang="en-US" sz="1800" b="0" i="0" u="none" strike="noStrike" kern="1200" cap="none" spc="150" normalizeH="0" baseline="0" noProof="1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内容占位符 5"/>
          <p:cNvSpPr>
            <a:spLocks noGrp="1"/>
          </p:cNvSpPr>
          <p:nvPr/>
        </p:nvSpPr>
        <p:spPr>
          <a:xfrm>
            <a:off x="2106613" y="1449388"/>
            <a:ext cx="10969625" cy="4759325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 anchor="t"/>
          <a:p>
            <a:pPr marL="228600" indent="-228600">
              <a:lnSpc>
                <a:spcPct val="200000"/>
              </a:lnSpc>
              <a:spcAft>
                <a:spcPts val="1000"/>
              </a:spcAft>
              <a:buFont typeface="Arial" panose="020B0604020202020204" pitchFamily="34" charset="0"/>
              <a:buChar char="●"/>
            </a:pPr>
            <a:r>
              <a:rPr lang="zh-CN" altLang="zh-CN" baseline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问题2：企业对技术岗位的要求是什么？</a:t>
            </a:r>
            <a:endParaRPr lang="zh-CN" altLang="zh-CN" baseline="0">
              <a:solidFill>
                <a:srgbClr val="FF0000"/>
              </a:solidFill>
              <a:latin typeface="Arial" panose="020B0604020202020204" pitchFamily="34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lvl="1" indent="0" algn="l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zh-CN" altLang="zh-CN" sz="1800" b="1" u="none" baseline="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有一定了解的： </a:t>
            </a:r>
            <a:endParaRPr lang="zh-CN" altLang="zh-CN" sz="1800" b="1" u="none" baseline="0">
              <a:solidFill>
                <a:srgbClr val="595959"/>
              </a:solidFill>
              <a:latin typeface="Arial" panose="020B0604020202020204" pitchFamily="34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lvl="1" indent="0" algn="l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zh-CN" altLang="zh-CN" sz="1800" u="none" baseline="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Windows操作系统的内存管理、文件系统、进程线程调度； </a:t>
            </a:r>
            <a:endParaRPr lang="zh-CN" altLang="zh-CN" sz="1800" u="none" baseline="0">
              <a:solidFill>
                <a:srgbClr val="595959"/>
              </a:solidFill>
              <a:latin typeface="Arial" panose="020B0604020202020204" pitchFamily="34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lvl="1" indent="0" algn="l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zh-CN" altLang="zh-CN" sz="1800" u="none" baseline="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MFC/Windows界面实现机制。 </a:t>
            </a:r>
            <a:endParaRPr lang="zh-CN" altLang="zh-CN" sz="1800" u="none" baseline="0">
              <a:solidFill>
                <a:srgbClr val="595959"/>
              </a:solidFill>
              <a:latin typeface="Arial" panose="020B0604020202020204" pitchFamily="34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lvl="1" indent="0" algn="l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zh-CN" altLang="zh-CN" sz="1800" b="1" u="none" baseline="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可以加分的： </a:t>
            </a:r>
            <a:endParaRPr lang="zh-CN" altLang="zh-CN" sz="1800" b="1" u="none" baseline="0">
              <a:solidFill>
                <a:srgbClr val="595959"/>
              </a:solidFill>
              <a:latin typeface="Arial" panose="020B0604020202020204" pitchFamily="34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lvl="1" indent="0" algn="l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zh-CN" altLang="zh-CN" sz="1800" u="none" baseline="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Windows 应用软件开发经验。</a:t>
            </a:r>
            <a:endParaRPr lang="zh-CN" altLang="zh-CN" sz="1800" u="none" baseline="0">
              <a:solidFill>
                <a:srgbClr val="595959"/>
              </a:solidFill>
              <a:latin typeface="Arial" panose="020B0604020202020204" pitchFamily="34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6">
                                            <p:txEl>
                                              <p:charRg st="0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charRg st="0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" dur="500"/>
                                        <p:tgtEl>
                                          <p:spTgt spid="6">
                                            <p:txEl>
                                              <p:charRg st="19" end="3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charRg st="19" end="3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charRg st="39" end="7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charRg st="39" end="7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charRg st="73" end="9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charRg st="73" end="9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charRg st="99" end="1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charRg st="99" end="1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charRg st="120" end="15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charRg st="120" end="15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charRg st="158" end="18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charRg st="158" end="18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2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608013" y="608013"/>
            <a:ext cx="10969625" cy="706438"/>
          </a:xfrm>
        </p:spPr>
        <p:txBody>
          <a:bodyPr lIns="90000" tIns="46800" rIns="90000" bIns="46800" rtlCol="0" anchor="ctr" anchorCtr="0">
            <a:normAutofit fontScale="90000"/>
          </a:bodyPr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4400" b="1" i="0" u="none" strike="noStrike" kern="1200" cap="none" spc="30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rPr>
              <a:t>四、招工广告研究</a:t>
            </a:r>
            <a:endParaRPr kumimoji="0" lang="zh-CN" altLang="en-US" sz="4400" b="1" i="0" u="none" strike="noStrike" kern="1200" cap="none" spc="300" normalizeH="0" baseline="0" noProof="1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91138" name="内容占位符 5"/>
          <p:cNvSpPr>
            <a:spLocks noGrp="1"/>
          </p:cNvSpPr>
          <p:nvPr>
            <p:ph idx="1"/>
          </p:nvPr>
        </p:nvSpPr>
        <p:spPr>
          <a:xfrm>
            <a:off x="608013" y="1490663"/>
            <a:ext cx="10969625" cy="4759325"/>
          </a:xfrm>
        </p:spPr>
        <p:txBody>
          <a:bodyPr lIns="90000" tIns="46800" rIns="90000" bIns="46800" rtlCol="0" anchor="t">
            <a:normAutofit/>
          </a:bodyPr>
          <a:p>
            <a:pPr marL="228600" marR="0" indent="-2286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</a:pPr>
            <a:r>
              <a:rPr kumimoji="0" lang="zh-CN" altLang="en-US" sz="2400" b="0" i="0" u="none" strike="noStrike" kern="1200" cap="none" spc="150" normalizeH="0" baseline="0" noProof="1">
                <a:solidFill>
                  <a:srgbClr val="FF0000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问题2：企业对技术岗位的要求是什么？</a:t>
            </a:r>
            <a:endParaRPr kumimoji="0" lang="zh-CN" altLang="en-US" sz="2400" b="0" i="0" u="none" strike="noStrike" kern="1200" cap="none" spc="150" normalizeH="0" baseline="0" noProof="1">
              <a:solidFill>
                <a:srgbClr val="FF0000"/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L="914400" marR="0" lvl="2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24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腾讯招聘更多信息：</a:t>
            </a:r>
            <a:endParaRPr kumimoji="0" lang="zh-CN" altLang="en-US" sz="2400" b="0" i="0" u="none" strike="noStrike" kern="1200" cap="none" spc="150" normalizeH="0" baseline="0" noProof="1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L="914400" marR="0" lvl="2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2400" b="1" i="0" u="none" strike="noStrike" kern="1200" cap="none" spc="150" normalizeH="0" baseline="0" noProof="1">
                <a:solidFill>
                  <a:srgbClr val="2169D3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https://join.qq.com/post.php?post=106&amp;pid=1</a:t>
            </a:r>
            <a:endParaRPr kumimoji="0" lang="zh-CN" altLang="en-US" sz="2400" b="1" i="0" u="none" strike="noStrike" kern="1200" cap="none" spc="150" normalizeH="0" baseline="0" noProof="1">
              <a:solidFill>
                <a:srgbClr val="2169D3"/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608013" y="608013"/>
            <a:ext cx="10969625" cy="706438"/>
          </a:xfrm>
        </p:spPr>
        <p:txBody>
          <a:bodyPr lIns="90000" tIns="46800" rIns="90000" bIns="46800" rtlCol="0" anchor="ctr" anchorCtr="0">
            <a:normAutofit fontScale="90000"/>
          </a:bodyPr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4400" b="1" i="0" u="none" strike="noStrike" kern="1200" cap="none" spc="30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rPr>
              <a:t>四、招工广告研究</a:t>
            </a:r>
            <a:endParaRPr kumimoji="0" lang="zh-CN" altLang="en-US" sz="4400" b="1" i="0" u="none" strike="noStrike" kern="1200" cap="none" spc="300" normalizeH="0" baseline="0" noProof="1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92162" name="内容占位符 5"/>
          <p:cNvSpPr>
            <a:spLocks noGrp="1"/>
          </p:cNvSpPr>
          <p:nvPr>
            <p:ph idx="1"/>
          </p:nvPr>
        </p:nvSpPr>
        <p:spPr>
          <a:xfrm>
            <a:off x="608013" y="1490663"/>
            <a:ext cx="10969625" cy="4759325"/>
          </a:xfrm>
        </p:spPr>
        <p:txBody>
          <a:bodyPr lIns="90000" tIns="46800" rIns="90000" bIns="46800" rtlCol="0" anchor="t">
            <a:normAutofit/>
          </a:bodyPr>
          <a:p>
            <a:pPr marL="228600" marR="0" indent="-2286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</a:pPr>
            <a:r>
              <a:rPr kumimoji="0" lang="zh-CN" altLang="en-US" sz="2400" b="0" i="0" u="none" strike="noStrike" kern="1200" cap="none" spc="150" normalizeH="0" baseline="0" noProof="1">
                <a:solidFill>
                  <a:srgbClr val="FF0000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问题2：企业对技术岗位的要求是什么？</a:t>
            </a:r>
            <a:endParaRPr kumimoji="0" lang="zh-CN" altLang="en-US" sz="2400" b="0" i="0" u="none" strike="noStrike" kern="1200" cap="none" spc="150" normalizeH="0" baseline="0" noProof="1">
              <a:solidFill>
                <a:srgbClr val="FF0000"/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L="914400" marR="0" lvl="2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24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阿里校招： 类似的~</a:t>
            </a:r>
            <a:endParaRPr kumimoji="0" lang="zh-CN" altLang="en-US" sz="2400" b="0" i="0" u="none" strike="noStrike" kern="1200" cap="none" spc="150" normalizeH="0" baseline="0" noProof="1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608013" y="608013"/>
            <a:ext cx="10969625" cy="706438"/>
          </a:xfrm>
        </p:spPr>
        <p:txBody>
          <a:bodyPr lIns="90000" tIns="46800" rIns="90000" bIns="46800" rtlCol="0" anchor="ctr" anchorCtr="0">
            <a:normAutofit fontScale="90000"/>
          </a:bodyPr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4400" b="1" i="0" u="none" strike="noStrike" kern="1200" cap="none" spc="30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rPr>
              <a:t>四、招工广告研究</a:t>
            </a:r>
            <a:endParaRPr kumimoji="0" lang="zh-CN" altLang="en-US" sz="4400" b="1" i="0" u="none" strike="noStrike" kern="1200" cap="none" spc="300" normalizeH="0" baseline="0" noProof="1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608013" y="1490663"/>
            <a:ext cx="10969625" cy="4759325"/>
          </a:xfrm>
        </p:spPr>
        <p:txBody>
          <a:bodyPr lIns="90000" tIns="46800" rIns="90000" bIns="46800" rtlCol="0">
            <a:normAutofit fontScale="50000"/>
          </a:bodyPr>
          <a:p>
            <a:pPr marL="228600" marR="0" indent="-2286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</a:pPr>
            <a:r>
              <a:rPr kumimoji="0" lang="zh-CN" altLang="en-US" sz="4000" b="0" i="0" u="none" strike="noStrike" kern="1200" cap="none" spc="150" normalizeH="0" baseline="0" noProof="1">
                <a:solidFill>
                  <a:srgbClr val="FF0000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问题2：企业对技术</a:t>
            </a:r>
            <a:r>
              <a:rPr kumimoji="0" lang="zh-CN" altLang="en-US" sz="4800" b="0" i="0" u="none" strike="noStrike" kern="1200" cap="none" spc="150" normalizeH="0" baseline="0" noProof="1">
                <a:solidFill>
                  <a:srgbClr val="FF0000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岗位</a:t>
            </a:r>
            <a:r>
              <a:rPr kumimoji="0" lang="zh-CN" altLang="en-US" sz="4000" b="0" i="0" u="none" strike="noStrike" kern="1200" cap="none" spc="150" normalizeH="0" baseline="0" noProof="1">
                <a:solidFill>
                  <a:srgbClr val="FF0000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的要求是什么？</a:t>
            </a:r>
            <a:endParaRPr kumimoji="0" lang="zh-CN" altLang="en-US" sz="4000" b="0" i="0" u="none" strike="noStrike" kern="1200" cap="none" spc="150" normalizeH="0" baseline="0" noProof="1">
              <a:solidFill>
                <a:srgbClr val="FF0000"/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>
                <a:tab pos="1609725" algn="l"/>
              </a:tabLst>
            </a:pPr>
            <a:r>
              <a:rPr kumimoji="0" lang="zh-CN" altLang="en-US" sz="3000" b="1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前端工程师</a:t>
            </a:r>
            <a:r>
              <a:rPr kumimoji="0" lang="en-US" altLang="zh-CN" sz="3000" b="1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/</a:t>
            </a:r>
            <a:r>
              <a:rPr kumimoji="0" lang="zh-CN" altLang="en-US" sz="3000" b="1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全栈</a:t>
            </a:r>
            <a:endParaRPr kumimoji="0" lang="zh-CN" altLang="en-US" sz="3000" b="1" i="0" u="none" strike="noStrike" kern="1200" cap="none" spc="150" normalizeH="0" baseline="0" noProof="1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●"/>
              <a:tabLst>
                <a:tab pos="1609725" algn="l"/>
              </a:tabLst>
            </a:pPr>
            <a:r>
              <a:rPr kumimoji="0" lang="zh-CN" altLang="en-US" sz="30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熟练使用各种Web前端技术，包括HTML(5)/CSS(3)/Javascript等，并有相关的项目开发经验或成果； </a:t>
            </a:r>
            <a:endParaRPr kumimoji="0" lang="zh-CN" altLang="en-US" sz="3000" b="0" i="0" u="none" strike="noStrike" kern="1200" cap="none" spc="150" normalizeH="0" baseline="0" noProof="1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●"/>
              <a:tabLst>
                <a:tab pos="1609725" algn="l"/>
              </a:tabLst>
            </a:pPr>
            <a:r>
              <a:rPr kumimoji="0" lang="zh-CN" altLang="en-US" sz="30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熟悉前端工程化，用过git，gulp或webpack等工具，最好有自己的github仓库； </a:t>
            </a:r>
            <a:endParaRPr kumimoji="0" lang="zh-CN" altLang="en-US" sz="3000" b="0" i="0" u="none" strike="noStrike" kern="1200" cap="none" spc="150" normalizeH="0" baseline="0" noProof="1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●"/>
              <a:tabLst>
                <a:tab pos="1609725" algn="l"/>
              </a:tabLst>
            </a:pPr>
            <a:r>
              <a:rPr kumimoji="0" lang="zh-CN" altLang="en-US" sz="30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有基于Ajax应用的开发经验，有NodeJS/Java开发经验，或者有移动端开发经验； </a:t>
            </a:r>
            <a:endParaRPr kumimoji="0" lang="zh-CN" altLang="en-US" sz="3000" b="0" i="0" u="none" strike="noStrike" kern="1200" cap="none" spc="150" normalizeH="0" baseline="0" noProof="1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●"/>
              <a:tabLst>
                <a:tab pos="1609725" algn="l"/>
              </a:tabLst>
            </a:pPr>
            <a:r>
              <a:rPr kumimoji="0" lang="zh-CN" altLang="en-US" sz="30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深刻理解Web标准，对可用性、可访问性等相关知识有实际的了解； </a:t>
            </a:r>
            <a:endParaRPr kumimoji="0" lang="zh-CN" altLang="en-US" sz="3000" b="0" i="0" u="none" strike="noStrike" kern="1200" cap="none" spc="150" normalizeH="0" baseline="0" noProof="1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●"/>
              <a:tabLst>
                <a:tab pos="1609725" algn="l"/>
              </a:tabLst>
            </a:pPr>
            <a:r>
              <a:rPr kumimoji="0" lang="zh-CN" altLang="en-US" sz="30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对算法、数据结构、建模有一定了解； </a:t>
            </a:r>
            <a:endParaRPr kumimoji="0" lang="zh-CN" altLang="en-US" sz="3000" b="0" i="0" u="none" strike="noStrike" kern="1200" cap="none" spc="150" normalizeH="0" baseline="0" noProof="1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608013" y="608013"/>
            <a:ext cx="10969625" cy="706438"/>
          </a:xfrm>
        </p:spPr>
        <p:txBody>
          <a:bodyPr lIns="90000" tIns="46800" rIns="90000" bIns="46800" rtlCol="0" anchor="ctr" anchorCtr="0">
            <a:normAutofit fontScale="90000"/>
          </a:bodyPr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4400" b="1" i="0" u="none" strike="noStrike" kern="1200" cap="none" spc="30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rPr>
              <a:t>四、招工广告研究</a:t>
            </a:r>
            <a:endParaRPr kumimoji="0" lang="zh-CN" altLang="en-US" sz="4400" b="1" i="0" u="none" strike="noStrike" kern="1200" cap="none" spc="300" normalizeH="0" baseline="0" noProof="1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608013" y="1490663"/>
            <a:ext cx="10969625" cy="4759325"/>
          </a:xfrm>
        </p:spPr>
        <p:txBody>
          <a:bodyPr lIns="90000" tIns="46800" rIns="90000" bIns="46800" rtlCol="0">
            <a:normAutofit lnSpcReduction="20000"/>
          </a:bodyPr>
          <a:p>
            <a:pPr marL="228600" marR="0" indent="-2286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</a:pPr>
            <a:r>
              <a:rPr kumimoji="0" lang="zh-CN" altLang="en-US" sz="2400" b="0" i="0" u="none" strike="noStrike" kern="1200" cap="none" spc="150" normalizeH="0" baseline="0" noProof="1">
                <a:solidFill>
                  <a:srgbClr val="FF0000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问题2：企业对技术岗位的要求是什么？</a:t>
            </a:r>
            <a:endParaRPr kumimoji="0" lang="zh-CN" altLang="en-US" sz="2400" b="0" i="0" u="none" strike="noStrike" kern="1200" cap="none" spc="150" normalizeH="0" baseline="0" noProof="1">
              <a:solidFill>
                <a:srgbClr val="FF0000"/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  <a:p>
            <a:pPr marL="914400" marR="0" lvl="2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24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招聘信息平台：</a:t>
            </a:r>
            <a:endParaRPr kumimoji="0" lang="en-US" altLang="zh-CN" sz="2400" b="0" i="0" u="none" strike="noStrike" kern="1200" cap="none" spc="150" normalizeH="0" baseline="0" noProof="1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  <a:p>
            <a:pPr marL="1371600" marR="0" lvl="2" indent="-4572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zh-CN" altLang="en-US" sz="24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公司招聘官网：</a:t>
            </a:r>
            <a:r>
              <a:rPr kumimoji="0" lang="zh-CN" altLang="en-US" sz="24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rPr>
              <a:t>ESRI、国家电网官网</a:t>
            </a:r>
            <a:endParaRPr kumimoji="0" lang="zh-CN" altLang="en-US" sz="2400" b="0" i="0" u="none" strike="noStrike" kern="1200" cap="none" spc="150" normalizeH="0" baseline="0" noProof="1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+mn-ea"/>
            </a:endParaRPr>
          </a:p>
          <a:p>
            <a:pPr marL="1371600" marR="0" lvl="2" indent="-4572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zh-CN" altLang="en-US" sz="24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技术网站(V2EX的酷工作结点)</a:t>
            </a:r>
            <a:endParaRPr kumimoji="0" lang="zh-CN" altLang="en-US" sz="2400" b="0" i="0" u="none" strike="noStrike" kern="1200" cap="none" spc="150" normalizeH="0" baseline="0" noProof="1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  <a:p>
            <a:pPr marL="1371600" marR="0" lvl="2" indent="-4572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zh-CN" altLang="en-US" sz="24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BOSS、拉勾等</a:t>
            </a:r>
            <a:endParaRPr kumimoji="0" lang="zh-CN" altLang="en-US" sz="2400" b="0" i="0" u="none" strike="noStrike" kern="1200" cap="none" spc="150" normalizeH="0" baseline="0" noProof="1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  <a:p>
            <a:pPr marL="1371600" marR="0" lvl="2" indent="-4572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2400" b="0" i="0" u="none" strike="noStrike" kern="1200" cap="none" spc="150" normalizeH="0" baseline="0" noProof="1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5233" name="标题 3"/>
          <p:cNvSpPr>
            <a:spLocks noGrp="1"/>
          </p:cNvSpPr>
          <p:nvPr>
            <p:ph type="title" hasCustomPrompt="1"/>
          </p:nvPr>
        </p:nvSpPr>
        <p:spPr>
          <a:xfrm>
            <a:off x="608013" y="608013"/>
            <a:ext cx="10969625" cy="706438"/>
          </a:xfrm>
        </p:spPr>
        <p:txBody>
          <a:bodyPr lIns="90000" tIns="46800" rIns="90000" bIns="46800" rtlCol="0" anchor="ctr" anchorCtr="0">
            <a:noAutofit/>
          </a:bodyPr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4400" b="1" i="0" u="none" strike="noStrike" kern="1200" cap="none" spc="300" normalizeH="0" baseline="0" noProof="1">
                <a:solidFill>
                  <a:schemeClr val="tx2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微软雅黑" panose="020B0503020204020204" pitchFamily="34" charset="-122"/>
              </a:rPr>
              <a:t>招聘</a:t>
            </a:r>
            <a:endParaRPr kumimoji="0" lang="zh-CN" altLang="en-US" sz="4400" b="1" i="0" u="none" strike="noStrike" kern="1200" cap="none" spc="300" normalizeH="0" baseline="0" noProof="1">
              <a:solidFill>
                <a:schemeClr val="tx2"/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j-cs"/>
              <a:sym typeface="微软雅黑" panose="020B0503020204020204" pitchFamily="34" charset="-122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703263" y="1473200"/>
            <a:ext cx="11488738" cy="50768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-457200">
              <a:lnSpc>
                <a:spcPct val="200000"/>
              </a:lnSpc>
            </a:pPr>
            <a:r>
              <a:rPr lang="zh-CN" b="1" noProof="1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v2ex: https://www.v2ex.com/?tab=jobs</a:t>
            </a:r>
            <a:endParaRPr lang="zh-CN" b="0" noProof="1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indent="-457200">
              <a:lnSpc>
                <a:spcPct val="200000"/>
              </a:lnSpc>
            </a:pPr>
            <a:r>
              <a:rPr lang="zh-CN" b="1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内推招聘者：</a:t>
            </a:r>
            <a:r>
              <a:rPr lang="zh-CN" b="0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1.北京|高德地图|H5前端攻城狮：</a:t>
            </a:r>
            <a:r>
              <a:rPr lang="en-US" b="0" noProof="1">
                <a:solidFill>
                  <a:srgbClr val="0000FF"/>
                </a:solidFill>
                <a:latin typeface="宋体" panose="02010600030101010101" pitchFamily="2" charset="-122"/>
                <a:ea typeface="微软雅黑" panose="020B0503020204020204" pitchFamily="34" charset="-122"/>
                <a:cs typeface="+mn-cs"/>
              </a:rPr>
              <a:t>https://www.v2ex.com/t/388425#reply0</a:t>
            </a:r>
            <a:r>
              <a:rPr lang="zh-CN" b="0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2.阿里|高德地图|前端和Java：</a:t>
            </a:r>
            <a:r>
              <a:rPr lang="en-US" b="0" noProof="1">
                <a:solidFill>
                  <a:srgbClr val="0000FF"/>
                </a:solidFill>
                <a:latin typeface="宋体" panose="02010600030101010101" pitchFamily="2" charset="-122"/>
                <a:ea typeface="微软雅黑" panose="020B0503020204020204" pitchFamily="34" charset="-122"/>
                <a:cs typeface="+mn-cs"/>
              </a:rPr>
              <a:t>https://www.v2ex.com/t/610976#reply3</a:t>
            </a:r>
            <a:r>
              <a:rPr lang="en-US" b="0" noProof="1">
                <a:latin typeface="宋体" panose="02010600030101010101" pitchFamily="2" charset="-122"/>
                <a:ea typeface="微软雅黑" panose="020B0503020204020204" pitchFamily="34" charset="-122"/>
                <a:cs typeface="+mn-cs"/>
              </a:rPr>
              <a:t>3</a:t>
            </a:r>
            <a:r>
              <a:rPr lang="zh-CN" b="0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.中国科学院生态环境研究中心|gis开发工程师：</a:t>
            </a:r>
            <a:r>
              <a:rPr lang="en-US" b="0" noProof="1">
                <a:solidFill>
                  <a:srgbClr val="0000FF"/>
                </a:solidFill>
                <a:latin typeface="宋体" panose="02010600030101010101" pitchFamily="2" charset="-122"/>
                <a:ea typeface="微软雅黑" panose="020B0503020204020204" pitchFamily="34" charset="-122"/>
                <a:cs typeface="+mn-cs"/>
              </a:rPr>
              <a:t>https://www.v2ex.com/t/677808#reply1</a:t>
            </a:r>
            <a:r>
              <a:rPr lang="en-US" b="0" noProof="1">
                <a:latin typeface="宋体" panose="02010600030101010101" pitchFamily="2" charset="-122"/>
                <a:ea typeface="微软雅黑" panose="020B0503020204020204" pitchFamily="34" charset="-122"/>
                <a:cs typeface="+mn-cs"/>
              </a:rPr>
              <a:t>4.</a:t>
            </a:r>
            <a:r>
              <a:rPr lang="zh-CN" b="0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成都|佳华物链云|可视化前端开发工程师：</a:t>
            </a:r>
            <a:r>
              <a:rPr lang="en-US" b="0" noProof="1">
                <a:solidFill>
                  <a:srgbClr val="0000FF"/>
                </a:solidFill>
                <a:latin typeface="宋体" panose="02010600030101010101" pitchFamily="2" charset="-122"/>
                <a:ea typeface="微软雅黑" panose="020B0503020204020204" pitchFamily="34" charset="-122"/>
                <a:cs typeface="+mn-cs"/>
              </a:rPr>
              <a:t>https://www.v2ex.com/t/687021#reply0</a:t>
            </a:r>
            <a:r>
              <a:rPr lang="en-US" b="0" noProof="1">
                <a:latin typeface="宋体" panose="02010600030101010101" pitchFamily="2" charset="-122"/>
                <a:ea typeface="微软雅黑" panose="020B0503020204020204" pitchFamily="34" charset="-122"/>
                <a:cs typeface="+mn-cs"/>
              </a:rPr>
              <a:t>5</a:t>
            </a:r>
            <a:r>
              <a:rPr lang="zh-CN" b="0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.长沙|GIS 开发人员：</a:t>
            </a:r>
            <a:r>
              <a:rPr lang="en-US" b="0" noProof="1">
                <a:solidFill>
                  <a:srgbClr val="0000FF"/>
                </a:solidFill>
                <a:latin typeface="宋体" panose="02010600030101010101" pitchFamily="2" charset="-122"/>
                <a:ea typeface="微软雅黑" panose="020B0503020204020204" pitchFamily="34" charset="-122"/>
                <a:cs typeface="+mn-cs"/>
              </a:rPr>
              <a:t>https://www.v2ex.com/t/274972#reply44</a:t>
            </a:r>
            <a:endParaRPr lang="zh-CN" b="0" noProof="1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indent="-457200">
              <a:lnSpc>
                <a:spcPct val="200000"/>
              </a:lnSpc>
            </a:pPr>
            <a:r>
              <a:rPr lang="zh-CN" b="1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求职者：</a:t>
            </a:r>
            <a:r>
              <a:rPr lang="zh-CN" b="0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1.一年</a:t>
            </a:r>
            <a:r>
              <a:rPr lang="en-US" b="0" noProof="1">
                <a:latin typeface="宋体" panose="02010600030101010101" pitchFamily="2" charset="-122"/>
                <a:ea typeface="微软雅黑" panose="020B0503020204020204" pitchFamily="34" charset="-122"/>
                <a:cs typeface="+mn-cs"/>
              </a:rPr>
              <a:t>|</a:t>
            </a:r>
            <a:r>
              <a:rPr lang="zh-CN" b="0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前端</a:t>
            </a:r>
            <a:r>
              <a:rPr lang="en-US" b="0" noProof="1">
                <a:latin typeface="宋体" panose="02010600030101010101" pitchFamily="2" charset="-122"/>
                <a:ea typeface="微软雅黑" panose="020B0503020204020204" pitchFamily="34" charset="-122"/>
                <a:cs typeface="+mn-cs"/>
              </a:rPr>
              <a:t>|</a:t>
            </a:r>
            <a:r>
              <a:rPr lang="zh-CN" b="0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求职</a:t>
            </a:r>
            <a:r>
              <a:rPr lang="en-US" b="0" noProof="1">
                <a:latin typeface="宋体" panose="02010600030101010101" pitchFamily="2" charset="-122"/>
                <a:ea typeface="微软雅黑" panose="020B0503020204020204" pitchFamily="34" charset="-122"/>
                <a:cs typeface="+mn-cs"/>
              </a:rPr>
              <a:t>|</a:t>
            </a:r>
            <a:r>
              <a:rPr lang="zh-CN" b="0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意向北京：</a:t>
            </a:r>
            <a:r>
              <a:rPr lang="en-US" b="0" noProof="1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https://www.v2ex.com/t/709909#reply4</a:t>
            </a:r>
            <a:endParaRPr lang="zh-CN" altLang="en-US" noProof="1"/>
          </a:p>
        </p:txBody>
      </p:sp>
    </p:spTree>
    <p:custDataLst>
      <p:tags r:id="rId1"/>
    </p:custData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6257" name="标题 3"/>
          <p:cNvSpPr>
            <a:spLocks noGrp="1"/>
          </p:cNvSpPr>
          <p:nvPr>
            <p:ph type="title" hasCustomPrompt="1"/>
          </p:nvPr>
        </p:nvSpPr>
        <p:spPr>
          <a:xfrm>
            <a:off x="608013" y="608013"/>
            <a:ext cx="10969625" cy="706438"/>
          </a:xfrm>
        </p:spPr>
        <p:txBody>
          <a:bodyPr lIns="90000" tIns="46800" rIns="90000" bIns="46800" rtlCol="0" anchor="ctr" anchorCtr="0">
            <a:noAutofit/>
          </a:bodyPr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4400" b="1" i="0" u="none" strike="noStrike" kern="1200" cap="none" spc="300" normalizeH="0" baseline="0" noProof="1">
                <a:solidFill>
                  <a:schemeClr val="tx2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微软雅黑" panose="020B0503020204020204" pitchFamily="34" charset="-122"/>
              </a:rPr>
              <a:t>招聘</a:t>
            </a:r>
            <a:endParaRPr kumimoji="0" lang="zh-CN" altLang="en-US" sz="4400" b="1" i="0" u="none" strike="noStrike" kern="1200" cap="none" spc="300" normalizeH="0" baseline="0" noProof="1">
              <a:solidFill>
                <a:schemeClr val="tx2"/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j-cs"/>
              <a:sym typeface="微软雅黑" panose="020B0503020204020204" pitchFamily="34" charset="-122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703263" y="1697038"/>
            <a:ext cx="11488738" cy="1690688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-457200">
              <a:lnSpc>
                <a:spcPct val="200000"/>
              </a:lnSpc>
            </a:pPr>
            <a:r>
              <a:rPr lang="zh-CN" b="1" noProof="1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拉勾网：</a:t>
            </a:r>
            <a:endParaRPr lang="zh-CN" b="1" noProof="1">
              <a:solidFill>
                <a:schemeClr val="accent5">
                  <a:lumMod val="50000"/>
                </a:schemeClr>
              </a:solidFill>
              <a:ea typeface="宋体" panose="02010600030101010101" pitchFamily="2" charset="-122"/>
            </a:endParaRPr>
          </a:p>
          <a:p>
            <a:pPr indent="-457200">
              <a:lnSpc>
                <a:spcPct val="200000"/>
              </a:lnSpc>
            </a:pPr>
            <a:r>
              <a:rPr noProof="1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南京|扇贝|前端</a:t>
            </a:r>
            <a:endParaRPr noProof="1"/>
          </a:p>
          <a:p>
            <a:pPr indent="-457200">
              <a:lnSpc>
                <a:spcPct val="200000"/>
              </a:lnSpc>
            </a:pPr>
            <a:r>
              <a:rPr sz="1600" b="1" noProof="1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https://www.lagou.com/jobs/4097357.html?source=pl&amp;i=pl-2&amp;show=997af64467414d0f96909ce9e1d6e91d</a:t>
            </a:r>
            <a:endParaRPr sz="1600" b="1" noProof="1">
              <a:solidFill>
                <a:srgbClr val="0070C0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608013" y="608013"/>
            <a:ext cx="10969625" cy="706438"/>
          </a:xfrm>
        </p:spPr>
        <p:txBody>
          <a:bodyPr lIns="90000" tIns="46800" rIns="90000" bIns="46800" rtlCol="0" anchor="ctr" anchorCtr="0">
            <a:normAutofit fontScale="90000"/>
          </a:bodyPr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4400" b="1" i="0" u="none" strike="noStrike" kern="1200" cap="none" spc="30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rPr>
              <a:t>四、招工广告研究</a:t>
            </a:r>
            <a:endParaRPr kumimoji="0" lang="zh-CN" altLang="en-US" sz="4400" b="1" i="0" u="none" strike="noStrike" kern="1200" cap="none" spc="300" normalizeH="0" baseline="0" noProof="1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608013" y="1490663"/>
            <a:ext cx="10969625" cy="4759325"/>
          </a:xfrm>
        </p:spPr>
        <p:txBody>
          <a:bodyPr lIns="90000" tIns="46800" rIns="90000" bIns="46800" rtlCol="0">
            <a:normAutofit lnSpcReduction="10000"/>
          </a:bodyPr>
          <a:p>
            <a:pPr marL="228600" marR="0" lvl="0" indent="-2286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</a:pPr>
            <a:r>
              <a:rPr kumimoji="0" lang="zh-CN" altLang="en-US" sz="2400" b="0" i="0" u="none" strike="noStrike" kern="1200" cap="none" spc="150" normalizeH="0" baseline="0" noProof="1">
                <a:solidFill>
                  <a:srgbClr val="FF0000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rPr>
              <a:t>问题2：企业对技术岗位的要求是什么？</a:t>
            </a:r>
            <a:endParaRPr kumimoji="0" lang="zh-CN" altLang="en-US" sz="2400" b="0" i="0" u="none" strike="noStrike" kern="1200" cap="none" spc="150" normalizeH="0" baseline="0" noProof="1">
              <a:solidFill>
                <a:srgbClr val="FF0000"/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+mn-ea"/>
            </a:endParaRPr>
          </a:p>
          <a:p>
            <a:pPr marL="914400" marR="0" lvl="2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2400" b="1" i="0" u="none" strike="noStrike" kern="1200" cap="none" spc="150" normalizeH="0" baseline="0" noProof="1">
                <a:solidFill>
                  <a:schemeClr val="accent5">
                    <a:lumMod val="50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个人总结：</a:t>
            </a:r>
            <a:endParaRPr kumimoji="0" lang="zh-CN" altLang="en-US" sz="2400" b="1" i="0" u="none" strike="noStrike" kern="1200" cap="none" spc="150" normalizeH="0" baseline="0" noProof="1">
              <a:solidFill>
                <a:schemeClr val="accent5">
                  <a:lumMod val="50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  <a:p>
            <a:pPr marL="914400" marR="0" lvl="2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24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我认为在技术岗位中，前端工作更适合我们：前端需要的</a:t>
            </a:r>
            <a:r>
              <a:rPr kumimoji="0" lang="zh-CN" altLang="en-US" sz="2400" b="1" i="0" u="none" strike="noStrike" kern="1200" cap="none" spc="150" normalizeH="0" baseline="0" noProof="1">
                <a:solidFill>
                  <a:schemeClr val="accent5">
                    <a:lumMod val="50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计算机基础</a:t>
            </a:r>
            <a:r>
              <a:rPr kumimoji="0" lang="zh-CN" altLang="en-US" sz="24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不高，偏向于</a:t>
            </a:r>
            <a:r>
              <a:rPr kumimoji="0" lang="zh-CN" altLang="en-US" sz="2400" b="1" i="0" u="none" strike="noStrike" kern="1200" cap="none" spc="150" normalizeH="0" baseline="0" noProof="1">
                <a:solidFill>
                  <a:schemeClr val="accent5">
                    <a:lumMod val="50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应用</a:t>
            </a:r>
            <a:endParaRPr kumimoji="0" lang="zh-CN" altLang="en-US" sz="2400" b="0" i="0" u="none" strike="noStrike" kern="1200" cap="none" spc="150" normalizeH="0" baseline="0" noProof="1">
              <a:solidFill>
                <a:schemeClr val="tx1"/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  <a:p>
            <a:pPr marL="914400" marR="0" lvl="2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24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可选择的方向：</a:t>
            </a:r>
            <a:r>
              <a:rPr kumimoji="0" lang="zh-CN" altLang="en-US" sz="2400" b="1" i="0" u="none" strike="noStrike" kern="1200" cap="none" spc="150" normalizeH="0" baseline="0" noProof="1">
                <a:solidFill>
                  <a:schemeClr val="accent5">
                    <a:lumMod val="50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前端工程师、全栈工程师</a:t>
            </a:r>
            <a:endParaRPr kumimoji="0" lang="zh-CN" altLang="en-US" sz="2400" b="1" i="0" u="none" strike="noStrike" kern="1200" cap="none" spc="150" normalizeH="0" baseline="0" noProof="1">
              <a:solidFill>
                <a:schemeClr val="accent5">
                  <a:lumMod val="50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608013" y="608013"/>
            <a:ext cx="10969625" cy="706438"/>
          </a:xfrm>
        </p:spPr>
        <p:txBody>
          <a:bodyPr lIns="90000" tIns="46800" rIns="90000" bIns="46800" rtlCol="0" anchor="ctr" anchorCtr="0">
            <a:normAutofit fontScale="90000"/>
          </a:bodyPr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4400" b="1" i="0" u="none" strike="noStrike" kern="1200" cap="none" spc="30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rPr>
              <a:t>一、行业背景知识</a:t>
            </a:r>
            <a:endParaRPr kumimoji="0" lang="zh-CN" altLang="en-US" sz="4400" b="1" i="0" u="none" strike="noStrike" kern="1200" cap="none" spc="300" normalizeH="0" baseline="0" noProof="1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608013" y="1452563"/>
            <a:ext cx="10969625" cy="4759325"/>
          </a:xfrm>
        </p:spPr>
        <p:txBody>
          <a:bodyPr lIns="90000" tIns="46800" rIns="90000" bIns="46800" rtlCol="0">
            <a:normAutofit/>
          </a:bodyPr>
          <a:p>
            <a:pPr marL="228600" marR="0" indent="-2286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</a:pPr>
            <a:r>
              <a:rPr kumimoji="0" lang="zh-CN" altLang="en-US" sz="2400" b="0" i="0" u="none" strike="noStrike" kern="1200" cap="none" spc="150" normalizeH="0" baseline="0" noProof="1">
                <a:solidFill>
                  <a:srgbClr val="FF0000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rPr>
              <a:t>问题0：我们专业与</a:t>
            </a:r>
            <a:r>
              <a:rPr kumimoji="0" lang="zh-CN" altLang="en-US" sz="2400" b="0" i="0" u="none" strike="noStrike" kern="1200" cap="none" spc="150" normalizeH="0" baseline="0" noProof="1">
                <a:solidFill>
                  <a:schemeClr val="accent6">
                    <a:lumMod val="50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rPr>
              <a:t>地图</a:t>
            </a:r>
            <a:r>
              <a:rPr kumimoji="0" lang="zh-CN" altLang="en-US" sz="2400" b="0" i="0" u="none" strike="noStrike" kern="1200" cap="none" spc="150" normalizeH="0" baseline="0" noProof="1">
                <a:solidFill>
                  <a:srgbClr val="FF0000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rPr>
              <a:t>、</a:t>
            </a:r>
            <a:r>
              <a:rPr kumimoji="0" lang="zh-CN" altLang="en-US" sz="2400" b="0" i="0" u="none" strike="noStrike" kern="1200" cap="none" spc="150" normalizeH="0" baseline="0" noProof="1">
                <a:solidFill>
                  <a:schemeClr val="accent6">
                    <a:lumMod val="50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rPr>
              <a:t>开发</a:t>
            </a:r>
            <a:r>
              <a:rPr kumimoji="0" lang="zh-CN" altLang="en-US" sz="2400" b="0" i="0" u="none" strike="noStrike" kern="1200" cap="none" spc="150" normalizeH="0" baseline="0" noProof="1">
                <a:solidFill>
                  <a:srgbClr val="FF0000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rPr>
              <a:t>有什么联系？</a:t>
            </a:r>
            <a:endParaRPr kumimoji="0" lang="zh-CN" altLang="en-US" sz="2400" b="0" i="0" u="none" strike="noStrike" kern="1200" cap="none" spc="150" normalizeH="0" baseline="0" noProof="1">
              <a:solidFill>
                <a:srgbClr val="FF0000"/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+mn-ea"/>
            </a:endParaRPr>
          </a:p>
          <a:p>
            <a:pPr marL="228600" marR="0" indent="-2286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</a:pPr>
            <a:endParaRPr kumimoji="0" lang="zh-CN" altLang="en-US" sz="2400" b="0" i="0" u="none" strike="noStrike" kern="1200" cap="none" spc="150" normalizeH="0" baseline="0" noProof="1">
              <a:solidFill>
                <a:srgbClr val="FF0000"/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7505" y="1513840"/>
            <a:ext cx="11593195" cy="489013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矩形 2"/>
          <p:cNvSpPr/>
          <p:nvPr/>
        </p:nvSpPr>
        <p:spPr>
          <a:xfrm>
            <a:off x="8364855" y="6043930"/>
            <a:ext cx="1373505" cy="461645"/>
          </a:xfrm>
          <a:prstGeom prst="rect">
            <a:avLst/>
          </a:prstGeom>
          <a:noFill/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8330565" y="5016500"/>
            <a:ext cx="1373505" cy="461645"/>
          </a:xfrm>
          <a:prstGeom prst="rect">
            <a:avLst/>
          </a:prstGeom>
          <a:noFill/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8364855" y="3355975"/>
            <a:ext cx="1373505" cy="461645"/>
          </a:xfrm>
          <a:prstGeom prst="rect">
            <a:avLst/>
          </a:prstGeom>
          <a:noFill/>
          <a:ln w="28575" cmpd="sng">
            <a:solidFill>
              <a:srgbClr val="7030A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  <p:bldP spid="3" grpId="1" animBg="1"/>
      <p:bldP spid="8" grpId="1" animBg="1"/>
      <p:bldP spid="9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608013" y="608013"/>
            <a:ext cx="10969625" cy="706438"/>
          </a:xfrm>
        </p:spPr>
        <p:txBody>
          <a:bodyPr lIns="90000" tIns="46800" rIns="90000" bIns="46800" rtlCol="0" anchor="ctr" anchorCtr="0">
            <a:normAutofit fontScale="90000"/>
          </a:bodyPr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4400" b="1" i="0" u="none" strike="noStrike" kern="1200" cap="none" spc="30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rPr>
              <a:t>四、招工广告研究</a:t>
            </a:r>
            <a:endParaRPr kumimoji="0" lang="zh-CN" altLang="en-US" sz="4400" b="1" i="0" u="none" strike="noStrike" kern="1200" cap="none" spc="300" normalizeH="0" baseline="0" noProof="1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608013" y="1490663"/>
            <a:ext cx="10969625" cy="4759325"/>
          </a:xfrm>
        </p:spPr>
        <p:txBody>
          <a:bodyPr lIns="90000" tIns="46800" rIns="90000" bIns="46800" rtlCol="0">
            <a:normAutofit fontScale="70000"/>
          </a:bodyPr>
          <a:p>
            <a:pPr marL="228600" marR="0" lvl="0" indent="-2286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</a:pPr>
            <a:r>
              <a:rPr kumimoji="0" lang="zh-CN" altLang="en-US" sz="3430" b="0" i="0" u="none" strike="noStrike" kern="1200" cap="none" spc="150" normalizeH="0" baseline="0" noProof="1">
                <a:solidFill>
                  <a:srgbClr val="FF0000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rPr>
              <a:t>问题2：企业对技术岗位的要求是什么？</a:t>
            </a:r>
            <a:endParaRPr kumimoji="0" lang="zh-CN" altLang="en-US" sz="3430" b="0" i="0" u="none" strike="noStrike" kern="1200" cap="none" spc="150" normalizeH="0" baseline="0" noProof="1">
              <a:solidFill>
                <a:srgbClr val="FF0000"/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+mn-ea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●"/>
              <a:tabLst>
                <a:tab pos="1609725" algn="l"/>
              </a:tabLst>
            </a:pPr>
            <a:r>
              <a:rPr kumimoji="0" lang="zh-CN" altLang="en-US" sz="2400" b="1" i="0" u="none" strike="noStrike" kern="1200" cap="none" spc="150" normalizeH="0" baseline="0" noProof="1">
                <a:solidFill>
                  <a:schemeClr val="accent5">
                    <a:lumMod val="50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个人总结：</a:t>
            </a:r>
            <a:endParaRPr kumimoji="0" lang="zh-CN" altLang="en-US" sz="2400" b="1" i="0" u="none" strike="noStrike" kern="1200" cap="none" spc="150" normalizeH="0" baseline="0" noProof="1">
              <a:solidFill>
                <a:schemeClr val="accent5">
                  <a:lumMod val="50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  <a:p>
            <a:pPr marL="914400" marR="0" lvl="2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24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前端职位</a:t>
            </a:r>
            <a:endParaRPr kumimoji="0" lang="zh-CN" altLang="en-US" sz="2400" b="0" i="0" u="none" strike="noStrike" kern="1200" cap="none" spc="150" normalizeH="0" baseline="0" noProof="1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  <a:p>
            <a:pPr marL="914400" marR="0" lvl="2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24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1.熟练制作网页，可利用流行框架开发</a:t>
            </a:r>
            <a:endParaRPr kumimoji="0" lang="zh-CN" altLang="en-US" sz="2400" b="0" i="0" u="none" strike="noStrike" kern="1200" cap="none" spc="150" normalizeH="0" baseline="0" noProof="1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  <a:p>
            <a:pPr marL="914400" marR="0" lvl="2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24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2.掌握工程化工具，版本控制工具、打包工具</a:t>
            </a:r>
            <a:endParaRPr kumimoji="0" lang="zh-CN" altLang="en-US" sz="2400" b="0" i="0" u="none" strike="noStrike" kern="1200" cap="none" spc="150" normalizeH="0" baseline="0" noProof="1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  <a:p>
            <a:pPr marL="914400" marR="0" lvl="2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24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3.掌握一门后台语言、熟悉与数据库操作</a:t>
            </a:r>
            <a:endParaRPr kumimoji="0" lang="zh-CN" altLang="en-US" sz="2400" b="0" i="0" u="none" strike="noStrike" kern="1200" cap="none" spc="150" normalizeH="0" baseline="0" noProof="1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  <a:p>
            <a:pPr marL="914400" marR="0" lvl="2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24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4.有一定的计算机基础，数据结构、数据库、计算机网络、了解框架源码等</a:t>
            </a:r>
            <a:endParaRPr kumimoji="0" lang="zh-CN" altLang="en-US" sz="2400" b="0" i="0" u="none" strike="noStrike" kern="1200" cap="none" spc="150" normalizeH="0" baseline="0" noProof="1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608013" y="608013"/>
            <a:ext cx="10969625" cy="706438"/>
          </a:xfrm>
        </p:spPr>
        <p:txBody>
          <a:bodyPr lIns="90000" tIns="46800" rIns="90000" bIns="46800" rtlCol="0" anchor="ctr" anchorCtr="0">
            <a:normAutofit fontScale="90000"/>
          </a:bodyPr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4400" b="1" i="0" u="none" strike="noStrike" kern="1200" cap="none" spc="30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rPr>
              <a:t>四、招工广告研究</a:t>
            </a:r>
            <a:endParaRPr kumimoji="0" lang="zh-CN" altLang="en-US" sz="4400" b="1" i="0" u="none" strike="noStrike" kern="1200" cap="none" spc="300" normalizeH="0" baseline="0" noProof="1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608013" y="1490663"/>
            <a:ext cx="10969625" cy="4759325"/>
          </a:xfrm>
        </p:spPr>
        <p:txBody>
          <a:bodyPr lIns="90000" tIns="46800" rIns="90000" bIns="46800" rtlCol="0">
            <a:normAutofit lnSpcReduction="20000"/>
          </a:bodyPr>
          <a:p>
            <a:pPr marL="228600" marR="0" lvl="0" indent="-2286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</a:pPr>
            <a:r>
              <a:rPr kumimoji="0" lang="zh-CN" altLang="en-US" sz="3430" b="0" i="0" u="none" strike="noStrike" kern="1200" cap="none" spc="150" normalizeH="0" baseline="0" noProof="1">
                <a:solidFill>
                  <a:srgbClr val="FF0000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rPr>
              <a:t>问题3：我们要做什么，如何发展？</a:t>
            </a:r>
            <a:endParaRPr kumimoji="0" lang="zh-CN" altLang="en-US" sz="3430" b="0" i="0" u="none" strike="noStrike" kern="1200" cap="none" spc="150" normalizeH="0" baseline="0" noProof="1">
              <a:solidFill>
                <a:srgbClr val="FF0000"/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+mn-ea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●"/>
              <a:tabLst>
                <a:tab pos="1609725" algn="l"/>
              </a:tabLst>
            </a:pPr>
            <a:r>
              <a:rPr kumimoji="0" lang="zh-CN" altLang="en-US" sz="2400" b="1" i="0" u="none" strike="noStrike" kern="1200" cap="none" spc="150" normalizeH="0" baseline="0" noProof="1">
                <a:solidFill>
                  <a:schemeClr val="accent5">
                    <a:lumMod val="50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个人总结：</a:t>
            </a:r>
            <a:endParaRPr kumimoji="0" lang="zh-CN" altLang="en-US" sz="2400" b="1" i="0" u="none" strike="noStrike" kern="1200" cap="none" spc="150" normalizeH="0" baseline="0" noProof="1">
              <a:solidFill>
                <a:schemeClr val="accent5">
                  <a:lumMod val="50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  <a:p>
            <a:pPr marL="914400" marR="0" lvl="2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24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假如我们想当一名前端工程师</a:t>
            </a:r>
            <a:endParaRPr kumimoji="0" lang="zh-CN" altLang="en-US" sz="2400" b="0" i="0" u="none" strike="noStrike" kern="1200" cap="none" spc="150" normalizeH="0" baseline="0" noProof="1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  <a:p>
            <a:pPr marL="914400" marR="0" lvl="2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24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假如我们想当一名后端工程师</a:t>
            </a:r>
            <a:endParaRPr kumimoji="0" lang="zh-CN" altLang="en-US" sz="2400" b="0" i="0" u="none" strike="noStrike" kern="1200" cap="none" spc="150" normalizeH="0" baseline="0" noProof="1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  <a:p>
            <a:pPr marL="914400" marR="0" lvl="2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24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假如我们想当一名算法工程师</a:t>
            </a:r>
            <a:endParaRPr kumimoji="0" lang="zh-CN" altLang="en-US" sz="2400" b="0" i="0" u="none" strike="noStrike" kern="1200" cap="none" spc="150" normalizeH="0" baseline="0" noProof="1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  <a:p>
            <a:pPr marL="914400" marR="0" lvl="2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24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假如我们想当一名GIS工程师</a:t>
            </a:r>
            <a:endParaRPr kumimoji="0" lang="zh-CN" altLang="en-US" sz="2400" b="0" i="0" u="none" strike="noStrike" kern="1200" cap="none" spc="150" normalizeH="0" baseline="0" noProof="1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608013" y="608013"/>
            <a:ext cx="10969625" cy="706438"/>
          </a:xfrm>
        </p:spPr>
        <p:txBody>
          <a:bodyPr lIns="90000" tIns="46800" rIns="90000" bIns="46800" rtlCol="0" anchor="ctr" anchorCtr="0">
            <a:normAutofit fontScale="90000"/>
          </a:bodyPr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4400" b="1" i="0" u="none" strike="noStrike" kern="1200" cap="none" spc="30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rPr>
              <a:t>四、招工广告研究</a:t>
            </a:r>
            <a:endParaRPr kumimoji="0" lang="zh-CN" altLang="en-US" sz="4400" b="1" i="0" u="none" strike="noStrike" kern="1200" cap="none" spc="300" normalizeH="0" baseline="0" noProof="1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608013" y="1490663"/>
            <a:ext cx="10969625" cy="4759325"/>
          </a:xfrm>
        </p:spPr>
        <p:txBody>
          <a:bodyPr lIns="90000" tIns="46800" rIns="90000" bIns="46800" rtlCol="0">
            <a:normAutofit lnSpcReduction="20000"/>
          </a:bodyPr>
          <a:p>
            <a:pPr marL="228600" marR="0" lvl="0" indent="-2286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</a:pPr>
            <a:r>
              <a:rPr kumimoji="0" lang="zh-CN" altLang="en-US" sz="3430" b="0" i="0" u="none" strike="noStrike" kern="1200" cap="none" spc="150" normalizeH="0" baseline="0" noProof="1">
                <a:solidFill>
                  <a:srgbClr val="FF0000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rPr>
              <a:t>问题3：我们要做什么，如何发展？</a:t>
            </a:r>
            <a:endParaRPr kumimoji="0" lang="zh-CN" altLang="en-US" sz="3430" b="0" i="0" u="none" strike="noStrike" kern="1200" cap="none" spc="150" normalizeH="0" baseline="0" noProof="1">
              <a:solidFill>
                <a:srgbClr val="FF0000"/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+mn-ea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●"/>
              <a:tabLst>
                <a:tab pos="1609725" algn="l"/>
              </a:tabLst>
            </a:pPr>
            <a:r>
              <a:rPr kumimoji="0" lang="zh-CN" altLang="en-US" sz="2400" b="1" i="0" u="none" strike="noStrike" kern="1200" cap="none" spc="150" normalizeH="0" baseline="0" noProof="1">
                <a:solidFill>
                  <a:schemeClr val="accent5">
                    <a:lumMod val="50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个人总结：</a:t>
            </a:r>
            <a:endParaRPr kumimoji="0" lang="zh-CN" altLang="en-US" sz="2400" b="1" i="0" u="none" strike="noStrike" kern="1200" cap="none" spc="150" normalizeH="0" baseline="0" noProof="1">
              <a:solidFill>
                <a:schemeClr val="accent5">
                  <a:lumMod val="50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  <a:p>
            <a:pPr marL="914400" marR="0" lvl="2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24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我认为当我们步入开发后，GIS其实就是</a:t>
            </a:r>
            <a:r>
              <a:rPr kumimoji="0" lang="zh-CN" altLang="en-US" sz="2400" b="1" i="0" u="none" strike="noStrike" kern="1200" cap="none" spc="150" normalizeH="0" baseline="0" noProof="1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一套工具</a:t>
            </a:r>
            <a:r>
              <a:rPr kumimoji="0" lang="zh-CN" altLang="en-US" sz="24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，可用，可不用，就是一个加分的技能，但是你会吗？</a:t>
            </a:r>
            <a:endParaRPr kumimoji="0" lang="zh-CN" altLang="en-US" sz="2400" b="0" i="0" u="none" strike="noStrike" kern="1200" cap="none" spc="150" normalizeH="0" baseline="0" noProof="1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  <a:p>
            <a:pPr marL="914400" marR="0" lvl="2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24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我们做开发，</a:t>
            </a:r>
            <a:r>
              <a:rPr kumimoji="0" lang="zh-CN" altLang="en-US" sz="2400" b="1" i="0" u="none" strike="noStrike" kern="1200" cap="none" spc="150" normalizeH="0" baseline="0" noProof="1">
                <a:solidFill>
                  <a:schemeClr val="accent5">
                    <a:lumMod val="50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一般选一些民营中小型企业比较实际些，进入国企如国家电网也挺不错的</a:t>
            </a:r>
            <a:endParaRPr kumimoji="0" lang="zh-CN" altLang="en-US" sz="2400" b="1" i="0" u="none" strike="noStrike" kern="1200" cap="none" spc="150" normalizeH="0" baseline="0" noProof="1">
              <a:solidFill>
                <a:schemeClr val="accent5">
                  <a:lumMod val="50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01" name="文本占位符 4"/>
          <p:cNvSpPr>
            <a:spLocks noGrp="1"/>
          </p:cNvSpPr>
          <p:nvPr>
            <p:ph type="body" sz="half" idx="2" hasCustomPrompt="1"/>
          </p:nvPr>
        </p:nvSpPr>
        <p:spPr>
          <a:xfrm>
            <a:off x="1047750" y="1743075"/>
            <a:ext cx="10518775" cy="4319588"/>
          </a:xfrm>
        </p:spPr>
        <p:txBody>
          <a:bodyPr lIns="90000" tIns="46800" rIns="90000" bIns="46800" rtlCol="0" anchor="t">
            <a:normAutofit/>
          </a:bodyPr>
          <a:p>
            <a:pPr marL="0" marR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24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问题1：你认为，毕业后第一份工作大概多少合适？</a:t>
            </a:r>
            <a:endParaRPr kumimoji="0" lang="zh-CN" altLang="en-US" sz="2400" b="0" i="0" u="none" strike="noStrike" kern="1200" cap="none" spc="150" normalizeH="0" baseline="0" noProof="1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L="0" marR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24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问题2：拧好我们自己应拧的螺丝钉</a:t>
            </a:r>
            <a:endParaRPr kumimoji="0" lang="zh-CN" altLang="en-US" sz="2400" b="0" i="0" u="none" strike="noStrike" kern="1200" cap="none" spc="150" normalizeH="0" baseline="0" noProof="1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L="0" marR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2400" b="0" i="0" u="none" strike="noStrike" kern="1200" cap="none" spc="150" normalizeH="0" baseline="0" noProof="1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 hasCustomPrompt="1"/>
          </p:nvPr>
        </p:nvSpPr>
        <p:spPr>
          <a:xfrm>
            <a:off x="608013" y="358775"/>
            <a:ext cx="10969625" cy="1074738"/>
          </a:xfrm>
        </p:spPr>
        <p:txBody>
          <a:bodyPr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800" b="1" i="0" u="none" strike="noStrike" kern="1200" cap="none" spc="300" normalizeH="0" baseline="0" noProof="1">
                <a:solidFill>
                  <a:schemeClr val="accent6">
                    <a:lumMod val="50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rPr>
              <a:t>五、总结</a:t>
            </a:r>
            <a:br>
              <a:rPr lang="zh-CN" altLang="en-US"/>
            </a:br>
            <a:endParaRPr kumimoji="0" lang="zh-CN" altLang="en-US" sz="2800" b="1" i="0" u="none" strike="noStrike" kern="1200" cap="none" spc="300" normalizeH="0" baseline="0" noProof="1">
              <a:solidFill>
                <a:schemeClr val="accent6">
                  <a:lumMod val="50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j-cs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608013" y="608013"/>
            <a:ext cx="10969625" cy="706438"/>
          </a:xfrm>
        </p:spPr>
        <p:txBody>
          <a:bodyPr lIns="90000" tIns="46800" rIns="90000" bIns="46800" rtlCol="0" anchor="ctr" anchorCtr="0">
            <a:normAutofit fontScale="90000"/>
          </a:bodyPr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4400" b="1" i="0" u="none" strike="noStrike" kern="1200" cap="none" spc="30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rPr>
              <a:t>五、总结</a:t>
            </a:r>
            <a:endParaRPr kumimoji="0" lang="zh-CN" altLang="en-US" sz="4400" b="1" i="0" u="none" strike="noStrike" kern="1200" cap="none" spc="300" normalizeH="0" baseline="0" noProof="1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03426" name="内容占位符 5"/>
          <p:cNvSpPr>
            <a:spLocks noGrp="1"/>
          </p:cNvSpPr>
          <p:nvPr>
            <p:ph idx="1"/>
          </p:nvPr>
        </p:nvSpPr>
        <p:spPr>
          <a:xfrm>
            <a:off x="608013" y="1490663"/>
            <a:ext cx="10969625" cy="4759325"/>
          </a:xfrm>
        </p:spPr>
        <p:txBody>
          <a:bodyPr lIns="90000" tIns="46800" rIns="90000" bIns="46800" rtlCol="0" anchor="t">
            <a:normAutofit/>
          </a:bodyPr>
          <a:p>
            <a:pPr marL="228600" marR="0" indent="-2286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</a:pPr>
            <a:r>
              <a:rPr kumimoji="0" lang="zh-CN" altLang="en-US" sz="2400" b="0" i="0" u="none" strike="noStrike" kern="1200" cap="none" spc="150" normalizeH="0" baseline="0" noProof="1">
                <a:solidFill>
                  <a:srgbClr val="FF0000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问题1：你认为，毕业后第一份工作大概多少合适？</a:t>
            </a:r>
            <a:endParaRPr kumimoji="0" lang="zh-CN" altLang="en-US" sz="2400" b="0" i="0" u="none" strike="noStrike" kern="1200" cap="none" spc="150" normalizeH="0" baseline="0" noProof="1">
              <a:solidFill>
                <a:srgbClr val="FF0000"/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L="457200" marR="0" lvl="1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</a:pPr>
            <a:r>
              <a:rPr kumimoji="0" lang="en-US" altLang="zh-CN" sz="24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	</a:t>
            </a:r>
            <a:endParaRPr kumimoji="0" lang="en-US" altLang="zh-CN" sz="2400" b="0" i="0" u="none" strike="noStrike" kern="1200" cap="none" spc="150" normalizeH="0" baseline="0" noProof="1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L="457200" marR="0" lvl="1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</a:pPr>
            <a:r>
              <a:rPr kumimoji="0" lang="en-US" altLang="zh-CN" sz="24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	4000、6000、8000、10000、15000？</a:t>
            </a:r>
            <a:endParaRPr kumimoji="0" lang="en-US" altLang="zh-CN" sz="2400" b="0" i="0" u="none" strike="noStrike" kern="1200" cap="none" spc="150" normalizeH="0" baseline="0" noProof="1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608013" y="608013"/>
            <a:ext cx="10969625" cy="706438"/>
          </a:xfrm>
        </p:spPr>
        <p:txBody>
          <a:bodyPr lIns="90000" tIns="46800" rIns="90000" bIns="46800" rtlCol="0" anchor="ctr" anchorCtr="0">
            <a:normAutofit fontScale="90000"/>
          </a:bodyPr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4400" b="1" i="0" u="none" strike="noStrike" kern="1200" cap="none" spc="30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rPr>
              <a:t>五、总结</a:t>
            </a:r>
            <a:endParaRPr kumimoji="0" lang="zh-CN" altLang="en-US" sz="4400" b="1" i="0" u="none" strike="noStrike" kern="1200" cap="none" spc="300" normalizeH="0" baseline="0" noProof="1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04450" name="内容占位符 5"/>
          <p:cNvSpPr>
            <a:spLocks noGrp="1"/>
          </p:cNvSpPr>
          <p:nvPr>
            <p:ph idx="1"/>
          </p:nvPr>
        </p:nvSpPr>
        <p:spPr>
          <a:xfrm>
            <a:off x="608013" y="1490663"/>
            <a:ext cx="10969625" cy="4759325"/>
          </a:xfrm>
        </p:spPr>
        <p:txBody>
          <a:bodyPr lIns="90000" tIns="46800" rIns="90000" bIns="46800" rtlCol="0" anchor="t">
            <a:normAutofit/>
          </a:bodyPr>
          <a:p>
            <a:pPr marL="228600" marR="0" indent="-2286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</a:pPr>
            <a:r>
              <a:rPr kumimoji="0" lang="zh-CN" altLang="en-US" sz="2400" b="0" i="0" u="none" strike="noStrike" kern="1200" cap="none" spc="150" normalizeH="0" baseline="0" noProof="1">
                <a:solidFill>
                  <a:srgbClr val="FF0000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问题1：你认为，毕业后第一份工作大概多少合适？</a:t>
            </a:r>
            <a:endParaRPr kumimoji="0" lang="zh-CN" altLang="en-US" sz="2400" b="0" i="0" u="none" strike="noStrike" kern="1200" cap="none" spc="150" normalizeH="0" baseline="0" noProof="1">
              <a:solidFill>
                <a:srgbClr val="FF0000"/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L="457200" marR="0" lvl="1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</a:pPr>
            <a:r>
              <a:rPr kumimoji="0" lang="en-US" altLang="zh-CN" sz="24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	</a:t>
            </a:r>
            <a:endParaRPr kumimoji="0" lang="en-US" altLang="zh-CN" sz="2400" b="0" i="0" u="none" strike="noStrike" kern="1200" cap="none" spc="150" normalizeH="0" baseline="0" noProof="1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L="457200" marR="0" lvl="1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</a:pPr>
            <a:r>
              <a:rPr kumimoji="0" lang="en-US" altLang="zh-CN" sz="24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我们参考一下后端开发的工资：以java为例</a:t>
            </a:r>
            <a:endParaRPr kumimoji="0" lang="en-US" altLang="zh-CN" sz="2400" b="0" i="0" u="none" strike="noStrike" kern="1200" cap="none" spc="150" normalizeH="0" baseline="0" noProof="1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L="457200" marR="0" lvl="1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</a:pPr>
            <a:r>
              <a:rPr kumimoji="0" lang="en-US" altLang="zh-CN" sz="24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低级工程师 → </a:t>
            </a:r>
            <a:r>
              <a:rPr kumimoji="0" lang="en-US" altLang="zh-CN" sz="2400" b="1" i="0" u="none" strike="noStrike" kern="1200" cap="none" spc="150" normalizeH="0" baseline="0" noProof="1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初级</a:t>
            </a:r>
            <a:r>
              <a:rPr kumimoji="0" lang="en-US" altLang="zh-CN" sz="24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工程师 → 中级工程师 → 高级工程师 → 架构师</a:t>
            </a:r>
            <a:endParaRPr kumimoji="0" lang="en-US" altLang="zh-CN" sz="2400" b="0" i="0" u="none" strike="noStrike" kern="1200" cap="none" spc="150" normalizeH="0" baseline="0" noProof="1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pic>
        <p:nvPicPr>
          <p:cNvPr id="62" name="图片 5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9100" y="2543810"/>
            <a:ext cx="11347450" cy="26543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0" name="文本框 99"/>
          <p:cNvSpPr txBox="1"/>
          <p:nvPr/>
        </p:nvSpPr>
        <p:spPr>
          <a:xfrm>
            <a:off x="1012190" y="5616575"/>
            <a:ext cx="8358505" cy="3987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r>
              <a:rPr lang="en-US" altLang="zh-CN" sz="2000" b="1" spc="150">
                <a:solidFill>
                  <a:schemeClr val="accent1"/>
                </a:solidFill>
                <a:uFillTx/>
              </a:rPr>
              <a:t>https://www.bilibili.com/video/BV1Vz4y1y7NP</a:t>
            </a:r>
            <a:endParaRPr lang="en-US" altLang="zh-CN" sz="2000" b="1" spc="150">
              <a:solidFill>
                <a:schemeClr val="accent1"/>
              </a:solidFill>
              <a:uFillTx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608013" y="608013"/>
            <a:ext cx="10969625" cy="706438"/>
          </a:xfrm>
        </p:spPr>
        <p:txBody>
          <a:bodyPr lIns="90000" tIns="46800" rIns="90000" bIns="46800" rtlCol="0" anchor="ctr" anchorCtr="0">
            <a:normAutofit fontScale="90000"/>
          </a:bodyPr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4400" b="1" i="0" u="none" strike="noStrike" kern="1200" cap="none" spc="30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rPr>
              <a:t>五、总结</a:t>
            </a:r>
            <a:endParaRPr kumimoji="0" lang="zh-CN" altLang="en-US" sz="4400" b="1" i="0" u="none" strike="noStrike" kern="1200" cap="none" spc="300" normalizeH="0" baseline="0" noProof="1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608013" y="1490663"/>
            <a:ext cx="10969625" cy="4759325"/>
          </a:xfrm>
        </p:spPr>
        <p:txBody>
          <a:bodyPr lIns="90000" tIns="46800" rIns="90000" bIns="46800" rtlCol="0">
            <a:normAutofit fontScale="80000"/>
          </a:bodyPr>
          <a:p>
            <a:pPr marL="228600" marR="0" indent="-2286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</a:pPr>
            <a:r>
              <a:rPr kumimoji="0" lang="zh-CN" altLang="en-US" sz="2400" b="0" i="0" u="none" strike="noStrike" kern="1200" cap="none" spc="150" normalizeH="0" baseline="0" noProof="1">
                <a:solidFill>
                  <a:srgbClr val="FF0000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rPr>
              <a:t>问题1：你认为，毕业后第一份工作大概多少合适？</a:t>
            </a:r>
            <a:endParaRPr kumimoji="0" lang="zh-CN" altLang="en-US" sz="2400" b="0" i="0" u="none" strike="noStrike" kern="1200" cap="none" spc="150" normalizeH="0" baseline="0" noProof="1">
              <a:solidFill>
                <a:srgbClr val="FF0000"/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+mn-ea"/>
            </a:endParaRPr>
          </a:p>
          <a:p>
            <a:pPr marL="457200" marR="0" lvl="1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>
                <a:tab pos="1609725" algn="l"/>
              </a:tabLst>
            </a:pPr>
            <a:r>
              <a:rPr kumimoji="0" lang="zh-CN" altLang="en-US" sz="2400" b="1" i="0" u="none" strike="noStrike" kern="1200" cap="none" spc="150" normalizeH="0" baseline="0" noProof="1">
                <a:solidFill>
                  <a:schemeClr val="accent5">
                    <a:lumMod val="50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rPr>
              <a:t>后端初级工程师 </a:t>
            </a:r>
            <a:endParaRPr kumimoji="0" lang="zh-CN" altLang="en-US" sz="2400" b="1" i="0" u="none" strike="noStrike" kern="1200" cap="none" spc="150" normalizeH="0" baseline="0" noProof="1">
              <a:solidFill>
                <a:schemeClr val="accent5">
                  <a:lumMod val="50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+mn-ea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●"/>
              <a:tabLst>
                <a:tab pos="1609725" algn="l"/>
              </a:tabLst>
            </a:pPr>
            <a:r>
              <a:rPr kumimoji="0" lang="en-US" altLang="zh-CN" sz="24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java基础语法，还有文件（IO）、多线程、 设计模式、网络网络协议等</a:t>
            </a:r>
            <a:endParaRPr kumimoji="0" lang="en-US" altLang="zh-CN" sz="2400" b="0" i="0" u="none" strike="noStrike" kern="1200" cap="none" spc="150" normalizeH="0" baseline="0" noProof="1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●"/>
              <a:tabLst>
                <a:tab pos="1609725" algn="l"/>
              </a:tabLst>
            </a:pPr>
            <a:r>
              <a:rPr kumimoji="0" lang="en-US" altLang="zh-CN" sz="24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框架、工具、数据库等：spring springmvc mybatis servlet restful git maven redis dubbo zookeeper</a:t>
            </a:r>
            <a:endParaRPr kumimoji="0" lang="en-US" altLang="zh-CN" sz="2400" b="0" i="0" u="none" strike="noStrike" kern="1200" cap="none" spc="150" normalizeH="0" baseline="0" noProof="1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●"/>
              <a:tabLst>
                <a:tab pos="1609725" algn="l"/>
              </a:tabLst>
            </a:pPr>
            <a:r>
              <a:rPr kumimoji="0" lang="en-US" altLang="zh-CN" sz="24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前端技术：webservice, h5 css3 javascript jquery angular vue</a:t>
            </a:r>
            <a:endParaRPr kumimoji="0" lang="en-US" altLang="zh-CN" sz="2400" b="0" i="0" u="none" strike="noStrike" kern="1200" cap="none" spc="150" normalizeH="0" baseline="0" noProof="1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●"/>
              <a:tabLst>
                <a:tab pos="1609725" algn="l"/>
              </a:tabLst>
            </a:pPr>
            <a:r>
              <a:rPr kumimoji="0" lang="en-US" altLang="zh-CN" sz="24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服务器：tomcat apache nginx</a:t>
            </a:r>
            <a:endParaRPr kumimoji="0" lang="en-US" altLang="zh-CN" sz="2400" b="0" i="0" u="none" strike="noStrike" kern="1200" cap="none" spc="150" normalizeH="0" baseline="0" noProof="1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>
                <a:tab pos="1609725" algn="l"/>
              </a:tabLst>
            </a:pPr>
            <a:endParaRPr kumimoji="0" lang="en-US" altLang="zh-CN" sz="2400" b="0" i="0" u="none" strike="noStrike" kern="1200" cap="none" spc="150" normalizeH="0" baseline="0" noProof="1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608013" y="608013"/>
            <a:ext cx="10969625" cy="706438"/>
          </a:xfrm>
        </p:spPr>
        <p:txBody>
          <a:bodyPr lIns="90000" tIns="46800" rIns="90000" bIns="46800" rtlCol="0" anchor="ctr" anchorCtr="0">
            <a:normAutofit fontScale="90000"/>
          </a:bodyPr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4400" b="1" i="0" u="none" strike="noStrike" kern="1200" cap="none" spc="30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rPr>
              <a:t>五、总结</a:t>
            </a:r>
            <a:endParaRPr kumimoji="0" lang="zh-CN" altLang="en-US" sz="4400" b="1" i="0" u="none" strike="noStrike" kern="1200" cap="none" spc="300" normalizeH="0" baseline="0" noProof="1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608013" y="1490663"/>
            <a:ext cx="10969625" cy="4759325"/>
          </a:xfrm>
        </p:spPr>
        <p:txBody>
          <a:bodyPr lIns="90000" tIns="46800" rIns="90000" bIns="46800" rtlCol="0">
            <a:normAutofit/>
          </a:bodyPr>
          <a:p>
            <a:pPr marL="228600" marR="0" indent="-2286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</a:pPr>
            <a:r>
              <a:rPr kumimoji="0" lang="zh-CN" altLang="en-US" sz="2400" b="0" i="0" u="none" strike="noStrike" kern="1200" cap="none" spc="150" normalizeH="0" baseline="0" noProof="1">
                <a:solidFill>
                  <a:srgbClr val="FF0000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rPr>
              <a:t>问题1：你认为，毕业后第一份工作大概多少合适？</a:t>
            </a:r>
            <a:endParaRPr kumimoji="0" lang="zh-CN" altLang="en-US" sz="2400" b="0" i="0" u="none" strike="noStrike" kern="1200" cap="none" spc="150" normalizeH="0" baseline="0" noProof="1">
              <a:solidFill>
                <a:srgbClr val="FF0000"/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+mn-ea"/>
            </a:endParaRPr>
          </a:p>
          <a:p>
            <a:pPr marL="457200" marR="0" lvl="1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>
                <a:tab pos="1609725" algn="l"/>
              </a:tabLst>
            </a:pPr>
            <a:r>
              <a:rPr kumimoji="0" lang="zh-CN" altLang="en-US" sz="2400" b="1" i="0" u="none" strike="noStrike" kern="1200" cap="none" spc="150" normalizeH="0" baseline="0" noProof="1">
                <a:solidFill>
                  <a:schemeClr val="accent5">
                    <a:lumMod val="50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rPr>
              <a:t>后端初级工程师 </a:t>
            </a:r>
            <a:endParaRPr kumimoji="0" lang="zh-CN" altLang="en-US" sz="2400" b="1" i="0" u="none" strike="noStrike" kern="1200" cap="none" spc="150" normalizeH="0" baseline="0" noProof="1">
              <a:solidFill>
                <a:schemeClr val="accent5">
                  <a:lumMod val="50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+mn-ea"/>
            </a:endParaRPr>
          </a:p>
          <a:p>
            <a:pPr marL="457200" marR="0" lvl="1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>
                <a:tab pos="1609725" algn="l"/>
              </a:tabLst>
            </a:pPr>
            <a:r>
              <a:rPr kumimoji="0" lang="en-US" altLang="zh-CN" sz="2400" b="1" i="0" u="none" strike="noStrike" kern="1200" cap="none" spc="150" normalizeH="0" baseline="0" noProof="1">
                <a:solidFill>
                  <a:schemeClr val="accent5">
                    <a:lumMod val="50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后端中级工程师</a:t>
            </a:r>
            <a:endParaRPr kumimoji="0" lang="en-US" altLang="zh-CN" sz="2400" b="1" i="0" u="none" strike="noStrike" kern="1200" cap="none" spc="150" normalizeH="0" baseline="0" noProof="1">
              <a:solidFill>
                <a:schemeClr val="accent5">
                  <a:lumMod val="50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>
                <a:tab pos="1609725" algn="l"/>
              </a:tabLst>
            </a:pPr>
            <a:r>
              <a:rPr kumimoji="0" lang="en-US" altLang="zh-CN" sz="2400" b="1" i="0" u="none" strike="noStrike" kern="1200" cap="none" spc="150" normalizeH="0" baseline="0" noProof="1">
                <a:solidFill>
                  <a:schemeClr val="accent5">
                    <a:lumMod val="50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后端高级工程师</a:t>
            </a:r>
            <a:r>
              <a:rPr kumimoji="0" lang="en-US" altLang="zh-CN" sz="24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 </a:t>
            </a:r>
            <a:endParaRPr kumimoji="0" lang="en-US" altLang="zh-CN" sz="2400" b="0" i="0" u="none" strike="noStrike" kern="1200" cap="none" spc="150" normalizeH="0" baseline="0" noProof="1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608013" y="608013"/>
            <a:ext cx="10969625" cy="706438"/>
          </a:xfrm>
        </p:spPr>
        <p:txBody>
          <a:bodyPr lIns="90000" tIns="46800" rIns="90000" bIns="46800" rtlCol="0" anchor="ctr" anchorCtr="0">
            <a:normAutofit fontScale="90000"/>
          </a:bodyPr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4400" b="1" i="0" u="none" strike="noStrike" kern="1200" cap="none" spc="30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rPr>
              <a:t>五、总结</a:t>
            </a:r>
            <a:endParaRPr kumimoji="0" lang="zh-CN" altLang="en-US" sz="4400" b="1" i="0" u="none" strike="noStrike" kern="1200" cap="none" spc="300" normalizeH="0" baseline="0" noProof="1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608013" y="1490663"/>
            <a:ext cx="10969625" cy="4759325"/>
          </a:xfrm>
        </p:spPr>
        <p:txBody>
          <a:bodyPr lIns="90000" tIns="46800" rIns="90000" bIns="46800" rtlCol="0">
            <a:normAutofit fontScale="70000"/>
          </a:bodyPr>
          <a:p>
            <a:pPr marL="228600" marR="0" indent="-2286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</a:pPr>
            <a:r>
              <a:rPr kumimoji="0" lang="zh-CN" altLang="en-US" sz="2400" b="0" i="0" u="none" strike="noStrike" kern="1200" cap="none" spc="150" normalizeH="0" baseline="0" noProof="1">
                <a:solidFill>
                  <a:srgbClr val="FF0000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rPr>
              <a:t>问题</a:t>
            </a:r>
            <a:r>
              <a:rPr kumimoji="0" lang="en-US" altLang="zh-CN" sz="2400" b="0" i="0" u="none" strike="noStrike" kern="1200" cap="none" spc="150" normalizeH="0" baseline="0" noProof="1">
                <a:solidFill>
                  <a:srgbClr val="FF0000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rPr>
              <a:t>2</a:t>
            </a:r>
            <a:r>
              <a:rPr kumimoji="0" lang="zh-CN" altLang="en-US" sz="2400" b="0" i="0" u="none" strike="noStrike" kern="1200" cap="none" spc="150" normalizeH="0" baseline="0" noProof="1">
                <a:solidFill>
                  <a:srgbClr val="FF0000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rPr>
              <a:t>：拧好我们自己应拧的螺丝钉</a:t>
            </a:r>
            <a:endParaRPr kumimoji="0" lang="zh-CN" altLang="en-US" sz="2400" b="0" i="0" u="none" strike="noStrike" kern="1200" cap="none" spc="150" normalizeH="0" baseline="0" noProof="1">
              <a:solidFill>
                <a:srgbClr val="FF0000"/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+mn-ea"/>
            </a:endParaRPr>
          </a:p>
          <a:p>
            <a:pPr marL="457200" marR="0" lvl="1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>
                <a:tab pos="1609725" algn="l"/>
              </a:tabLst>
            </a:pPr>
            <a:r>
              <a:rPr kumimoji="0" lang="en-US" altLang="zh-CN" sz="24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假如我们想当一名前端/全栈工程师：</a:t>
            </a:r>
            <a:endParaRPr kumimoji="0" lang="en-US" altLang="zh-CN" sz="2400" b="0" i="0" u="none" strike="noStrike" kern="1200" cap="none" spc="150" normalizeH="0" baseline="0" noProof="1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>
                <a:tab pos="1609725" algn="l"/>
              </a:tabLst>
            </a:pPr>
            <a:r>
              <a:rPr kumimoji="0" lang="en-US" altLang="zh-CN" sz="2400" b="1" i="0" u="none" strike="noStrike" kern="1200" cap="none" spc="150" normalizeH="0" baseline="0" noProof="1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https://i0.hdslb.com/bfs/article/bd1291b585d005897bba81c8fcb34afed3217d49.jpg</a:t>
            </a:r>
            <a:endParaRPr kumimoji="0" lang="en-US" altLang="zh-CN" sz="2400" b="1" i="0" u="none" strike="noStrike" kern="1200" cap="none" spc="150" normalizeH="0" baseline="0" noProof="1">
              <a:solidFill>
                <a:schemeClr val="accent1"/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>
                <a:tab pos="1609725" algn="l"/>
              </a:tabLst>
            </a:pPr>
            <a:r>
              <a:rPr kumimoji="0" lang="en-US" altLang="zh-CN" sz="24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假如我们想当一名后端工程师：</a:t>
            </a:r>
            <a:endParaRPr kumimoji="0" lang="en-US" altLang="zh-CN" sz="2400" b="0" i="0" u="none" strike="noStrike" kern="1200" cap="none" spc="150" normalizeH="0" baseline="0" noProof="1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  <a:p>
            <a:pPr marL="457200" marR="0" lvl="1" indent="-2286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>
                <a:tab pos="1609725" algn="l"/>
              </a:tabLst>
            </a:pPr>
            <a:r>
              <a:rPr kumimoji="0" lang="en-US" altLang="zh-CN" sz="2400" b="1" i="0" u="none" strike="noStrike" kern="1200" cap="none" spc="150" normalizeH="0" baseline="0" noProof="1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	https://i0.hdslb.com/bfs/article/18884a1af98c92fcd05324b2c9bc7938c2676bdf.jpg</a:t>
            </a:r>
            <a:endParaRPr kumimoji="0" lang="en-US" altLang="zh-CN" sz="2400" b="1" i="0" u="none" strike="noStrike" kern="1200" cap="none" spc="150" normalizeH="0" baseline="0" noProof="1">
              <a:solidFill>
                <a:schemeClr val="accent1"/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>
                <a:tab pos="1609725" algn="l"/>
              </a:tabLst>
            </a:pPr>
            <a:r>
              <a:rPr kumimoji="0" lang="en-US" altLang="zh-CN" sz="24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假如我们想当一名大数据工程师：</a:t>
            </a:r>
            <a:endParaRPr kumimoji="0" lang="en-US" altLang="zh-CN" sz="2400" b="0" i="0" u="none" strike="noStrike" kern="1200" cap="none" spc="150" normalizeH="0" baseline="0" noProof="1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  <a:p>
            <a:pPr marL="457200" marR="0" lvl="1" indent="-2286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>
                <a:tab pos="1609725" algn="l"/>
              </a:tabLst>
            </a:pPr>
            <a:r>
              <a:rPr kumimoji="0" lang="en-US" altLang="zh-CN" sz="2400" b="1" i="0" u="none" strike="noStrike" kern="1200" cap="none" spc="150" normalizeH="0" baseline="0" noProof="1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	https://i0.hdslb.com/bfs/article/1991c1c3921161f01d991cc2b3a0b6a851b9ae52.jpg</a:t>
            </a:r>
            <a:endParaRPr kumimoji="0" lang="en-US" altLang="zh-CN" sz="2400" b="1" i="0" u="none" strike="noStrike" kern="1200" cap="none" spc="150" normalizeH="0" baseline="0" noProof="1">
              <a:solidFill>
                <a:schemeClr val="accent1"/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608013" y="608013"/>
            <a:ext cx="10969625" cy="706438"/>
          </a:xfrm>
        </p:spPr>
        <p:txBody>
          <a:bodyPr lIns="90000" tIns="46800" rIns="90000" bIns="46800" rtlCol="0" anchor="ctr" anchorCtr="0">
            <a:normAutofit fontScale="90000"/>
          </a:bodyPr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4400" b="1" i="0" u="none" strike="noStrike" kern="1200" cap="none" spc="30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rPr>
              <a:t>五、总结</a:t>
            </a:r>
            <a:endParaRPr kumimoji="0" lang="zh-CN" altLang="en-US" sz="4400" b="1" i="0" u="none" strike="noStrike" kern="1200" cap="none" spc="300" normalizeH="0" baseline="0" noProof="1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08546" name="内容占位符 5"/>
          <p:cNvSpPr>
            <a:spLocks noGrp="1"/>
          </p:cNvSpPr>
          <p:nvPr>
            <p:ph idx="1"/>
          </p:nvPr>
        </p:nvSpPr>
        <p:spPr>
          <a:xfrm>
            <a:off x="608013" y="1490663"/>
            <a:ext cx="10969625" cy="4759325"/>
          </a:xfrm>
        </p:spPr>
        <p:txBody>
          <a:bodyPr lIns="90000" tIns="46800" rIns="90000" bIns="46800" rtlCol="0" anchor="t">
            <a:normAutofit/>
          </a:bodyPr>
          <a:p>
            <a:pPr marL="228600" marR="0" indent="-2286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</a:pPr>
            <a:r>
              <a:rPr kumimoji="0" lang="zh-CN" altLang="en-US" sz="2400" b="0" i="0" u="none" strike="noStrike" kern="1200" cap="none" spc="150" normalizeH="0" baseline="0" noProof="1">
                <a:solidFill>
                  <a:srgbClr val="FF0000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问题</a:t>
            </a:r>
            <a:r>
              <a:rPr kumimoji="0" lang="en-US" altLang="zh-CN" sz="2400" b="0" i="0" u="none" strike="noStrike" kern="1200" cap="none" spc="150" normalizeH="0" baseline="0" noProof="1">
                <a:solidFill>
                  <a:srgbClr val="FF0000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2</a:t>
            </a:r>
            <a:r>
              <a:rPr kumimoji="0" lang="zh-CN" altLang="en-US" sz="2400" b="0" i="0" u="none" strike="noStrike" kern="1200" cap="none" spc="150" normalizeH="0" baseline="0" noProof="1">
                <a:solidFill>
                  <a:srgbClr val="FF0000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：拧好我们自己应拧的螺丝钉</a:t>
            </a:r>
            <a:endParaRPr kumimoji="0" lang="zh-CN" altLang="en-US" sz="2400" b="0" i="0" u="none" strike="noStrike" kern="1200" cap="none" spc="150" normalizeH="0" baseline="0" noProof="1">
              <a:solidFill>
                <a:srgbClr val="FF0000"/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L="457200" marR="0" lvl="1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</a:pPr>
            <a:r>
              <a:rPr kumimoji="0" lang="en-US" altLang="zh-CN" sz="2400" b="1" i="0" u="none" strike="noStrike" kern="1200" cap="none" spc="150" normalizeH="0" baseline="0" noProof="1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前端道路励志视频：</a:t>
            </a:r>
            <a:endParaRPr kumimoji="0" lang="en-US" altLang="zh-CN" sz="2400" b="1" i="0" u="none" strike="noStrike" kern="1200" cap="none" spc="150" normalizeH="0" baseline="0" noProof="1">
              <a:solidFill>
                <a:schemeClr val="tx1"/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L="457200" marR="0" lvl="1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</a:pPr>
            <a:r>
              <a:rPr kumimoji="0" lang="en-US" altLang="zh-CN" sz="2400" b="1" i="0" u="none" strike="noStrike" kern="1200" cap="none" spc="150" normalizeH="0" baseline="0" noProof="1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https://www.bilibili.com/video/BV1cV411Y77T</a:t>
            </a:r>
            <a:endParaRPr kumimoji="0" lang="en-US" altLang="zh-CN" sz="2400" b="1" i="0" u="none" strike="noStrike" kern="1200" cap="none" spc="150" normalizeH="0" baseline="0" noProof="1">
              <a:solidFill>
                <a:schemeClr val="accent1"/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pic>
        <p:nvPicPr>
          <p:cNvPr id="108547" name="图片 1" descr="7a0270ee0f01b48f2a04118102f686cf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796338" y="3606800"/>
            <a:ext cx="2989262" cy="2989263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608013" y="608013"/>
            <a:ext cx="10969625" cy="706438"/>
          </a:xfrm>
        </p:spPr>
        <p:txBody>
          <a:bodyPr lIns="90000" tIns="46800" rIns="90000" bIns="46800" rtlCol="0" anchor="ctr" anchorCtr="0">
            <a:normAutofit fontScale="90000"/>
          </a:bodyPr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4400" b="1" i="0" u="none" strike="noStrike" kern="1200" cap="none" spc="30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rPr>
              <a:t>一、行业背景知识</a:t>
            </a:r>
            <a:endParaRPr kumimoji="0" lang="zh-CN" altLang="en-US" sz="4400" b="1" i="0" u="none" strike="noStrike" kern="1200" cap="none" spc="300" normalizeH="0" baseline="0" noProof="1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39938" name="内容占位符 5"/>
          <p:cNvSpPr>
            <a:spLocks noGrp="1"/>
          </p:cNvSpPr>
          <p:nvPr>
            <p:ph idx="1"/>
          </p:nvPr>
        </p:nvSpPr>
        <p:spPr>
          <a:xfrm>
            <a:off x="608013" y="1490663"/>
            <a:ext cx="10969625" cy="4759325"/>
          </a:xfrm>
        </p:spPr>
        <p:txBody>
          <a:bodyPr lIns="90000" tIns="46800" rIns="90000" bIns="46800" rtlCol="0" anchor="t">
            <a:normAutofit/>
          </a:bodyPr>
          <a:p>
            <a:pPr marL="228600" marR="0" indent="-2286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</a:pPr>
            <a:r>
              <a:rPr kumimoji="0" lang="zh-CN" altLang="en-US" sz="2400" b="0" i="0" u="none" strike="noStrike" kern="1200" cap="none" spc="150" normalizeH="0" baseline="0" noProof="1">
                <a:solidFill>
                  <a:srgbClr val="FF0000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问题1：那些企业是互联网企业？</a:t>
            </a:r>
            <a:r>
              <a:rPr kumimoji="0" lang="en-US" altLang="zh-CN" sz="2400" b="0" i="0" u="none" strike="noStrike" kern="1200" cap="none" spc="150" normalizeH="0" baseline="0" noProof="1">
                <a:solidFill>
                  <a:srgbClr val="FF0000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	</a:t>
            </a:r>
            <a:endParaRPr kumimoji="0" lang="en-US" altLang="zh-CN" sz="2400" b="0" i="0" u="none" strike="noStrike" kern="1200" cap="none" spc="150" normalizeH="0" baseline="0" noProof="1">
              <a:solidFill>
                <a:srgbClr val="FF0000"/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</a:pPr>
            <a:endParaRPr kumimoji="0" lang="zh-CN" altLang="en-US" sz="2400" b="0" i="0" u="none" strike="noStrike" kern="1200" cap="none" spc="150" normalizeH="0" baseline="0" noProof="1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608013" y="608013"/>
            <a:ext cx="10969625" cy="706438"/>
          </a:xfrm>
        </p:spPr>
        <p:txBody>
          <a:bodyPr lIns="90000" tIns="46800" rIns="90000" bIns="46800" rtlCol="0" anchor="ctr" anchorCtr="0">
            <a:normAutofit fontScale="90000"/>
          </a:bodyPr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4400" b="1" i="0" u="none" strike="noStrike" kern="1200" cap="none" spc="30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rPr>
              <a:t>一、行业背景知识</a:t>
            </a:r>
            <a:endParaRPr kumimoji="0" lang="zh-CN" altLang="en-US" sz="4400" b="1" i="0" u="none" strike="noStrike" kern="1200" cap="none" spc="300" normalizeH="0" baseline="0" noProof="1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608013" y="1490663"/>
            <a:ext cx="10969625" cy="4759325"/>
          </a:xfrm>
        </p:spPr>
        <p:txBody>
          <a:bodyPr lIns="90000" tIns="46800" rIns="90000" bIns="46800" rtlCol="0">
            <a:normAutofit/>
          </a:bodyPr>
          <a:p>
            <a:pPr marL="228600" marR="0" indent="-2286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</a:pPr>
            <a:r>
              <a:rPr kumimoji="0" lang="zh-CN" altLang="en-US" sz="2400" b="0" i="0" u="none" strike="noStrike" kern="1200" cap="none" spc="150" normalizeH="0" baseline="0" noProof="1">
                <a:solidFill>
                  <a:srgbClr val="FF0000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rPr>
              <a:t>问题1：那些企业是大型</a:t>
            </a:r>
            <a:r>
              <a:rPr kumimoji="0" lang="zh-CN" altLang="en-US" sz="2400" b="0" i="0" u="none" strike="noStrike" kern="1200" cap="none" spc="150" normalizeH="0" baseline="0" noProof="1">
                <a:solidFill>
                  <a:srgbClr val="FF0000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rPr>
              <a:t>互联网企业？</a:t>
            </a:r>
            <a:endParaRPr kumimoji="0" lang="zh-CN" altLang="en-US" sz="2400" b="0" i="0" u="none" strike="noStrike" kern="1200" cap="none" spc="150" normalizeH="0" baseline="0" noProof="1">
              <a:solidFill>
                <a:srgbClr val="FF0000"/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+mn-ea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●"/>
              <a:tabLst>
                <a:tab pos="1609725" algn="l"/>
              </a:tabLst>
            </a:pPr>
            <a:r>
              <a:rPr kumimoji="0" lang="zh-CN" altLang="en-US" sz="24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按财富排行在世界500强来划分：</a:t>
            </a:r>
            <a:endParaRPr kumimoji="0" lang="zh-CN" altLang="en-US" sz="2400" b="0" i="0" u="none" strike="noStrike" kern="1200" cap="none" spc="150" normalizeH="0" baseline="0" noProof="1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>
                <a:tab pos="1609725" algn="l"/>
              </a:tabLst>
            </a:pPr>
            <a:endParaRPr kumimoji="0" lang="zh-CN" altLang="en-US" sz="2400" b="0" i="0" u="none" strike="noStrike" kern="1200" cap="none" spc="150" normalizeH="0" baseline="0" noProof="1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40963" name="图片 3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5938" y="3346450"/>
            <a:ext cx="11488737" cy="225425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2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608013" y="608013"/>
            <a:ext cx="10969625" cy="706438"/>
          </a:xfrm>
        </p:spPr>
        <p:txBody>
          <a:bodyPr lIns="90000" tIns="46800" rIns="90000" bIns="46800" rtlCol="0" anchor="ctr" anchorCtr="0">
            <a:normAutofit fontScale="90000"/>
          </a:bodyPr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4400" b="1" i="0" u="none" strike="noStrike" kern="1200" cap="none" spc="30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rPr>
              <a:t>一、行业背景知识</a:t>
            </a:r>
            <a:endParaRPr kumimoji="0" lang="zh-CN" altLang="en-US" sz="4400" b="1" i="0" u="none" strike="noStrike" kern="1200" cap="none" spc="300" normalizeH="0" baseline="0" noProof="1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41986" name="内容占位符 5"/>
          <p:cNvSpPr>
            <a:spLocks noGrp="1"/>
          </p:cNvSpPr>
          <p:nvPr>
            <p:ph idx="1"/>
          </p:nvPr>
        </p:nvSpPr>
        <p:spPr>
          <a:xfrm>
            <a:off x="608013" y="1490663"/>
            <a:ext cx="10969625" cy="4759325"/>
          </a:xfrm>
        </p:spPr>
        <p:txBody>
          <a:bodyPr lIns="90000" tIns="46800" rIns="90000" bIns="46800" rtlCol="0" anchor="t">
            <a:normAutofit/>
          </a:bodyPr>
          <a:p>
            <a:pPr marL="228600" marR="0" indent="-2286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</a:pPr>
            <a:r>
              <a:rPr kumimoji="0" lang="zh-CN" altLang="en-US" sz="2400" b="0" i="0" u="none" strike="noStrike" kern="1200" cap="none" spc="150" normalizeH="0" baseline="0" noProof="1">
                <a:solidFill>
                  <a:srgbClr val="FF0000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问题1：那些企业是互联网企业？</a:t>
            </a:r>
            <a:endParaRPr kumimoji="0" lang="zh-CN" altLang="en-US" sz="2400" b="0" i="0" u="none" strike="noStrike" kern="1200" cap="none" spc="150" normalizeH="0" baseline="0" noProof="1">
              <a:solidFill>
                <a:srgbClr val="FF0000"/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</a:pPr>
            <a:r>
              <a:rPr kumimoji="0" lang="zh-CN" altLang="en-US" sz="24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按工业和信息化部门信息中心的划分：</a:t>
            </a:r>
            <a:endParaRPr kumimoji="0" lang="zh-CN" altLang="en-US" sz="2400" b="0" i="0" u="none" strike="noStrike" kern="1200" cap="none" spc="150" normalizeH="0" baseline="0" noProof="1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pic>
        <p:nvPicPr>
          <p:cNvPr id="31" name="图片 3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5113" y="1865313"/>
            <a:ext cx="11663362" cy="4170362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11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2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2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2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2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2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2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2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2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2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3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3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3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3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3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3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3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3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3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4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4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4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4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4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4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4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4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4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5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5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5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5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5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5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5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8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6011</Words>
  <Application>WPS 演示</Application>
  <PresentationFormat>宽屏</PresentationFormat>
  <Paragraphs>515</Paragraphs>
  <Slides>69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69</vt:i4>
      </vt:variant>
    </vt:vector>
  </HeadingPairs>
  <TitlesOfParts>
    <vt:vector size="77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Office 主题​​</vt:lpstr>
      <vt:lpstr>地图相关的开发|在互联网企业中的应用</vt:lpstr>
      <vt:lpstr>大白话：走开发该找什么工作</vt:lpstr>
      <vt:lpstr>目录</vt:lpstr>
      <vt:lpstr>一、行业背景知识 </vt:lpstr>
      <vt:lpstr>一、行业背景知识</vt:lpstr>
      <vt:lpstr>一、行业背景知识</vt:lpstr>
      <vt:lpstr>一、行业背景知识</vt:lpstr>
      <vt:lpstr>一、行业背景知识</vt:lpstr>
      <vt:lpstr>一、行业背景知识</vt:lpstr>
      <vt:lpstr>一、行业背景知识</vt:lpstr>
      <vt:lpstr>一、行业背景知识</vt:lpstr>
      <vt:lpstr>一、行业背景知识</vt:lpstr>
      <vt:lpstr>一、行业背景知识</vt:lpstr>
      <vt:lpstr>二、需求分析 </vt:lpstr>
      <vt:lpstr>二、需求分析</vt:lpstr>
      <vt:lpstr>二、需求分析</vt:lpstr>
      <vt:lpstr>二、需求分析</vt:lpstr>
      <vt:lpstr>二、需求分析</vt:lpstr>
      <vt:lpstr>二、需求分析</vt:lpstr>
      <vt:lpstr>二、需求分析</vt:lpstr>
      <vt:lpstr>二、需求分析</vt:lpstr>
      <vt:lpstr>二、需求分析</vt:lpstr>
      <vt:lpstr>PowerPoint 演示文稿</vt:lpstr>
      <vt:lpstr>二、需求分析</vt:lpstr>
      <vt:lpstr>二、需求分析</vt:lpstr>
      <vt:lpstr>二、需求分析</vt:lpstr>
      <vt:lpstr>二、需求分析</vt:lpstr>
      <vt:lpstr>二、需求分析</vt:lpstr>
      <vt:lpstr>二、需求分析</vt:lpstr>
      <vt:lpstr>二、需求分析</vt:lpstr>
      <vt:lpstr>二、需求分析</vt:lpstr>
      <vt:lpstr>二、需求分析</vt:lpstr>
      <vt:lpstr>二、需求分析</vt:lpstr>
      <vt:lpstr>三、常见的技术手段 </vt:lpstr>
      <vt:lpstr>三、常见的技术手段</vt:lpstr>
      <vt:lpstr>三、常见的技术手段</vt:lpstr>
      <vt:lpstr>三、常见的技术手段</vt:lpstr>
      <vt:lpstr>三、常见的技术手段</vt:lpstr>
      <vt:lpstr>三、常见的技术手段</vt:lpstr>
      <vt:lpstr>三、常见的技术手段 </vt:lpstr>
      <vt:lpstr>四、招工广告研究 </vt:lpstr>
      <vt:lpstr>四、招工广告研究</vt:lpstr>
      <vt:lpstr>四、招工广告研究</vt:lpstr>
      <vt:lpstr>四、招工广告研究</vt:lpstr>
      <vt:lpstr>四、招工广告研究</vt:lpstr>
      <vt:lpstr>四、招工广告研究</vt:lpstr>
      <vt:lpstr>四、招工广告研究</vt:lpstr>
      <vt:lpstr>四、招工广告研究</vt:lpstr>
      <vt:lpstr>四、招工广告研究</vt:lpstr>
      <vt:lpstr>四、招工广告研究</vt:lpstr>
      <vt:lpstr>四、招工广告研究</vt:lpstr>
      <vt:lpstr>四、招工广告研究</vt:lpstr>
      <vt:lpstr>四、招工广告研究</vt:lpstr>
      <vt:lpstr>四、招工广告研究</vt:lpstr>
      <vt:lpstr>四、招工广告研究</vt:lpstr>
      <vt:lpstr>四、招工广告研究</vt:lpstr>
      <vt:lpstr>招聘</vt:lpstr>
      <vt:lpstr>招聘</vt:lpstr>
      <vt:lpstr>四、招工广告研究</vt:lpstr>
      <vt:lpstr>四、招工广告研究</vt:lpstr>
      <vt:lpstr>四、招工广告研究</vt:lpstr>
      <vt:lpstr>四、招工广告研究</vt:lpstr>
      <vt:lpstr>五、总结 </vt:lpstr>
      <vt:lpstr>五、总结</vt:lpstr>
      <vt:lpstr>五、总结</vt:lpstr>
      <vt:lpstr>五、总结</vt:lpstr>
      <vt:lpstr>五、总结</vt:lpstr>
      <vt:lpstr>五、总结</vt:lpstr>
      <vt:lpstr>五、总结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走开发该找什么工作</dc:title>
  <dc:creator>pkcile</dc:creator>
  <cp:lastModifiedBy>pkcile</cp:lastModifiedBy>
  <cp:revision>491</cp:revision>
  <dcterms:created xsi:type="dcterms:W3CDTF">2019-06-19T02:08:00Z</dcterms:created>
  <dcterms:modified xsi:type="dcterms:W3CDTF">2020-12-28T10:43:38Z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2052-11.1.0.10116</vt:lpwstr>
  </property>
</Properties>
</file>