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1"/>
  </p:notesMasterIdLst>
  <p:handoutMasterIdLst>
    <p:handoutMasterId r:id="rId12"/>
  </p:handoutMasterIdLst>
  <p:sldIdLst>
    <p:sldId id="336" r:id="rId2"/>
    <p:sldId id="431" r:id="rId3"/>
    <p:sldId id="424" r:id="rId4"/>
    <p:sldId id="618" r:id="rId5"/>
    <p:sldId id="620" r:id="rId6"/>
    <p:sldId id="621" r:id="rId7"/>
    <p:sldId id="622" r:id="rId8"/>
    <p:sldId id="619" r:id="rId9"/>
    <p:sldId id="483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pos="3120">
          <p15:clr>
            <a:srgbClr val="A4A3A4"/>
          </p15:clr>
        </p15:guide>
        <p15:guide id="6" pos="308">
          <p15:clr>
            <a:srgbClr val="A4A3A4"/>
          </p15:clr>
        </p15:guide>
        <p15:guide id="7" pos="5932">
          <p15:clr>
            <a:srgbClr val="A4A3A4"/>
          </p15:clr>
        </p15:guide>
        <p15:guide id="8" pos="22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AEC2DA"/>
    <a:srgbClr val="C4DCF2"/>
    <a:srgbClr val="95B3D7"/>
    <a:srgbClr val="19434F"/>
    <a:srgbClr val="6699E1"/>
    <a:srgbClr val="747474"/>
    <a:srgbClr val="D9D9D9"/>
    <a:srgbClr val="75B6B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366" autoAdjust="0"/>
  </p:normalViewPr>
  <p:slideViewPr>
    <p:cSldViewPr>
      <p:cViewPr varScale="1">
        <p:scale>
          <a:sx n="128" d="100"/>
          <a:sy n="128" d="100"/>
        </p:scale>
        <p:origin x="1312" y="176"/>
      </p:cViewPr>
      <p:guideLst>
        <p:guide orient="horz" pos="164"/>
        <p:guide orient="horz" pos="4065"/>
        <p:guide orient="horz" pos="1162"/>
        <p:guide orient="horz" pos="4020"/>
        <p:guide pos="3120"/>
        <p:guide pos="308"/>
        <p:guide pos="5932"/>
        <p:guide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62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4BC1D-B66D-45A5-83E2-1A30CD5A6720}" type="datetimeFigureOut">
              <a:rPr lang="ko-KR" altLang="en-US" smtClean="0"/>
              <a:pPr/>
              <a:t>2023. 9. 4.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C0EE-7E8E-44C2-9325-3F325BF7B7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38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AE7BF-4F2B-4BDF-9D9E-5E9FD43C0E61}" type="datetimeFigureOut">
              <a:rPr lang="ko-KR" altLang="en-US" smtClean="0"/>
              <a:pPr/>
              <a:t>2023. 9. 4.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9668-5CB3-46D3-9214-75A5D98794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7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29668-5CB3-46D3-9214-75A5D98794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ead_발표용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906000" cy="5486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85189" y="44624"/>
            <a:ext cx="4092536" cy="387785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7"/>
          <p:cNvSpPr txBox="1">
            <a:spLocks/>
          </p:cNvSpPr>
          <p:nvPr userDrawn="1"/>
        </p:nvSpPr>
        <p:spPr>
          <a:xfrm>
            <a:off x="8697416" y="6453336"/>
            <a:ext cx="1208584" cy="364881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/>
          <a:p>
            <a:pPr algn="ctr">
              <a:defRPr/>
            </a:pPr>
            <a:r>
              <a:rPr lang="en-US" altLang="ko-KR" sz="1200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7B4AA7EB-FB04-4F5F-AD19-957AF7CF9E6C}" type="slidenum">
              <a:rPr lang="ko-KR" altLang="en-US" sz="1200" smtClean="0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r>
              <a:rPr lang="ko-KR" alt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표지최종_가로_0306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04" y="-1874"/>
            <a:ext cx="9903296" cy="68598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5177" y="6454034"/>
            <a:ext cx="3095647" cy="364881"/>
          </a:xfrm>
          <a:prstGeom prst="rect">
            <a:avLst/>
          </a:prstGeo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- </a:t>
            </a:r>
            <a:fld id="{7B4AA7EB-FB04-4F5F-AD19-957AF7CF9E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 descr="크레디프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073347" y="6517160"/>
            <a:ext cx="1560173" cy="25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906000" cy="637305"/>
          </a:xfrm>
          <a:prstGeom prst="rect">
            <a:avLst/>
          </a:prstGeom>
        </p:spPr>
      </p:pic>
      <p:sp>
        <p:nvSpPr>
          <p:cNvPr id="9" name="Rectangle 27"/>
          <p:cNvSpPr>
            <a:spLocks noChangeArrowheads="1"/>
          </p:cNvSpPr>
          <p:nvPr userDrawn="1"/>
        </p:nvSpPr>
        <p:spPr bwMode="auto">
          <a:xfrm>
            <a:off x="64457" y="167614"/>
            <a:ext cx="6328920" cy="4647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 contourW="31750">
              <a:bevelT w="0" h="50800" prst="artDeco"/>
              <a:contourClr>
                <a:srgbClr val="203C3C"/>
              </a:contourClr>
            </a:sp3d>
          </a:bodyPr>
          <a:lstStyle/>
          <a:p>
            <a:pPr latinLnBrk="0">
              <a:lnSpc>
                <a:spcPct val="110000"/>
              </a:lnSpc>
              <a:defRPr/>
            </a:pPr>
            <a:r>
              <a:rPr lang="en-US" altLang="ko-KR" sz="2200" b="1" kern="0" dirty="0">
                <a:solidFill>
                  <a:srgbClr val="FFFFFF"/>
                </a:solidFill>
              </a:rPr>
              <a:t>Ⅰ. </a:t>
            </a:r>
            <a:r>
              <a:rPr lang="ko-KR" altLang="en-US" sz="2200" b="1" kern="0" dirty="0">
                <a:solidFill>
                  <a:srgbClr val="FFFFFF"/>
                </a:solidFill>
              </a:rPr>
              <a:t>타이틀 제목이 들어갑니다</a:t>
            </a:r>
            <a:r>
              <a:rPr lang="en-US" altLang="ko-KR" sz="2200" b="1" kern="0" dirty="0">
                <a:solidFill>
                  <a:srgbClr val="FFFFFF"/>
                </a:solidFill>
              </a:rPr>
              <a:t>.</a:t>
            </a:r>
            <a:endParaRPr lang="ko-KR" altLang="en-US" sz="2200" b="1" kern="0" dirty="0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96042" y="1051014"/>
            <a:ext cx="8944994" cy="526193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39015" y="15254"/>
            <a:ext cx="1835159" cy="388047"/>
          </a:xfrm>
          <a:prstGeom prst="rect">
            <a:avLst/>
          </a:prstGeom>
        </p:spPr>
      </p:pic>
      <p:pic>
        <p:nvPicPr>
          <p:cNvPr id="11" name="그림 10" descr="챕터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4441"/>
            <a:ext cx="9906000" cy="68491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감사합니다.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906000" cy="68698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146443" y="2225307"/>
            <a:ext cx="3606757" cy="83099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400" spc="-150" dirty="0">
                <a:ln w="15875">
                  <a:noFill/>
                </a:ln>
                <a:solidFill>
                  <a:srgbClr val="003366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rPr>
              <a:t>감사합니다</a:t>
            </a:r>
            <a:r>
              <a:rPr kumimoji="1" lang="en-US" altLang="ko-KR" sz="5400" spc="-150" dirty="0">
                <a:ln w="15875">
                  <a:noFill/>
                </a:ln>
                <a:solidFill>
                  <a:srgbClr val="003366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rPr>
              <a:t>.</a:t>
            </a:r>
          </a:p>
        </p:txBody>
      </p:sp>
      <p:pic>
        <p:nvPicPr>
          <p:cNvPr id="8" name="Picture 3" descr="D:\2009\0910_고려대구로병원\png\사람들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lum bright="40000"/>
          </a:blip>
          <a:srcRect l="59207" r="25511" b="45877"/>
          <a:stretch>
            <a:fillRect/>
          </a:stretch>
        </p:blipFill>
        <p:spPr bwMode="auto">
          <a:xfrm>
            <a:off x="3224808" y="4863231"/>
            <a:ext cx="653236" cy="63095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Picture 4" descr="D:\2009\0910_고려대구로병원\png\사람들-1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lum bright="40000"/>
          </a:blip>
          <a:srcRect l="38208" r="39150"/>
          <a:stretch>
            <a:fillRect/>
          </a:stretch>
        </p:blipFill>
        <p:spPr bwMode="auto">
          <a:xfrm>
            <a:off x="2360712" y="5367287"/>
            <a:ext cx="500066" cy="79801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3" descr="D:\2009\0910_고려대구로병원\png\사람들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lum bright="40000"/>
          </a:blip>
          <a:srcRect r="88244" b="43950"/>
          <a:stretch>
            <a:fillRect/>
          </a:stretch>
        </p:blipFill>
        <p:spPr bwMode="auto">
          <a:xfrm>
            <a:off x="992560" y="4359175"/>
            <a:ext cx="420604" cy="5469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61950" y="6381328"/>
            <a:ext cx="1359602" cy="432048"/>
          </a:xfrm>
          <a:prstGeom prst="rect">
            <a:avLst/>
          </a:prstGeom>
        </p:spPr>
        <p:txBody>
          <a:bodyPr anchor="b" anchorCtr="0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7B4AA7EB-FB04-4F5F-AD19-957AF7CF9E6C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4" name="그림 13" descr="head_발표용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-27384"/>
            <a:ext cx="9906000" cy="548680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5785189" y="44624"/>
            <a:ext cx="4092536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 userDrawn="1"/>
        </p:nvSpPr>
        <p:spPr>
          <a:xfrm>
            <a:off x="356408" y="527056"/>
            <a:ext cx="2940408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+mn-ea"/>
                <a:ea typeface="+mn-ea"/>
              </a:rPr>
              <a:t>마스터 제목 스타일 편집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44488" y="914841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4" r:id="rId3"/>
    <p:sldLayoutId id="2147483715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:\2009\0910_고려대구로병원\png\사람들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40000"/>
          </a:blip>
          <a:srcRect l="59207" r="25511" b="45877"/>
          <a:stretch>
            <a:fillRect/>
          </a:stretch>
        </p:blipFill>
        <p:spPr bwMode="auto">
          <a:xfrm>
            <a:off x="3224808" y="4863231"/>
            <a:ext cx="653236" cy="63095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4" descr="D:\2009\0910_고려대구로병원\png\사람들-1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40000"/>
          </a:blip>
          <a:srcRect l="38208" r="39150"/>
          <a:stretch>
            <a:fillRect/>
          </a:stretch>
        </p:blipFill>
        <p:spPr bwMode="auto">
          <a:xfrm>
            <a:off x="2360712" y="5367287"/>
            <a:ext cx="500066" cy="79801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Picture 3" descr="D:\2009\0910_고려대구로병원\png\사람들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40000"/>
          </a:blip>
          <a:srcRect r="88244" b="43950"/>
          <a:stretch>
            <a:fillRect/>
          </a:stretch>
        </p:blipFill>
        <p:spPr bwMode="auto">
          <a:xfrm>
            <a:off x="992560" y="4359175"/>
            <a:ext cx="420604" cy="5469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21" name="직사각형 20"/>
          <p:cNvSpPr/>
          <p:nvPr/>
        </p:nvSpPr>
        <p:spPr bwMode="auto">
          <a:xfrm>
            <a:off x="2270993" y="1628800"/>
            <a:ext cx="577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000" b="1" kern="0" spc="-150" dirty="0">
                <a:ln w="19050">
                  <a:solidFill>
                    <a:srgbClr val="FFFFFF"/>
                  </a:solidFill>
                </a:ln>
                <a:gradFill>
                  <a:gsLst>
                    <a:gs pos="0">
                      <a:srgbClr val="303B70"/>
                    </a:gs>
                    <a:gs pos="49000">
                      <a:srgbClr val="33477F"/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253351"/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76200" dist="381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rPr>
              <a:t>졸업프로젝트 수행계획서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825208" y="4886546"/>
            <a:ext cx="2088232" cy="570135"/>
          </a:xfrm>
          <a:prstGeom prst="round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j-ea"/>
                <a:ea typeface="+mj-ea"/>
              </a:rPr>
              <a:t>박경덕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9" descr="１１２.png"/>
          <p:cNvPicPr>
            <a:picLocks noChangeAspect="1"/>
          </p:cNvPicPr>
          <p:nvPr/>
        </p:nvPicPr>
        <p:blipFill>
          <a:blip r:embed="rId3" cstate="print"/>
          <a:srcRect l="172"/>
          <a:stretch>
            <a:fillRect/>
          </a:stretch>
        </p:blipFill>
        <p:spPr bwMode="auto">
          <a:xfrm>
            <a:off x="0" y="260648"/>
            <a:ext cx="9906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 bwMode="auto">
          <a:xfrm>
            <a:off x="4160912" y="629518"/>
            <a:ext cx="1211870" cy="538609"/>
          </a:xfrm>
          <a:prstGeom prst="rect">
            <a:avLst/>
          </a:prstGeom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목  차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16696" y="2060848"/>
            <a:ext cx="3744416" cy="455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 prst="artDeco"/>
              <a:contourClr>
                <a:schemeClr val="bg1"/>
              </a:contourClr>
            </a:sp3d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  <a:ea typeface="+mj-ea"/>
              </a:rPr>
              <a:t>프로젝트 개요 및 목표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2. </a:t>
            </a:r>
            <a:r>
              <a:rPr lang="ko-KR" altLang="en-US" sz="2000" b="1" dirty="0">
                <a:latin typeface="+mj-ea"/>
                <a:ea typeface="+mj-ea"/>
              </a:rPr>
              <a:t>수행 내역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2-1. </a:t>
            </a:r>
            <a:r>
              <a:rPr lang="ko-KR" altLang="en-US" sz="2000" b="1" dirty="0">
                <a:latin typeface="+mj-ea"/>
                <a:ea typeface="+mj-ea"/>
              </a:rPr>
              <a:t>전체 시스템 구성도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2-2. </a:t>
            </a:r>
            <a:r>
              <a:rPr lang="ko-KR" altLang="en-US" sz="2000" b="1" dirty="0">
                <a:latin typeface="+mj-ea"/>
                <a:ea typeface="+mj-ea"/>
              </a:rPr>
              <a:t>주요 기능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2-3. </a:t>
            </a:r>
            <a:r>
              <a:rPr lang="ko-KR" altLang="en-US" sz="2000" b="1" dirty="0">
                <a:latin typeface="+mj-ea"/>
                <a:ea typeface="+mj-ea"/>
              </a:rPr>
              <a:t>기능별 상세내역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2-4. </a:t>
            </a:r>
            <a:r>
              <a:rPr lang="ko-KR" altLang="en-US" sz="2000" b="1" dirty="0">
                <a:latin typeface="+mj-ea"/>
                <a:ea typeface="+mj-ea"/>
              </a:rPr>
              <a:t>관련 기술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3. </a:t>
            </a:r>
            <a:r>
              <a:rPr lang="ko-KR" altLang="en-US" sz="2000" b="1" dirty="0">
                <a:latin typeface="+mj-ea"/>
                <a:ea typeface="+mj-ea"/>
              </a:rPr>
              <a:t>수행 일정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39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개요 및 목표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504" y="1124744"/>
            <a:ext cx="904446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구축하고자 하는 시스템에 대한 개요</a:t>
            </a:r>
            <a:r>
              <a:rPr lang="en-US" altLang="ko-KR" sz="1400" dirty="0"/>
              <a:t>(</a:t>
            </a:r>
            <a:r>
              <a:rPr lang="ko-KR" altLang="en-US" sz="1400" dirty="0"/>
              <a:t>이러이러한 이유로 이런 시스템을 만들려고 한다 등</a:t>
            </a:r>
            <a:r>
              <a:rPr lang="en-US" altLang="ko-KR" sz="1400" dirty="0"/>
              <a:t>)</a:t>
            </a:r>
            <a:r>
              <a:rPr lang="ko-KR" altLang="en-US" sz="1400" dirty="0"/>
              <a:t>와 목표</a:t>
            </a:r>
            <a:r>
              <a:rPr lang="en-US" altLang="ko-KR" sz="1400" dirty="0"/>
              <a:t>(</a:t>
            </a:r>
            <a:r>
              <a:rPr lang="ko-KR" altLang="en-US" sz="1400" dirty="0"/>
              <a:t>이정도의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기술과 서비스를 제공</a:t>
            </a:r>
            <a:r>
              <a:rPr lang="en-US" altLang="ko-KR" sz="1400" dirty="0"/>
              <a:t>, </a:t>
            </a:r>
            <a:r>
              <a:rPr lang="ko-KR" altLang="en-US" sz="1400" dirty="0"/>
              <a:t>기타 등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대해 기술하세요</a:t>
            </a:r>
            <a:r>
              <a:rPr lang="en-US" altLang="ko-KR" sz="1400" dirty="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A6AA86F-2D91-4866-A419-6970B8729CB3}"/>
              </a:ext>
            </a:extLst>
          </p:cNvPr>
          <p:cNvSpPr txBox="1">
            <a:spLocks/>
          </p:cNvSpPr>
          <p:nvPr/>
        </p:nvSpPr>
        <p:spPr>
          <a:xfrm>
            <a:off x="644440" y="1124744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전체 시스템 구성도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F2694-F40D-46DF-B972-FC8BF2C4B140}"/>
              </a:ext>
            </a:extLst>
          </p:cNvPr>
          <p:cNvSpPr txBox="1"/>
          <p:nvPr/>
        </p:nvSpPr>
        <p:spPr>
          <a:xfrm>
            <a:off x="574602" y="1556792"/>
            <a:ext cx="468109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전체 시스템 구성도를 도표 및 이미지로 작성하세요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9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A6AA86F-2D91-4866-A419-6970B8729CB3}"/>
              </a:ext>
            </a:extLst>
          </p:cNvPr>
          <p:cNvSpPr txBox="1">
            <a:spLocks/>
          </p:cNvSpPr>
          <p:nvPr/>
        </p:nvSpPr>
        <p:spPr>
          <a:xfrm>
            <a:off x="644440" y="1124744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29C43-B6AB-4231-84DF-FB5CF6FE1DFB}"/>
              </a:ext>
            </a:extLst>
          </p:cNvPr>
          <p:cNvSpPr txBox="1"/>
          <p:nvPr/>
        </p:nvSpPr>
        <p:spPr>
          <a:xfrm>
            <a:off x="574602" y="1556792"/>
            <a:ext cx="454804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전체 시스템의 주요 기능</a:t>
            </a:r>
            <a:r>
              <a:rPr lang="en-US" altLang="ko-KR" sz="1400" dirty="0"/>
              <a:t>(</a:t>
            </a:r>
            <a:r>
              <a:rPr lang="ko-KR" altLang="en-US" sz="1400" dirty="0"/>
              <a:t>핵심 기능</a:t>
            </a:r>
            <a:r>
              <a:rPr lang="en-US" altLang="ko-KR" sz="1400" dirty="0"/>
              <a:t>)</a:t>
            </a:r>
            <a:r>
              <a:rPr lang="ko-KR" altLang="en-US" sz="1400" dirty="0"/>
              <a:t>을 기술하세요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32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A6AA86F-2D91-4866-A419-6970B8729CB3}"/>
              </a:ext>
            </a:extLst>
          </p:cNvPr>
          <p:cNvSpPr txBox="1">
            <a:spLocks/>
          </p:cNvSpPr>
          <p:nvPr/>
        </p:nvSpPr>
        <p:spPr>
          <a:xfrm>
            <a:off x="644440" y="1124744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기능별 상세내역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F0BA3-FC5C-4A43-AC2F-2887AC4AC667}"/>
              </a:ext>
            </a:extLst>
          </p:cNvPr>
          <p:cNvSpPr txBox="1"/>
          <p:nvPr/>
        </p:nvSpPr>
        <p:spPr>
          <a:xfrm>
            <a:off x="574602" y="1556792"/>
            <a:ext cx="57502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주요 기능</a:t>
            </a:r>
            <a:r>
              <a:rPr lang="en-US" altLang="ko-KR" sz="1400" dirty="0"/>
              <a:t>(</a:t>
            </a:r>
            <a:r>
              <a:rPr lang="ko-KR" altLang="en-US" sz="1400" dirty="0"/>
              <a:t>핵심 기능</a:t>
            </a:r>
            <a:r>
              <a:rPr lang="en-US" altLang="ko-KR" sz="1400" dirty="0"/>
              <a:t>)</a:t>
            </a:r>
            <a:r>
              <a:rPr lang="ko-KR" altLang="en-US" sz="1400" dirty="0"/>
              <a:t>별로 상세 기능을 표를 사용하여 기술하세요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92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A6AA86F-2D91-4866-A419-6970B8729CB3}"/>
              </a:ext>
            </a:extLst>
          </p:cNvPr>
          <p:cNvSpPr txBox="1">
            <a:spLocks/>
          </p:cNvSpPr>
          <p:nvPr/>
        </p:nvSpPr>
        <p:spPr>
          <a:xfrm>
            <a:off x="644440" y="1124744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2-4.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관련 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8254-DAAF-4D36-BAA3-FE1EB0C1280C}"/>
              </a:ext>
            </a:extLst>
          </p:cNvPr>
          <p:cNvSpPr txBox="1"/>
          <p:nvPr/>
        </p:nvSpPr>
        <p:spPr>
          <a:xfrm>
            <a:off x="574602" y="1556792"/>
            <a:ext cx="80082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관련 기술을 업무별</a:t>
            </a:r>
            <a:r>
              <a:rPr lang="en-US" altLang="ko-KR" sz="1400" dirty="0"/>
              <a:t>(Front/Backend/Server/Database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로 나누어 표를 사용하여 기술하세요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31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3.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수행일정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504" y="1124744"/>
            <a:ext cx="72587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표를 사용하여 전체 개발 일정</a:t>
            </a:r>
            <a:r>
              <a:rPr lang="en-US" altLang="ko-KR" sz="1400" dirty="0"/>
              <a:t>(</a:t>
            </a:r>
            <a:r>
              <a:rPr lang="ko-KR" altLang="en-US" sz="1400" dirty="0"/>
              <a:t>최소 분석</a:t>
            </a:r>
            <a:r>
              <a:rPr lang="en-US" altLang="ko-KR" sz="1400" dirty="0"/>
              <a:t>/</a:t>
            </a:r>
            <a:r>
              <a:rPr lang="ko-KR" altLang="en-US" sz="1400" dirty="0"/>
              <a:t>설계</a:t>
            </a:r>
            <a:r>
              <a:rPr lang="en-US" altLang="ko-KR" sz="1400" dirty="0"/>
              <a:t>/</a:t>
            </a:r>
            <a:r>
              <a:rPr lang="ko-KR" altLang="en-US" sz="1400" dirty="0"/>
              <a:t>구축</a:t>
            </a:r>
            <a:r>
              <a:rPr lang="en-US" altLang="ko-KR" sz="1400" dirty="0"/>
              <a:t>/</a:t>
            </a:r>
            <a:r>
              <a:rPr lang="ko-KR" altLang="en-US" sz="1400" dirty="0"/>
              <a:t>테스트 일정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을 기술하시요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</p:spTree>
    <p:extLst>
      <p:ext uri="{BB962C8B-B14F-4D97-AF65-F5344CB8AC3E}">
        <p14:creationId xmlns:p14="http://schemas.microsoft.com/office/powerpoint/2010/main" val="9240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5500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69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68066</TotalTime>
  <Words>188</Words>
  <Application>Microsoft Macintosh PowerPoint</Application>
  <PresentationFormat>A4 용지(210x297mm)</PresentationFormat>
  <Paragraphs>35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4_디자인 사용자 지정</vt:lpstr>
      <vt:lpstr>PowerPoint 프레젠테이션</vt:lpstr>
      <vt:lpstr>PowerPoint 프레젠테이션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james lee</dc:creator>
  <cp:lastModifiedBy>박경덕</cp:lastModifiedBy>
  <cp:revision>2793</cp:revision>
  <cp:lastPrinted>2013-04-09T00:40:55Z</cp:lastPrinted>
  <dcterms:created xsi:type="dcterms:W3CDTF">2009-02-13T00:20:11Z</dcterms:created>
  <dcterms:modified xsi:type="dcterms:W3CDTF">2023-09-04T00:34:26Z</dcterms:modified>
</cp:coreProperties>
</file>