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62" r:id="rId2"/>
    <p:sldId id="256" r:id="rId3"/>
    <p:sldId id="259" r:id="rId4"/>
    <p:sldId id="311" r:id="rId5"/>
    <p:sldId id="261" r:id="rId6"/>
    <p:sldId id="264" r:id="rId7"/>
    <p:sldId id="312" r:id="rId8"/>
    <p:sldId id="265" r:id="rId9"/>
    <p:sldId id="385" r:id="rId10"/>
    <p:sldId id="376" r:id="rId11"/>
    <p:sldId id="377" r:id="rId12"/>
    <p:sldId id="366" r:id="rId13"/>
    <p:sldId id="367" r:id="rId14"/>
    <p:sldId id="368" r:id="rId15"/>
    <p:sldId id="369" r:id="rId16"/>
    <p:sldId id="370" r:id="rId17"/>
    <p:sldId id="371" r:id="rId18"/>
    <p:sldId id="378" r:id="rId19"/>
    <p:sldId id="372" r:id="rId20"/>
    <p:sldId id="379" r:id="rId21"/>
    <p:sldId id="383" r:id="rId22"/>
    <p:sldId id="384" r:id="rId23"/>
    <p:sldId id="373" r:id="rId24"/>
    <p:sldId id="374" r:id="rId25"/>
    <p:sldId id="375" r:id="rId26"/>
    <p:sldId id="313" r:id="rId27"/>
    <p:sldId id="345" r:id="rId28"/>
    <p:sldId id="343" r:id="rId29"/>
    <p:sldId id="344" r:id="rId30"/>
    <p:sldId id="314" r:id="rId31"/>
    <p:sldId id="347" r:id="rId32"/>
    <p:sldId id="380" r:id="rId33"/>
    <p:sldId id="316" r:id="rId34"/>
    <p:sldId id="317" r:id="rId35"/>
    <p:sldId id="318" r:id="rId36"/>
    <p:sldId id="319" r:id="rId37"/>
    <p:sldId id="320" r:id="rId38"/>
    <p:sldId id="321" r:id="rId39"/>
    <p:sldId id="322" r:id="rId40"/>
    <p:sldId id="381" r:id="rId41"/>
    <p:sldId id="382" r:id="rId42"/>
    <p:sldId id="386" r:id="rId43"/>
    <p:sldId id="387" r:id="rId44"/>
    <p:sldId id="35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Kumar Devaraj" initials="PKD" lastIdx="3" clrIdx="0">
    <p:extLst>
      <p:ext uri="{19B8F6BF-5375-455C-9EA6-DF929625EA0E}">
        <p15:presenceInfo xmlns:p15="http://schemas.microsoft.com/office/powerpoint/2012/main" userId="9f4d04212957f8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snapToGrid="0">
      <p:cViewPr varScale="1">
        <p:scale>
          <a:sx n="70" d="100"/>
          <a:sy n="70" d="100"/>
        </p:scale>
        <p:origin x="70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B93E2-8C64-40D2-A9FD-50A199981E6E}" type="datetimeFigureOut">
              <a:rPr lang="en-US" smtClean="0"/>
              <a:t>10/4/2015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910EBF-A850-4C73-8C73-571F50810CFB}" type="slidenum">
              <a:rPr lang="en-US" smtClean="0"/>
              <a:t>‹#›</a:t>
            </a:fld>
            <a:endParaRPr lang="en-US"/>
          </a:p>
        </p:txBody>
      </p:sp>
    </p:spTree>
    <p:extLst>
      <p:ext uri="{BB962C8B-B14F-4D97-AF65-F5344CB8AC3E}">
        <p14:creationId xmlns:p14="http://schemas.microsoft.com/office/powerpoint/2010/main" val="539282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910EBF-A850-4C73-8C73-571F50810CFB}" type="slidenum">
              <a:rPr lang="en-US" smtClean="0"/>
              <a:t>13</a:t>
            </a:fld>
            <a:endParaRPr lang="en-US"/>
          </a:p>
        </p:txBody>
      </p:sp>
    </p:spTree>
    <p:extLst>
      <p:ext uri="{BB962C8B-B14F-4D97-AF65-F5344CB8AC3E}">
        <p14:creationId xmlns:p14="http://schemas.microsoft.com/office/powerpoint/2010/main" val="1948345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910EBF-A850-4C73-8C73-571F50810CFB}" type="slidenum">
              <a:rPr lang="en-US" smtClean="0"/>
              <a:t>27</a:t>
            </a:fld>
            <a:endParaRPr lang="en-US"/>
          </a:p>
        </p:txBody>
      </p:sp>
    </p:spTree>
    <p:extLst>
      <p:ext uri="{BB962C8B-B14F-4D97-AF65-F5344CB8AC3E}">
        <p14:creationId xmlns:p14="http://schemas.microsoft.com/office/powerpoint/2010/main" val="2619413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910EBF-A850-4C73-8C73-571F50810CFB}" type="slidenum">
              <a:rPr lang="en-US" smtClean="0"/>
              <a:t>38</a:t>
            </a:fld>
            <a:endParaRPr lang="en-US"/>
          </a:p>
        </p:txBody>
      </p:sp>
    </p:spTree>
    <p:extLst>
      <p:ext uri="{BB962C8B-B14F-4D97-AF65-F5344CB8AC3E}">
        <p14:creationId xmlns:p14="http://schemas.microsoft.com/office/powerpoint/2010/main" val="400327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391FB3-1C90-4181-8377-8A4CD1D08D0B}"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A17ED-7E02-43FA-88B6-0A2825B22D94}" type="slidenum">
              <a:rPr lang="en-US" smtClean="0"/>
              <a:t>‹#›</a:t>
            </a:fld>
            <a:endParaRPr lang="en-US"/>
          </a:p>
        </p:txBody>
      </p:sp>
    </p:spTree>
    <p:extLst>
      <p:ext uri="{BB962C8B-B14F-4D97-AF65-F5344CB8AC3E}">
        <p14:creationId xmlns:p14="http://schemas.microsoft.com/office/powerpoint/2010/main" val="1731795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91FB3-1C90-4181-8377-8A4CD1D08D0B}"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A17ED-7E02-43FA-88B6-0A2825B22D94}" type="slidenum">
              <a:rPr lang="en-US" smtClean="0"/>
              <a:t>‹#›</a:t>
            </a:fld>
            <a:endParaRPr lang="en-US"/>
          </a:p>
        </p:txBody>
      </p:sp>
    </p:spTree>
    <p:extLst>
      <p:ext uri="{BB962C8B-B14F-4D97-AF65-F5344CB8AC3E}">
        <p14:creationId xmlns:p14="http://schemas.microsoft.com/office/powerpoint/2010/main" val="222783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91FB3-1C90-4181-8377-8A4CD1D08D0B}"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A17ED-7E02-43FA-88B6-0A2825B22D94}" type="slidenum">
              <a:rPr lang="en-US" smtClean="0"/>
              <a:t>‹#›</a:t>
            </a:fld>
            <a:endParaRPr lang="en-US"/>
          </a:p>
        </p:txBody>
      </p:sp>
    </p:spTree>
    <p:extLst>
      <p:ext uri="{BB962C8B-B14F-4D97-AF65-F5344CB8AC3E}">
        <p14:creationId xmlns:p14="http://schemas.microsoft.com/office/powerpoint/2010/main" val="112404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91FB3-1C90-4181-8377-8A4CD1D08D0B}"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A17ED-7E02-43FA-88B6-0A2825B22D94}" type="slidenum">
              <a:rPr lang="en-US" smtClean="0"/>
              <a:t>‹#›</a:t>
            </a:fld>
            <a:endParaRPr lang="en-US"/>
          </a:p>
        </p:txBody>
      </p:sp>
    </p:spTree>
    <p:extLst>
      <p:ext uri="{BB962C8B-B14F-4D97-AF65-F5344CB8AC3E}">
        <p14:creationId xmlns:p14="http://schemas.microsoft.com/office/powerpoint/2010/main" val="3773442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391FB3-1C90-4181-8377-8A4CD1D08D0B}"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A17ED-7E02-43FA-88B6-0A2825B22D94}" type="slidenum">
              <a:rPr lang="en-US" smtClean="0"/>
              <a:t>‹#›</a:t>
            </a:fld>
            <a:endParaRPr lang="en-US"/>
          </a:p>
        </p:txBody>
      </p:sp>
    </p:spTree>
    <p:extLst>
      <p:ext uri="{BB962C8B-B14F-4D97-AF65-F5344CB8AC3E}">
        <p14:creationId xmlns:p14="http://schemas.microsoft.com/office/powerpoint/2010/main" val="393539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391FB3-1C90-4181-8377-8A4CD1D08D0B}" type="datetimeFigureOut">
              <a:rPr lang="en-US" smtClean="0"/>
              <a:t>10/4/2015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A17ED-7E02-43FA-88B6-0A2825B22D94}" type="slidenum">
              <a:rPr lang="en-US" smtClean="0"/>
              <a:t>‹#›</a:t>
            </a:fld>
            <a:endParaRPr lang="en-US"/>
          </a:p>
        </p:txBody>
      </p:sp>
    </p:spTree>
    <p:extLst>
      <p:ext uri="{BB962C8B-B14F-4D97-AF65-F5344CB8AC3E}">
        <p14:creationId xmlns:p14="http://schemas.microsoft.com/office/powerpoint/2010/main" val="3952241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391FB3-1C90-4181-8377-8A4CD1D08D0B}" type="datetimeFigureOut">
              <a:rPr lang="en-US" smtClean="0"/>
              <a:t>10/4/2015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A17ED-7E02-43FA-88B6-0A2825B22D94}" type="slidenum">
              <a:rPr lang="en-US" smtClean="0"/>
              <a:t>‹#›</a:t>
            </a:fld>
            <a:endParaRPr lang="en-US"/>
          </a:p>
        </p:txBody>
      </p:sp>
    </p:spTree>
    <p:extLst>
      <p:ext uri="{BB962C8B-B14F-4D97-AF65-F5344CB8AC3E}">
        <p14:creationId xmlns:p14="http://schemas.microsoft.com/office/powerpoint/2010/main" val="268380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391FB3-1C90-4181-8377-8A4CD1D08D0B}" type="datetimeFigureOut">
              <a:rPr lang="en-US" smtClean="0"/>
              <a:t>10/4/2015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A17ED-7E02-43FA-88B6-0A2825B22D94}" type="slidenum">
              <a:rPr lang="en-US" smtClean="0"/>
              <a:t>‹#›</a:t>
            </a:fld>
            <a:endParaRPr lang="en-US"/>
          </a:p>
        </p:txBody>
      </p:sp>
    </p:spTree>
    <p:extLst>
      <p:ext uri="{BB962C8B-B14F-4D97-AF65-F5344CB8AC3E}">
        <p14:creationId xmlns:p14="http://schemas.microsoft.com/office/powerpoint/2010/main" val="3775043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91FB3-1C90-4181-8377-8A4CD1D08D0B}" type="datetimeFigureOut">
              <a:rPr lang="en-US" smtClean="0"/>
              <a:t>10/4/2015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A17ED-7E02-43FA-88B6-0A2825B22D94}" type="slidenum">
              <a:rPr lang="en-US" smtClean="0"/>
              <a:t>‹#›</a:t>
            </a:fld>
            <a:endParaRPr lang="en-US"/>
          </a:p>
        </p:txBody>
      </p:sp>
    </p:spTree>
    <p:extLst>
      <p:ext uri="{BB962C8B-B14F-4D97-AF65-F5344CB8AC3E}">
        <p14:creationId xmlns:p14="http://schemas.microsoft.com/office/powerpoint/2010/main" val="1345890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391FB3-1C90-4181-8377-8A4CD1D08D0B}" type="datetimeFigureOut">
              <a:rPr lang="en-US" smtClean="0"/>
              <a:t>10/4/2015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A17ED-7E02-43FA-88B6-0A2825B22D94}" type="slidenum">
              <a:rPr lang="en-US" smtClean="0"/>
              <a:t>‹#›</a:t>
            </a:fld>
            <a:endParaRPr lang="en-US"/>
          </a:p>
        </p:txBody>
      </p:sp>
    </p:spTree>
    <p:extLst>
      <p:ext uri="{BB962C8B-B14F-4D97-AF65-F5344CB8AC3E}">
        <p14:creationId xmlns:p14="http://schemas.microsoft.com/office/powerpoint/2010/main" val="158940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391FB3-1C90-4181-8377-8A4CD1D08D0B}" type="datetimeFigureOut">
              <a:rPr lang="en-US" smtClean="0"/>
              <a:t>10/4/2015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A17ED-7E02-43FA-88B6-0A2825B22D94}" type="slidenum">
              <a:rPr lang="en-US" smtClean="0"/>
              <a:t>‹#›</a:t>
            </a:fld>
            <a:endParaRPr lang="en-US"/>
          </a:p>
        </p:txBody>
      </p:sp>
    </p:spTree>
    <p:extLst>
      <p:ext uri="{BB962C8B-B14F-4D97-AF65-F5344CB8AC3E}">
        <p14:creationId xmlns:p14="http://schemas.microsoft.com/office/powerpoint/2010/main" val="660467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91FB3-1C90-4181-8377-8A4CD1D08D0B}" type="datetimeFigureOut">
              <a:rPr lang="en-US" smtClean="0"/>
              <a:t>10/4/2015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A17ED-7E02-43FA-88B6-0A2825B22D94}" type="slidenum">
              <a:rPr lang="en-US" smtClean="0"/>
              <a:t>‹#›</a:t>
            </a:fld>
            <a:endParaRPr lang="en-US"/>
          </a:p>
        </p:txBody>
      </p:sp>
    </p:spTree>
    <p:extLst>
      <p:ext uri="{BB962C8B-B14F-4D97-AF65-F5344CB8AC3E}">
        <p14:creationId xmlns:p14="http://schemas.microsoft.com/office/powerpoint/2010/main" val="701615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Integrated_development_environment"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eclipse.org/jdt/" TargetMode="External"/><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objectaid.com/installation" TargetMode="External"/><Relationship Id="rId2" Type="http://schemas.openxmlformats.org/officeDocument/2006/relationships/hyperlink" Target="http://www.objectaid.net/update"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objectaid.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watch?v=AhSOyDi-P18"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www.eclipse.org/egit/download/"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www.github.com/"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wiki.eclipse.org/EGit/User_Guide" TargetMode="External"/><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Makefile#Makefiles" TargetMode="External"/><Relationship Id="rId2" Type="http://schemas.openxmlformats.org/officeDocument/2006/relationships/hyperlink" Target="https://en.wikipedia.org/wiki/XML" TargetMode="External"/><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hyperlink" Target="http://help.eclipse.org/juno/topic/org.eclipse.platform.doc.user/reference/ref-anteditor.ht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help.eclipse.org/juno/index.jsp?topic=/org.eclipse.platform.doc.user/gettingStarted/qs-81_basics.htm" TargetMode="External"/><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lttng.or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marketplace.eclipse.org/content/callgraph-viewer#sthash.CVhMjnkx.dpuf" TargetMode="External"/><Relationship Id="rId2" Type="http://schemas.openxmlformats.org/officeDocument/2006/relationships/hyperlink" Target="http://sources.redhat.com/systemtap/SystemTap_Beginners_Guid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ant.apache.org/" TargetMode="External"/><Relationship Id="rId3" Type="http://schemas.openxmlformats.org/officeDocument/2006/relationships/hyperlink" Target="http://help.eclipse.org/mars/index.jsp" TargetMode="External"/><Relationship Id="rId7" Type="http://schemas.openxmlformats.org/officeDocument/2006/relationships/hyperlink" Target="http://www.eclipse.org/egit" TargetMode="External"/><Relationship Id="rId2" Type="http://schemas.openxmlformats.org/officeDocument/2006/relationships/hyperlink" Target="http://www.eclipse.org/" TargetMode="External"/><Relationship Id="rId1" Type="http://schemas.openxmlformats.org/officeDocument/2006/relationships/slideLayout" Target="../slideLayouts/slideLayout2.xml"/><Relationship Id="rId6" Type="http://schemas.openxmlformats.org/officeDocument/2006/relationships/hyperlink" Target="http://objectaid.com/" TargetMode="External"/><Relationship Id="rId5" Type="http://schemas.openxmlformats.org/officeDocument/2006/relationships/hyperlink" Target="http://homepage.cs.uiowa.edu/~sriram/21/fall08" TargetMode="External"/><Relationship Id="rId4" Type="http://schemas.openxmlformats.org/officeDocument/2006/relationships/hyperlink" Target="http://www.csee.umbc.edu/courses/undergraduate/341/fall08/Lectures/Eclipse" TargetMode="External"/><Relationship Id="rId9" Type="http://schemas.openxmlformats.org/officeDocument/2006/relationships/hyperlink" Target="https://marketplace.eclipse.org/content/callgraph-viewer#sthash.CVhMjnkx.dpuf"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indexes/downloads/index.html#java" TargetMode="External"/><Relationship Id="rId2" Type="http://schemas.openxmlformats.org/officeDocument/2006/relationships/hyperlink" Target="http://www.eclipse.or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T7t5daTM-T8"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java.com/en/download/help/path.xml"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14337" y="223837"/>
            <a:ext cx="11382375" cy="6429375"/>
          </a:xfrm>
          <a:prstGeom prst="rect">
            <a:avLst/>
          </a:prstGeom>
        </p:spPr>
      </p:pic>
      <p:sp>
        <p:nvSpPr>
          <p:cNvPr id="2" name="Title 1"/>
          <p:cNvSpPr>
            <a:spLocks noGrp="1"/>
          </p:cNvSpPr>
          <p:nvPr>
            <p:ph type="title"/>
          </p:nvPr>
        </p:nvSpPr>
        <p:spPr>
          <a:xfrm>
            <a:off x="892790" y="931560"/>
            <a:ext cx="10515600" cy="1325563"/>
          </a:xfrm>
        </p:spPr>
        <p:txBody>
          <a:bodyPr/>
          <a:lstStyle/>
          <a:p>
            <a:pPr algn="ctr"/>
            <a:r>
              <a:rPr lang="en-US" dirty="0" smtClean="0">
                <a:latin typeface="Times New Roman" panose="02020603050405020304" pitchFamily="18" charset="0"/>
                <a:cs typeface="Times New Roman" panose="02020603050405020304" pitchFamily="18" charset="0"/>
              </a:rPr>
              <a:t>CSCI 5828 Foundations of Software Engineering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04865" y="3372447"/>
            <a:ext cx="6176749" cy="2210937"/>
          </a:xfrm>
        </p:spPr>
        <p:txBody>
          <a:bodyPr>
            <a:normAutofit/>
          </a:bodyPr>
          <a:lstStyle/>
          <a:p>
            <a:pPr marL="0" indent="0" algn="ctr">
              <a:buNone/>
            </a:pPr>
            <a:r>
              <a:rPr lang="en-US" sz="5400" dirty="0" smtClean="0">
                <a:latin typeface="Algerian" panose="04020705040A02060702" pitchFamily="82" charset="0"/>
                <a:cs typeface="Times New Roman" panose="02020603050405020304" pitchFamily="18" charset="0"/>
              </a:rPr>
              <a:t>ECLIPSE IDE</a:t>
            </a:r>
            <a:endParaRPr lang="en-US" sz="5400" dirty="0">
              <a:latin typeface="Algerian" panose="04020705040A02060702" pitchFamily="82" charset="0"/>
              <a:cs typeface="Times New Roman" panose="02020603050405020304" pitchFamily="18" charset="0"/>
            </a:endParaRPr>
          </a:p>
        </p:txBody>
      </p:sp>
      <p:sp>
        <p:nvSpPr>
          <p:cNvPr id="4" name="TextBox 3"/>
          <p:cNvSpPr txBox="1"/>
          <p:nvPr/>
        </p:nvSpPr>
        <p:spPr>
          <a:xfrm>
            <a:off x="3104865" y="2677884"/>
            <a:ext cx="6141493" cy="523220"/>
          </a:xfrm>
          <a:prstGeom prst="rect">
            <a:avLst/>
          </a:prstGeom>
          <a:noFill/>
        </p:spPr>
        <p:txBody>
          <a:bodyPr wrap="square" rtlCol="0">
            <a:spAutoFit/>
          </a:bodyPr>
          <a:lstStyle/>
          <a:p>
            <a:pPr algn="ctr"/>
            <a:r>
              <a:rPr lang="en-US" sz="2800" dirty="0" smtClean="0">
                <a:latin typeface="Times New Roman" panose="02020603050405020304" pitchFamily="18" charset="0"/>
                <a:cs typeface="Times New Roman" panose="02020603050405020304" pitchFamily="18" charset="0"/>
              </a:rPr>
              <a:t>PRESENTATION - 1</a:t>
            </a:r>
            <a:endParaRPr lang="en-US" sz="2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6086475" y="3419475"/>
            <a:ext cx="19050" cy="19050"/>
          </a:xfrm>
          <a:prstGeom prst="rect">
            <a:avLst/>
          </a:prstGeom>
        </p:spPr>
      </p:pic>
      <p:pic>
        <p:nvPicPr>
          <p:cNvPr id="7" name="Picture 6"/>
          <p:cNvPicPr>
            <a:picLocks noChangeAspect="1"/>
          </p:cNvPicPr>
          <p:nvPr/>
        </p:nvPicPr>
        <p:blipFill>
          <a:blip r:embed="rId3"/>
          <a:stretch>
            <a:fillRect/>
          </a:stretch>
        </p:blipFill>
        <p:spPr>
          <a:xfrm>
            <a:off x="6238875" y="3571875"/>
            <a:ext cx="19050" cy="19050"/>
          </a:xfrm>
          <a:prstGeom prst="rect">
            <a:avLst/>
          </a:prstGeom>
        </p:spPr>
      </p:pic>
      <p:sp>
        <p:nvSpPr>
          <p:cNvPr id="10" name="TextBox 9"/>
          <p:cNvSpPr txBox="1"/>
          <p:nvPr/>
        </p:nvSpPr>
        <p:spPr>
          <a:xfrm>
            <a:off x="7336818" y="5121719"/>
            <a:ext cx="3889591" cy="923330"/>
          </a:xfrm>
          <a:prstGeom prst="rect">
            <a:avLst/>
          </a:prstGeom>
          <a:noFill/>
        </p:spPr>
        <p:txBody>
          <a:bodyPr wrap="none" rtlCol="0">
            <a:spAutoFit/>
          </a:bodyPr>
          <a:lstStyle/>
          <a:p>
            <a:r>
              <a:rPr lang="en-US" dirty="0" smtClean="0"/>
              <a:t>By – </a:t>
            </a:r>
          </a:p>
          <a:p>
            <a:r>
              <a:rPr lang="en-US" dirty="0" smtClean="0"/>
              <a:t>        Praveen Kumar Devaraj (prde1873)</a:t>
            </a:r>
          </a:p>
          <a:p>
            <a:r>
              <a:rPr lang="en-US" dirty="0" smtClean="0"/>
              <a:t>        </a:t>
            </a:r>
            <a:r>
              <a:rPr lang="en-US" dirty="0" err="1" smtClean="0"/>
              <a:t>Sharath</a:t>
            </a:r>
            <a:r>
              <a:rPr lang="en-US" dirty="0" smtClean="0"/>
              <a:t> </a:t>
            </a:r>
            <a:r>
              <a:rPr lang="en-US" dirty="0" err="1" smtClean="0"/>
              <a:t>Vontari</a:t>
            </a:r>
            <a:r>
              <a:rPr lang="en-US" dirty="0" smtClean="0"/>
              <a:t> (shvo9824)</a:t>
            </a:r>
            <a:endParaRPr lang="en-US" dirty="0"/>
          </a:p>
        </p:txBody>
      </p:sp>
    </p:spTree>
    <p:extLst>
      <p:ext uri="{BB962C8B-B14F-4D97-AF65-F5344CB8AC3E}">
        <p14:creationId xmlns:p14="http://schemas.microsoft.com/office/powerpoint/2010/main" val="3964382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15" y="172517"/>
            <a:ext cx="11294660" cy="741884"/>
          </a:xfrm>
        </p:spPr>
        <p:txBody>
          <a:bodyPr/>
          <a:lstStyle/>
          <a:p>
            <a:r>
              <a:rPr lang="en-US" dirty="0" smtClean="0">
                <a:latin typeface="Times New Roman" panose="02020603050405020304" pitchFamily="18" charset="0"/>
                <a:cs typeface="Times New Roman" panose="02020603050405020304" pitchFamily="18" charset="0"/>
              </a:rPr>
              <a:t>Features of Eclipse Java Editor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2415" y="1181315"/>
            <a:ext cx="11294660" cy="5677468"/>
          </a:xfrm>
        </p:spPr>
        <p:txBody>
          <a:bodyPr>
            <a:normAutofit/>
          </a:bodyPr>
          <a:lstStyle/>
          <a:p>
            <a:r>
              <a:rPr lang="en-US" altLang="en-US" sz="2000" dirty="0">
                <a:latin typeface="Times New Roman" panose="02020603050405020304" pitchFamily="18" charset="0"/>
                <a:cs typeface="Times New Roman" panose="02020603050405020304" pitchFamily="18" charset="0"/>
              </a:rPr>
              <a:t>Hovering over identifier shows Javadoc </a:t>
            </a:r>
            <a:r>
              <a:rPr lang="en-US" altLang="en-US" sz="2000" dirty="0" smtClean="0">
                <a:latin typeface="Times New Roman" panose="02020603050405020304" pitchFamily="18" charset="0"/>
                <a:cs typeface="Times New Roman" panose="02020603050405020304" pitchFamily="18" charset="0"/>
              </a:rPr>
              <a:t>spec (Fig1).</a:t>
            </a:r>
            <a:endParaRPr lang="en-US" alt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Method completion </a:t>
            </a:r>
            <a:r>
              <a:rPr lang="en-US" altLang="en-US" sz="2000" dirty="0" smtClean="0">
                <a:latin typeface="Times New Roman" panose="02020603050405020304" pitchFamily="18" charset="0"/>
                <a:cs typeface="Times New Roman" panose="02020603050405020304" pitchFamily="18" charset="0"/>
              </a:rPr>
              <a:t>and suggestions to keywords (Fig2).</a:t>
            </a:r>
          </a:p>
          <a:p>
            <a:r>
              <a:rPr lang="en-US" altLang="en-US" sz="2000" dirty="0" smtClean="0">
                <a:latin typeface="Times New Roman" panose="02020603050405020304" pitchFamily="18" charset="0"/>
                <a:cs typeface="Times New Roman" panose="02020603050405020304" pitchFamily="18" charset="0"/>
              </a:rPr>
              <a:t>Spell Check</a:t>
            </a:r>
          </a:p>
          <a:p>
            <a:r>
              <a:rPr lang="en-US" altLang="en-US" sz="2000" dirty="0">
                <a:latin typeface="Times New Roman" panose="02020603050405020304" pitchFamily="18" charset="0"/>
                <a:cs typeface="Times New Roman" panose="02020603050405020304" pitchFamily="18" charset="0"/>
              </a:rPr>
              <a:t>Java editor creates stub </a:t>
            </a:r>
            <a:r>
              <a:rPr lang="en-US" altLang="en-US" sz="2000" dirty="0" smtClean="0">
                <a:latin typeface="Times New Roman" panose="02020603050405020304" pitchFamily="18" charset="0"/>
                <a:cs typeface="Times New Roman" panose="02020603050405020304" pitchFamily="18" charset="0"/>
              </a:rPr>
              <a:t>methods</a:t>
            </a:r>
          </a:p>
          <a:p>
            <a:r>
              <a:rPr lang="en-US" altLang="en-US" sz="2000" dirty="0" smtClean="0">
                <a:latin typeface="Times New Roman" panose="02020603050405020304" pitchFamily="18" charset="0"/>
                <a:cs typeface="Times New Roman" panose="02020603050405020304" pitchFamily="18" charset="0"/>
              </a:rPr>
              <a:t>Local </a:t>
            </a:r>
            <a:r>
              <a:rPr lang="en-US" altLang="en-US" sz="2000" dirty="0">
                <a:latin typeface="Times New Roman" panose="02020603050405020304" pitchFamily="18" charset="0"/>
                <a:cs typeface="Times New Roman" panose="02020603050405020304" pitchFamily="18" charset="0"/>
              </a:rPr>
              <a:t>method </a:t>
            </a:r>
            <a:r>
              <a:rPr lang="en-US" altLang="en-US" sz="2000" dirty="0" smtClean="0">
                <a:latin typeface="Times New Roman" panose="02020603050405020304" pitchFamily="18" charset="0"/>
                <a:cs typeface="Times New Roman" panose="02020603050405020304" pitchFamily="18" charset="0"/>
              </a:rPr>
              <a:t>history</a:t>
            </a:r>
          </a:p>
          <a:p>
            <a:r>
              <a:rPr lang="en-US" altLang="en-US" sz="2000" dirty="0" smtClean="0">
                <a:latin typeface="Times New Roman" panose="02020603050405020304" pitchFamily="18" charset="0"/>
                <a:cs typeface="Times New Roman" panose="02020603050405020304" pitchFamily="18" charset="0"/>
              </a:rPr>
              <a:t>Code formatter</a:t>
            </a:r>
          </a:p>
          <a:p>
            <a:r>
              <a:rPr lang="en-US" altLang="en-US" sz="2000" dirty="0" smtClean="0">
                <a:latin typeface="Times New Roman" panose="02020603050405020304" pitchFamily="18" charset="0"/>
                <a:cs typeface="Times New Roman" panose="02020603050405020304" pitchFamily="18" charset="0"/>
              </a:rPr>
              <a:t>Source </a:t>
            </a:r>
            <a:r>
              <a:rPr lang="en-US" altLang="en-US" sz="2000" dirty="0">
                <a:latin typeface="Times New Roman" panose="02020603050405020304" pitchFamily="18" charset="0"/>
                <a:cs typeface="Times New Roman" panose="02020603050405020304" pitchFamily="18" charset="0"/>
              </a:rPr>
              <a:t>code for binary </a:t>
            </a:r>
            <a:r>
              <a:rPr lang="en-US" altLang="en-US" sz="2000" dirty="0" smtClean="0">
                <a:latin typeface="Times New Roman" panose="02020603050405020304" pitchFamily="18" charset="0"/>
                <a:cs typeface="Times New Roman" panose="02020603050405020304" pitchFamily="18" charset="0"/>
              </a:rPr>
              <a:t>libraries</a:t>
            </a:r>
          </a:p>
          <a:p>
            <a:r>
              <a:rPr lang="en-US" altLang="en-US" sz="2000" dirty="0" smtClean="0">
                <a:latin typeface="Times New Roman" panose="02020603050405020304" pitchFamily="18" charset="0"/>
                <a:cs typeface="Times New Roman" panose="02020603050405020304" pitchFamily="18" charset="0"/>
              </a:rPr>
              <a:t>Built-in refactoring etc</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smtClean="0">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36838" t="21558" r="13084" b="48340"/>
          <a:stretch>
            <a:fillRect/>
          </a:stretch>
        </p:blipFill>
        <p:spPr bwMode="auto">
          <a:xfrm>
            <a:off x="7157114" y="883789"/>
            <a:ext cx="4760184" cy="2145590"/>
          </a:xfrm>
          <a:prstGeom prst="rect">
            <a:avLst/>
          </a:prstGeom>
          <a:noFill/>
          <a:ln w="9525">
            <a:solidFill>
              <a:srgbClr val="FFFFFF"/>
            </a:solidFill>
            <a:miter lim="800000"/>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l="10489" t="40161" r="28949" b="33777"/>
          <a:stretch>
            <a:fillRect/>
          </a:stretch>
        </p:blipFill>
        <p:spPr bwMode="auto">
          <a:xfrm>
            <a:off x="5091800" y="4020049"/>
            <a:ext cx="6645275" cy="188436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pic>
      <p:grpSp>
        <p:nvGrpSpPr>
          <p:cNvPr id="6" name="Group 5"/>
          <p:cNvGrpSpPr>
            <a:grpSpLocks/>
          </p:cNvGrpSpPr>
          <p:nvPr/>
        </p:nvGrpSpPr>
        <p:grpSpPr bwMode="auto">
          <a:xfrm>
            <a:off x="3809100" y="3326311"/>
            <a:ext cx="5446713" cy="2968625"/>
            <a:chOff x="146" y="1640"/>
            <a:chExt cx="3431" cy="1870"/>
          </a:xfrm>
        </p:grpSpPr>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l="22121" t="52777" r="51663" b="30844"/>
            <a:stretch>
              <a:fillRect/>
            </a:stretch>
          </p:blipFill>
          <p:spPr bwMode="auto">
            <a:xfrm>
              <a:off x="1765" y="2661"/>
              <a:ext cx="1812" cy="84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pic>
        <p:sp>
          <p:nvSpPr>
            <p:cNvPr id="8" name="AutoShape 7"/>
            <p:cNvSpPr>
              <a:spLocks/>
            </p:cNvSpPr>
            <p:nvPr/>
          </p:nvSpPr>
          <p:spPr bwMode="auto">
            <a:xfrm>
              <a:off x="146" y="1640"/>
              <a:ext cx="1474" cy="188"/>
            </a:xfrm>
            <a:prstGeom prst="accentCallout1">
              <a:avLst>
                <a:gd name="adj1" fmla="val 34125"/>
                <a:gd name="adj2" fmla="val 102620"/>
                <a:gd name="adj3" fmla="val 504741"/>
                <a:gd name="adj4" fmla="val 138394"/>
              </a:avLst>
            </a:prstGeom>
            <a:noFill/>
            <a:ln w="38100">
              <a:solidFill>
                <a:schemeClr val="tx1"/>
              </a:solidFill>
              <a:miter lim="800000"/>
              <a:headEnd type="none" w="sm" len="sm"/>
              <a:tailEnd type="arrow"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spAutoFit/>
            </a:bodyPr>
            <a:lstStyle/>
            <a:p>
              <a:r>
                <a:rPr lang="en-US" altLang="en-US" sz="1800" dirty="0">
                  <a:latin typeface="Times New Roman" panose="02020603050405020304" pitchFamily="18" charset="0"/>
                  <a:cs typeface="Times New Roman" panose="02020603050405020304" pitchFamily="18" charset="0"/>
                </a:rPr>
                <a:t>List of plausible methods</a:t>
              </a:r>
            </a:p>
          </p:txBody>
        </p:sp>
      </p:grpSp>
      <p:grpSp>
        <p:nvGrpSpPr>
          <p:cNvPr id="9" name="Group 8"/>
          <p:cNvGrpSpPr>
            <a:grpSpLocks/>
          </p:cNvGrpSpPr>
          <p:nvPr/>
        </p:nvGrpSpPr>
        <p:grpSpPr bwMode="auto">
          <a:xfrm>
            <a:off x="9258988" y="3405686"/>
            <a:ext cx="3203575" cy="2795588"/>
            <a:chOff x="3579" y="1690"/>
            <a:chExt cx="2018" cy="1761"/>
          </a:xfrm>
        </p:grpSpPr>
        <p:pic>
          <p:nvPicPr>
            <p:cNvPr id="10" name="Picture 9"/>
            <p:cNvPicPr>
              <a:picLocks noChangeAspect="1" noChangeArrowheads="1"/>
            </p:cNvPicPr>
            <p:nvPr/>
          </p:nvPicPr>
          <p:blipFill>
            <a:blip r:embed="rId5">
              <a:extLst>
                <a:ext uri="{28A0092B-C50C-407E-A947-70E740481C1C}">
                  <a14:useLocalDpi xmlns:a14="http://schemas.microsoft.com/office/drawing/2010/main" val="0"/>
                </a:ext>
              </a:extLst>
            </a:blip>
            <a:srcRect l="48424" t="52219" r="29369" b="31924"/>
            <a:stretch>
              <a:fillRect/>
            </a:stretch>
          </p:blipFill>
          <p:spPr bwMode="auto">
            <a:xfrm>
              <a:off x="3579" y="2629"/>
              <a:ext cx="1535" cy="822"/>
            </a:xfrm>
            <a:prstGeom prst="rect">
              <a:avLst/>
            </a:prstGeom>
            <a:noFill/>
            <a:ln w="38100">
              <a:solidFill>
                <a:srgbClr val="EAEAEA"/>
              </a:solidFill>
              <a:miter lim="800000"/>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pic>
        <p:sp>
          <p:nvSpPr>
            <p:cNvPr id="11" name="AutoShape 10"/>
            <p:cNvSpPr>
              <a:spLocks/>
            </p:cNvSpPr>
            <p:nvPr/>
          </p:nvSpPr>
          <p:spPr bwMode="auto">
            <a:xfrm>
              <a:off x="4388" y="1690"/>
              <a:ext cx="1209" cy="188"/>
            </a:xfrm>
            <a:prstGeom prst="accentCallout1">
              <a:avLst>
                <a:gd name="adj1" fmla="val 34125"/>
                <a:gd name="adj2" fmla="val -3972"/>
                <a:gd name="adj3" fmla="val 477250"/>
                <a:gd name="adj4" fmla="val -56245"/>
              </a:avLst>
            </a:prstGeom>
            <a:noFill/>
            <a:ln w="38100">
              <a:solidFill>
                <a:schemeClr val="tx1"/>
              </a:solidFill>
              <a:miter lim="800000"/>
              <a:headEnd type="none" w="sm" len="sm"/>
              <a:tailEnd type="arrow"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lIns="0" tIns="10800" rIns="0" bIns="10800">
              <a:spAutoFit/>
            </a:bodyPr>
            <a:lstStyle/>
            <a:p>
              <a:r>
                <a:rPr lang="en-US" altLang="en-US" sz="1800" dirty="0">
                  <a:latin typeface="Times New Roman" panose="02020603050405020304" pitchFamily="18" charset="0"/>
                  <a:cs typeface="Times New Roman" panose="02020603050405020304" pitchFamily="18" charset="0"/>
                </a:rPr>
                <a:t>Doc for method</a:t>
              </a:r>
            </a:p>
          </p:txBody>
        </p:sp>
      </p:grpSp>
      <p:sp>
        <p:nvSpPr>
          <p:cNvPr id="22" name="TextBox 21"/>
          <p:cNvSpPr txBox="1"/>
          <p:nvPr/>
        </p:nvSpPr>
        <p:spPr>
          <a:xfrm>
            <a:off x="8893474" y="3055335"/>
            <a:ext cx="622286" cy="369332"/>
          </a:xfrm>
          <a:prstGeom prst="rect">
            <a:avLst/>
          </a:prstGeom>
          <a:noFill/>
        </p:spPr>
        <p:txBody>
          <a:bodyPr wrap="none" rtlCol="0">
            <a:spAutoFit/>
          </a:bodyPr>
          <a:lstStyle/>
          <a:p>
            <a:r>
              <a:rPr lang="en-US" dirty="0" smtClean="0"/>
              <a:t>Fig 1</a:t>
            </a:r>
            <a:endParaRPr lang="en-US" dirty="0"/>
          </a:p>
        </p:txBody>
      </p:sp>
      <p:sp>
        <p:nvSpPr>
          <p:cNvPr id="23" name="TextBox 22"/>
          <p:cNvSpPr txBox="1"/>
          <p:nvPr/>
        </p:nvSpPr>
        <p:spPr>
          <a:xfrm>
            <a:off x="8103294" y="6392194"/>
            <a:ext cx="622286" cy="369332"/>
          </a:xfrm>
          <a:prstGeom prst="rect">
            <a:avLst/>
          </a:prstGeom>
          <a:noFill/>
        </p:spPr>
        <p:txBody>
          <a:bodyPr wrap="none" rtlCol="0">
            <a:spAutoFit/>
          </a:bodyPr>
          <a:lstStyle/>
          <a:p>
            <a:r>
              <a:rPr lang="en-US" dirty="0" smtClean="0"/>
              <a:t>Fig 2</a:t>
            </a:r>
            <a:endParaRPr lang="en-US" dirty="0"/>
          </a:p>
        </p:txBody>
      </p:sp>
    </p:spTree>
    <p:extLst>
      <p:ext uri="{BB962C8B-B14F-4D97-AF65-F5344CB8AC3E}">
        <p14:creationId xmlns:p14="http://schemas.microsoft.com/office/powerpoint/2010/main" val="296726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284" y="205468"/>
            <a:ext cx="11266715" cy="781504"/>
          </a:xfrm>
        </p:spPr>
        <p:txBody>
          <a:bodyPr/>
          <a:lstStyle/>
          <a:p>
            <a:r>
              <a:rPr lang="en-US" dirty="0" smtClean="0">
                <a:latin typeface="Times New Roman" panose="02020603050405020304" pitchFamily="18" charset="0"/>
                <a:cs typeface="Times New Roman" panose="02020603050405020304" pitchFamily="18" charset="0"/>
              </a:rPr>
              <a:t>Code Refactoring in Eclipse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7284" y="1364344"/>
            <a:ext cx="10515600" cy="5417004"/>
          </a:xfrm>
        </p:spPr>
        <p:txBody>
          <a:bodyPr>
            <a:noAutofit/>
          </a:bodyPr>
          <a:lstStyle/>
          <a:p>
            <a:r>
              <a:rPr lang="en-US" altLang="en-US" sz="2000" dirty="0">
                <a:latin typeface="Times New Roman" panose="02020603050405020304" pitchFamily="18" charset="0"/>
                <a:cs typeface="Times New Roman" panose="02020603050405020304" pitchFamily="18" charset="0"/>
              </a:rPr>
              <a:t>JDT has actions for refactoring Java code</a:t>
            </a:r>
          </a:p>
          <a:p>
            <a:r>
              <a:rPr lang="en-US" altLang="en-US" sz="2000" dirty="0">
                <a:latin typeface="Times New Roman" panose="02020603050405020304" pitchFamily="18" charset="0"/>
                <a:cs typeface="Times New Roman" panose="02020603050405020304" pitchFamily="18" charset="0"/>
              </a:rPr>
              <a:t>Refactoring actions rewrite source code</a:t>
            </a:r>
          </a:p>
          <a:p>
            <a:pPr lvl="1"/>
            <a:r>
              <a:rPr lang="en-US" altLang="en-US" sz="2000" dirty="0">
                <a:latin typeface="Times New Roman" panose="02020603050405020304" pitchFamily="18" charset="0"/>
                <a:cs typeface="Times New Roman" panose="02020603050405020304" pitchFamily="18" charset="0"/>
              </a:rPr>
              <a:t>Within a single Java source file</a:t>
            </a:r>
          </a:p>
          <a:p>
            <a:pPr lvl="1"/>
            <a:r>
              <a:rPr lang="en-US" altLang="en-US" sz="2000" dirty="0">
                <a:latin typeface="Times New Roman" panose="02020603050405020304" pitchFamily="18" charset="0"/>
                <a:cs typeface="Times New Roman" panose="02020603050405020304" pitchFamily="18" charset="0"/>
              </a:rPr>
              <a:t>Across multiple interrelated Java source files</a:t>
            </a:r>
          </a:p>
          <a:p>
            <a:r>
              <a:rPr lang="en-US" altLang="en-US" sz="2000" dirty="0">
                <a:latin typeface="Times New Roman" panose="02020603050405020304" pitchFamily="18" charset="0"/>
                <a:cs typeface="Times New Roman" panose="02020603050405020304" pitchFamily="18" charset="0"/>
              </a:rPr>
              <a:t>Refactoring actions preserve program semantics</a:t>
            </a:r>
          </a:p>
          <a:p>
            <a:pPr lvl="1"/>
            <a:r>
              <a:rPr lang="en-US" altLang="en-US" sz="2000" dirty="0">
                <a:latin typeface="Times New Roman" panose="02020603050405020304" pitchFamily="18" charset="0"/>
                <a:cs typeface="Times New Roman" panose="02020603050405020304" pitchFamily="18" charset="0"/>
              </a:rPr>
              <a:t>Does not alter what program does</a:t>
            </a:r>
          </a:p>
          <a:p>
            <a:pPr lvl="1"/>
            <a:r>
              <a:rPr lang="en-US" altLang="en-US" sz="2000" dirty="0">
                <a:latin typeface="Times New Roman" panose="02020603050405020304" pitchFamily="18" charset="0"/>
                <a:cs typeface="Times New Roman" panose="02020603050405020304" pitchFamily="18" charset="0"/>
              </a:rPr>
              <a:t>Just affects the way it does </a:t>
            </a:r>
            <a:r>
              <a:rPr lang="en-US" altLang="en-US" sz="2000" dirty="0" smtClean="0">
                <a:latin typeface="Times New Roman" panose="02020603050405020304" pitchFamily="18" charset="0"/>
                <a:cs typeface="Times New Roman" panose="02020603050405020304" pitchFamily="18" charset="0"/>
              </a:rPr>
              <a:t>it</a:t>
            </a:r>
            <a:endParaRPr lang="en-US" altLang="en-US" sz="2000" dirty="0">
              <a:latin typeface="Times New Roman" panose="02020603050405020304" pitchFamily="18" charset="0"/>
              <a:cs typeface="Times New Roman" panose="02020603050405020304" pitchFamily="18" charset="0"/>
            </a:endParaRPr>
          </a:p>
          <a:p>
            <a:r>
              <a:rPr lang="en-US" altLang="en-US" sz="2000" dirty="0" smtClean="0">
                <a:latin typeface="Times New Roman" panose="02020603050405020304" pitchFamily="18" charset="0"/>
                <a:cs typeface="Times New Roman" panose="02020603050405020304" pitchFamily="18" charset="0"/>
              </a:rPr>
              <a:t>Refactoring </a:t>
            </a:r>
            <a:r>
              <a:rPr lang="en-US" altLang="en-US" sz="2000" dirty="0">
                <a:latin typeface="Times New Roman" panose="02020603050405020304" pitchFamily="18" charset="0"/>
                <a:cs typeface="Times New Roman" panose="02020603050405020304" pitchFamily="18" charset="0"/>
              </a:rPr>
              <a:t>actions rewrite source </a:t>
            </a:r>
            <a:r>
              <a:rPr lang="en-US" altLang="en-US" sz="2000" dirty="0" smtClean="0">
                <a:latin typeface="Times New Roman" panose="02020603050405020304" pitchFamily="18" charset="0"/>
                <a:cs typeface="Times New Roman" panose="02020603050405020304" pitchFamily="18" charset="0"/>
              </a:rPr>
              <a:t>code</a:t>
            </a:r>
            <a:endParaRPr lang="en-US" altLang="en-US" sz="2000" dirty="0">
              <a:latin typeface="Times New Roman" panose="02020603050405020304" pitchFamily="18" charset="0"/>
              <a:cs typeface="Times New Roman" panose="02020603050405020304" pitchFamily="18" charset="0"/>
            </a:endParaRPr>
          </a:p>
          <a:p>
            <a:pPr lvl="1"/>
            <a:r>
              <a:rPr lang="en-US" altLang="en-US" sz="2000" dirty="0">
                <a:latin typeface="Times New Roman" panose="02020603050405020304" pitchFamily="18" charset="0"/>
                <a:cs typeface="Times New Roman" panose="02020603050405020304" pitchFamily="18" charset="0"/>
              </a:rPr>
              <a:t>Within a single Java source file</a:t>
            </a:r>
          </a:p>
          <a:p>
            <a:pPr lvl="1"/>
            <a:r>
              <a:rPr lang="en-US" altLang="en-US" sz="2000" dirty="0">
                <a:latin typeface="Times New Roman" panose="02020603050405020304" pitchFamily="18" charset="0"/>
                <a:cs typeface="Times New Roman" panose="02020603050405020304" pitchFamily="18" charset="0"/>
              </a:rPr>
              <a:t>Across multiple interrelated Java source </a:t>
            </a:r>
            <a:r>
              <a:rPr lang="en-US" altLang="en-US" sz="2000" dirty="0" smtClean="0">
                <a:latin typeface="Times New Roman" panose="02020603050405020304" pitchFamily="18" charset="0"/>
                <a:cs typeface="Times New Roman" panose="02020603050405020304" pitchFamily="18" charset="0"/>
              </a:rPr>
              <a:t>files</a:t>
            </a:r>
            <a:endParaRPr lang="en-US" altLang="en-US" sz="2000" dirty="0">
              <a:latin typeface="Times New Roman" panose="02020603050405020304" pitchFamily="18" charset="0"/>
              <a:cs typeface="Times New Roman" panose="02020603050405020304" pitchFamily="18" charset="0"/>
            </a:endParaRPr>
          </a:p>
          <a:p>
            <a:r>
              <a:rPr lang="en-US" altLang="en-US" sz="2000" dirty="0" smtClean="0">
                <a:latin typeface="Times New Roman" panose="02020603050405020304" pitchFamily="18" charset="0"/>
                <a:cs typeface="Times New Roman" panose="02020603050405020304" pitchFamily="18" charset="0"/>
              </a:rPr>
              <a:t>Refactoring actions include</a:t>
            </a:r>
          </a:p>
          <a:p>
            <a:pPr lvl="1"/>
            <a:r>
              <a:rPr lang="en-US" altLang="en-US" sz="2000" dirty="0">
                <a:latin typeface="Times New Roman" panose="02020603050405020304" pitchFamily="18" charset="0"/>
                <a:cs typeface="Times New Roman" panose="02020603050405020304" pitchFamily="18" charset="0"/>
              </a:rPr>
              <a:t>M</a:t>
            </a:r>
            <a:r>
              <a:rPr lang="en-US" altLang="en-US" sz="2000" dirty="0" smtClean="0">
                <a:latin typeface="Times New Roman" panose="02020603050405020304" pitchFamily="18" charset="0"/>
                <a:cs typeface="Times New Roman" panose="02020603050405020304" pitchFamily="18" charset="0"/>
              </a:rPr>
              <a:t>ove</a:t>
            </a:r>
          </a:p>
          <a:p>
            <a:pPr lvl="1"/>
            <a:r>
              <a:rPr lang="en-US" altLang="en-US" sz="2000" dirty="0" smtClean="0">
                <a:latin typeface="Times New Roman" panose="02020603050405020304" pitchFamily="18" charset="0"/>
                <a:cs typeface="Times New Roman" panose="02020603050405020304" pitchFamily="18" charset="0"/>
              </a:rPr>
              <a:t>Rename</a:t>
            </a:r>
          </a:p>
          <a:p>
            <a:pPr lvl="1"/>
            <a:r>
              <a:rPr lang="en-US" altLang="en-US" sz="2000" dirty="0" smtClean="0">
                <a:latin typeface="Times New Roman" panose="02020603050405020304" pitchFamily="18" charset="0"/>
                <a:cs typeface="Times New Roman" panose="02020603050405020304" pitchFamily="18" charset="0"/>
              </a:rPr>
              <a:t>Organize Imports</a:t>
            </a:r>
          </a:p>
          <a:p>
            <a:pPr lvl="1"/>
            <a:r>
              <a:rPr lang="en-US" altLang="en-US" sz="2000" dirty="0" smtClean="0">
                <a:latin typeface="Times New Roman" panose="02020603050405020304" pitchFamily="18" charset="0"/>
                <a:cs typeface="Times New Roman" panose="02020603050405020304" pitchFamily="18" charset="0"/>
              </a:rPr>
              <a:t>Extract Methods etc</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6668" t="19780" r="26837" b="17668"/>
          <a:stretch>
            <a:fillRect/>
          </a:stretch>
        </p:blipFill>
        <p:spPr bwMode="auto">
          <a:xfrm>
            <a:off x="5936342" y="1219201"/>
            <a:ext cx="6096747" cy="430119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pic>
    </p:spTree>
    <p:extLst>
      <p:ext uri="{BB962C8B-B14F-4D97-AF65-F5344CB8AC3E}">
        <p14:creationId xmlns:p14="http://schemas.microsoft.com/office/powerpoint/2010/main" val="2576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9388" y="320258"/>
            <a:ext cx="11036969" cy="610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latin typeface="Times New Roman" panose="02020603050405020304" pitchFamily="18" charset="0"/>
                <a:cs typeface="Times New Roman" panose="02020603050405020304" pitchFamily="18" charset="0"/>
              </a:rPr>
              <a:t>ECLIPSE IN DEVELOPMENT</a:t>
            </a:r>
            <a:endParaRPr lang="en-US"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601576" y="1107170"/>
            <a:ext cx="10892591" cy="11550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eaLnBrk="0" fontAlgn="base" hangingPunct="0">
              <a:lnSpc>
                <a:spcPct val="100000"/>
              </a:lnSpc>
              <a:spcBef>
                <a:spcPct val="0"/>
              </a:spcBef>
              <a:spcAft>
                <a:spcPct val="0"/>
              </a:spcAft>
            </a:pPr>
            <a:r>
              <a:rPr lang="en-US" sz="2000" dirty="0" smtClean="0">
                <a:latin typeface="Times New Roman" panose="02020603050405020304" pitchFamily="18" charset="0"/>
                <a:cs typeface="Times New Roman" panose="02020603050405020304" pitchFamily="18" charset="0"/>
              </a:rPr>
              <a:t>Eclipse can be used to develop software modules in various languages. Languages that are supported in Eclipse include </a:t>
            </a:r>
            <a:r>
              <a:rPr lang="en-US" sz="2000" dirty="0">
                <a:latin typeface="Times New Roman" panose="02020603050405020304" pitchFamily="18" charset="0"/>
                <a:cs typeface="Times New Roman" panose="02020603050405020304" pitchFamily="18" charset="0"/>
              </a:rPr>
              <a:t>C, C++,java, ABAP, COBOL, Python, </a:t>
            </a:r>
            <a:r>
              <a:rPr lang="en-US" sz="2000" dirty="0" smtClean="0">
                <a:latin typeface="Times New Roman" panose="02020603050405020304" pitchFamily="18" charset="0"/>
                <a:cs typeface="Times New Roman" panose="02020603050405020304" pitchFamily="18" charset="0"/>
              </a:rPr>
              <a:t>Ruby, Fortran, </a:t>
            </a:r>
            <a:r>
              <a:rPr lang="en-US" sz="2000" dirty="0" err="1" smtClean="0">
                <a:latin typeface="Times New Roman" panose="02020603050405020304" pitchFamily="18" charset="0"/>
                <a:cs typeface="Times New Roman" panose="02020603050405020304" pitchFamily="18" charset="0"/>
              </a:rPr>
              <a:t>Birt</a:t>
            </a:r>
            <a:r>
              <a:rPr lang="en-US" sz="2000" dirty="0" smtClean="0">
                <a:latin typeface="Times New Roman" panose="02020603050405020304" pitchFamily="18" charset="0"/>
                <a:cs typeface="Times New Roman" panose="02020603050405020304" pitchFamily="18" charset="0"/>
              </a:rPr>
              <a:t> etc.</a:t>
            </a:r>
          </a:p>
          <a:p>
            <a:pPr marL="342900" indent="-342900" eaLnBrk="0" fontAlgn="base" hangingPunct="0">
              <a:lnSpc>
                <a:spcPct val="100000"/>
              </a:lnSpc>
              <a:spcBef>
                <a:spcPct val="0"/>
              </a:spcBef>
              <a:spcAft>
                <a:spcPct val="0"/>
              </a:spcAft>
            </a:pPr>
            <a:r>
              <a:rPr lang="en-US" sz="2000" dirty="0" smtClean="0">
                <a:latin typeface="Times New Roman" panose="02020603050405020304" pitchFamily="18" charset="0"/>
                <a:cs typeface="Times New Roman" panose="02020603050405020304" pitchFamily="18" charset="0"/>
              </a:rPr>
              <a:t>Let us consider Java for demonstrating the Eclipse development environment.</a:t>
            </a:r>
          </a:p>
        </p:txBody>
      </p:sp>
      <p:pic>
        <p:nvPicPr>
          <p:cNvPr id="6" name="Picture 5"/>
          <p:cNvPicPr>
            <a:picLocks noChangeAspect="1"/>
          </p:cNvPicPr>
          <p:nvPr/>
        </p:nvPicPr>
        <p:blipFill>
          <a:blip r:embed="rId2"/>
          <a:stretch>
            <a:fillRect/>
          </a:stretch>
        </p:blipFill>
        <p:spPr>
          <a:xfrm>
            <a:off x="6967315" y="2168958"/>
            <a:ext cx="4526852" cy="4168946"/>
          </a:xfrm>
          <a:prstGeom prst="rect">
            <a:avLst/>
          </a:prstGeom>
          <a:ln>
            <a:solidFill>
              <a:schemeClr val="tx1"/>
            </a:solidFill>
          </a:ln>
        </p:spPr>
      </p:pic>
      <p:sp>
        <p:nvSpPr>
          <p:cNvPr id="8" name="TextBox 7"/>
          <p:cNvSpPr txBox="1"/>
          <p:nvPr/>
        </p:nvSpPr>
        <p:spPr>
          <a:xfrm>
            <a:off x="529388" y="2368583"/>
            <a:ext cx="5961888"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Before getting started verify the Java runtime Environment.</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Select Windows in Menu Bar &gt; preferences &gt;Java &gt;Installed JRE.</a:t>
            </a:r>
            <a:r>
              <a:rPr lang="en-US" sz="2000" dirty="0">
                <a:latin typeface="Times New Roman" panose="02020603050405020304" pitchFamily="18" charset="0"/>
                <a:cs typeface="Times New Roman" panose="02020603050405020304" pitchFamily="18" charset="0"/>
              </a:rPr>
              <a:t> Confirm that a JRE has been detected.</a:t>
            </a:r>
          </a:p>
        </p:txBody>
      </p:sp>
    </p:spTree>
    <p:extLst>
      <p:ext uri="{BB962C8B-B14F-4D97-AF65-F5344CB8AC3E}">
        <p14:creationId xmlns:p14="http://schemas.microsoft.com/office/powerpoint/2010/main" val="770896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81000"/>
            <a:ext cx="11362944" cy="461665"/>
          </a:xfrm>
          <a:prstGeom prst="rect">
            <a:avLst/>
          </a:prstGeom>
        </p:spPr>
        <p:txBody>
          <a:bodyPr wrap="square">
            <a:spAutoFit/>
          </a:bodyPr>
          <a:lstStyle/>
          <a:p>
            <a:pPr marL="342900" indent="-342900">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Launch</a:t>
            </a:r>
            <a:r>
              <a:rPr lang="en-US" sz="2000" dirty="0" smtClean="0">
                <a:solidFill>
                  <a:srgbClr val="000000"/>
                </a:solidFill>
                <a:latin typeface="Times New Roman" panose="02020603050405020304" pitchFamily="18" charset="0"/>
                <a:cs typeface="Times New Roman" panose="02020603050405020304" pitchFamily="18" charset="0"/>
              </a:rPr>
              <a:t> Eclipse and </a:t>
            </a:r>
            <a:r>
              <a:rPr lang="en-US" sz="2000" dirty="0">
                <a:solidFill>
                  <a:srgbClr val="000000"/>
                </a:solidFill>
                <a:latin typeface="Times New Roman" panose="02020603050405020304" pitchFamily="18" charset="0"/>
                <a:cs typeface="Times New Roman" panose="02020603050405020304" pitchFamily="18" charset="0"/>
              </a:rPr>
              <a:t>select the menu item </a:t>
            </a:r>
            <a:r>
              <a:rPr lang="en-US" sz="2000" b="1" dirty="0">
                <a:solidFill>
                  <a:srgbClr val="000000"/>
                </a:solidFill>
                <a:latin typeface="Times New Roman" panose="02020603050405020304" pitchFamily="18" charset="0"/>
                <a:cs typeface="Times New Roman" panose="02020603050405020304" pitchFamily="18" charset="0"/>
              </a:rPr>
              <a:t>File &gt; New </a:t>
            </a:r>
            <a:r>
              <a:rPr lang="en-US" sz="2000" b="1" dirty="0" smtClean="0">
                <a:solidFill>
                  <a:srgbClr val="000000"/>
                </a:solidFill>
                <a:latin typeface="Times New Roman" panose="02020603050405020304" pitchFamily="18" charset="0"/>
                <a:cs typeface="Times New Roman" panose="02020603050405020304" pitchFamily="18" charset="0"/>
              </a:rPr>
              <a:t>&gt; Project</a:t>
            </a:r>
            <a:r>
              <a:rPr lang="en-US" sz="2000" b="1" dirty="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to open the </a:t>
            </a:r>
            <a:r>
              <a:rPr lang="en-US" sz="2000" b="1" dirty="0">
                <a:solidFill>
                  <a:srgbClr val="000000"/>
                </a:solidFill>
                <a:latin typeface="Times New Roman" panose="02020603050405020304" pitchFamily="18" charset="0"/>
                <a:cs typeface="Times New Roman" panose="02020603050405020304" pitchFamily="18" charset="0"/>
              </a:rPr>
              <a:t>New Project</a:t>
            </a:r>
            <a:r>
              <a:rPr lang="en-US" sz="2000" dirty="0">
                <a:solidFill>
                  <a:srgbClr val="000000"/>
                </a:solidFill>
                <a:latin typeface="Times New Roman" panose="02020603050405020304" pitchFamily="18" charset="0"/>
                <a:cs typeface="Times New Roman" panose="02020603050405020304" pitchFamily="18" charset="0"/>
              </a:rPr>
              <a:t> wizard</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7388028" y="1561763"/>
            <a:ext cx="97105" cy="0"/>
          </a:xfrm>
          <a:prstGeom prst="line">
            <a:avLst/>
          </a:prstGeom>
          <a:ln w="53975">
            <a:solidFill>
              <a:srgbClr val="FF0000">
                <a:alpha val="0"/>
              </a:srgb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7404212" y="1561763"/>
            <a:ext cx="80921" cy="8092"/>
          </a:xfrm>
          <a:prstGeom prst="line">
            <a:avLst/>
          </a:prstGeom>
          <a:ln w="50800">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94137" y="1916482"/>
            <a:ext cx="396262" cy="369332"/>
          </a:xfrm>
          <a:prstGeom prst="rect">
            <a:avLst/>
          </a:prstGeom>
          <a:noFill/>
        </p:spPr>
        <p:txBody>
          <a:bodyPr wrap="none" rtlCol="0">
            <a:spAutoFit/>
          </a:bodyPr>
          <a:lstStyle/>
          <a:p>
            <a:r>
              <a:rPr lang="en-US" dirty="0" smtClean="0"/>
              <a:t>    </a:t>
            </a:r>
            <a:endParaRPr lang="en-US" dirty="0"/>
          </a:p>
        </p:txBody>
      </p:sp>
      <p:sp>
        <p:nvSpPr>
          <p:cNvPr id="13" name="TextBox 12"/>
          <p:cNvSpPr txBox="1"/>
          <p:nvPr/>
        </p:nvSpPr>
        <p:spPr>
          <a:xfrm>
            <a:off x="7287002" y="1538726"/>
            <a:ext cx="396262" cy="369332"/>
          </a:xfrm>
          <a:prstGeom prst="rect">
            <a:avLst/>
          </a:prstGeom>
          <a:noFill/>
        </p:spPr>
        <p:txBody>
          <a:bodyPr wrap="none" rtlCol="0">
            <a:spAutoFit/>
          </a:bodyPr>
          <a:lstStyle/>
          <a:p>
            <a:r>
              <a:rPr lang="en-US" dirty="0" smtClean="0"/>
              <a:t>    </a:t>
            </a:r>
            <a:endParaRPr lang="en-US" dirty="0"/>
          </a:p>
        </p:txBody>
      </p:sp>
      <p:pic>
        <p:nvPicPr>
          <p:cNvPr id="12" name="Picture 11"/>
          <p:cNvPicPr>
            <a:picLocks noChangeAspect="1"/>
          </p:cNvPicPr>
          <p:nvPr/>
        </p:nvPicPr>
        <p:blipFill>
          <a:blip r:embed="rId3"/>
          <a:stretch>
            <a:fillRect/>
          </a:stretch>
        </p:blipFill>
        <p:spPr>
          <a:xfrm>
            <a:off x="6619494" y="842665"/>
            <a:ext cx="5048250" cy="5029200"/>
          </a:xfrm>
          <a:prstGeom prst="rect">
            <a:avLst/>
          </a:prstGeom>
          <a:ln>
            <a:solidFill>
              <a:schemeClr val="tx1"/>
            </a:solidFill>
          </a:ln>
        </p:spPr>
      </p:pic>
      <p:sp>
        <p:nvSpPr>
          <p:cNvPr id="15" name="TextBox 14"/>
          <p:cNvSpPr txBox="1"/>
          <p:nvPr/>
        </p:nvSpPr>
        <p:spPr>
          <a:xfrm>
            <a:off x="304800" y="1074420"/>
            <a:ext cx="60960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Enter the project Name and select the version of JRE to be used and click on Finish</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After creating the project this can be seen in the project explored as shown in fig2.</a:t>
            </a:r>
            <a:endParaRPr lang="en-US" sz="2000"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4"/>
          <a:stretch>
            <a:fillRect/>
          </a:stretch>
        </p:blipFill>
        <p:spPr>
          <a:xfrm>
            <a:off x="1372855" y="2698193"/>
            <a:ext cx="3683845" cy="1533161"/>
          </a:xfrm>
          <a:prstGeom prst="rect">
            <a:avLst/>
          </a:prstGeom>
          <a:ln>
            <a:solidFill>
              <a:schemeClr val="tx1"/>
            </a:solidFill>
          </a:ln>
        </p:spPr>
      </p:pic>
      <p:sp>
        <p:nvSpPr>
          <p:cNvPr id="17" name="TextBox 16"/>
          <p:cNvSpPr txBox="1"/>
          <p:nvPr/>
        </p:nvSpPr>
        <p:spPr>
          <a:xfrm>
            <a:off x="4046220" y="4343400"/>
            <a:ext cx="622286" cy="369332"/>
          </a:xfrm>
          <a:prstGeom prst="rect">
            <a:avLst/>
          </a:prstGeom>
          <a:noFill/>
        </p:spPr>
        <p:txBody>
          <a:bodyPr wrap="none" rtlCol="0">
            <a:spAutoFit/>
          </a:bodyPr>
          <a:lstStyle/>
          <a:p>
            <a:r>
              <a:rPr lang="en-US" dirty="0" smtClean="0"/>
              <a:t>Fig 2</a:t>
            </a:r>
            <a:endParaRPr lang="en-US" dirty="0"/>
          </a:p>
        </p:txBody>
      </p:sp>
      <p:sp>
        <p:nvSpPr>
          <p:cNvPr id="19" name="TextBox 18"/>
          <p:cNvSpPr txBox="1"/>
          <p:nvPr/>
        </p:nvSpPr>
        <p:spPr>
          <a:xfrm>
            <a:off x="8480679" y="5965984"/>
            <a:ext cx="622286" cy="369332"/>
          </a:xfrm>
          <a:prstGeom prst="rect">
            <a:avLst/>
          </a:prstGeom>
          <a:noFill/>
        </p:spPr>
        <p:txBody>
          <a:bodyPr wrap="none" rtlCol="0">
            <a:spAutoFit/>
          </a:bodyPr>
          <a:lstStyle/>
          <a:p>
            <a:r>
              <a:rPr lang="en-US" dirty="0" smtClean="0"/>
              <a:t>Fig 1</a:t>
            </a:r>
            <a:endParaRPr lang="en-US" dirty="0"/>
          </a:p>
        </p:txBody>
      </p:sp>
      <p:sp>
        <p:nvSpPr>
          <p:cNvPr id="20" name="TextBox 19"/>
          <p:cNvSpPr txBox="1"/>
          <p:nvPr/>
        </p:nvSpPr>
        <p:spPr>
          <a:xfrm>
            <a:off x="304800" y="5013067"/>
            <a:ext cx="579882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 the project explorer only a source directory and an instance of JRE is created.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406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83358" y="406258"/>
            <a:ext cx="11199126" cy="6199258"/>
          </a:xfrm>
        </p:spPr>
        <p:txBody>
          <a:bodyPr>
            <a:normAutofit/>
          </a:bodyPr>
          <a:lstStyle/>
          <a:p>
            <a:r>
              <a:rPr lang="en-US" sz="2000" dirty="0" smtClean="0">
                <a:latin typeface="Times New Roman" panose="02020603050405020304" pitchFamily="18" charset="0"/>
                <a:cs typeface="Times New Roman" panose="02020603050405020304" pitchFamily="18" charset="0"/>
              </a:rPr>
              <a:t>After creating the java project create a class in the source folder. Go to source package &gt; New &gt; Class.</a:t>
            </a:r>
          </a:p>
          <a:p>
            <a:r>
              <a:rPr lang="en-US" sz="2000" dirty="0">
                <a:latin typeface="Times New Roman" panose="02020603050405020304" pitchFamily="18" charset="0"/>
                <a:cs typeface="Times New Roman" panose="02020603050405020304" pitchFamily="18" charset="0"/>
              </a:rPr>
              <a:t>A dialog box will pop up to </a:t>
            </a:r>
            <a:r>
              <a:rPr lang="en-US" sz="2000" dirty="0" smtClean="0">
                <a:latin typeface="Times New Roman" panose="02020603050405020304" pitchFamily="18" charset="0"/>
                <a:cs typeface="Times New Roman" panose="02020603050405020304" pitchFamily="18" charset="0"/>
              </a:rPr>
              <a:t>help create the class file. Enter the class name, package name and the stubs to be created. </a:t>
            </a:r>
            <a:r>
              <a:rPr lang="en-US" sz="2000" dirty="0">
                <a:latin typeface="Times New Roman" panose="02020603050405020304" pitchFamily="18" charset="0"/>
                <a:cs typeface="Times New Roman" panose="02020603050405020304" pitchFamily="18" charset="0"/>
              </a:rPr>
              <a:t>Click </a:t>
            </a:r>
            <a:r>
              <a:rPr lang="en-US" sz="2000" dirty="0" smtClean="0">
                <a:latin typeface="Times New Roman" panose="02020603050405020304" pitchFamily="18" charset="0"/>
                <a:cs typeface="Times New Roman" panose="02020603050405020304" pitchFamily="18" charset="0"/>
              </a:rPr>
              <a:t>Finish.(</a:t>
            </a:r>
            <a:r>
              <a:rPr lang="en-US" sz="2000" dirty="0">
                <a:latin typeface="Times New Roman" panose="02020603050405020304" pitchFamily="18" charset="0"/>
                <a:cs typeface="Times New Roman" panose="02020603050405020304" pitchFamily="18" charset="0"/>
              </a:rPr>
              <a:t>shown in fig 2</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class file is created with empty stubs in it.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758790" y="1820709"/>
            <a:ext cx="5501552" cy="4216518"/>
          </a:xfrm>
          <a:prstGeom prst="rect">
            <a:avLst/>
          </a:prstGeom>
          <a:ln>
            <a:solidFill>
              <a:schemeClr val="tx1"/>
            </a:solidFill>
          </a:ln>
        </p:spPr>
      </p:pic>
      <p:pic>
        <p:nvPicPr>
          <p:cNvPr id="3" name="Picture 2"/>
          <p:cNvPicPr>
            <a:picLocks noChangeAspect="1"/>
          </p:cNvPicPr>
          <p:nvPr/>
        </p:nvPicPr>
        <p:blipFill>
          <a:blip r:embed="rId3"/>
          <a:stretch>
            <a:fillRect/>
          </a:stretch>
        </p:blipFill>
        <p:spPr>
          <a:xfrm>
            <a:off x="7055892" y="1356685"/>
            <a:ext cx="4026090" cy="4831308"/>
          </a:xfrm>
          <a:prstGeom prst="rect">
            <a:avLst/>
          </a:prstGeom>
          <a:ln>
            <a:solidFill>
              <a:schemeClr val="tx1"/>
            </a:solidFill>
          </a:ln>
        </p:spPr>
      </p:pic>
      <p:sp>
        <p:nvSpPr>
          <p:cNvPr id="5" name="TextBox 4"/>
          <p:cNvSpPr txBox="1"/>
          <p:nvPr/>
        </p:nvSpPr>
        <p:spPr>
          <a:xfrm>
            <a:off x="2579427" y="6037227"/>
            <a:ext cx="622286" cy="369332"/>
          </a:xfrm>
          <a:prstGeom prst="rect">
            <a:avLst/>
          </a:prstGeom>
          <a:noFill/>
        </p:spPr>
        <p:txBody>
          <a:bodyPr wrap="none" rtlCol="0">
            <a:spAutoFit/>
          </a:bodyPr>
          <a:lstStyle/>
          <a:p>
            <a:r>
              <a:rPr lang="en-US" dirty="0" smtClean="0"/>
              <a:t>Fig 1</a:t>
            </a:r>
            <a:endParaRPr lang="en-US" dirty="0"/>
          </a:p>
        </p:txBody>
      </p:sp>
      <p:sp>
        <p:nvSpPr>
          <p:cNvPr id="6" name="TextBox 5"/>
          <p:cNvSpPr txBox="1"/>
          <p:nvPr/>
        </p:nvSpPr>
        <p:spPr>
          <a:xfrm>
            <a:off x="8559421" y="6187993"/>
            <a:ext cx="622286" cy="369332"/>
          </a:xfrm>
          <a:prstGeom prst="rect">
            <a:avLst/>
          </a:prstGeom>
          <a:noFill/>
        </p:spPr>
        <p:txBody>
          <a:bodyPr wrap="none" rtlCol="0">
            <a:spAutoFit/>
          </a:bodyPr>
          <a:lstStyle/>
          <a:p>
            <a:r>
              <a:rPr lang="en-US" dirty="0" smtClean="0"/>
              <a:t>Fig 2</a:t>
            </a:r>
            <a:endParaRPr lang="en-US" dirty="0"/>
          </a:p>
        </p:txBody>
      </p:sp>
    </p:spTree>
    <p:extLst>
      <p:ext uri="{BB962C8B-B14F-4D97-AF65-F5344CB8AC3E}">
        <p14:creationId xmlns:p14="http://schemas.microsoft.com/office/powerpoint/2010/main" val="984643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7588" y="326574"/>
            <a:ext cx="11414077" cy="6210703"/>
          </a:xfrm>
        </p:spPr>
        <p:txBody>
          <a:bodyPr>
            <a:norm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Include the source code in the file using the editor as show in fig 1. Once the source code is completed build the project by right clicking on the package and selecting build project as shown in Fig 2.</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27715" y="1079879"/>
            <a:ext cx="4985982" cy="3221467"/>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7697337" y="1079879"/>
            <a:ext cx="4094328" cy="4121443"/>
          </a:xfrm>
          <a:prstGeom prst="rect">
            <a:avLst/>
          </a:prstGeom>
          <a:ln>
            <a:noFill/>
          </a:ln>
        </p:spPr>
      </p:pic>
      <p:sp>
        <p:nvSpPr>
          <p:cNvPr id="6" name="TextBox 5"/>
          <p:cNvSpPr txBox="1"/>
          <p:nvPr/>
        </p:nvSpPr>
        <p:spPr>
          <a:xfrm>
            <a:off x="377588" y="4301346"/>
            <a:ext cx="828874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Build compiles </a:t>
            </a:r>
            <a:r>
              <a:rPr lang="en-US" sz="2000" dirty="0">
                <a:latin typeface="Times New Roman" panose="02020603050405020304" pitchFamily="18" charset="0"/>
                <a:cs typeface="Times New Roman" panose="02020603050405020304" pitchFamily="18" charset="0"/>
              </a:rPr>
              <a:t>all of the source files to object files, then </a:t>
            </a:r>
            <a:r>
              <a:rPr lang="en-US" sz="2000" dirty="0" smtClean="0">
                <a:latin typeface="Times New Roman" panose="02020603050405020304" pitchFamily="18" charset="0"/>
                <a:cs typeface="Times New Roman" panose="02020603050405020304" pitchFamily="18" charset="0"/>
              </a:rPr>
              <a:t>links </a:t>
            </a:r>
            <a:r>
              <a:rPr lang="en-US" sz="2000" dirty="0">
                <a:latin typeface="Times New Roman" panose="02020603050405020304" pitchFamily="18" charset="0"/>
                <a:cs typeface="Times New Roman" panose="02020603050405020304" pitchFamily="18" charset="0"/>
              </a:rPr>
              <a:t>them together into one executable</a:t>
            </a:r>
            <a:r>
              <a:rPr lang="en-US" sz="2000" dirty="0" smtClean="0">
                <a:latin typeface="Times New Roman" panose="02020603050405020304" pitchFamily="18" charset="0"/>
                <a:cs typeface="Times New Roman" panose="02020603050405020304" pitchFamily="18" charset="0"/>
              </a:rPr>
              <a:t>. When there is any syntax errors it is shown in the problems view of eclipse as shown below in fig 3.</a:t>
            </a: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527715" y="5303967"/>
            <a:ext cx="6877050" cy="1377750"/>
          </a:xfrm>
          <a:prstGeom prst="rect">
            <a:avLst/>
          </a:prstGeom>
          <a:ln>
            <a:solidFill>
              <a:schemeClr val="tx1"/>
            </a:solidFill>
          </a:ln>
        </p:spPr>
      </p:pic>
      <p:sp>
        <p:nvSpPr>
          <p:cNvPr id="8" name="TextBox 7"/>
          <p:cNvSpPr txBox="1"/>
          <p:nvPr/>
        </p:nvSpPr>
        <p:spPr>
          <a:xfrm>
            <a:off x="5636525" y="1869743"/>
            <a:ext cx="622286" cy="369332"/>
          </a:xfrm>
          <a:prstGeom prst="rect">
            <a:avLst/>
          </a:prstGeom>
          <a:noFill/>
        </p:spPr>
        <p:txBody>
          <a:bodyPr wrap="none" rtlCol="0">
            <a:spAutoFit/>
          </a:bodyPr>
          <a:lstStyle/>
          <a:p>
            <a:r>
              <a:rPr lang="en-US" dirty="0" smtClean="0"/>
              <a:t>Fig 1</a:t>
            </a:r>
            <a:endParaRPr lang="en-US" dirty="0"/>
          </a:p>
        </p:txBody>
      </p:sp>
      <p:sp>
        <p:nvSpPr>
          <p:cNvPr id="9" name="TextBox 8"/>
          <p:cNvSpPr txBox="1"/>
          <p:nvPr/>
        </p:nvSpPr>
        <p:spPr>
          <a:xfrm>
            <a:off x="9642388" y="5423279"/>
            <a:ext cx="622286" cy="369332"/>
          </a:xfrm>
          <a:prstGeom prst="rect">
            <a:avLst/>
          </a:prstGeom>
          <a:noFill/>
        </p:spPr>
        <p:txBody>
          <a:bodyPr wrap="none" rtlCol="0">
            <a:spAutoFit/>
          </a:bodyPr>
          <a:lstStyle/>
          <a:p>
            <a:r>
              <a:rPr lang="en-US" dirty="0" smtClean="0"/>
              <a:t>Fig 2</a:t>
            </a:r>
            <a:endParaRPr lang="en-US" dirty="0"/>
          </a:p>
        </p:txBody>
      </p:sp>
      <p:sp>
        <p:nvSpPr>
          <p:cNvPr id="10" name="TextBox 9"/>
          <p:cNvSpPr txBox="1"/>
          <p:nvPr/>
        </p:nvSpPr>
        <p:spPr>
          <a:xfrm>
            <a:off x="7404765" y="6319630"/>
            <a:ext cx="622286" cy="369332"/>
          </a:xfrm>
          <a:prstGeom prst="rect">
            <a:avLst/>
          </a:prstGeom>
          <a:noFill/>
        </p:spPr>
        <p:txBody>
          <a:bodyPr wrap="none" rtlCol="0">
            <a:spAutoFit/>
          </a:bodyPr>
          <a:lstStyle/>
          <a:p>
            <a:r>
              <a:rPr lang="en-US" dirty="0" smtClean="0"/>
              <a:t>Fig 3</a:t>
            </a:r>
            <a:endParaRPr lang="en-US" dirty="0"/>
          </a:p>
        </p:txBody>
      </p:sp>
    </p:spTree>
    <p:extLst>
      <p:ext uri="{BB962C8B-B14F-4D97-AF65-F5344CB8AC3E}">
        <p14:creationId xmlns:p14="http://schemas.microsoft.com/office/powerpoint/2010/main" val="501423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7588" y="326574"/>
            <a:ext cx="11414077" cy="6210703"/>
          </a:xfrm>
        </p:spPr>
        <p:txBody>
          <a:bodyPr>
            <a:norm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Another option in Eclipse is the build automatically option where every time the code is saved the IDE compiles source code. To check this option Click on Project option in Menu bar and select build automatically as shown in fig 1.</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We can also reuse the existing code by importing the same into the workspace. For this Right Click on the package and select import. This will redirect you through a dialog box where the kind of file imported and the path of the file is specified as shown in fig 2 and fig 3.</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543765" y="2249075"/>
            <a:ext cx="2247900" cy="2390775"/>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5091727" y="2249075"/>
            <a:ext cx="4009884" cy="3915163"/>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634904" y="2249075"/>
            <a:ext cx="3859099" cy="3915163"/>
          </a:xfrm>
          <a:prstGeom prst="rect">
            <a:avLst/>
          </a:prstGeom>
          <a:ln>
            <a:solidFill>
              <a:schemeClr val="tx1"/>
            </a:solidFill>
          </a:ln>
        </p:spPr>
      </p:pic>
      <p:sp>
        <p:nvSpPr>
          <p:cNvPr id="6" name="TextBox 5"/>
          <p:cNvSpPr txBox="1"/>
          <p:nvPr/>
        </p:nvSpPr>
        <p:spPr>
          <a:xfrm>
            <a:off x="10756907" y="4627312"/>
            <a:ext cx="622286" cy="369332"/>
          </a:xfrm>
          <a:prstGeom prst="rect">
            <a:avLst/>
          </a:prstGeom>
          <a:noFill/>
        </p:spPr>
        <p:txBody>
          <a:bodyPr wrap="none" rtlCol="0">
            <a:spAutoFit/>
          </a:bodyPr>
          <a:lstStyle/>
          <a:p>
            <a:r>
              <a:rPr lang="en-US" dirty="0" smtClean="0"/>
              <a:t>Fig 1</a:t>
            </a:r>
            <a:endParaRPr lang="en-US" dirty="0"/>
          </a:p>
        </p:txBody>
      </p:sp>
      <p:sp>
        <p:nvSpPr>
          <p:cNvPr id="7" name="TextBox 6"/>
          <p:cNvSpPr txBox="1"/>
          <p:nvPr/>
        </p:nvSpPr>
        <p:spPr>
          <a:xfrm>
            <a:off x="1873644" y="6164237"/>
            <a:ext cx="622286" cy="369332"/>
          </a:xfrm>
          <a:prstGeom prst="rect">
            <a:avLst/>
          </a:prstGeom>
          <a:noFill/>
        </p:spPr>
        <p:txBody>
          <a:bodyPr wrap="none" rtlCol="0">
            <a:spAutoFit/>
          </a:bodyPr>
          <a:lstStyle/>
          <a:p>
            <a:r>
              <a:rPr lang="en-US" dirty="0" smtClean="0"/>
              <a:t>Fig 2</a:t>
            </a:r>
            <a:endParaRPr lang="en-US" dirty="0"/>
          </a:p>
        </p:txBody>
      </p:sp>
      <p:sp>
        <p:nvSpPr>
          <p:cNvPr id="8" name="TextBox 7"/>
          <p:cNvSpPr txBox="1"/>
          <p:nvPr/>
        </p:nvSpPr>
        <p:spPr>
          <a:xfrm>
            <a:off x="6832654" y="6166931"/>
            <a:ext cx="622286" cy="369332"/>
          </a:xfrm>
          <a:prstGeom prst="rect">
            <a:avLst/>
          </a:prstGeom>
          <a:noFill/>
        </p:spPr>
        <p:txBody>
          <a:bodyPr wrap="square" rtlCol="0">
            <a:spAutoFit/>
          </a:bodyPr>
          <a:lstStyle/>
          <a:p>
            <a:r>
              <a:rPr lang="en-US" dirty="0" smtClean="0"/>
              <a:t>Fig 3</a:t>
            </a:r>
            <a:endParaRPr lang="en-US" dirty="0"/>
          </a:p>
        </p:txBody>
      </p:sp>
    </p:spTree>
    <p:extLst>
      <p:ext uri="{BB962C8B-B14F-4D97-AF65-F5344CB8AC3E}">
        <p14:creationId xmlns:p14="http://schemas.microsoft.com/office/powerpoint/2010/main" val="29764099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7588" y="326574"/>
            <a:ext cx="11414077" cy="6210703"/>
          </a:xfrm>
        </p:spPr>
        <p:txBody>
          <a:bodyPr>
            <a:norm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run the project Right click on the project &gt; Run as &gt; Run as Java Application as shown in fig 1. The source code is executed and the results is displayed in the console view of eclipse as shown in fig 2.</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837527" y="1021521"/>
            <a:ext cx="4954137" cy="3726410"/>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2028539" y="4988368"/>
            <a:ext cx="9763125" cy="1457325"/>
          </a:xfrm>
          <a:prstGeom prst="rect">
            <a:avLst/>
          </a:prstGeom>
          <a:ln>
            <a:solidFill>
              <a:schemeClr val="tx1"/>
            </a:solidFill>
          </a:ln>
        </p:spPr>
      </p:pic>
      <p:sp>
        <p:nvSpPr>
          <p:cNvPr id="5" name="TextBox 4"/>
          <p:cNvSpPr txBox="1"/>
          <p:nvPr/>
        </p:nvSpPr>
        <p:spPr>
          <a:xfrm>
            <a:off x="1406253" y="5532364"/>
            <a:ext cx="622286" cy="369332"/>
          </a:xfrm>
          <a:prstGeom prst="rect">
            <a:avLst/>
          </a:prstGeom>
          <a:noFill/>
        </p:spPr>
        <p:txBody>
          <a:bodyPr wrap="none" rtlCol="0">
            <a:spAutoFit/>
          </a:bodyPr>
          <a:lstStyle/>
          <a:p>
            <a:r>
              <a:rPr lang="en-US" dirty="0" smtClean="0"/>
              <a:t>Fig 2</a:t>
            </a:r>
            <a:endParaRPr lang="en-US" dirty="0"/>
          </a:p>
        </p:txBody>
      </p:sp>
      <p:sp>
        <p:nvSpPr>
          <p:cNvPr id="7" name="TextBox 6"/>
          <p:cNvSpPr txBox="1"/>
          <p:nvPr/>
        </p:nvSpPr>
        <p:spPr>
          <a:xfrm>
            <a:off x="6182436" y="3993139"/>
            <a:ext cx="622286" cy="369332"/>
          </a:xfrm>
          <a:prstGeom prst="rect">
            <a:avLst/>
          </a:prstGeom>
          <a:noFill/>
        </p:spPr>
        <p:txBody>
          <a:bodyPr wrap="none" rtlCol="0">
            <a:spAutoFit/>
          </a:bodyPr>
          <a:lstStyle/>
          <a:p>
            <a:r>
              <a:rPr lang="en-US" dirty="0" smtClean="0"/>
              <a:t>Fig 1</a:t>
            </a:r>
            <a:endParaRPr lang="en-US" dirty="0"/>
          </a:p>
        </p:txBody>
      </p:sp>
      <p:sp>
        <p:nvSpPr>
          <p:cNvPr id="8" name="TextBox 7"/>
          <p:cNvSpPr txBox="1"/>
          <p:nvPr/>
        </p:nvSpPr>
        <p:spPr>
          <a:xfrm>
            <a:off x="377588" y="1008291"/>
            <a:ext cx="5804848"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Idea case if the program executes correctly the output is displayed in the console view. But when it fails, Eclipse offers a GUI based debugger which helps debugging the programs line by line.</a:t>
            </a:r>
          </a:p>
          <a:p>
            <a:endParaRPr lang="en-US"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77587" y="2669700"/>
            <a:ext cx="5804849"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Open Debug perspective to proceed with debugging.</a:t>
            </a:r>
          </a:p>
          <a:p>
            <a:r>
              <a:rPr lang="en-US" sz="2000" dirty="0" smtClean="0">
                <a:latin typeface="Times New Roman" panose="02020603050405020304" pitchFamily="18" charset="0"/>
                <a:cs typeface="Times New Roman" panose="02020603050405020304" pitchFamily="18" charset="0"/>
              </a:rPr>
              <a:t>     Go to Perspective &gt; open Perspective and select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debug option.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64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6439"/>
            <a:ext cx="10515600" cy="1057275"/>
          </a:xfrm>
        </p:spPr>
        <p:txBody>
          <a:bodyPr/>
          <a:lstStyle/>
          <a:p>
            <a:r>
              <a:rPr lang="en-US" dirty="0" smtClean="0">
                <a:latin typeface="Times New Roman" panose="02020603050405020304" pitchFamily="18" charset="0"/>
                <a:cs typeface="Times New Roman" panose="02020603050405020304" pitchFamily="18" charset="0"/>
              </a:rPr>
              <a:t>Java Compiler in Eclipse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233714"/>
            <a:ext cx="10820400" cy="4943249"/>
          </a:xfrm>
        </p:spPr>
        <p:txBody>
          <a:bodyPr>
            <a:noAutofit/>
          </a:bodyPr>
          <a:lstStyle/>
          <a:p>
            <a:r>
              <a:rPr lang="en-US" altLang="en-US" sz="2000" dirty="0">
                <a:latin typeface="Times New Roman" panose="02020603050405020304" pitchFamily="18" charset="0"/>
                <a:cs typeface="Times New Roman" panose="02020603050405020304" pitchFamily="18" charset="0"/>
              </a:rPr>
              <a:t>Eclipse Java compiler</a:t>
            </a:r>
          </a:p>
          <a:p>
            <a:pPr lvl="1"/>
            <a:r>
              <a:rPr lang="en-US" altLang="en-US" sz="2000" dirty="0">
                <a:latin typeface="Times New Roman" panose="02020603050405020304" pitchFamily="18" charset="0"/>
                <a:cs typeface="Times New Roman" panose="02020603050405020304" pitchFamily="18" charset="0"/>
              </a:rPr>
              <a:t>JCK-compliant Java </a:t>
            </a:r>
            <a:r>
              <a:rPr lang="en-US" altLang="en-US" sz="2000" dirty="0" smtClean="0">
                <a:latin typeface="Times New Roman" panose="02020603050405020304" pitchFamily="18" charset="0"/>
                <a:cs typeface="Times New Roman" panose="02020603050405020304" pitchFamily="18" charset="0"/>
              </a:rPr>
              <a:t>compiler</a:t>
            </a:r>
            <a:endParaRPr lang="en-US" altLang="en-US" sz="2000" dirty="0">
              <a:latin typeface="Times New Roman" panose="02020603050405020304" pitchFamily="18" charset="0"/>
              <a:cs typeface="Times New Roman" panose="02020603050405020304" pitchFamily="18" charset="0"/>
            </a:endParaRPr>
          </a:p>
          <a:p>
            <a:pPr lvl="1"/>
            <a:r>
              <a:rPr lang="en-US" altLang="en-US" sz="2000" dirty="0">
                <a:latin typeface="Times New Roman" panose="02020603050405020304" pitchFamily="18" charset="0"/>
                <a:cs typeface="Times New Roman" panose="02020603050405020304" pitchFamily="18" charset="0"/>
              </a:rPr>
              <a:t>Helpful error messages</a:t>
            </a:r>
          </a:p>
          <a:p>
            <a:pPr lvl="1"/>
            <a:r>
              <a:rPr lang="en-US" altLang="en-US" sz="2000" dirty="0">
                <a:latin typeface="Times New Roman" panose="02020603050405020304" pitchFamily="18" charset="0"/>
                <a:cs typeface="Times New Roman" panose="02020603050405020304" pitchFamily="18" charset="0"/>
              </a:rPr>
              <a:t>Generates runnable code even in presence of errors</a:t>
            </a:r>
          </a:p>
          <a:p>
            <a:pPr lvl="1"/>
            <a:r>
              <a:rPr lang="en-US" altLang="en-US" sz="2000" dirty="0">
                <a:latin typeface="Times New Roman" panose="02020603050405020304" pitchFamily="18" charset="0"/>
                <a:cs typeface="Times New Roman" panose="02020603050405020304" pitchFamily="18" charset="0"/>
              </a:rPr>
              <a:t>Fully-automatic incremental recompilation</a:t>
            </a:r>
          </a:p>
          <a:p>
            <a:pPr lvl="1"/>
            <a:r>
              <a:rPr lang="en-US" altLang="en-US" sz="2000" dirty="0">
                <a:latin typeface="Times New Roman" panose="02020603050405020304" pitchFamily="18" charset="0"/>
                <a:cs typeface="Times New Roman" panose="02020603050405020304" pitchFamily="18" charset="0"/>
              </a:rPr>
              <a:t>High performance</a:t>
            </a:r>
          </a:p>
          <a:p>
            <a:pPr lvl="1"/>
            <a:r>
              <a:rPr lang="en-US" altLang="en-US" sz="2000" dirty="0">
                <a:latin typeface="Times New Roman" panose="02020603050405020304" pitchFamily="18" charset="0"/>
                <a:cs typeface="Times New Roman" panose="02020603050405020304" pitchFamily="18" charset="0"/>
              </a:rPr>
              <a:t>Scales to large projects</a:t>
            </a:r>
          </a:p>
          <a:p>
            <a:r>
              <a:rPr lang="en-US" altLang="en-US" sz="2000" dirty="0">
                <a:latin typeface="Times New Roman" panose="02020603050405020304" pitchFamily="18" charset="0"/>
                <a:cs typeface="Times New Roman" panose="02020603050405020304" pitchFamily="18" charset="0"/>
              </a:rPr>
              <a:t>Multiple other uses besides the obvious</a:t>
            </a:r>
          </a:p>
          <a:p>
            <a:pPr lvl="1"/>
            <a:r>
              <a:rPr lang="en-US" altLang="en-US" sz="2000" dirty="0">
                <a:latin typeface="Times New Roman" panose="02020603050405020304" pitchFamily="18" charset="0"/>
                <a:cs typeface="Times New Roman" panose="02020603050405020304" pitchFamily="18" charset="0"/>
              </a:rPr>
              <a:t>Syntax and spell checking</a:t>
            </a:r>
          </a:p>
          <a:p>
            <a:pPr lvl="1"/>
            <a:r>
              <a:rPr lang="en-US" altLang="en-US" sz="2000" dirty="0">
                <a:latin typeface="Times New Roman" panose="02020603050405020304" pitchFamily="18" charset="0"/>
                <a:cs typeface="Times New Roman" panose="02020603050405020304" pitchFamily="18" charset="0"/>
              </a:rPr>
              <a:t>Analyze structure inside Java source file</a:t>
            </a:r>
          </a:p>
          <a:p>
            <a:pPr lvl="1"/>
            <a:r>
              <a:rPr lang="en-US" altLang="en-US" sz="2000" dirty="0">
                <a:latin typeface="Times New Roman" panose="02020603050405020304" pitchFamily="18" charset="0"/>
                <a:cs typeface="Times New Roman" panose="02020603050405020304" pitchFamily="18" charset="0"/>
              </a:rPr>
              <a:t>Name resolution</a:t>
            </a:r>
          </a:p>
          <a:p>
            <a:pPr lvl="1"/>
            <a:r>
              <a:rPr lang="en-US" altLang="en-US" sz="2000" dirty="0">
                <a:latin typeface="Times New Roman" panose="02020603050405020304" pitchFamily="18" charset="0"/>
                <a:cs typeface="Times New Roman" panose="02020603050405020304" pitchFamily="18" charset="0"/>
              </a:rPr>
              <a:t>Content assist</a:t>
            </a:r>
          </a:p>
          <a:p>
            <a:pPr lvl="1"/>
            <a:r>
              <a:rPr lang="en-US" altLang="en-US" sz="2000" dirty="0">
                <a:latin typeface="Times New Roman" panose="02020603050405020304" pitchFamily="18" charset="0"/>
                <a:cs typeface="Times New Roman" panose="02020603050405020304" pitchFamily="18" charset="0"/>
              </a:rPr>
              <a:t>Refactoring</a:t>
            </a:r>
          </a:p>
          <a:p>
            <a:pPr lvl="1"/>
            <a:r>
              <a:rPr lang="en-US" altLang="en-US" sz="2000" dirty="0">
                <a:latin typeface="Times New Roman" panose="02020603050405020304" pitchFamily="18" charset="0"/>
                <a:cs typeface="Times New Roman" panose="02020603050405020304" pitchFamily="18" charset="0"/>
              </a:rPr>
              <a:t>Searches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639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307" y="320236"/>
            <a:ext cx="11414077" cy="6210703"/>
          </a:xfrm>
        </p:spPr>
        <p:txBody>
          <a:bodyPr>
            <a:norm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Set the break points on the lines which are to be debugged. Click on debug option a dialog box appears as a check for switching perspectives. The Debug perspective is shown below.</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32263" y="1035525"/>
            <a:ext cx="11044393" cy="4560057"/>
          </a:xfrm>
          <a:prstGeom prst="rect">
            <a:avLst/>
          </a:prstGeom>
          <a:ln>
            <a:solidFill>
              <a:srgbClr val="FF0000"/>
            </a:solidFill>
          </a:ln>
        </p:spPr>
      </p:pic>
      <p:sp>
        <p:nvSpPr>
          <p:cNvPr id="7" name="Oval 6"/>
          <p:cNvSpPr/>
          <p:nvPr/>
        </p:nvSpPr>
        <p:spPr>
          <a:xfrm>
            <a:off x="6182436" y="1035524"/>
            <a:ext cx="655092" cy="3156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974006" y="1035524"/>
            <a:ext cx="764275" cy="2337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2263" y="3343702"/>
            <a:ext cx="2361062" cy="163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2263" y="4462818"/>
            <a:ext cx="714233" cy="1774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9307" y="5623972"/>
            <a:ext cx="11668836"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 this perspective we can monitor the variables and breakpoints in Variables and breakpoints tab. Instruction currently executed is highlighted in green and logs can be monitored from logcat view. Step by step instructions can be executed  using F5, F6 and F7 keys or run the whole code by pressing F8.</a:t>
            </a:r>
            <a:endParaRPr lang="en-US" sz="2000" dirty="0">
              <a:latin typeface="Times New Roman" panose="02020603050405020304" pitchFamily="18" charset="0"/>
              <a:cs typeface="Times New Roman" panose="02020603050405020304" pitchFamily="18" charset="0"/>
            </a:endParaRPr>
          </a:p>
        </p:txBody>
      </p:sp>
      <p:sp>
        <p:nvSpPr>
          <p:cNvPr id="12" name="AutoShape 8"/>
          <p:cNvSpPr>
            <a:spLocks/>
          </p:cNvSpPr>
          <p:nvPr/>
        </p:nvSpPr>
        <p:spPr bwMode="auto">
          <a:xfrm>
            <a:off x="8830582" y="611478"/>
            <a:ext cx="1738313" cy="338138"/>
          </a:xfrm>
          <a:prstGeom prst="accentCallout1">
            <a:avLst>
              <a:gd name="adj1" fmla="val 34125"/>
              <a:gd name="adj2" fmla="val -4384"/>
              <a:gd name="adj3" fmla="val 361139"/>
              <a:gd name="adj4" fmla="val -38630"/>
            </a:avLst>
          </a:prstGeom>
          <a:noFill/>
          <a:ln w="38100">
            <a:solidFill>
              <a:schemeClr val="tx1"/>
            </a:solidFill>
            <a:miter lim="800000"/>
            <a:headEnd type="none" w="sm" len="sm"/>
            <a:tailEnd type="arrow"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lIns="0" tIns="10800" rIns="0" bIns="10800">
            <a:spAutoFit/>
          </a:bodyPr>
          <a:lstStyle/>
          <a:p>
            <a:r>
              <a:rPr lang="en-US" altLang="en-US" sz="1800" dirty="0">
                <a:solidFill>
                  <a:schemeClr val="accent2"/>
                </a:solidFill>
                <a:latin typeface="Verdana" panose="020B0604030504040204" pitchFamily="34" charset="0"/>
              </a:rPr>
              <a:t>Local variables</a:t>
            </a:r>
          </a:p>
        </p:txBody>
      </p:sp>
      <p:sp>
        <p:nvSpPr>
          <p:cNvPr id="13" name="AutoShape 5"/>
          <p:cNvSpPr>
            <a:spLocks/>
          </p:cNvSpPr>
          <p:nvPr/>
        </p:nvSpPr>
        <p:spPr bwMode="auto">
          <a:xfrm flipH="1">
            <a:off x="4905766" y="1296284"/>
            <a:ext cx="1070090" cy="1129807"/>
          </a:xfrm>
          <a:prstGeom prst="accentCallout1">
            <a:avLst>
              <a:gd name="adj1" fmla="val 12926"/>
              <a:gd name="adj2" fmla="val 105838"/>
              <a:gd name="adj3" fmla="val 26706"/>
              <a:gd name="adj4" fmla="val 271002"/>
            </a:avLst>
          </a:prstGeom>
          <a:noFill/>
          <a:ln w="38100">
            <a:solidFill>
              <a:schemeClr val="tx1"/>
            </a:solidFill>
            <a:miter lim="800000"/>
            <a:headEnd type="none" w="sm" len="sm"/>
            <a:tailEnd type="arrow"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square" lIns="0" tIns="10800" rIns="0" bIns="10800">
            <a:spAutoFit/>
          </a:bodyPr>
          <a:lstStyle/>
          <a:p>
            <a:pPr algn="r"/>
            <a:r>
              <a:rPr lang="en-US" altLang="en-US" sz="1800">
                <a:solidFill>
                  <a:schemeClr val="accent2"/>
                </a:solidFill>
                <a:latin typeface="Verdana" panose="020B0604030504040204" pitchFamily="34" charset="0"/>
              </a:rPr>
              <a:t>Threads and stack frames</a:t>
            </a:r>
          </a:p>
        </p:txBody>
      </p:sp>
      <p:sp>
        <p:nvSpPr>
          <p:cNvPr id="14" name="AutoShape 6"/>
          <p:cNvSpPr>
            <a:spLocks/>
          </p:cNvSpPr>
          <p:nvPr/>
        </p:nvSpPr>
        <p:spPr bwMode="auto">
          <a:xfrm flipH="1">
            <a:off x="5558228" y="3060594"/>
            <a:ext cx="1279300" cy="852808"/>
          </a:xfrm>
          <a:prstGeom prst="accentCallout1">
            <a:avLst>
              <a:gd name="adj1" fmla="val 12926"/>
              <a:gd name="adj2" fmla="val 105838"/>
              <a:gd name="adj3" fmla="val 43583"/>
              <a:gd name="adj4" fmla="val 474451"/>
            </a:avLst>
          </a:prstGeom>
          <a:noFill/>
          <a:ln w="38100">
            <a:solidFill>
              <a:schemeClr val="tx1"/>
            </a:solidFill>
            <a:miter lim="800000"/>
            <a:headEnd type="none" w="sm" len="sm"/>
            <a:tailEnd type="arrow"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square" lIns="0" tIns="10800" rIns="0" bIns="10800">
            <a:spAutoFit/>
          </a:bodyPr>
          <a:lstStyle/>
          <a:p>
            <a:pPr algn="r"/>
            <a:r>
              <a:rPr lang="en-US" altLang="en-US" sz="1800">
                <a:solidFill>
                  <a:schemeClr val="accent2"/>
                </a:solidFill>
                <a:latin typeface="Verdana" panose="020B0604030504040204" pitchFamily="34" charset="0"/>
              </a:rPr>
              <a:t>Editor with breakpoint marks</a:t>
            </a:r>
          </a:p>
        </p:txBody>
      </p:sp>
      <p:sp>
        <p:nvSpPr>
          <p:cNvPr id="15" name="AutoShape 7"/>
          <p:cNvSpPr>
            <a:spLocks/>
          </p:cNvSpPr>
          <p:nvPr/>
        </p:nvSpPr>
        <p:spPr bwMode="auto">
          <a:xfrm flipH="1">
            <a:off x="7949192" y="4844201"/>
            <a:ext cx="1122237" cy="575809"/>
          </a:xfrm>
          <a:prstGeom prst="accentCallout1">
            <a:avLst>
              <a:gd name="adj1" fmla="val 18750"/>
              <a:gd name="adj2" fmla="val 105676"/>
              <a:gd name="adj3" fmla="val -48416"/>
              <a:gd name="adj4" fmla="val 217945"/>
            </a:avLst>
          </a:prstGeom>
          <a:noFill/>
          <a:ln w="38100">
            <a:solidFill>
              <a:schemeClr val="tx1"/>
            </a:solidFill>
            <a:miter lim="800000"/>
            <a:headEnd type="none" w="sm" len="sm"/>
            <a:tailEnd type="arrow"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square" lIns="0" tIns="10800" rIns="0" bIns="10800">
            <a:spAutoFit/>
          </a:bodyPr>
          <a:lstStyle/>
          <a:p>
            <a:pPr algn="r"/>
            <a:r>
              <a:rPr lang="en-US" altLang="en-US" sz="1800">
                <a:solidFill>
                  <a:schemeClr val="accent2"/>
                </a:solidFill>
                <a:latin typeface="Verdana" panose="020B0604030504040204" pitchFamily="34" charset="0"/>
              </a:rPr>
              <a:t>Console I/O</a:t>
            </a:r>
          </a:p>
        </p:txBody>
      </p:sp>
      <p:sp>
        <p:nvSpPr>
          <p:cNvPr id="16" name="AutoShape 7"/>
          <p:cNvSpPr>
            <a:spLocks/>
          </p:cNvSpPr>
          <p:nvPr/>
        </p:nvSpPr>
        <p:spPr bwMode="auto">
          <a:xfrm flipH="1">
            <a:off x="2144939" y="4530418"/>
            <a:ext cx="961118" cy="298810"/>
          </a:xfrm>
          <a:prstGeom prst="accentCallout1">
            <a:avLst>
              <a:gd name="adj1" fmla="val 18750"/>
              <a:gd name="adj2" fmla="val 105676"/>
              <a:gd name="adj3" fmla="val -523"/>
              <a:gd name="adj4" fmla="val 214065"/>
            </a:avLst>
          </a:prstGeom>
          <a:noFill/>
          <a:ln w="38100">
            <a:solidFill>
              <a:schemeClr val="tx1"/>
            </a:solidFill>
            <a:miter lim="800000"/>
            <a:headEnd type="none" w="sm" len="sm"/>
            <a:tailEnd type="arrow"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square" lIns="0" tIns="10800" rIns="0" bIns="10800">
            <a:spAutoFit/>
          </a:bodyPr>
          <a:lstStyle/>
          <a:p>
            <a:pPr algn="r"/>
            <a:r>
              <a:rPr lang="en-US" altLang="en-US" dirty="0" smtClean="0">
                <a:solidFill>
                  <a:schemeClr val="accent2"/>
                </a:solidFill>
                <a:latin typeface="Verdana" panose="020B0604030504040204" pitchFamily="34" charset="0"/>
              </a:rPr>
              <a:t>Logs</a:t>
            </a:r>
            <a:endParaRPr lang="en-US" altLang="en-US" sz="1800" dirty="0">
              <a:solidFill>
                <a:schemeClr val="accent2"/>
              </a:solidFill>
              <a:latin typeface="Verdana" panose="020B0604030504040204" pitchFamily="34" charset="0"/>
            </a:endParaRPr>
          </a:p>
        </p:txBody>
      </p:sp>
    </p:spTree>
    <p:extLst>
      <p:ext uri="{BB962C8B-B14F-4D97-AF65-F5344CB8AC3E}">
        <p14:creationId xmlns:p14="http://schemas.microsoft.com/office/powerpoint/2010/main" val="88539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3" grpId="0" animBg="1" autoUpdateAnimBg="0"/>
      <p:bldP spid="14" grpId="0" animBg="1" autoUpdateAnimBg="0"/>
      <p:bldP spid="15" grpId="0" animBg="1" autoUpdateAnimBg="0"/>
      <p:bldP spid="16"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615" y="177421"/>
            <a:ext cx="11150220" cy="777922"/>
          </a:xfrm>
        </p:spPr>
        <p:txBody>
          <a:bodyPr>
            <a:normAutofit/>
          </a:bodyPr>
          <a:lstStyle/>
          <a:p>
            <a:r>
              <a:rPr lang="en-US" sz="4400" dirty="0" smtClean="0">
                <a:latin typeface="Times New Roman" panose="02020603050405020304" pitchFamily="18" charset="0"/>
                <a:cs typeface="Times New Roman" panose="02020603050405020304" pitchFamily="18" charset="0"/>
              </a:rPr>
              <a:t>ECLIPSE IDE</a:t>
            </a: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18614" y="1200033"/>
            <a:ext cx="11150221" cy="5214416"/>
          </a:xfrm>
        </p:spPr>
        <p:txBody>
          <a:bodyPr>
            <a:noAutofit/>
          </a:bodyPr>
          <a:lstStyle/>
          <a:p>
            <a:r>
              <a:rPr lang="en-US" sz="2800" b="1" dirty="0" smtClean="0">
                <a:latin typeface="Times New Roman" panose="02020603050405020304" pitchFamily="18" charset="0"/>
                <a:cs typeface="Times New Roman" panose="02020603050405020304" pitchFamily="18" charset="0"/>
              </a:rPr>
              <a:t>INTRODUCTION </a:t>
            </a:r>
            <a:endParaRPr lang="en-US" sz="2000" b="1" dirty="0" smtClean="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What is IDE -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hlinkClick r:id="rId2"/>
              </a:rPr>
              <a:t>I</a:t>
            </a:r>
            <a:r>
              <a:rPr lang="en-US" sz="2000" b="1" dirty="0" smtClean="0">
                <a:latin typeface="Times New Roman" panose="02020603050405020304" pitchFamily="18" charset="0"/>
                <a:cs typeface="Times New Roman" panose="02020603050405020304" pitchFamily="18" charset="0"/>
                <a:hlinkClick r:id="rId2"/>
              </a:rPr>
              <a:t>ntegrated </a:t>
            </a:r>
            <a:r>
              <a:rPr lang="en-US" sz="2000" b="1" dirty="0">
                <a:latin typeface="Times New Roman" panose="02020603050405020304" pitchFamily="18" charset="0"/>
                <a:cs typeface="Times New Roman" panose="02020603050405020304" pitchFamily="18" charset="0"/>
                <a:hlinkClick r:id="rId2"/>
              </a:rPr>
              <a:t>D</a:t>
            </a:r>
            <a:r>
              <a:rPr lang="en-US" sz="2000" b="1" dirty="0" smtClean="0">
                <a:latin typeface="Times New Roman" panose="02020603050405020304" pitchFamily="18" charset="0"/>
                <a:cs typeface="Times New Roman" panose="02020603050405020304" pitchFamily="18" charset="0"/>
                <a:hlinkClick r:id="rId2"/>
              </a:rPr>
              <a:t>evelopment Environment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Tool with features required for software development.</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Eclipse is one such open source IDE used for developing softwares.</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 be used to develop software in </a:t>
            </a:r>
            <a:r>
              <a:rPr lang="en-US" sz="2000" dirty="0" smtClean="0">
                <a:latin typeface="Times New Roman" panose="02020603050405020304" pitchFamily="18" charset="0"/>
                <a:cs typeface="Times New Roman" panose="02020603050405020304" pitchFamily="18" charset="0"/>
              </a:rPr>
              <a:t>C, C++,java, ABAP, COBOL, Python, Ruby etc.</a:t>
            </a:r>
          </a:p>
          <a:p>
            <a:pPr marL="342900" indent="-342900" algn="l">
              <a:buFont typeface="Arial" panose="020B0604020202020204" pitchFamily="34" charset="0"/>
              <a:buChar char="•"/>
            </a:pPr>
            <a:r>
              <a:rPr lang="en-US" altLang="en-US" sz="2000" dirty="0" smtClean="0">
                <a:latin typeface="Times New Roman" panose="02020603050405020304" pitchFamily="18" charset="0"/>
                <a:cs typeface="Times New Roman" panose="02020603050405020304" pitchFamily="18" charset="0"/>
              </a:rPr>
              <a:t>Provides an </a:t>
            </a:r>
            <a:r>
              <a:rPr lang="en-US" altLang="en-US" sz="2000" dirty="0">
                <a:latin typeface="Times New Roman" panose="02020603050405020304" pitchFamily="18" charset="0"/>
                <a:cs typeface="Times New Roman" panose="02020603050405020304" pitchFamily="18" charset="0"/>
              </a:rPr>
              <a:t>open platform for application development </a:t>
            </a:r>
            <a:r>
              <a:rPr lang="en-US" altLang="en-US" sz="2000" dirty="0" smtClean="0">
                <a:latin typeface="Times New Roman" panose="02020603050405020304" pitchFamily="18" charset="0"/>
                <a:cs typeface="Times New Roman" panose="02020603050405020304" pitchFamily="18" charset="0"/>
              </a:rPr>
              <a:t>tools run </a:t>
            </a:r>
            <a:r>
              <a:rPr lang="en-US" altLang="en-US" sz="2000" dirty="0">
                <a:latin typeface="Times New Roman" panose="02020603050405020304" pitchFamily="18" charset="0"/>
                <a:cs typeface="Times New Roman" panose="02020603050405020304" pitchFamily="18" charset="0"/>
              </a:rPr>
              <a:t>on a wide range of operating </a:t>
            </a:r>
            <a:r>
              <a:rPr lang="en-US" altLang="en-US" sz="2000" dirty="0" smtClean="0">
                <a:latin typeface="Times New Roman" panose="02020603050405020304" pitchFamily="18" charset="0"/>
                <a:cs typeface="Times New Roman" panose="02020603050405020304" pitchFamily="18" charset="0"/>
              </a:rPr>
              <a:t>systems.</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Can be used in any phase of development like Design, Development, Testing etc.</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Provides features for seamless integration of software modules developed individually.</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First </a:t>
            </a:r>
            <a:r>
              <a:rPr lang="en-US" sz="2000" dirty="0">
                <a:latin typeface="Times New Roman" panose="02020603050405020304" pitchFamily="18" charset="0"/>
                <a:cs typeface="Times New Roman" panose="02020603050405020304" pitchFamily="18" charset="0"/>
              </a:rPr>
              <a:t>release of the eclipse  </a:t>
            </a:r>
            <a:r>
              <a:rPr lang="en-US" sz="2000" dirty="0" smtClean="0">
                <a:latin typeface="Times New Roman" panose="02020603050405020304" pitchFamily="18" charset="0"/>
                <a:cs typeface="Times New Roman" panose="02020603050405020304" pitchFamily="18" charset="0"/>
              </a:rPr>
              <a:t>project was made in 2001 and has been growing since then.</a:t>
            </a:r>
          </a:p>
          <a:p>
            <a:pPr marL="342900" indent="-34290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Eclipse created by OTI and IBM teams responsible for IDE products</a:t>
            </a:r>
          </a:p>
          <a:p>
            <a:pPr marL="1257300" lvl="2" indent="-34290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 IBM VisualAge/Smalltalk (Smalltalk IDE) </a:t>
            </a:r>
          </a:p>
          <a:p>
            <a:pPr marL="1257300" lvl="2" indent="-34290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IBM VisualAge/Java (Java IDE)</a:t>
            </a:r>
          </a:p>
          <a:p>
            <a:pPr marL="1257300" lvl="2" indent="-34290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IBM VisualAge/Micro Edition (Java IDE)</a:t>
            </a:r>
          </a:p>
          <a:p>
            <a:pPr marL="342900" indent="-342900" algn="l">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p:txBody>
      </p:sp>
      <p:sp>
        <p:nvSpPr>
          <p:cNvPr id="4" name="TextBox 3"/>
          <p:cNvSpPr txBox="1"/>
          <p:nvPr/>
        </p:nvSpPr>
        <p:spPr>
          <a:xfrm>
            <a:off x="10756907" y="4627312"/>
            <a:ext cx="622286" cy="369332"/>
          </a:xfrm>
          <a:prstGeom prst="rect">
            <a:avLst/>
          </a:prstGeom>
          <a:noFill/>
        </p:spPr>
        <p:txBody>
          <a:bodyPr wrap="none" rtlCol="0">
            <a:spAutoFit/>
          </a:bodyPr>
          <a:lstStyle/>
          <a:p>
            <a:r>
              <a:rPr lang="en-US" dirty="0" smtClean="0"/>
              <a:t>Fig 1</a:t>
            </a:r>
            <a:endParaRPr lang="en-US" dirty="0"/>
          </a:p>
        </p:txBody>
      </p:sp>
    </p:spTree>
    <p:extLst>
      <p:ext uri="{BB962C8B-B14F-4D97-AF65-F5344CB8AC3E}">
        <p14:creationId xmlns:p14="http://schemas.microsoft.com/office/powerpoint/2010/main" val="39303660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57" y="307068"/>
            <a:ext cx="10515600" cy="839561"/>
          </a:xfrm>
        </p:spPr>
        <p:txBody>
          <a:bodyPr/>
          <a:lstStyle/>
          <a:p>
            <a:r>
              <a:rPr lang="en-US" dirty="0" smtClean="0">
                <a:latin typeface="Times New Roman" panose="02020603050405020304" pitchFamily="18" charset="0"/>
                <a:cs typeface="Times New Roman" panose="02020603050405020304" pitchFamily="18" charset="0"/>
              </a:rPr>
              <a:t>Eclipse java Debugger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9857" y="1303111"/>
            <a:ext cx="10515600" cy="5344431"/>
          </a:xfrm>
        </p:spPr>
        <p:txBody>
          <a:bodyPr>
            <a:noAutofit/>
          </a:bodyPr>
          <a:lstStyle/>
          <a:p>
            <a:r>
              <a:rPr lang="en-US" altLang="en-US" sz="2000" dirty="0">
                <a:latin typeface="Times New Roman" panose="02020603050405020304" pitchFamily="18" charset="0"/>
                <a:cs typeface="Times New Roman" panose="02020603050405020304" pitchFamily="18" charset="0"/>
              </a:rPr>
              <a:t>Run Java programs</a:t>
            </a:r>
          </a:p>
          <a:p>
            <a:pPr lvl="1"/>
            <a:r>
              <a:rPr lang="en-US" altLang="en-US" sz="2000" dirty="0">
                <a:latin typeface="Times New Roman" panose="02020603050405020304" pitchFamily="18" charset="0"/>
                <a:cs typeface="Times New Roman" panose="02020603050405020304" pitchFamily="18" charset="0"/>
              </a:rPr>
              <a:t>In separate target JVM (user selectable)</a:t>
            </a:r>
          </a:p>
          <a:p>
            <a:pPr lvl="1"/>
            <a:r>
              <a:rPr lang="en-US" altLang="en-US" sz="2000" dirty="0">
                <a:latin typeface="Times New Roman" panose="02020603050405020304" pitchFamily="18" charset="0"/>
                <a:cs typeface="Times New Roman" panose="02020603050405020304" pitchFamily="18" charset="0"/>
              </a:rPr>
              <a:t>Console provides </a:t>
            </a:r>
            <a:r>
              <a:rPr lang="en-US" altLang="en-US" sz="2000" dirty="0" err="1">
                <a:latin typeface="Times New Roman" panose="02020603050405020304" pitchFamily="18" charset="0"/>
                <a:cs typeface="Times New Roman" panose="02020603050405020304" pitchFamily="18" charset="0"/>
              </a:rPr>
              <a:t>stdout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stdin</a:t>
            </a:r>
            <a:r>
              <a:rPr lang="en-US" altLang="en-US" sz="2000" dirty="0">
                <a:latin typeface="Times New Roman" panose="02020603050405020304" pitchFamily="18" charset="0"/>
                <a:cs typeface="Times New Roman" panose="02020603050405020304" pitchFamily="18" charset="0"/>
              </a:rPr>
              <a:t>, </a:t>
            </a:r>
            <a:r>
              <a:rPr lang="en-US" altLang="en-US" sz="2000" dirty="0" err="1" smtClean="0">
                <a:latin typeface="Times New Roman" panose="02020603050405020304" pitchFamily="18" charset="0"/>
                <a:cs typeface="Times New Roman" panose="02020603050405020304" pitchFamily="18" charset="0"/>
              </a:rPr>
              <a:t>stderr</a:t>
            </a:r>
            <a:r>
              <a:rPr lang="en-US" altLang="en-US" sz="2000" dirty="0" smtClean="0">
                <a:latin typeface="Times New Roman" panose="02020603050405020304" pitchFamily="18" charset="0"/>
                <a:cs typeface="Times New Roman" panose="02020603050405020304" pitchFamily="18" charset="0"/>
              </a:rPr>
              <a:t> for input, output and errors.</a:t>
            </a:r>
            <a:endParaRPr lang="en-US" altLang="en-US" sz="2000" dirty="0">
              <a:latin typeface="Times New Roman" panose="02020603050405020304" pitchFamily="18" charset="0"/>
              <a:cs typeface="Times New Roman" panose="02020603050405020304" pitchFamily="18" charset="0"/>
            </a:endParaRPr>
          </a:p>
          <a:p>
            <a:pPr lvl="1"/>
            <a:r>
              <a:rPr lang="en-US" altLang="en-US" sz="2000" dirty="0">
                <a:latin typeface="Times New Roman" panose="02020603050405020304" pitchFamily="18" charset="0"/>
                <a:cs typeface="Times New Roman" panose="02020603050405020304" pitchFamily="18" charset="0"/>
              </a:rPr>
              <a:t>Scrapbook pages for executing Java code snippets</a:t>
            </a:r>
          </a:p>
          <a:p>
            <a:r>
              <a:rPr lang="en-US" altLang="en-US" sz="2000" dirty="0">
                <a:latin typeface="Times New Roman" panose="02020603050405020304" pitchFamily="18" charset="0"/>
                <a:cs typeface="Times New Roman" panose="02020603050405020304" pitchFamily="18" charset="0"/>
              </a:rPr>
              <a:t>Debug Java programs</a:t>
            </a:r>
          </a:p>
          <a:p>
            <a:pPr lvl="1"/>
            <a:r>
              <a:rPr lang="en-US" altLang="en-US" sz="2000" dirty="0">
                <a:latin typeface="Times New Roman" panose="02020603050405020304" pitchFamily="18" charset="0"/>
                <a:cs typeface="Times New Roman" panose="02020603050405020304" pitchFamily="18" charset="0"/>
              </a:rPr>
              <a:t>Full source code debugging</a:t>
            </a:r>
          </a:p>
          <a:p>
            <a:pPr lvl="1"/>
            <a:r>
              <a:rPr lang="en-US" altLang="en-US" sz="2000" dirty="0">
                <a:latin typeface="Times New Roman" panose="02020603050405020304" pitchFamily="18" charset="0"/>
                <a:cs typeface="Times New Roman" panose="02020603050405020304" pitchFamily="18" charset="0"/>
              </a:rPr>
              <a:t>Any JPDA-compliant JVM</a:t>
            </a:r>
          </a:p>
          <a:p>
            <a:r>
              <a:rPr lang="en-US" altLang="en-US" sz="2000" dirty="0">
                <a:latin typeface="Times New Roman" panose="02020603050405020304" pitchFamily="18" charset="0"/>
                <a:cs typeface="Times New Roman" panose="02020603050405020304" pitchFamily="18" charset="0"/>
              </a:rPr>
              <a:t>Debugger features include</a:t>
            </a:r>
          </a:p>
          <a:p>
            <a:pPr lvl="1"/>
            <a:r>
              <a:rPr lang="en-US" altLang="en-US" sz="2000" dirty="0">
                <a:latin typeface="Times New Roman" panose="02020603050405020304" pitchFamily="18" charset="0"/>
                <a:cs typeface="Times New Roman" panose="02020603050405020304" pitchFamily="18" charset="0"/>
              </a:rPr>
              <a:t>Method and exception breakpoints</a:t>
            </a:r>
          </a:p>
          <a:p>
            <a:pPr lvl="1"/>
            <a:r>
              <a:rPr lang="en-US" altLang="en-US" sz="2000" dirty="0">
                <a:latin typeface="Times New Roman" panose="02020603050405020304" pitchFamily="18" charset="0"/>
                <a:cs typeface="Times New Roman" panose="02020603050405020304" pitchFamily="18" charset="0"/>
              </a:rPr>
              <a:t>Conditional breakpoints</a:t>
            </a:r>
          </a:p>
          <a:p>
            <a:pPr lvl="1"/>
            <a:r>
              <a:rPr lang="en-US" altLang="en-US" sz="2000" dirty="0" err="1">
                <a:latin typeface="Times New Roman" panose="02020603050405020304" pitchFamily="18" charset="0"/>
                <a:cs typeface="Times New Roman" panose="02020603050405020304" pitchFamily="18" charset="0"/>
              </a:rPr>
              <a:t>Watchpoints</a:t>
            </a:r>
            <a:endParaRPr lang="en-US" altLang="en-US" sz="2000" dirty="0">
              <a:latin typeface="Times New Roman" panose="02020603050405020304" pitchFamily="18" charset="0"/>
              <a:cs typeface="Times New Roman" panose="02020603050405020304" pitchFamily="18" charset="0"/>
            </a:endParaRPr>
          </a:p>
          <a:p>
            <a:pPr lvl="1"/>
            <a:r>
              <a:rPr lang="en-US" altLang="en-US" sz="2000" dirty="0">
                <a:latin typeface="Times New Roman" panose="02020603050405020304" pitchFamily="18" charset="0"/>
                <a:cs typeface="Times New Roman" panose="02020603050405020304" pitchFamily="18" charset="0"/>
              </a:rPr>
              <a:t>Step over, into, return; run to line</a:t>
            </a:r>
          </a:p>
          <a:p>
            <a:pPr lvl="1"/>
            <a:r>
              <a:rPr lang="en-US" altLang="en-US" sz="2000" dirty="0">
                <a:latin typeface="Times New Roman" panose="02020603050405020304" pitchFamily="18" charset="0"/>
                <a:cs typeface="Times New Roman" panose="02020603050405020304" pitchFamily="18" charset="0"/>
              </a:rPr>
              <a:t>Inspect and modify fields and local variables</a:t>
            </a:r>
          </a:p>
          <a:p>
            <a:pPr lvl="1"/>
            <a:r>
              <a:rPr lang="en-US" altLang="en-US" sz="2000" dirty="0">
                <a:latin typeface="Times New Roman" panose="02020603050405020304" pitchFamily="18" charset="0"/>
                <a:cs typeface="Times New Roman" panose="02020603050405020304" pitchFamily="18" charset="0"/>
              </a:rPr>
              <a:t>Evaluate snippets in context of method</a:t>
            </a:r>
          </a:p>
          <a:p>
            <a:pPr lvl="1"/>
            <a:r>
              <a:rPr lang="en-US" altLang="en-US" sz="2000" dirty="0">
                <a:latin typeface="Times New Roman" panose="02020603050405020304" pitchFamily="18" charset="0"/>
                <a:cs typeface="Times New Roman" panose="02020603050405020304" pitchFamily="18" charset="0"/>
              </a:rPr>
              <a:t>Hot swap (if target JVM supports)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447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228" y="263525"/>
            <a:ext cx="10965543" cy="955675"/>
          </a:xfrm>
        </p:spPr>
        <p:txBody>
          <a:bodyPr/>
          <a:lstStyle/>
          <a:p>
            <a:r>
              <a:rPr lang="en-US" dirty="0" smtClean="0">
                <a:latin typeface="Times New Roman" panose="02020603050405020304" pitchFamily="18" charset="0"/>
                <a:cs typeface="Times New Roman" panose="02020603050405020304" pitchFamily="18" charset="0"/>
              </a:rPr>
              <a:t>Eclipse Code Comparison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6399" y="1219201"/>
            <a:ext cx="11350171" cy="1335314"/>
          </a:xfrm>
        </p:spPr>
        <p:txBody>
          <a:bodyPr>
            <a:normAutofit/>
          </a:bodyPr>
          <a:lstStyle/>
          <a:p>
            <a:r>
              <a:rPr lang="en-US" sz="2000" dirty="0" smtClean="0">
                <a:latin typeface="Times New Roman" panose="02020603050405020304" pitchFamily="18" charset="0"/>
                <a:cs typeface="Times New Roman" panose="02020603050405020304" pitchFamily="18" charset="0"/>
              </a:rPr>
              <a:t>Eclipse offers a feature to compare the content of a file at different instances of time. This enables us to identify the changes made after the last stable version of the code.</a:t>
            </a:r>
          </a:p>
          <a:p>
            <a:r>
              <a:rPr lang="en-US" sz="2000" dirty="0" smtClean="0">
                <a:latin typeface="Times New Roman" panose="02020603050405020304" pitchFamily="18" charset="0"/>
                <a:cs typeface="Times New Roman" panose="02020603050405020304" pitchFamily="18" charset="0"/>
              </a:rPr>
              <a:t>To compare the code Right click on the file and select Compare with and check local history as shown in Fig 1.</a:t>
            </a:r>
          </a:p>
        </p:txBody>
      </p:sp>
      <p:pic>
        <p:nvPicPr>
          <p:cNvPr id="4" name="Picture 3"/>
          <p:cNvPicPr>
            <a:picLocks noChangeAspect="1"/>
          </p:cNvPicPr>
          <p:nvPr/>
        </p:nvPicPr>
        <p:blipFill>
          <a:blip r:embed="rId2"/>
          <a:stretch>
            <a:fillRect/>
          </a:stretch>
        </p:blipFill>
        <p:spPr>
          <a:xfrm>
            <a:off x="7566443" y="2443877"/>
            <a:ext cx="3898933" cy="3869837"/>
          </a:xfrm>
          <a:prstGeom prst="rect">
            <a:avLst/>
          </a:prstGeom>
          <a:ln>
            <a:solidFill>
              <a:schemeClr val="tx1"/>
            </a:solidFill>
          </a:ln>
        </p:spPr>
      </p:pic>
      <p:sp>
        <p:nvSpPr>
          <p:cNvPr id="5" name="TextBox 4"/>
          <p:cNvSpPr txBox="1"/>
          <p:nvPr/>
        </p:nvSpPr>
        <p:spPr>
          <a:xfrm>
            <a:off x="406400" y="2554515"/>
            <a:ext cx="686885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shows the files at different time stamps in the history view </a:t>
            </a:r>
            <a:r>
              <a:rPr lang="en-US" sz="2000" dirty="0" smtClean="0">
                <a:latin typeface="Times New Roman" panose="02020603050405020304" pitchFamily="18" charset="0"/>
                <a:cs typeface="Times New Roman" panose="02020603050405020304" pitchFamily="18" charset="0"/>
              </a:rPr>
              <a:t> as shown in fig 2.</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pic>
        <p:nvPicPr>
          <p:cNvPr id="7" name="Picture 6"/>
          <p:cNvPicPr>
            <a:picLocks noChangeAspect="1"/>
          </p:cNvPicPr>
          <p:nvPr/>
        </p:nvPicPr>
        <p:blipFill>
          <a:blip r:embed="rId3"/>
          <a:stretch>
            <a:fillRect/>
          </a:stretch>
        </p:blipFill>
        <p:spPr>
          <a:xfrm>
            <a:off x="329117" y="3754891"/>
            <a:ext cx="7023415" cy="1847623"/>
          </a:xfrm>
          <a:prstGeom prst="rect">
            <a:avLst/>
          </a:prstGeom>
          <a:ln>
            <a:solidFill>
              <a:schemeClr val="tx1"/>
            </a:solidFill>
          </a:ln>
        </p:spPr>
      </p:pic>
      <p:sp>
        <p:nvSpPr>
          <p:cNvPr id="8" name="TextBox 7"/>
          <p:cNvSpPr txBox="1"/>
          <p:nvPr/>
        </p:nvSpPr>
        <p:spPr>
          <a:xfrm>
            <a:off x="2598057" y="5602514"/>
            <a:ext cx="622286" cy="369332"/>
          </a:xfrm>
          <a:prstGeom prst="rect">
            <a:avLst/>
          </a:prstGeom>
          <a:noFill/>
        </p:spPr>
        <p:txBody>
          <a:bodyPr wrap="none" rtlCol="0">
            <a:spAutoFit/>
          </a:bodyPr>
          <a:lstStyle/>
          <a:p>
            <a:r>
              <a:rPr lang="en-US" dirty="0" smtClean="0"/>
              <a:t>Fig 2</a:t>
            </a:r>
            <a:endParaRPr lang="en-US" dirty="0"/>
          </a:p>
        </p:txBody>
      </p:sp>
      <p:sp>
        <p:nvSpPr>
          <p:cNvPr id="9" name="TextBox 8"/>
          <p:cNvSpPr txBox="1"/>
          <p:nvPr/>
        </p:nvSpPr>
        <p:spPr>
          <a:xfrm>
            <a:off x="8893623" y="6313714"/>
            <a:ext cx="622286" cy="369332"/>
          </a:xfrm>
          <a:prstGeom prst="rect">
            <a:avLst/>
          </a:prstGeom>
          <a:noFill/>
        </p:spPr>
        <p:txBody>
          <a:bodyPr wrap="none" rtlCol="0">
            <a:spAutoFit/>
          </a:bodyPr>
          <a:lstStyle/>
          <a:p>
            <a:r>
              <a:rPr lang="en-US" dirty="0" smtClean="0"/>
              <a:t>Fig 1</a:t>
            </a:r>
            <a:endParaRPr lang="en-US" dirty="0"/>
          </a:p>
        </p:txBody>
      </p:sp>
    </p:spTree>
    <p:extLst>
      <p:ext uri="{BB962C8B-B14F-4D97-AF65-F5344CB8AC3E}">
        <p14:creationId xmlns:p14="http://schemas.microsoft.com/office/powerpoint/2010/main" val="1761301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715" y="237898"/>
            <a:ext cx="11586028" cy="6258832"/>
          </a:xfrm>
        </p:spPr>
        <p:txBody>
          <a:bodyPr>
            <a:normAutofit/>
          </a:bodyPr>
          <a:lstStyle/>
          <a:p>
            <a:r>
              <a:rPr lang="en-US" sz="2000" dirty="0" smtClean="0">
                <a:latin typeface="Times New Roman" panose="02020603050405020304" pitchFamily="18" charset="0"/>
                <a:cs typeface="Times New Roman" panose="02020603050405020304" pitchFamily="18" charset="0"/>
              </a:rPr>
              <a:t>Once the appropriate entry is selected the code difference is displayed as shown in the fig below.</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Changes can be viewed and compared using the options provided by the editor to spot the changes (highlighted in red in fig 1).</a:t>
            </a:r>
          </a:p>
        </p:txBody>
      </p:sp>
      <p:pic>
        <p:nvPicPr>
          <p:cNvPr id="4" name="Picture 3"/>
          <p:cNvPicPr>
            <a:picLocks noChangeAspect="1"/>
          </p:cNvPicPr>
          <p:nvPr/>
        </p:nvPicPr>
        <p:blipFill>
          <a:blip r:embed="rId2"/>
          <a:stretch>
            <a:fillRect/>
          </a:stretch>
        </p:blipFill>
        <p:spPr>
          <a:xfrm>
            <a:off x="4198086" y="1120544"/>
            <a:ext cx="7799658" cy="4394885"/>
          </a:xfrm>
          <a:prstGeom prst="rect">
            <a:avLst/>
          </a:prstGeom>
        </p:spPr>
      </p:pic>
      <p:sp>
        <p:nvSpPr>
          <p:cNvPr id="6" name="Rounded Rectangle 5"/>
          <p:cNvSpPr/>
          <p:nvPr/>
        </p:nvSpPr>
        <p:spPr>
          <a:xfrm>
            <a:off x="10193500" y="2554515"/>
            <a:ext cx="1770743" cy="33382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4715" y="1120544"/>
            <a:ext cx="3048000"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Changes can be compared either using the java source compare or general text compare. This can be chosen with the options available. (fig2)</a:t>
            </a:r>
            <a:endParaRPr lang="en-US"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433076" y="3715656"/>
            <a:ext cx="3676650" cy="1451430"/>
          </a:xfrm>
          <a:prstGeom prst="rect">
            <a:avLst/>
          </a:prstGeom>
          <a:ln>
            <a:solidFill>
              <a:schemeClr val="tx1"/>
            </a:solidFill>
          </a:ln>
        </p:spPr>
      </p:pic>
      <p:sp>
        <p:nvSpPr>
          <p:cNvPr id="9" name="TextBox 8"/>
          <p:cNvSpPr txBox="1"/>
          <p:nvPr/>
        </p:nvSpPr>
        <p:spPr>
          <a:xfrm>
            <a:off x="1557572" y="5146097"/>
            <a:ext cx="622286" cy="369332"/>
          </a:xfrm>
          <a:prstGeom prst="rect">
            <a:avLst/>
          </a:prstGeom>
          <a:noFill/>
        </p:spPr>
        <p:txBody>
          <a:bodyPr wrap="none" rtlCol="0">
            <a:spAutoFit/>
          </a:bodyPr>
          <a:lstStyle/>
          <a:p>
            <a:r>
              <a:rPr lang="en-US" dirty="0" smtClean="0"/>
              <a:t>Fig 2</a:t>
            </a:r>
            <a:endParaRPr lang="en-US" dirty="0"/>
          </a:p>
        </p:txBody>
      </p:sp>
      <p:sp>
        <p:nvSpPr>
          <p:cNvPr id="11" name="TextBox 10"/>
          <p:cNvSpPr txBox="1"/>
          <p:nvPr/>
        </p:nvSpPr>
        <p:spPr>
          <a:xfrm>
            <a:off x="7786772" y="5515429"/>
            <a:ext cx="622286" cy="369332"/>
          </a:xfrm>
          <a:prstGeom prst="rect">
            <a:avLst/>
          </a:prstGeom>
          <a:noFill/>
        </p:spPr>
        <p:txBody>
          <a:bodyPr wrap="none" rtlCol="0">
            <a:spAutoFit/>
          </a:bodyPr>
          <a:lstStyle/>
          <a:p>
            <a:r>
              <a:rPr lang="en-US" dirty="0" smtClean="0"/>
              <a:t>Fig 2</a:t>
            </a:r>
            <a:endParaRPr lang="en-US" dirty="0"/>
          </a:p>
        </p:txBody>
      </p:sp>
    </p:spTree>
    <p:extLst>
      <p:ext uri="{BB962C8B-B14F-4D97-AF65-F5344CB8AC3E}">
        <p14:creationId xmlns:p14="http://schemas.microsoft.com/office/powerpoint/2010/main" val="2280898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033" y="210381"/>
            <a:ext cx="11372557" cy="633681"/>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ECLIPSE IN TESTING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5083" y="844062"/>
            <a:ext cx="11739830" cy="2489981"/>
          </a:xfrm>
        </p:spPr>
        <p:txBody>
          <a:bodyPr>
            <a:normAutofit/>
          </a:bodyPr>
          <a:lstStyle/>
          <a:p>
            <a:r>
              <a:rPr lang="en-US" sz="2000" dirty="0">
                <a:latin typeface="Times New Roman" panose="02020603050405020304" pitchFamily="18" charset="0"/>
                <a:cs typeface="Times New Roman" panose="02020603050405020304" pitchFamily="18" charset="0"/>
              </a:rPr>
              <a:t>A software test is a piece of software which executes another pierce of software and validates if that code results in the correct state (state testing) or executes the correct sequence of events (behavior testing).</a:t>
            </a:r>
          </a:p>
          <a:p>
            <a:r>
              <a:rPr lang="en-US" sz="2000" dirty="0">
                <a:latin typeface="Times New Roman" panose="02020603050405020304" pitchFamily="18" charset="0"/>
                <a:cs typeface="Times New Roman" panose="02020603050405020304" pitchFamily="18" charset="0"/>
              </a:rPr>
              <a:t>Software unit tests allow the developer to verify that a piece of program logic is </a:t>
            </a:r>
            <a:r>
              <a:rPr lang="en-US" sz="2000" dirty="0" smtClean="0">
                <a:latin typeface="Times New Roman" panose="02020603050405020304" pitchFamily="18" charset="0"/>
                <a:cs typeface="Times New Roman" panose="02020603050405020304" pitchFamily="18" charset="0"/>
              </a:rPr>
              <a:t>correct.</a:t>
            </a:r>
          </a:p>
          <a:p>
            <a:r>
              <a:rPr lang="en-US" sz="2000" dirty="0" smtClean="0">
                <a:latin typeface="Times New Roman" panose="02020603050405020304" pitchFamily="18" charset="0"/>
                <a:cs typeface="Times New Roman" panose="02020603050405020304" pitchFamily="18" charset="0"/>
              </a:rPr>
              <a:t>There are several kinds of testing that has been integrated on Eclipse. For demonstration let us consider Junit testing here.</a:t>
            </a:r>
          </a:p>
          <a:p>
            <a:r>
              <a:rPr lang="en-US" sz="2000" dirty="0">
                <a:latin typeface="Times New Roman" panose="02020603050405020304" pitchFamily="18" charset="0"/>
                <a:cs typeface="Times New Roman" panose="02020603050405020304" pitchFamily="18" charset="0"/>
              </a:rPr>
              <a:t>A JUnit test is a method contained in a class which is only used for testing. This is called a Test </a:t>
            </a:r>
            <a:r>
              <a:rPr lang="en-US" sz="2000" dirty="0" smtClean="0">
                <a:latin typeface="Times New Roman" panose="02020603050405020304" pitchFamily="18" charset="0"/>
                <a:cs typeface="Times New Roman" panose="02020603050405020304" pitchFamily="18" charset="0"/>
              </a:rPr>
              <a:t>class.</a:t>
            </a:r>
          </a:p>
          <a:p>
            <a:endParaRPr lang="en-US" sz="2000" dirty="0">
              <a:latin typeface="Times New Roman" panose="02020603050405020304" pitchFamily="18" charset="0"/>
              <a:cs typeface="Times New Roman" panose="02020603050405020304" pitchFamily="18" charset="0"/>
            </a:endParaRPr>
          </a:p>
        </p:txBody>
      </p:sp>
      <p:pic>
        <p:nvPicPr>
          <p:cNvPr id="4098" name="Picture 2" descr="Add junit-4.10.jar in lira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642" y="2963014"/>
            <a:ext cx="4758567" cy="36793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5083" y="2963014"/>
            <a:ext cx="6551855" cy="2554545"/>
          </a:xfrm>
          <a:prstGeom prst="rect">
            <a:avLst/>
          </a:prstGeom>
          <a:noFill/>
        </p:spPr>
        <p:txBody>
          <a:bodyPr wrap="square" rtlCol="0">
            <a:spAutoFit/>
          </a:bodyPr>
          <a:lstStyle/>
          <a:p>
            <a:pPr marL="28575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start with junit development in eclipse download Junit archive and save it in a </a:t>
            </a:r>
            <a:r>
              <a:rPr lang="en-US" sz="2000" dirty="0" smtClean="0">
                <a:latin typeface="Times New Roman" panose="02020603050405020304" pitchFamily="18" charset="0"/>
                <a:cs typeface="Times New Roman" panose="02020603050405020304" pitchFamily="18" charset="0"/>
              </a:rPr>
              <a:t>directory.</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Open </a:t>
            </a:r>
            <a:r>
              <a:rPr lang="en-US" sz="2000" dirty="0">
                <a:latin typeface="Times New Roman" panose="02020603050405020304" pitchFamily="18" charset="0"/>
                <a:cs typeface="Times New Roman" panose="02020603050405020304" pitchFamily="18" charset="0"/>
              </a:rPr>
              <a:t>eclipse -&gt; right click on project and click on property &gt; Build Path &gt; Configure Build Path and add the junit-4.10.jar in the </a:t>
            </a:r>
            <a:r>
              <a:rPr lang="en-US" sz="2000" dirty="0" smtClean="0">
                <a:latin typeface="Times New Roman" panose="02020603050405020304" pitchFamily="18" charset="0"/>
                <a:cs typeface="Times New Roman" panose="02020603050405020304" pitchFamily="18" charset="0"/>
              </a:rPr>
              <a:t>using Add </a:t>
            </a:r>
            <a:r>
              <a:rPr lang="en-US" sz="2000" dirty="0">
                <a:latin typeface="Times New Roman" panose="02020603050405020304" pitchFamily="18" charset="0"/>
                <a:cs typeface="Times New Roman" panose="02020603050405020304" pitchFamily="18" charset="0"/>
              </a:rPr>
              <a:t>External Jar button</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Junit plugin is required to which is a part of JDT. To install </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JDT check </a:t>
            </a:r>
            <a:r>
              <a:rPr lang="en-US" sz="2000" dirty="0" smtClean="0">
                <a:latin typeface="Times New Roman" panose="02020603050405020304" pitchFamily="18" charset="0"/>
                <a:cs typeface="Times New Roman" panose="02020603050405020304" pitchFamily="18" charset="0"/>
                <a:hlinkClick r:id="rId3"/>
              </a:rPr>
              <a:t>here</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0103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828" y="337626"/>
            <a:ext cx="11437034" cy="1280160"/>
          </a:xfrm>
        </p:spPr>
        <p:txBody>
          <a:bodyPr>
            <a:norm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use JUnit you must create a separate .java file in your project that will test one of your existing classes. In the Package Explorer area on the left side of the Eclipse window, right-click the class you want to test and click New → JUnit Test </a:t>
            </a:r>
            <a:r>
              <a:rPr lang="en-US" sz="2000" dirty="0" smtClean="0">
                <a:latin typeface="Times New Roman" panose="02020603050405020304" pitchFamily="18" charset="0"/>
                <a:cs typeface="Times New Roman" panose="02020603050405020304" pitchFamily="18" charset="0"/>
              </a:rPr>
              <a:t>Case</a:t>
            </a:r>
            <a:r>
              <a:rPr lang="en-US" sz="2000" dirty="0">
                <a:latin typeface="Times New Roman" panose="02020603050405020304" pitchFamily="18" charset="0"/>
                <a:cs typeface="Times New Roman" panose="02020603050405020304" pitchFamily="18" charset="0"/>
              </a:rPr>
              <a:t>.(shown in fig </a:t>
            </a:r>
            <a:r>
              <a:rPr lang="en-US" sz="2000" dirty="0" smtClean="0">
                <a:latin typeface="Times New Roman" panose="02020603050405020304" pitchFamily="18" charset="0"/>
                <a:cs typeface="Times New Roman" panose="02020603050405020304" pitchFamily="18" charset="0"/>
              </a:rPr>
              <a:t>1)</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56725" y="2264898"/>
            <a:ext cx="5067300" cy="4067175"/>
          </a:xfrm>
          <a:prstGeom prst="rect">
            <a:avLst/>
          </a:prstGeom>
          <a:ln>
            <a:solidFill>
              <a:schemeClr val="tx1"/>
            </a:solidFill>
          </a:ln>
        </p:spPr>
      </p:pic>
      <p:sp>
        <p:nvSpPr>
          <p:cNvPr id="5" name="Title 1"/>
          <p:cNvSpPr txBox="1">
            <a:spLocks/>
          </p:cNvSpPr>
          <p:nvPr/>
        </p:nvSpPr>
        <p:spPr>
          <a:xfrm>
            <a:off x="379828" y="1290308"/>
            <a:ext cx="11437034" cy="9745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dialog box will pop up to help you create your test case</a:t>
            </a:r>
            <a:r>
              <a:rPr lang="en-US" sz="2000" dirty="0" smtClean="0">
                <a:latin typeface="Times New Roman" panose="02020603050405020304" pitchFamily="18" charset="0"/>
                <a:cs typeface="Times New Roman" panose="02020603050405020304" pitchFamily="18" charset="0"/>
              </a:rPr>
              <a:t>.</a:t>
            </a:r>
          </a:p>
          <a:p>
            <a:pPr algn="l"/>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Make sure that the option at the top is set to use JUnit 4, </a:t>
            </a:r>
            <a:r>
              <a:rPr lang="en-US" sz="2000" dirty="0" smtClean="0">
                <a:latin typeface="Times New Roman" panose="02020603050405020304" pitchFamily="18" charset="0"/>
                <a:cs typeface="Times New Roman" panose="02020603050405020304" pitchFamily="18" charset="0"/>
              </a:rPr>
              <a:t>not</a:t>
            </a:r>
          </a:p>
          <a:p>
            <a:pPr algn="l"/>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JUnit 3. Click Next</a:t>
            </a:r>
            <a:r>
              <a:rPr lang="en-US" sz="2000" dirty="0" smtClean="0">
                <a:latin typeface="Times New Roman" panose="02020603050405020304" pitchFamily="18" charset="0"/>
                <a:cs typeface="Times New Roman" panose="02020603050405020304" pitchFamily="18" charset="0"/>
              </a:rPr>
              <a:t>.(shown in fig 2)</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508" y="1054679"/>
            <a:ext cx="4571999" cy="5277394"/>
          </a:xfrm>
          <a:prstGeom prst="rect">
            <a:avLst/>
          </a:prstGeom>
          <a:ln>
            <a:solidFill>
              <a:schemeClr val="tx1"/>
            </a:solidFill>
          </a:ln>
        </p:spPr>
      </p:pic>
      <p:sp>
        <p:nvSpPr>
          <p:cNvPr id="7" name="TextBox 6"/>
          <p:cNvSpPr txBox="1"/>
          <p:nvPr/>
        </p:nvSpPr>
        <p:spPr>
          <a:xfrm>
            <a:off x="2405575" y="6332073"/>
            <a:ext cx="622286" cy="369332"/>
          </a:xfrm>
          <a:prstGeom prst="rect">
            <a:avLst/>
          </a:prstGeom>
          <a:noFill/>
        </p:spPr>
        <p:txBody>
          <a:bodyPr wrap="none" rtlCol="0">
            <a:spAutoFit/>
          </a:bodyPr>
          <a:lstStyle/>
          <a:p>
            <a:r>
              <a:rPr lang="en-US" dirty="0" smtClean="0"/>
              <a:t>Fig 1</a:t>
            </a:r>
            <a:endParaRPr lang="en-US" dirty="0"/>
          </a:p>
        </p:txBody>
      </p:sp>
      <p:sp>
        <p:nvSpPr>
          <p:cNvPr id="8" name="TextBox 7"/>
          <p:cNvSpPr txBox="1"/>
          <p:nvPr/>
        </p:nvSpPr>
        <p:spPr>
          <a:xfrm>
            <a:off x="8938364" y="6332073"/>
            <a:ext cx="622286" cy="369332"/>
          </a:xfrm>
          <a:prstGeom prst="rect">
            <a:avLst/>
          </a:prstGeom>
          <a:noFill/>
        </p:spPr>
        <p:txBody>
          <a:bodyPr wrap="none" rtlCol="0">
            <a:spAutoFit/>
          </a:bodyPr>
          <a:lstStyle/>
          <a:p>
            <a:r>
              <a:rPr lang="en-US" dirty="0" smtClean="0"/>
              <a:t>Fig 2</a:t>
            </a:r>
            <a:endParaRPr lang="en-US" dirty="0"/>
          </a:p>
        </p:txBody>
      </p:sp>
    </p:spTree>
    <p:extLst>
      <p:ext uri="{BB962C8B-B14F-4D97-AF65-F5344CB8AC3E}">
        <p14:creationId xmlns:p14="http://schemas.microsoft.com/office/powerpoint/2010/main" val="8887834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6382" y="264234"/>
            <a:ext cx="11446412" cy="1015926"/>
          </a:xfrm>
        </p:spPr>
        <p:txBody>
          <a:bodyPr>
            <a:norm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This creates a test file with built in skeleton of the test cases of the methods in the class and the setup and the teardown methods.(shown in fig 1)</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888181" y="772197"/>
            <a:ext cx="4036533" cy="3602856"/>
          </a:xfrm>
          <a:prstGeom prst="rect">
            <a:avLst/>
          </a:prstGeom>
          <a:ln>
            <a:solidFill>
              <a:schemeClr val="tx1"/>
            </a:solidFill>
          </a:ln>
        </p:spPr>
      </p:pic>
      <p:sp>
        <p:nvSpPr>
          <p:cNvPr id="6" name="TextBox 5"/>
          <p:cNvSpPr txBox="1"/>
          <p:nvPr/>
        </p:nvSpPr>
        <p:spPr>
          <a:xfrm>
            <a:off x="356382" y="1280160"/>
            <a:ext cx="619916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Write the test cases for individual modules or methods and run the test cases. To run the test cases right click on project -&gt; run as -&gt;junit test.</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Once the test case is executed it shows the results as shown in fig(2) in the Junit view of Eclipse.</a:t>
            </a: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777" y="2976265"/>
            <a:ext cx="7528484" cy="3058775"/>
          </a:xfrm>
          <a:prstGeom prst="rect">
            <a:avLst/>
          </a:prstGeom>
          <a:solidFill>
            <a:schemeClr val="bg1"/>
          </a:solidFill>
          <a:ln>
            <a:solidFill>
              <a:schemeClr val="tx1"/>
            </a:solidFill>
          </a:ln>
        </p:spPr>
      </p:pic>
      <p:sp>
        <p:nvSpPr>
          <p:cNvPr id="8" name="Oval 7"/>
          <p:cNvSpPr/>
          <p:nvPr/>
        </p:nvSpPr>
        <p:spPr>
          <a:xfrm>
            <a:off x="356382" y="5176911"/>
            <a:ext cx="1247335" cy="2391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004517" y="4768948"/>
            <a:ext cx="3920197"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results are of 3 kinds</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Errors : Test Cases with errors</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Failures : Test cases with wrong logic</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Success : Test cases that passed the test.</a:t>
            </a:r>
            <a:endParaRPr lang="en-US"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833677" y="6099929"/>
            <a:ext cx="622286" cy="369332"/>
          </a:xfrm>
          <a:prstGeom prst="rect">
            <a:avLst/>
          </a:prstGeom>
          <a:noFill/>
        </p:spPr>
        <p:txBody>
          <a:bodyPr wrap="none" rtlCol="0">
            <a:spAutoFit/>
          </a:bodyPr>
          <a:lstStyle/>
          <a:p>
            <a:r>
              <a:rPr lang="en-US" dirty="0" smtClean="0"/>
              <a:t>Fig 1</a:t>
            </a:r>
            <a:endParaRPr lang="en-US" dirty="0"/>
          </a:p>
        </p:txBody>
      </p:sp>
      <p:sp>
        <p:nvSpPr>
          <p:cNvPr id="11" name="TextBox 10"/>
          <p:cNvSpPr txBox="1"/>
          <p:nvPr/>
        </p:nvSpPr>
        <p:spPr>
          <a:xfrm>
            <a:off x="9323325" y="4368576"/>
            <a:ext cx="622286" cy="369332"/>
          </a:xfrm>
          <a:prstGeom prst="rect">
            <a:avLst/>
          </a:prstGeom>
          <a:noFill/>
        </p:spPr>
        <p:txBody>
          <a:bodyPr wrap="none" rtlCol="0">
            <a:spAutoFit/>
          </a:bodyPr>
          <a:lstStyle/>
          <a:p>
            <a:r>
              <a:rPr lang="en-US" dirty="0" smtClean="0"/>
              <a:t>Fig 2</a:t>
            </a:r>
            <a:endParaRPr lang="en-US" dirty="0"/>
          </a:p>
        </p:txBody>
      </p:sp>
    </p:spTree>
    <p:extLst>
      <p:ext uri="{BB962C8B-B14F-4D97-AF65-F5344CB8AC3E}">
        <p14:creationId xmlns:p14="http://schemas.microsoft.com/office/powerpoint/2010/main" val="2701723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44" y="207963"/>
            <a:ext cx="11523260" cy="788324"/>
          </a:xfrm>
        </p:spPr>
        <p:txBody>
          <a:bodyPr>
            <a:normAutofit/>
          </a:bodyPr>
          <a:lstStyle/>
          <a:p>
            <a:r>
              <a:rPr lang="en-US" sz="4400" dirty="0" smtClean="0">
                <a:latin typeface="Times New Roman" panose="02020603050405020304" pitchFamily="18" charset="0"/>
                <a:cs typeface="Times New Roman" panose="02020603050405020304" pitchFamily="18" charset="0"/>
              </a:rPr>
              <a:t>ECLIPSE IN DESIGN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36644" y="1350156"/>
            <a:ext cx="11386782" cy="5282656"/>
          </a:xfrm>
        </p:spPr>
        <p:txBody>
          <a:bodyPr>
            <a:no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Eclipse can be used for developing the design documentation of a project like Class diagram, Sequence diagram etc.</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Eclipse has a plugin called Object Aid which generated the class diagram and sequence diagram from the source code.</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ObjectAid can be installed from </a:t>
            </a:r>
            <a:r>
              <a:rPr lang="en-US" sz="2000" dirty="0" smtClean="0">
                <a:latin typeface="Times New Roman" panose="02020603050405020304" pitchFamily="18" charset="0"/>
                <a:cs typeface="Times New Roman" panose="02020603050405020304" pitchFamily="18" charset="0"/>
                <a:hlinkClick r:id="rId2"/>
              </a:rPr>
              <a:t>here</a:t>
            </a:r>
            <a:r>
              <a:rPr lang="en-US" sz="2000" dirty="0" smtClean="0">
                <a:latin typeface="Times New Roman" panose="02020603050405020304" pitchFamily="18" charset="0"/>
                <a:cs typeface="Times New Roman" panose="02020603050405020304" pitchFamily="18" charset="0"/>
              </a:rPr>
              <a:t> with the installation instructions </a:t>
            </a:r>
            <a:r>
              <a:rPr lang="en-US" sz="2000" dirty="0" smtClean="0">
                <a:latin typeface="Times New Roman" panose="02020603050405020304" pitchFamily="18" charset="0"/>
                <a:cs typeface="Times New Roman" panose="02020603050405020304" pitchFamily="18" charset="0"/>
                <a:hlinkClick r:id="rId3"/>
              </a:rPr>
              <a:t>here</a:t>
            </a:r>
            <a:r>
              <a:rPr lang="en-US" sz="2000"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ObjectAid UML Explorer is an agile and lightweight code visualization tool for the Eclipse IDE</a:t>
            </a:r>
            <a:r>
              <a:rPr lang="en-US" sz="2000" dirty="0" smtClean="0">
                <a:latin typeface="Times New Roman" panose="02020603050405020304" pitchFamily="18" charset="0"/>
                <a:cs typeface="Times New Roman" panose="02020603050405020304" pitchFamily="18" charset="0"/>
              </a:rPr>
              <a:t>.</a:t>
            </a:r>
          </a:p>
          <a:p>
            <a:pPr algn="l"/>
            <a:endParaRPr lang="en-US" sz="20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shows your Java source code and libraries in live UML class and sequence diagrams that automatically update as your code changes. </a:t>
            </a:r>
            <a:endParaRPr lang="en-US" sz="20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uses the UML notation to show a graphical representation of existing code that is as accurate and up-to-date as </a:t>
            </a:r>
            <a:r>
              <a:rPr lang="en-US" sz="2000" dirty="0" smtClean="0">
                <a:latin typeface="Times New Roman" panose="02020603050405020304" pitchFamily="18" charset="0"/>
                <a:cs typeface="Times New Roman" panose="02020603050405020304" pitchFamily="18" charset="0"/>
              </a:rPr>
              <a:t>the text </a:t>
            </a:r>
            <a:r>
              <a:rPr lang="en-US" sz="2000" dirty="0">
                <a:latin typeface="Times New Roman" panose="02020603050405020304" pitchFamily="18" charset="0"/>
                <a:cs typeface="Times New Roman" panose="02020603050405020304" pitchFamily="18" charset="0"/>
              </a:rPr>
              <a:t>editor, while being very easy to use</a:t>
            </a:r>
            <a:r>
              <a:rPr lang="en-US" sz="2000"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ObjectAid all diagrams in your Eclipse workspace are updated with refactoring changes as appropriate. If necessary, they are checked out of your version control system.</a:t>
            </a:r>
          </a:p>
          <a:p>
            <a:pPr algn="l"/>
            <a:endParaRPr lang="en-US" sz="20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4228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349" y="201351"/>
            <a:ext cx="11573301" cy="685753"/>
          </a:xfrm>
        </p:spPr>
        <p:txBody>
          <a:bodyPr>
            <a:normAutofit fontScale="90000"/>
          </a:bodyPr>
          <a:lstStyle/>
          <a:p>
            <a:r>
              <a:rPr lang="en-US" dirty="0" smtClean="0">
                <a:latin typeface="Times New Roman" panose="02020603050405020304" pitchFamily="18" charset="0"/>
                <a:cs typeface="Times New Roman" panose="02020603050405020304" pitchFamily="18" charset="0"/>
              </a:rPr>
              <a:t>ObjectAid : A Plugin for Eclipse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9348" y="887104"/>
            <a:ext cx="11573301" cy="5540992"/>
          </a:xfrm>
        </p:spPr>
        <p:txBody>
          <a:bodyPr/>
          <a:lstStyle/>
          <a:p>
            <a:r>
              <a:rPr lang="en-US" sz="2000" dirty="0">
                <a:latin typeface="Times New Roman" panose="02020603050405020304" pitchFamily="18" charset="0"/>
                <a:cs typeface="Times New Roman" panose="02020603050405020304" pitchFamily="18" charset="0"/>
              </a:rPr>
              <a:t>Objectaid is a free tool for Eclipse which can be used to automatically create  class diagrams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Lets consider the procedure for creating UML Class diagrams.</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After installing the plugin, from </a:t>
            </a:r>
            <a:r>
              <a:rPr lang="en-US" sz="2000" dirty="0">
                <a:latin typeface="Times New Roman" panose="02020603050405020304" pitchFamily="18" charset="0"/>
                <a:cs typeface="Times New Roman" panose="02020603050405020304" pitchFamily="18" charset="0"/>
              </a:rPr>
              <a:t>the package explorer or File menu , create a new ObjectAid class diagram</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Click on the File package -&gt;  New -&gt; Other and select Class Diagram</a:t>
            </a:r>
            <a:r>
              <a:rPr lang="en-US" dirty="0" smtClean="0"/>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867" y="2622132"/>
            <a:ext cx="5467781" cy="3974011"/>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352424" y="2622133"/>
            <a:ext cx="5693534" cy="3974010"/>
          </a:xfrm>
          <a:prstGeom prst="rect">
            <a:avLst/>
          </a:prstGeom>
          <a:ln>
            <a:solidFill>
              <a:schemeClr val="tx1">
                <a:alpha val="77000"/>
              </a:schemeClr>
            </a:solidFill>
          </a:ln>
        </p:spPr>
      </p:pic>
    </p:spTree>
    <p:extLst>
      <p:ext uri="{BB962C8B-B14F-4D97-AF65-F5344CB8AC3E}">
        <p14:creationId xmlns:p14="http://schemas.microsoft.com/office/powerpoint/2010/main" val="33574837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 y="-14068"/>
            <a:ext cx="6513483" cy="6246055"/>
          </a:xfrm>
        </p:spPr>
        <p:txBody>
          <a:bodyPr>
            <a:normAutofit/>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While </a:t>
            </a:r>
            <a:r>
              <a:rPr lang="en-US" sz="2000" dirty="0">
                <a:latin typeface="Times New Roman" panose="02020603050405020304" pitchFamily="18" charset="0"/>
                <a:cs typeface="Times New Roman" panose="02020603050405020304" pitchFamily="18" charset="0"/>
              </a:rPr>
              <a:t>creating the diagram , you can specify what all Classifiers and Relationships among classes you need in the diagram to have  . You can also specify the Attributes and Operations of a class that you want to be shown in the diagram</a:t>
            </a:r>
            <a:r>
              <a:rPr lang="en-US" sz="2000" dirty="0" smtClean="0">
                <a:latin typeface="Times New Roman" panose="02020603050405020304" pitchFamily="18" charset="0"/>
                <a:cs typeface="Times New Roman" panose="02020603050405020304" pitchFamily="18" charset="0"/>
              </a:rPr>
              <a:t>.</a:t>
            </a:r>
          </a:p>
          <a:p>
            <a:pPr>
              <a:lnSpc>
                <a:spcPct val="100000"/>
              </a:lnSpc>
            </a:pPr>
            <a:r>
              <a:rPr lang="en-US" sz="2000" dirty="0">
                <a:latin typeface="Times New Roman" panose="02020603050405020304" pitchFamily="18" charset="0"/>
                <a:cs typeface="Times New Roman" panose="02020603050405020304" pitchFamily="18" charset="0"/>
              </a:rPr>
              <a:t>You can mark Save Image in case you need the </a:t>
            </a:r>
            <a:r>
              <a:rPr lang="en-US" sz="2000" dirty="0" smtClean="0">
                <a:latin typeface="Times New Roman" panose="02020603050405020304" pitchFamily="18" charset="0"/>
                <a:cs typeface="Times New Roman" panose="02020603050405020304" pitchFamily="18" charset="0"/>
              </a:rPr>
              <a:t>diagram in </a:t>
            </a:r>
            <a:r>
              <a:rPr lang="en-US" sz="2000" dirty="0">
                <a:latin typeface="Times New Roman" panose="02020603050405020304" pitchFamily="18" charset="0"/>
                <a:cs typeface="Times New Roman" panose="02020603050405020304" pitchFamily="18" charset="0"/>
              </a:rPr>
              <a:t>an Image file for some presentation etc</a:t>
            </a:r>
            <a:r>
              <a:rPr lang="en-US" sz="2000" dirty="0" smtClean="0">
                <a:latin typeface="Times New Roman" panose="02020603050405020304" pitchFamily="18" charset="0"/>
                <a:cs typeface="Times New Roman" panose="02020603050405020304" pitchFamily="18" charset="0"/>
              </a:rPr>
              <a:t>.</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smtClean="0">
              <a:latin typeface="Times New Roman" panose="02020603050405020304" pitchFamily="18" charset="0"/>
              <a:cs typeface="Times New Roman" panose="02020603050405020304" pitchFamily="18" charset="0"/>
            </a:endParaRPr>
          </a:p>
          <a:p>
            <a:pPr marL="0" indent="0">
              <a:lnSpc>
                <a:spcPct val="100000"/>
              </a:lnSpc>
              <a:buNone/>
            </a:pPr>
            <a:endParaRPr lang="en-US" sz="2000" dirty="0" smtClean="0">
              <a:latin typeface="Times New Roman" panose="02020603050405020304" pitchFamily="18" charset="0"/>
              <a:cs typeface="Times New Roman" panose="02020603050405020304" pitchFamily="18" charset="0"/>
            </a:endParaRPr>
          </a:p>
          <a:p>
            <a:pPr>
              <a:lnSpc>
                <a:spcPct val="100000"/>
              </a:lnSpc>
            </a:pPr>
            <a:r>
              <a:rPr lang="en-US" sz="2000" dirty="0" smtClean="0">
                <a:latin typeface="Times New Roman" panose="02020603050405020304" pitchFamily="18" charset="0"/>
                <a:cs typeface="Times New Roman" panose="02020603050405020304" pitchFamily="18" charset="0"/>
              </a:rPr>
              <a:t>Once </a:t>
            </a:r>
            <a:r>
              <a:rPr lang="en-US" sz="2000" dirty="0">
                <a:latin typeface="Times New Roman" panose="02020603050405020304" pitchFamily="18" charset="0"/>
                <a:cs typeface="Times New Roman" panose="02020603050405020304" pitchFamily="18" charset="0"/>
              </a:rPr>
              <a:t>created , the </a:t>
            </a:r>
            <a:r>
              <a:rPr lang="en-US" sz="2000" dirty="0" smtClean="0">
                <a:latin typeface="Times New Roman" panose="02020603050405020304" pitchFamily="18" charset="0"/>
                <a:cs typeface="Times New Roman" panose="02020603050405020304" pitchFamily="18" charset="0"/>
              </a:rPr>
              <a:t>Class diagram icon </a:t>
            </a:r>
            <a:r>
              <a:rPr lang="en-US" sz="2000" dirty="0">
                <a:latin typeface="Times New Roman" panose="02020603050405020304" pitchFamily="18" charset="0"/>
                <a:cs typeface="Times New Roman" panose="02020603050405020304" pitchFamily="18" charset="0"/>
              </a:rPr>
              <a:t>will show in package explorer.</a:t>
            </a:r>
            <a:r>
              <a:rPr lang="en-US" sz="2000" dirty="0" smtClean="0">
                <a:latin typeface="Times New Roman" panose="02020603050405020304" pitchFamily="18" charset="0"/>
                <a:cs typeface="Times New Roman" panose="02020603050405020304" pitchFamily="18" charset="0"/>
              </a:rPr>
              <a:t>	</a:t>
            </a:r>
          </a:p>
          <a:p>
            <a:pPr marL="0" indent="0">
              <a:lnSpc>
                <a:spcPct val="100000"/>
              </a:lnSpc>
              <a:buNone/>
            </a:pPr>
            <a:endParaRPr lang="en-US" sz="2000" dirty="0" smtClean="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6806" y="405866"/>
            <a:ext cx="5012915" cy="5727647"/>
          </a:xfrm>
          <a:prstGeom prst="rect">
            <a:avLst/>
          </a:prstGeom>
          <a:ln>
            <a:solidFill>
              <a:schemeClr val="tx1"/>
            </a:solidFill>
          </a:ln>
        </p:spPr>
      </p:pic>
      <p:pic>
        <p:nvPicPr>
          <p:cNvPr id="2050" name="Picture 2" descr="https://manikmahajanblog.files.wordpress.com/2013/07/screenclip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980" y="2592864"/>
            <a:ext cx="3263360" cy="1181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3414" y="4274492"/>
            <a:ext cx="2486372" cy="2124371"/>
          </a:xfrm>
          <a:prstGeom prst="rect">
            <a:avLst/>
          </a:prstGeom>
          <a:solidFill>
            <a:schemeClr val="accent2"/>
          </a:solidFill>
          <a:ln>
            <a:solidFill>
              <a:schemeClr val="tx1"/>
            </a:solidFill>
          </a:ln>
        </p:spPr>
      </p:pic>
      <p:sp>
        <p:nvSpPr>
          <p:cNvPr id="9" name="Oval 8"/>
          <p:cNvSpPr/>
          <p:nvPr/>
        </p:nvSpPr>
        <p:spPr>
          <a:xfrm>
            <a:off x="2307102" y="5570806"/>
            <a:ext cx="949498" cy="2391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20116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966" y="308856"/>
            <a:ext cx="4324643" cy="1196387"/>
          </a:xfrm>
        </p:spPr>
        <p:txBody>
          <a:bodyPr>
            <a:norm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 can open and drag into it the classes whose diagram you want to create</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5" name="Oval 4"/>
          <p:cNvSpPr/>
          <p:nvPr/>
        </p:nvSpPr>
        <p:spPr>
          <a:xfrm>
            <a:off x="6499274" y="1800665"/>
            <a:ext cx="1139483" cy="2813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3966" y="1406769"/>
            <a:ext cx="4437185"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you drag , the diagram will appear , listing the attributes and operations </a:t>
            </a:r>
            <a:r>
              <a:rPr lang="en-US" sz="2000" dirty="0" smtClean="0">
                <a:latin typeface="Times New Roman" panose="02020603050405020304" pitchFamily="18" charset="0"/>
                <a:cs typeface="Times New Roman" panose="02020603050405020304" pitchFamily="18" charset="0"/>
              </a:rPr>
              <a:t>were allowed </a:t>
            </a:r>
            <a:r>
              <a:rPr lang="en-US" sz="2000" dirty="0">
                <a:latin typeface="Times New Roman" panose="02020603050405020304" pitchFamily="18" charset="0"/>
                <a:cs typeface="Times New Roman" panose="02020603050405020304" pitchFamily="18" charset="0"/>
              </a:rPr>
              <a:t>while creating </a:t>
            </a:r>
            <a:r>
              <a:rPr lang="en-US" sz="2000" dirty="0" smtClean="0">
                <a:latin typeface="Times New Roman" panose="02020603050405020304" pitchFamily="18" charset="0"/>
                <a:cs typeface="Times New Roman" panose="02020603050405020304" pitchFamily="18" charset="0"/>
              </a:rPr>
              <a:t>it. Example shown in figure below.</a:t>
            </a: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966" y="3292474"/>
            <a:ext cx="11414761" cy="3233068"/>
          </a:xfrm>
          <a:prstGeom prst="rect">
            <a:avLst/>
          </a:prstGeom>
          <a:ln>
            <a:solidFill>
              <a:schemeClr val="tx1"/>
            </a:solidFill>
          </a:ln>
        </p:spPr>
      </p:pic>
      <p:pic>
        <p:nvPicPr>
          <p:cNvPr id="9" name="Picture 8"/>
          <p:cNvPicPr>
            <a:picLocks noChangeAspect="1"/>
          </p:cNvPicPr>
          <p:nvPr/>
        </p:nvPicPr>
        <p:blipFill>
          <a:blip r:embed="rId3"/>
          <a:stretch>
            <a:fillRect/>
          </a:stretch>
        </p:blipFill>
        <p:spPr>
          <a:xfrm>
            <a:off x="4811150" y="296716"/>
            <a:ext cx="6977577" cy="2780082"/>
          </a:xfrm>
          <a:prstGeom prst="rect">
            <a:avLst/>
          </a:prstGeom>
          <a:ln>
            <a:solidFill>
              <a:schemeClr val="tx1"/>
            </a:solidFill>
          </a:ln>
        </p:spPr>
      </p:pic>
    </p:spTree>
    <p:extLst>
      <p:ext uri="{BB962C8B-B14F-4D97-AF65-F5344CB8AC3E}">
        <p14:creationId xmlns:p14="http://schemas.microsoft.com/office/powerpoint/2010/main" val="4071189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4879785" y="2579427"/>
            <a:ext cx="6993767" cy="4067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ctrTitle"/>
          </p:nvPr>
        </p:nvSpPr>
        <p:spPr>
          <a:xfrm>
            <a:off x="787021" y="303498"/>
            <a:ext cx="9144000" cy="761028"/>
          </a:xfrm>
        </p:spPr>
        <p:txBody>
          <a:bodyPr>
            <a:normAutofit/>
          </a:bodyPr>
          <a:lstStyle/>
          <a:p>
            <a:pPr algn="l"/>
            <a:r>
              <a:rPr lang="en-US" sz="4400" dirty="0" smtClean="0">
                <a:latin typeface="Times New Roman" panose="02020603050405020304" pitchFamily="18" charset="0"/>
                <a:cs typeface="Times New Roman" panose="02020603050405020304" pitchFamily="18" charset="0"/>
              </a:rPr>
              <a:t>What is Eclipse</a:t>
            </a: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17543" y="1228725"/>
            <a:ext cx="9144000" cy="728615"/>
          </a:xfrm>
        </p:spPr>
        <p:txBody>
          <a:bodyPr>
            <a:normAutofit/>
          </a:bodyPr>
          <a:lstStyle/>
          <a:p>
            <a:pPr marL="342900" indent="-34290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Eclipse is a universal </a:t>
            </a:r>
            <a:r>
              <a:rPr lang="en-US" altLang="en-US" sz="2000" dirty="0" smtClean="0">
                <a:latin typeface="Times New Roman" panose="02020603050405020304" pitchFamily="18" charset="0"/>
                <a:cs typeface="Times New Roman" panose="02020603050405020304" pitchFamily="18" charset="0"/>
              </a:rPr>
              <a:t>platform for </a:t>
            </a:r>
            <a:r>
              <a:rPr lang="en-US" altLang="en-US" sz="2000" dirty="0">
                <a:latin typeface="Times New Roman" panose="02020603050405020304" pitchFamily="18" charset="0"/>
                <a:cs typeface="Times New Roman" panose="02020603050405020304" pitchFamily="18" charset="0"/>
              </a:rPr>
              <a:t>integrating development </a:t>
            </a:r>
            <a:r>
              <a:rPr lang="en-US" altLang="en-US" sz="2000" dirty="0" smtClean="0">
                <a:latin typeface="Times New Roman" panose="02020603050405020304" pitchFamily="18" charset="0"/>
                <a:cs typeface="Times New Roman" panose="02020603050405020304" pitchFamily="18" charset="0"/>
              </a:rPr>
              <a:t>tools.</a:t>
            </a:r>
            <a:endParaRPr lang="en-US" alt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 24"/>
          <p:cNvSpPr>
            <a:spLocks noGrp="1"/>
          </p:cNvSpPr>
          <p:nvPr/>
        </p:nvSpPr>
        <p:spPr bwMode="auto">
          <a:xfrm>
            <a:off x="8667750" y="60864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bg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fld id="{815316E3-4C3B-46FF-BCE9-486FED5055B6}" type="slidenum">
              <a:rPr lang="en-US" altLang="en-US"/>
              <a:pPr/>
              <a:t>3</a:t>
            </a:fld>
            <a:endParaRPr lang="en-US" altLang="en-US"/>
          </a:p>
        </p:txBody>
      </p:sp>
      <p:sp>
        <p:nvSpPr>
          <p:cNvPr id="6" name="Rectangle 5"/>
          <p:cNvSpPr>
            <a:spLocks noGrp="1" noChangeArrowheads="1"/>
          </p:cNvSpPr>
          <p:nvPr/>
        </p:nvSpPr>
        <p:spPr bwMode="auto">
          <a:xfrm>
            <a:off x="2820988" y="314325"/>
            <a:ext cx="7288212"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200" kern="1200">
                <a:solidFill>
                  <a:schemeClr val="bg1"/>
                </a:solidFill>
                <a:latin typeface="+mj-lt"/>
                <a:ea typeface="+mj-ea"/>
                <a:cs typeface="+mj-cs"/>
              </a:defRPr>
            </a:lvl1pPr>
            <a:lvl2pPr algn="r" rtl="0" eaLnBrk="0" fontAlgn="base" hangingPunct="0">
              <a:spcBef>
                <a:spcPct val="0"/>
              </a:spcBef>
              <a:spcAft>
                <a:spcPct val="0"/>
              </a:spcAft>
              <a:defRPr sz="3200">
                <a:solidFill>
                  <a:schemeClr val="bg1"/>
                </a:solidFill>
                <a:latin typeface="Verdana" panose="020B0604030504040204" pitchFamily="34" charset="0"/>
              </a:defRPr>
            </a:lvl2pPr>
            <a:lvl3pPr algn="r" rtl="0" eaLnBrk="0" fontAlgn="base" hangingPunct="0">
              <a:spcBef>
                <a:spcPct val="0"/>
              </a:spcBef>
              <a:spcAft>
                <a:spcPct val="0"/>
              </a:spcAft>
              <a:defRPr sz="3200">
                <a:solidFill>
                  <a:schemeClr val="bg1"/>
                </a:solidFill>
                <a:latin typeface="Verdana" panose="020B0604030504040204" pitchFamily="34" charset="0"/>
              </a:defRPr>
            </a:lvl3pPr>
            <a:lvl4pPr algn="r" rtl="0" eaLnBrk="0" fontAlgn="base" hangingPunct="0">
              <a:spcBef>
                <a:spcPct val="0"/>
              </a:spcBef>
              <a:spcAft>
                <a:spcPct val="0"/>
              </a:spcAft>
              <a:defRPr sz="3200">
                <a:solidFill>
                  <a:schemeClr val="bg1"/>
                </a:solidFill>
                <a:latin typeface="Verdana" panose="020B0604030504040204" pitchFamily="34" charset="0"/>
              </a:defRPr>
            </a:lvl4pPr>
            <a:lvl5pPr algn="r" rtl="0" eaLnBrk="0" fontAlgn="base" hangingPunct="0">
              <a:spcBef>
                <a:spcPct val="0"/>
              </a:spcBef>
              <a:spcAft>
                <a:spcPct val="0"/>
              </a:spcAft>
              <a:defRPr sz="3200">
                <a:solidFill>
                  <a:schemeClr val="bg1"/>
                </a:solidFill>
                <a:latin typeface="Verdana" panose="020B0604030504040204" pitchFamily="34" charset="0"/>
              </a:defRPr>
            </a:lvl5pPr>
            <a:lvl6pPr marL="457200" algn="r" rtl="0" eaLnBrk="0" fontAlgn="base" hangingPunct="0">
              <a:spcBef>
                <a:spcPct val="0"/>
              </a:spcBef>
              <a:spcAft>
                <a:spcPct val="0"/>
              </a:spcAft>
              <a:defRPr sz="3200">
                <a:solidFill>
                  <a:schemeClr val="bg1"/>
                </a:solidFill>
                <a:latin typeface="Verdana" panose="020B0604030504040204" pitchFamily="34" charset="0"/>
              </a:defRPr>
            </a:lvl6pPr>
            <a:lvl7pPr marL="914400" algn="r" rtl="0" eaLnBrk="0" fontAlgn="base" hangingPunct="0">
              <a:spcBef>
                <a:spcPct val="0"/>
              </a:spcBef>
              <a:spcAft>
                <a:spcPct val="0"/>
              </a:spcAft>
              <a:defRPr sz="3200">
                <a:solidFill>
                  <a:schemeClr val="bg1"/>
                </a:solidFill>
                <a:latin typeface="Verdana" panose="020B0604030504040204" pitchFamily="34" charset="0"/>
              </a:defRPr>
            </a:lvl7pPr>
            <a:lvl8pPr marL="1371600" algn="r" rtl="0" eaLnBrk="0" fontAlgn="base" hangingPunct="0">
              <a:spcBef>
                <a:spcPct val="0"/>
              </a:spcBef>
              <a:spcAft>
                <a:spcPct val="0"/>
              </a:spcAft>
              <a:defRPr sz="3200">
                <a:solidFill>
                  <a:schemeClr val="bg1"/>
                </a:solidFill>
                <a:latin typeface="Verdana" panose="020B0604030504040204" pitchFamily="34" charset="0"/>
              </a:defRPr>
            </a:lvl8pPr>
            <a:lvl9pPr marL="1828800" algn="r" rtl="0" eaLnBrk="0" fontAlgn="base" hangingPunct="0">
              <a:spcBef>
                <a:spcPct val="0"/>
              </a:spcBef>
              <a:spcAft>
                <a:spcPct val="0"/>
              </a:spcAft>
              <a:defRPr sz="3200">
                <a:solidFill>
                  <a:schemeClr val="bg1"/>
                </a:solidFill>
                <a:latin typeface="Verdana" panose="020B0604030504040204" pitchFamily="34" charset="0"/>
              </a:defRPr>
            </a:lvl9pPr>
          </a:lstStyle>
          <a:p>
            <a:r>
              <a:rPr lang="en-US" altLang="en-US"/>
              <a:t>What is Eclipse?</a:t>
            </a:r>
          </a:p>
        </p:txBody>
      </p:sp>
      <p:grpSp>
        <p:nvGrpSpPr>
          <p:cNvPr id="7" name="Group 6"/>
          <p:cNvGrpSpPr>
            <a:grpSpLocks/>
          </p:cNvGrpSpPr>
          <p:nvPr/>
        </p:nvGrpSpPr>
        <p:grpSpPr bwMode="auto">
          <a:xfrm>
            <a:off x="5201844" y="5560967"/>
            <a:ext cx="6240463" cy="884238"/>
            <a:chOff x="1581" y="3544"/>
            <a:chExt cx="3931" cy="557"/>
          </a:xfrm>
        </p:grpSpPr>
        <p:grpSp>
          <p:nvGrpSpPr>
            <p:cNvPr id="24" name="Group 23"/>
            <p:cNvGrpSpPr>
              <a:grpSpLocks/>
            </p:cNvGrpSpPr>
            <p:nvPr/>
          </p:nvGrpSpPr>
          <p:grpSpPr bwMode="auto">
            <a:xfrm>
              <a:off x="3064" y="3544"/>
              <a:ext cx="2448" cy="557"/>
              <a:chOff x="2976" y="2968"/>
              <a:chExt cx="2384" cy="576"/>
            </a:xfrm>
          </p:grpSpPr>
          <p:sp>
            <p:nvSpPr>
              <p:cNvPr id="26" name="AutoShape 16"/>
              <p:cNvSpPr>
                <a:spLocks noChangeArrowheads="1"/>
              </p:cNvSpPr>
              <p:nvPr/>
            </p:nvSpPr>
            <p:spPr bwMode="auto">
              <a:xfrm>
                <a:off x="2976" y="2968"/>
                <a:ext cx="2384" cy="576"/>
              </a:xfrm>
              <a:prstGeom prst="cube">
                <a:avLst>
                  <a:gd name="adj" fmla="val 25000"/>
                </a:avLst>
              </a:prstGeom>
              <a:solidFill>
                <a:schemeClr val="tx2">
                  <a:lumMod val="60000"/>
                  <a:lumOff val="40000"/>
                </a:schemeClr>
              </a:solidFill>
              <a:ln w="381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nchor="ctr" anchorCtr="1"/>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p>
            </p:txBody>
          </p:sp>
          <p:sp>
            <p:nvSpPr>
              <p:cNvPr id="27" name="Text Box 17"/>
              <p:cNvSpPr txBox="1">
                <a:spLocks noChangeArrowheads="1"/>
              </p:cNvSpPr>
              <p:nvPr/>
            </p:nvSpPr>
            <p:spPr bwMode="auto">
              <a:xfrm>
                <a:off x="3472" y="3207"/>
                <a:ext cx="1157" cy="213"/>
              </a:xfrm>
              <a:prstGeom prst="rect">
                <a:avLst/>
              </a:prstGeom>
              <a:solidFill>
                <a:schemeClr val="tx2">
                  <a:lumMod val="60000"/>
                  <a:lumOff val="40000"/>
                </a:schemeClr>
              </a:solidFill>
              <a:ln>
                <a:noFill/>
              </a:ln>
              <a:effectLst/>
              <a:extLs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0" tIns="10800" rIns="0" bIns="10800" anchor="ctr" anchorCtr="1">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a:solidFill>
                      <a:schemeClr val="tx1"/>
                    </a:solidFill>
                    <a:latin typeface="Times New Roman" panose="02020603050405020304" pitchFamily="18" charset="0"/>
                    <a:cs typeface="Times New Roman" panose="02020603050405020304" pitchFamily="18" charset="0"/>
                  </a:rPr>
                  <a:t>Java</a:t>
                </a:r>
                <a:r>
                  <a:rPr lang="en-US" altLang="en-US" sz="2000" dirty="0">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VM</a:t>
                </a:r>
              </a:p>
            </p:txBody>
          </p:sp>
        </p:grpSp>
        <p:sp>
          <p:nvSpPr>
            <p:cNvPr id="25" name="Text Box 22"/>
            <p:cNvSpPr txBox="1">
              <a:spLocks noChangeArrowheads="1"/>
            </p:cNvSpPr>
            <p:nvPr/>
          </p:nvSpPr>
          <p:spPr bwMode="auto">
            <a:xfrm>
              <a:off x="1581" y="3675"/>
              <a:ext cx="1092" cy="40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a:solidFill>
                    <a:schemeClr val="tx1"/>
                  </a:solidFill>
                  <a:latin typeface="Times New Roman" panose="02020603050405020304" pitchFamily="18" charset="0"/>
                  <a:cs typeface="Times New Roman" panose="02020603050405020304" pitchFamily="18" charset="0"/>
                </a:rPr>
                <a:t>Standard Java2</a:t>
              </a:r>
              <a:br>
                <a:rPr lang="en-US" altLang="en-US" sz="2000" dirty="0">
                  <a:solidFill>
                    <a:schemeClr val="tx1"/>
                  </a:solidFill>
                  <a:latin typeface="Times New Roman" panose="02020603050405020304" pitchFamily="18" charset="0"/>
                  <a:cs typeface="Times New Roman" panose="02020603050405020304" pitchFamily="18" charset="0"/>
                </a:rPr>
              </a:br>
              <a:r>
                <a:rPr lang="en-US" altLang="en-US" sz="2000" dirty="0">
                  <a:solidFill>
                    <a:schemeClr val="tx1"/>
                  </a:solidFill>
                  <a:latin typeface="Times New Roman" panose="02020603050405020304" pitchFamily="18" charset="0"/>
                  <a:cs typeface="Times New Roman" panose="02020603050405020304" pitchFamily="18" charset="0"/>
                </a:rPr>
                <a:t>Virtual Machine </a:t>
              </a:r>
            </a:p>
          </p:txBody>
        </p:sp>
      </p:grpSp>
      <p:grpSp>
        <p:nvGrpSpPr>
          <p:cNvPr id="8" name="Group 7"/>
          <p:cNvGrpSpPr>
            <a:grpSpLocks/>
          </p:cNvGrpSpPr>
          <p:nvPr/>
        </p:nvGrpSpPr>
        <p:grpSpPr bwMode="auto">
          <a:xfrm>
            <a:off x="5202452" y="4633867"/>
            <a:ext cx="6264275" cy="914400"/>
            <a:chOff x="1566" y="3032"/>
            <a:chExt cx="3946" cy="576"/>
          </a:xfrm>
        </p:grpSpPr>
        <p:grpSp>
          <p:nvGrpSpPr>
            <p:cNvPr id="20" name="Group 19"/>
            <p:cNvGrpSpPr>
              <a:grpSpLocks/>
            </p:cNvGrpSpPr>
            <p:nvPr/>
          </p:nvGrpSpPr>
          <p:grpSpPr bwMode="auto">
            <a:xfrm>
              <a:off x="3056" y="3032"/>
              <a:ext cx="2456" cy="576"/>
              <a:chOff x="3056" y="3032"/>
              <a:chExt cx="2456" cy="576"/>
            </a:xfrm>
          </p:grpSpPr>
          <p:sp>
            <p:nvSpPr>
              <p:cNvPr id="22" name="AutoShape 10"/>
              <p:cNvSpPr>
                <a:spLocks noChangeArrowheads="1"/>
              </p:cNvSpPr>
              <p:nvPr/>
            </p:nvSpPr>
            <p:spPr bwMode="auto">
              <a:xfrm>
                <a:off x="3056" y="3032"/>
                <a:ext cx="2456" cy="576"/>
              </a:xfrm>
              <a:prstGeom prst="cube">
                <a:avLst>
                  <a:gd name="adj" fmla="val 25000"/>
                </a:avLst>
              </a:prstGeom>
              <a:solidFill>
                <a:schemeClr val="tx2">
                  <a:lumMod val="60000"/>
                  <a:lumOff val="40000"/>
                </a:schemeClr>
              </a:solidFill>
              <a:ln w="381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nchor="ctr" anchorCtr="1"/>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p>
            </p:txBody>
          </p:sp>
          <p:sp>
            <p:nvSpPr>
              <p:cNvPr id="23" name="Text Box 11"/>
              <p:cNvSpPr txBox="1">
                <a:spLocks noChangeArrowheads="1"/>
              </p:cNvSpPr>
              <p:nvPr/>
            </p:nvSpPr>
            <p:spPr bwMode="auto">
              <a:xfrm>
                <a:off x="3567" y="3273"/>
                <a:ext cx="1136" cy="206"/>
              </a:xfrm>
              <a:prstGeom prst="rect">
                <a:avLst/>
              </a:prstGeom>
              <a:solidFill>
                <a:schemeClr val="tx2">
                  <a:lumMod val="60000"/>
                  <a:lumOff val="40000"/>
                </a:schemeClr>
              </a:solidFill>
              <a:ln>
                <a:noFill/>
              </a:ln>
              <a:effectLst/>
              <a:extLs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0" tIns="10800" rIns="0" bIns="10800" anchor="ctr" anchorCtr="1">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smtClean="0">
                    <a:solidFill>
                      <a:schemeClr val="tx1"/>
                    </a:solidFill>
                    <a:latin typeface="Times New Roman" panose="02020603050405020304" pitchFamily="18" charset="0"/>
                    <a:cs typeface="Times New Roman" panose="02020603050405020304" pitchFamily="18" charset="0"/>
                  </a:rPr>
                  <a:t>Platform</a:t>
                </a:r>
                <a:endParaRPr lang="en-US" altLang="en-US" sz="2000" dirty="0">
                  <a:solidFill>
                    <a:schemeClr val="tx1"/>
                  </a:solidFill>
                  <a:latin typeface="Times New Roman" panose="02020603050405020304" pitchFamily="18" charset="0"/>
                  <a:cs typeface="Times New Roman" panose="02020603050405020304" pitchFamily="18" charset="0"/>
                </a:endParaRPr>
              </a:p>
            </p:txBody>
          </p:sp>
        </p:grpSp>
        <p:sp>
          <p:nvSpPr>
            <p:cNvPr id="21" name="Text Box 24"/>
            <p:cNvSpPr txBox="1">
              <a:spLocks noChangeArrowheads="1"/>
            </p:cNvSpPr>
            <p:nvPr/>
          </p:nvSpPr>
          <p:spPr bwMode="auto">
            <a:xfrm>
              <a:off x="1566" y="3300"/>
              <a:ext cx="1078" cy="20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a:solidFill>
                    <a:schemeClr val="tx1"/>
                  </a:solidFill>
                  <a:latin typeface="Times New Roman" panose="02020603050405020304" pitchFamily="18" charset="0"/>
                  <a:cs typeface="Times New Roman" panose="02020603050405020304" pitchFamily="18" charset="0"/>
                </a:rPr>
                <a:t>Eclipse Platform</a:t>
              </a:r>
            </a:p>
          </p:txBody>
        </p:sp>
      </p:grpSp>
      <p:grpSp>
        <p:nvGrpSpPr>
          <p:cNvPr id="9" name="Group 8"/>
          <p:cNvGrpSpPr>
            <a:grpSpLocks/>
          </p:cNvGrpSpPr>
          <p:nvPr/>
        </p:nvGrpSpPr>
        <p:grpSpPr bwMode="auto">
          <a:xfrm>
            <a:off x="5002425" y="3786191"/>
            <a:ext cx="6464300" cy="1049338"/>
            <a:chOff x="1432" y="2528"/>
            <a:chExt cx="4072" cy="661"/>
          </a:xfrm>
        </p:grpSpPr>
        <p:sp>
          <p:nvSpPr>
            <p:cNvPr id="16" name="Text Box 20"/>
            <p:cNvSpPr txBox="1">
              <a:spLocks noChangeArrowheads="1"/>
            </p:cNvSpPr>
            <p:nvPr/>
          </p:nvSpPr>
          <p:spPr bwMode="auto">
            <a:xfrm>
              <a:off x="1432" y="2791"/>
              <a:ext cx="1739" cy="39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0" tIns="10800" rIns="0" bIns="10800">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a:solidFill>
                    <a:schemeClr val="tx1"/>
                  </a:solidFill>
                  <a:latin typeface="Times New Roman" panose="02020603050405020304" pitchFamily="18" charset="0"/>
                  <a:cs typeface="Times New Roman" panose="02020603050405020304" pitchFamily="18" charset="0"/>
                </a:rPr>
                <a:t>    Java development</a:t>
              </a:r>
              <a:br>
                <a:rPr lang="en-US" altLang="en-US" sz="2000" dirty="0">
                  <a:solidFill>
                    <a:schemeClr val="tx1"/>
                  </a:solidFill>
                  <a:latin typeface="Times New Roman" panose="02020603050405020304" pitchFamily="18" charset="0"/>
                  <a:cs typeface="Times New Roman" panose="02020603050405020304" pitchFamily="18" charset="0"/>
                </a:rPr>
              </a:br>
              <a:r>
                <a:rPr lang="en-US" altLang="en-US" sz="2000" dirty="0">
                  <a:solidFill>
                    <a:schemeClr val="tx1"/>
                  </a:solidFill>
                  <a:latin typeface="Times New Roman" panose="02020603050405020304" pitchFamily="18" charset="0"/>
                  <a:cs typeface="Times New Roman" panose="02020603050405020304" pitchFamily="18" charset="0"/>
                </a:rPr>
                <a:t>    tools</a:t>
              </a:r>
            </a:p>
          </p:txBody>
        </p:sp>
        <p:grpSp>
          <p:nvGrpSpPr>
            <p:cNvPr id="17" name="Group 16"/>
            <p:cNvGrpSpPr>
              <a:grpSpLocks/>
            </p:cNvGrpSpPr>
            <p:nvPr/>
          </p:nvGrpSpPr>
          <p:grpSpPr bwMode="auto">
            <a:xfrm>
              <a:off x="3040" y="2528"/>
              <a:ext cx="2464" cy="576"/>
              <a:chOff x="2976" y="2968"/>
              <a:chExt cx="2384" cy="576"/>
            </a:xfrm>
          </p:grpSpPr>
          <p:sp>
            <p:nvSpPr>
              <p:cNvPr id="18" name="AutoShape 3"/>
              <p:cNvSpPr>
                <a:spLocks noChangeArrowheads="1"/>
              </p:cNvSpPr>
              <p:nvPr/>
            </p:nvSpPr>
            <p:spPr bwMode="auto">
              <a:xfrm>
                <a:off x="2976" y="2968"/>
                <a:ext cx="2384" cy="576"/>
              </a:xfrm>
              <a:prstGeom prst="cube">
                <a:avLst>
                  <a:gd name="adj" fmla="val 25000"/>
                </a:avLst>
              </a:prstGeom>
              <a:solidFill>
                <a:schemeClr val="tx2">
                  <a:lumMod val="60000"/>
                  <a:lumOff val="40000"/>
                </a:schemeClr>
              </a:solidFill>
              <a:ln w="381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nchor="ctr" anchorCtr="1"/>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p>
            </p:txBody>
          </p:sp>
          <p:sp>
            <p:nvSpPr>
              <p:cNvPr id="19" name="Text Box 7"/>
              <p:cNvSpPr txBox="1">
                <a:spLocks noChangeArrowheads="1"/>
              </p:cNvSpPr>
              <p:nvPr/>
            </p:nvSpPr>
            <p:spPr bwMode="auto">
              <a:xfrm>
                <a:off x="3474" y="3209"/>
                <a:ext cx="1154" cy="206"/>
              </a:xfrm>
              <a:prstGeom prst="rect">
                <a:avLst/>
              </a:prstGeom>
              <a:solidFill>
                <a:schemeClr val="tx2">
                  <a:lumMod val="60000"/>
                  <a:lumOff val="40000"/>
                </a:schemeClr>
              </a:solidFill>
              <a:ln>
                <a:noFill/>
              </a:ln>
              <a:effectLst/>
              <a:extLs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0" tIns="10800" rIns="0" bIns="10800" anchor="ctr" anchorCtr="1">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smtClean="0">
                    <a:solidFill>
                      <a:schemeClr val="tx1"/>
                    </a:solidFill>
                    <a:latin typeface="Times New Roman" panose="02020603050405020304" pitchFamily="18" charset="0"/>
                    <a:cs typeface="Times New Roman" panose="02020603050405020304" pitchFamily="18" charset="0"/>
                  </a:rPr>
                  <a:t>JDT</a:t>
                </a:r>
                <a:endParaRPr lang="en-US" altLang="en-US" sz="2000" dirty="0">
                  <a:solidFill>
                    <a:schemeClr val="tx1"/>
                  </a:solidFill>
                  <a:latin typeface="Times New Roman" panose="02020603050405020304" pitchFamily="18" charset="0"/>
                  <a:cs typeface="Times New Roman" panose="02020603050405020304" pitchFamily="18" charset="0"/>
                </a:endParaRPr>
              </a:p>
            </p:txBody>
          </p:sp>
        </p:grpSp>
      </p:grpSp>
      <p:grpSp>
        <p:nvGrpSpPr>
          <p:cNvPr id="10" name="Group 9"/>
          <p:cNvGrpSpPr>
            <a:grpSpLocks/>
          </p:cNvGrpSpPr>
          <p:nvPr/>
        </p:nvGrpSpPr>
        <p:grpSpPr bwMode="auto">
          <a:xfrm>
            <a:off x="5202665" y="2900367"/>
            <a:ext cx="6264060" cy="933451"/>
            <a:chOff x="1570" y="2016"/>
            <a:chExt cx="3934" cy="588"/>
          </a:xfrm>
        </p:grpSpPr>
        <p:grpSp>
          <p:nvGrpSpPr>
            <p:cNvPr id="12" name="Group 11"/>
            <p:cNvGrpSpPr>
              <a:grpSpLocks/>
            </p:cNvGrpSpPr>
            <p:nvPr/>
          </p:nvGrpSpPr>
          <p:grpSpPr bwMode="auto">
            <a:xfrm>
              <a:off x="3056" y="2016"/>
              <a:ext cx="2448" cy="576"/>
              <a:chOff x="2976" y="2968"/>
              <a:chExt cx="2384" cy="576"/>
            </a:xfrm>
          </p:grpSpPr>
          <p:sp>
            <p:nvSpPr>
              <p:cNvPr id="14" name="AutoShape 13"/>
              <p:cNvSpPr>
                <a:spLocks noChangeArrowheads="1"/>
              </p:cNvSpPr>
              <p:nvPr/>
            </p:nvSpPr>
            <p:spPr bwMode="auto">
              <a:xfrm>
                <a:off x="2976" y="2968"/>
                <a:ext cx="2384" cy="576"/>
              </a:xfrm>
              <a:prstGeom prst="cube">
                <a:avLst>
                  <a:gd name="adj" fmla="val 25000"/>
                </a:avLst>
              </a:prstGeom>
              <a:solidFill>
                <a:schemeClr val="tx2">
                  <a:lumMod val="60000"/>
                  <a:lumOff val="40000"/>
                </a:schemeClr>
              </a:solidFill>
              <a:ln w="381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nchor="ctr" anchorCtr="1"/>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p>
            </p:txBody>
          </p:sp>
          <p:sp>
            <p:nvSpPr>
              <p:cNvPr id="15" name="Text Box 14"/>
              <p:cNvSpPr txBox="1">
                <a:spLocks noChangeArrowheads="1"/>
              </p:cNvSpPr>
              <p:nvPr/>
            </p:nvSpPr>
            <p:spPr bwMode="auto">
              <a:xfrm>
                <a:off x="3475" y="3209"/>
                <a:ext cx="1154" cy="206"/>
              </a:xfrm>
              <a:prstGeom prst="rect">
                <a:avLst/>
              </a:prstGeom>
              <a:solidFill>
                <a:schemeClr val="tx2">
                  <a:lumMod val="60000"/>
                  <a:lumOff val="40000"/>
                </a:schemeClr>
              </a:solidFill>
              <a:ln>
                <a:noFill/>
              </a:ln>
              <a:effectLst/>
              <a:extLs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0" tIns="10800" rIns="0" bIns="10800" anchor="ctr" anchorCtr="1">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a:solidFill>
                      <a:schemeClr val="tx1"/>
                    </a:solidFill>
                    <a:latin typeface="Times New Roman" panose="02020603050405020304" pitchFamily="18" charset="0"/>
                    <a:cs typeface="Times New Roman" panose="02020603050405020304" pitchFamily="18" charset="0"/>
                  </a:rPr>
                  <a:t>PDE</a:t>
                </a:r>
              </a:p>
            </p:txBody>
          </p:sp>
        </p:grpSp>
        <p:sp>
          <p:nvSpPr>
            <p:cNvPr id="13" name="Text Box 21"/>
            <p:cNvSpPr txBox="1">
              <a:spLocks noChangeArrowheads="1"/>
            </p:cNvSpPr>
            <p:nvPr/>
          </p:nvSpPr>
          <p:spPr bwMode="auto">
            <a:xfrm>
              <a:off x="1570" y="2203"/>
              <a:ext cx="1344" cy="40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nchor="ctr" anchorCtr="1">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smtClean="0">
                  <a:solidFill>
                    <a:schemeClr val="tx1"/>
                  </a:solidFill>
                  <a:latin typeface="Times New Roman" panose="02020603050405020304" pitchFamily="18" charset="0"/>
                  <a:cs typeface="Times New Roman" panose="02020603050405020304" pitchFamily="18" charset="0"/>
                </a:rPr>
                <a:t>Plug-in development</a:t>
              </a:r>
              <a:br>
                <a:rPr lang="en-US" altLang="en-US" sz="2000" dirty="0" smtClean="0">
                  <a:solidFill>
                    <a:schemeClr val="tx1"/>
                  </a:solidFill>
                  <a:latin typeface="Times New Roman" panose="02020603050405020304" pitchFamily="18" charset="0"/>
                  <a:cs typeface="Times New Roman" panose="02020603050405020304" pitchFamily="18" charset="0"/>
                </a:rPr>
              </a:br>
              <a:r>
                <a:rPr lang="en-US" altLang="en-US" sz="2000" dirty="0" smtClean="0">
                  <a:solidFill>
                    <a:schemeClr val="tx1"/>
                  </a:solidFill>
                  <a:latin typeface="Times New Roman" panose="02020603050405020304" pitchFamily="18" charset="0"/>
                  <a:cs typeface="Times New Roman" panose="02020603050405020304" pitchFamily="18" charset="0"/>
                </a:rPr>
                <a:t>environment</a:t>
              </a:r>
              <a:endParaRPr lang="en-US" altLang="en-US" sz="2000" dirty="0">
                <a:solidFill>
                  <a:schemeClr val="tx1"/>
                </a:solidFill>
                <a:latin typeface="Times New Roman" panose="02020603050405020304" pitchFamily="18" charset="0"/>
                <a:cs typeface="Times New Roman" panose="02020603050405020304" pitchFamily="18" charset="0"/>
              </a:endParaRPr>
            </a:p>
          </p:txBody>
        </p:sp>
      </p:grpSp>
      <p:sp>
        <p:nvSpPr>
          <p:cNvPr id="11" name="Rectangle 10"/>
          <p:cNvSpPr>
            <a:spLocks noChangeArrowheads="1"/>
          </p:cNvSpPr>
          <p:nvPr/>
        </p:nvSpPr>
        <p:spPr bwMode="auto">
          <a:xfrm>
            <a:off x="2873375" y="1508125"/>
            <a:ext cx="7264400" cy="134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ltLang="en-US" dirty="0">
              <a:cs typeface="Arial" panose="020B0604020202020204" pitchFamily="34" charset="0"/>
            </a:endParaRPr>
          </a:p>
        </p:txBody>
      </p:sp>
      <p:sp>
        <p:nvSpPr>
          <p:cNvPr id="28" name="TextBox 27"/>
          <p:cNvSpPr txBox="1"/>
          <p:nvPr/>
        </p:nvSpPr>
        <p:spPr>
          <a:xfrm>
            <a:off x="689967" y="1957340"/>
            <a:ext cx="6023786"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Eclipse Architecture </a:t>
            </a:r>
            <a:endParaRPr lang="en-US" sz="28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677779" y="2988869"/>
            <a:ext cx="4312461" cy="923330"/>
          </a:xfrm>
          <a:prstGeom prst="rect">
            <a:avLst/>
          </a:prstGeom>
          <a:noFill/>
        </p:spPr>
        <p:txBody>
          <a:bodyPr wrap="square" rtlCol="0">
            <a:spAutoFit/>
          </a:bodyPr>
          <a:lstStyle/>
          <a:p>
            <a:r>
              <a:rPr lang="en-US" altLang="en-US" b="1" dirty="0">
                <a:latin typeface="Times New Roman" panose="02020603050405020304" pitchFamily="18" charset="0"/>
                <a:cs typeface="Times New Roman" panose="02020603050405020304" pitchFamily="18" charset="0"/>
              </a:rPr>
              <a:t>Plug-in - </a:t>
            </a:r>
            <a:r>
              <a:rPr lang="en-US" altLang="en-US" dirty="0">
                <a:latin typeface="Times New Roman" panose="02020603050405020304" pitchFamily="18" charset="0"/>
                <a:cs typeface="Times New Roman" panose="02020603050405020304" pitchFamily="18" charset="0"/>
              </a:rPr>
              <a:t>smallest unit of Eclipse </a:t>
            </a:r>
            <a:r>
              <a:rPr lang="en-US" altLang="en-US" dirty="0" smtClean="0">
                <a:latin typeface="Times New Roman" panose="02020603050405020304" pitchFamily="18" charset="0"/>
                <a:cs typeface="Times New Roman" panose="02020603050405020304" pitchFamily="18" charset="0"/>
              </a:rPr>
              <a:t>function</a:t>
            </a:r>
          </a:p>
          <a:p>
            <a:r>
              <a:rPr lang="en-US" altLang="en-US" dirty="0" smtClean="0">
                <a:latin typeface="Times New Roman" panose="02020603050405020304" pitchFamily="18" charset="0"/>
                <a:cs typeface="Times New Roman" panose="02020603050405020304" pitchFamily="18" charset="0"/>
              </a:rPr>
              <a:t>Example – CDT, ObjectAid etc.</a:t>
            </a:r>
            <a:endParaRPr lang="en-US" alt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689965" y="4053449"/>
            <a:ext cx="4511879" cy="923330"/>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JDT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provides </a:t>
            </a:r>
            <a:r>
              <a:rPr lang="en-US" dirty="0">
                <a:latin typeface="Times New Roman" panose="02020603050405020304" pitchFamily="18" charset="0"/>
                <a:cs typeface="Times New Roman" panose="02020603050405020304" pitchFamily="18" charset="0"/>
              </a:rPr>
              <a:t>the tool plug-ins </a:t>
            </a:r>
            <a:r>
              <a:rPr lang="en-US" dirty="0" smtClean="0">
                <a:latin typeface="Times New Roman" panose="02020603050405020304" pitchFamily="18" charset="0"/>
                <a:cs typeface="Times New Roman" panose="02020603050405020304" pitchFamily="18" charset="0"/>
              </a:rPr>
              <a:t>that implement </a:t>
            </a:r>
            <a:r>
              <a:rPr lang="en-US" dirty="0">
                <a:latin typeface="Times New Roman" panose="02020603050405020304" pitchFamily="18" charset="0"/>
                <a:cs typeface="Times New Roman" panose="02020603050405020304" pitchFamily="18" charset="0"/>
              </a:rPr>
              <a:t>a Java IDE supporting the </a:t>
            </a:r>
            <a:r>
              <a:rPr lang="en-US" dirty="0" smtClean="0">
                <a:latin typeface="Times New Roman" panose="02020603050405020304" pitchFamily="18" charset="0"/>
                <a:cs typeface="Times New Roman" panose="02020603050405020304" pitchFamily="18" charset="0"/>
              </a:rPr>
              <a:t>development </a:t>
            </a:r>
            <a:r>
              <a:rPr lang="en-US" dirty="0">
                <a:latin typeface="Times New Roman" panose="02020603050405020304" pitchFamily="18" charset="0"/>
                <a:cs typeface="Times New Roman" panose="02020603050405020304" pitchFamily="18" charset="0"/>
              </a:rPr>
              <a:t>of any Java </a:t>
            </a:r>
            <a:r>
              <a:rPr lang="en-US" dirty="0" smtClean="0">
                <a:latin typeface="Times New Roman" panose="02020603050405020304" pitchFamily="18" charset="0"/>
                <a:cs typeface="Times New Roman" panose="02020603050405020304" pitchFamily="18" charset="0"/>
              </a:rPr>
              <a:t>application.</a:t>
            </a:r>
            <a:endParaRPr lang="en-US"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689965" y="5179967"/>
            <a:ext cx="3275256" cy="369332"/>
          </a:xfrm>
          <a:prstGeom prst="rect">
            <a:avLst/>
          </a:prstGeom>
          <a:noFill/>
        </p:spPr>
        <p:txBody>
          <a:bodyPr wrap="none" rtlCol="0">
            <a:spAutoFit/>
          </a:bodyPr>
          <a:lstStyle/>
          <a:p>
            <a:r>
              <a:rPr lang="en-US" altLang="en-US" b="1" dirty="0">
                <a:latin typeface="Times New Roman" panose="02020603050405020304" pitchFamily="18" charset="0"/>
                <a:cs typeface="Times New Roman" panose="02020603050405020304" pitchFamily="18" charset="0"/>
              </a:rPr>
              <a:t>Eclipse</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Platform</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common base</a:t>
            </a:r>
            <a:endParaRPr lang="en-US"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661964" y="5768930"/>
            <a:ext cx="4217821" cy="646331"/>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JVM</a:t>
            </a:r>
            <a:r>
              <a:rPr lang="en-US" dirty="0" smtClean="0">
                <a:latin typeface="Times New Roman" panose="02020603050405020304" pitchFamily="18" charset="0"/>
                <a:cs typeface="Times New Roman" panose="02020603050405020304" pitchFamily="18" charset="0"/>
              </a:rPr>
              <a:t> - an </a:t>
            </a:r>
            <a:r>
              <a:rPr lang="en-US" dirty="0">
                <a:latin typeface="Times New Roman" panose="02020603050405020304" pitchFamily="18" charset="0"/>
                <a:cs typeface="Times New Roman" panose="02020603050405020304" pitchFamily="18" charset="0"/>
              </a:rPr>
              <a:t>abstract computing machine </a:t>
            </a:r>
            <a:r>
              <a:rPr lang="en-US" dirty="0" smtClean="0">
                <a:latin typeface="Times New Roman" panose="02020603050405020304" pitchFamily="18" charset="0"/>
                <a:cs typeface="Times New Roman" panose="02020603050405020304" pitchFamily="18" charset="0"/>
              </a:rPr>
              <a:t>that </a:t>
            </a:r>
          </a:p>
          <a:p>
            <a:r>
              <a:rPr lang="en-US" dirty="0" smtClean="0">
                <a:latin typeface="Times New Roman" panose="02020603050405020304" pitchFamily="18" charset="0"/>
                <a:cs typeface="Times New Roman" panose="02020603050405020304" pitchFamily="18" charset="0"/>
              </a:rPr>
              <a:t>enables </a:t>
            </a:r>
            <a:r>
              <a:rPr lang="en-US" dirty="0">
                <a:latin typeface="Times New Roman" panose="02020603050405020304" pitchFamily="18" charset="0"/>
                <a:cs typeface="Times New Roman" panose="02020603050405020304" pitchFamily="18" charset="0"/>
              </a:rPr>
              <a:t>a computer to run a Java program</a:t>
            </a:r>
          </a:p>
        </p:txBody>
      </p:sp>
    </p:spTree>
    <p:extLst>
      <p:ext uri="{BB962C8B-B14F-4D97-AF65-F5344CB8AC3E}">
        <p14:creationId xmlns:p14="http://schemas.microsoft.com/office/powerpoint/2010/main" val="4163163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448" y="334572"/>
            <a:ext cx="11432345" cy="889317"/>
          </a:xfrm>
        </p:spPr>
        <p:txBody>
          <a:bodyPr>
            <a:no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Right click on a class to open the menu which has useful operations through which you can extend the diagram by adding Associates </a:t>
            </a:r>
            <a:r>
              <a:rPr lang="en-US" sz="2000" dirty="0" smtClean="0">
                <a:latin typeface="Times New Roman" panose="02020603050405020304" pitchFamily="18" charset="0"/>
                <a:cs typeface="Times New Roman" panose="02020603050405020304" pitchFamily="18" charset="0"/>
              </a:rPr>
              <a:t>and Relationships. By</a:t>
            </a:r>
            <a:r>
              <a:rPr lang="en-US" sz="2000" dirty="0">
                <a:latin typeface="Times New Roman" panose="02020603050405020304" pitchFamily="18" charset="0"/>
                <a:cs typeface="Times New Roman" panose="02020603050405020304" pitchFamily="18" charset="0"/>
              </a:rPr>
              <a:t> clicking an operation or attribute , you can go to its source code .</a:t>
            </a:r>
          </a:p>
        </p:txBody>
      </p:sp>
      <p:sp>
        <p:nvSpPr>
          <p:cNvPr id="3" name="Subtitle 2"/>
          <p:cNvSpPr>
            <a:spLocks noGrp="1"/>
          </p:cNvSpPr>
          <p:nvPr>
            <p:ph type="subTitle" idx="1"/>
          </p:nvPr>
        </p:nvSpPr>
        <p:spPr>
          <a:xfrm>
            <a:off x="370448" y="4231029"/>
            <a:ext cx="7071361" cy="1655762"/>
          </a:xfrm>
        </p:spPr>
        <p:txBody>
          <a:bodyPr>
            <a:norm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you want to change the type of attributes and operations you allowed while creating the diagram , you can also change it from this Menu</a:t>
            </a:r>
            <a:r>
              <a:rPr lang="en-US" sz="2000" dirty="0" smtClean="0">
                <a:latin typeface="Times New Roman" panose="02020603050405020304" pitchFamily="18" charset="0"/>
                <a:cs typeface="Times New Roman" panose="02020603050405020304" pitchFamily="18" charset="0"/>
              </a:rPr>
              <a:t>.(shown in fig 2)</a:t>
            </a:r>
            <a:endParaRPr lang="en-US" sz="2000" dirty="0">
              <a:latin typeface="Times New Roman" panose="02020603050405020304" pitchFamily="18" charset="0"/>
              <a:cs typeface="Times New Roman" panose="02020603050405020304" pitchFamily="18" charset="0"/>
            </a:endParaRPr>
          </a:p>
        </p:txBody>
      </p:sp>
      <p:pic>
        <p:nvPicPr>
          <p:cNvPr id="3074" name="Picture 2" descr="https://manikmahajanblog.files.wordpress.com/2013/07/screenclip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007" y="1223889"/>
            <a:ext cx="7448550" cy="25431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6" name="Picture 4" descr="https://manikmahajanblog.files.wordpress.com/2013/07/screenclip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0837" y="2495476"/>
            <a:ext cx="3114675" cy="363855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537895" y="6134027"/>
            <a:ext cx="622286" cy="369332"/>
          </a:xfrm>
          <a:prstGeom prst="rect">
            <a:avLst/>
          </a:prstGeom>
          <a:noFill/>
        </p:spPr>
        <p:txBody>
          <a:bodyPr wrap="none" rtlCol="0">
            <a:spAutoFit/>
          </a:bodyPr>
          <a:lstStyle/>
          <a:p>
            <a:r>
              <a:rPr lang="en-US" dirty="0" smtClean="0"/>
              <a:t>Fig 2</a:t>
            </a:r>
            <a:endParaRPr lang="en-US" dirty="0"/>
          </a:p>
        </p:txBody>
      </p:sp>
    </p:spTree>
    <p:extLst>
      <p:ext uri="{BB962C8B-B14F-4D97-AF65-F5344CB8AC3E}">
        <p14:creationId xmlns:p14="http://schemas.microsoft.com/office/powerpoint/2010/main" val="29511349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52583"/>
            <a:ext cx="10515600" cy="718087"/>
          </a:xfrm>
        </p:spPr>
        <p:txBody>
          <a:bodyPr/>
          <a:lstStyle/>
          <a:p>
            <a:r>
              <a:rPr lang="en-US" dirty="0" smtClean="0">
                <a:latin typeface="Times New Roman" panose="02020603050405020304" pitchFamily="18" charset="0"/>
                <a:cs typeface="Times New Roman" panose="02020603050405020304" pitchFamily="18" charset="0"/>
              </a:rPr>
              <a:t>ObjectAid Advantages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0235" y="1164442"/>
            <a:ext cx="11372557" cy="5306695"/>
          </a:xfrm>
        </p:spPr>
        <p:txBody>
          <a:bodyPr>
            <a:noAutofit/>
          </a:bodyPr>
          <a:lstStyle/>
          <a:p>
            <a:pPr marL="0" indent="0">
              <a:buNone/>
            </a:pPr>
            <a:r>
              <a:rPr lang="en-US" sz="2000" dirty="0" smtClean="0">
                <a:latin typeface="Times New Roman" panose="02020603050405020304" pitchFamily="18" charset="0"/>
                <a:cs typeface="Times New Roman" panose="02020603050405020304" pitchFamily="18" charset="0"/>
              </a:rPr>
              <a:t>Several </a:t>
            </a:r>
            <a:r>
              <a:rPr lang="en-US" sz="2000" dirty="0">
                <a:latin typeface="Times New Roman" panose="02020603050405020304" pitchFamily="18" charset="0"/>
                <a:cs typeface="Times New Roman" panose="02020603050405020304" pitchFamily="18" charset="0"/>
              </a:rPr>
              <a:t>unique </a:t>
            </a:r>
            <a:r>
              <a:rPr lang="en-US" sz="2000" dirty="0" smtClean="0">
                <a:latin typeface="Times New Roman" panose="02020603050405020304" pitchFamily="18" charset="0"/>
                <a:cs typeface="Times New Roman" panose="02020603050405020304" pitchFamily="18" charset="0"/>
              </a:rPr>
              <a:t>features of ObjectAid includes: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Generates the diagram with simple drag and drop.</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Any </a:t>
            </a:r>
            <a:r>
              <a:rPr lang="en-US" sz="2000" dirty="0">
                <a:latin typeface="Times New Roman" panose="02020603050405020304" pitchFamily="18" charset="0"/>
                <a:cs typeface="Times New Roman" panose="02020603050405020304" pitchFamily="18" charset="0"/>
              </a:rPr>
              <a:t>update </a:t>
            </a:r>
            <a:r>
              <a:rPr lang="en-US" sz="2000" dirty="0" smtClean="0">
                <a:latin typeface="Times New Roman" panose="02020603050405020304" pitchFamily="18" charset="0"/>
                <a:cs typeface="Times New Roman" panose="02020603050405020304" pitchFamily="18" charset="0"/>
              </a:rPr>
              <a:t>in the code </a:t>
            </a:r>
            <a:r>
              <a:rPr lang="en-US" sz="2000" dirty="0">
                <a:latin typeface="Times New Roman" panose="02020603050405020304" pitchFamily="18" charset="0"/>
                <a:cs typeface="Times New Roman" panose="02020603050405020304" pitchFamily="18" charset="0"/>
              </a:rPr>
              <a:t>in Eclipse, </a:t>
            </a:r>
            <a:r>
              <a:rPr lang="en-US" sz="2000" dirty="0" smtClean="0">
                <a:latin typeface="Times New Roman" panose="02020603050405020304" pitchFamily="18" charset="0"/>
                <a:cs typeface="Times New Roman" panose="02020603050405020304" pitchFamily="18" charset="0"/>
              </a:rPr>
              <a:t>UML diagram </a:t>
            </a:r>
            <a:r>
              <a:rPr lang="en-US" sz="2000" dirty="0">
                <a:latin typeface="Times New Roman" panose="02020603050405020304" pitchFamily="18" charset="0"/>
                <a:cs typeface="Times New Roman" panose="02020603050405020304" pitchFamily="18" charset="0"/>
              </a:rPr>
              <a:t>is updated as well; there is no need to reverse </a:t>
            </a:r>
            <a:r>
              <a:rPr lang="en-US" sz="2000" dirty="0" smtClean="0">
                <a:latin typeface="Times New Roman" panose="02020603050405020304" pitchFamily="18" charset="0"/>
                <a:cs typeface="Times New Roman" panose="02020603050405020304" pitchFamily="18" charset="0"/>
              </a:rPr>
              <a:t>engineering of the source </a:t>
            </a:r>
            <a:r>
              <a:rPr lang="en-US" sz="2000" dirty="0">
                <a:latin typeface="Times New Roman" panose="02020603050405020304" pitchFamily="18" charset="0"/>
                <a:cs typeface="Times New Roman" panose="02020603050405020304" pitchFamily="18" charset="0"/>
              </a:rPr>
              <a:t>code.</a:t>
            </a:r>
          </a:p>
          <a:p>
            <a:r>
              <a:rPr lang="en-US" sz="2000" dirty="0">
                <a:latin typeface="Times New Roman" panose="02020603050405020304" pitchFamily="18" charset="0"/>
                <a:cs typeface="Times New Roman" panose="02020603050405020304" pitchFamily="18" charset="0"/>
              </a:rPr>
              <a:t>Refactoring </a:t>
            </a:r>
            <a:r>
              <a:rPr lang="en-US" sz="2000" dirty="0" smtClean="0">
                <a:latin typeface="Times New Roman" panose="02020603050405020304" pitchFamily="18" charset="0"/>
                <a:cs typeface="Times New Roman" panose="02020603050405020304" pitchFamily="18" charset="0"/>
              </a:rPr>
              <a:t>updates on the diagram </a:t>
            </a:r>
            <a:r>
              <a:rPr lang="en-US" sz="2000" dirty="0">
                <a:latin typeface="Times New Roman" panose="02020603050405020304" pitchFamily="18" charset="0"/>
                <a:cs typeface="Times New Roman" panose="02020603050405020304" pitchFamily="18" charset="0"/>
              </a:rPr>
              <a:t>as well as </a:t>
            </a:r>
            <a:r>
              <a:rPr lang="en-US" sz="2000" dirty="0" smtClean="0">
                <a:latin typeface="Times New Roman" panose="02020603050405020304" pitchFamily="18" charset="0"/>
                <a:cs typeface="Times New Roman" panose="02020603050405020304" pitchFamily="18" charset="0"/>
              </a:rPr>
              <a:t>the source </a:t>
            </a:r>
            <a:r>
              <a:rPr lang="en-US" sz="2000" dirty="0">
                <a:latin typeface="Times New Roman" panose="02020603050405020304" pitchFamily="18" charset="0"/>
                <a:cs typeface="Times New Roman" panose="02020603050405020304" pitchFamily="18" charset="0"/>
              </a:rPr>
              <a:t>code. </a:t>
            </a:r>
            <a:r>
              <a:rPr lang="en-US" sz="2000" dirty="0" smtClean="0">
                <a:latin typeface="Times New Roman" panose="02020603050405020304" pitchFamily="18" charset="0"/>
                <a:cs typeface="Times New Roman" panose="02020603050405020304" pitchFamily="18" charset="0"/>
              </a:rPr>
              <a:t>Renaming </a:t>
            </a:r>
            <a:r>
              <a:rPr lang="en-US" sz="2000" dirty="0">
                <a:latin typeface="Times New Roman" panose="02020603050405020304" pitchFamily="18" charset="0"/>
                <a:cs typeface="Times New Roman" panose="02020603050405020304" pitchFamily="18" charset="0"/>
              </a:rPr>
              <a:t>a field or </a:t>
            </a:r>
            <a:r>
              <a:rPr lang="en-US" sz="2000" dirty="0" smtClean="0">
                <a:latin typeface="Times New Roman" panose="02020603050405020304" pitchFamily="18" charset="0"/>
                <a:cs typeface="Times New Roman" panose="02020603050405020304" pitchFamily="18" charset="0"/>
              </a:rPr>
              <a:t>moving </a:t>
            </a:r>
            <a:r>
              <a:rPr lang="en-US" sz="2000" dirty="0">
                <a:latin typeface="Times New Roman" panose="02020603050405020304" pitchFamily="18" charset="0"/>
                <a:cs typeface="Times New Roman" panose="02020603050405020304" pitchFamily="18" charset="0"/>
              </a:rPr>
              <a:t>a class, </a:t>
            </a:r>
            <a:r>
              <a:rPr lang="en-US" sz="2000" dirty="0" smtClean="0">
                <a:latin typeface="Times New Roman" panose="02020603050405020304" pitchFamily="18" charset="0"/>
                <a:cs typeface="Times New Roman" panose="02020603050405020304" pitchFamily="18" charset="0"/>
              </a:rPr>
              <a:t>diagram </a:t>
            </a:r>
            <a:r>
              <a:rPr lang="en-US" sz="2000" dirty="0">
                <a:latin typeface="Times New Roman" panose="02020603050405020304" pitchFamily="18" charset="0"/>
                <a:cs typeface="Times New Roman" panose="02020603050405020304" pitchFamily="18" charset="0"/>
              </a:rPr>
              <a:t>simply reflects the changes without going out of sync.</a:t>
            </a:r>
          </a:p>
          <a:p>
            <a:r>
              <a:rPr lang="en-US" sz="2000" dirty="0">
                <a:latin typeface="Times New Roman" panose="02020603050405020304" pitchFamily="18" charset="0"/>
                <a:cs typeface="Times New Roman" panose="02020603050405020304" pitchFamily="18" charset="0"/>
              </a:rPr>
              <a:t>All diagrams in </a:t>
            </a:r>
            <a:r>
              <a:rPr lang="en-US" sz="2000" dirty="0" smtClean="0">
                <a:latin typeface="Times New Roman" panose="02020603050405020304" pitchFamily="18" charset="0"/>
                <a:cs typeface="Times New Roman" panose="02020603050405020304" pitchFamily="18" charset="0"/>
              </a:rPr>
              <a:t>Eclipse </a:t>
            </a:r>
            <a:r>
              <a:rPr lang="en-US" sz="2000" dirty="0">
                <a:latin typeface="Times New Roman" panose="02020603050405020304" pitchFamily="18" charset="0"/>
                <a:cs typeface="Times New Roman" panose="02020603050405020304" pitchFamily="18" charset="0"/>
              </a:rPr>
              <a:t>workspace are updated with refactoring changes as appropriate. If necessary, they are checked out of </a:t>
            </a:r>
            <a:r>
              <a:rPr lang="en-US" sz="2000" dirty="0" smtClean="0">
                <a:latin typeface="Times New Roman" panose="02020603050405020304" pitchFamily="18" charset="0"/>
                <a:cs typeface="Times New Roman" panose="02020603050405020304" pitchFamily="18" charset="0"/>
              </a:rPr>
              <a:t>version </a:t>
            </a:r>
            <a:r>
              <a:rPr lang="en-US" sz="2000" dirty="0">
                <a:latin typeface="Times New Roman" panose="02020603050405020304" pitchFamily="18" charset="0"/>
                <a:cs typeface="Times New Roman" panose="02020603050405020304" pitchFamily="18" charset="0"/>
              </a:rPr>
              <a:t>control system</a:t>
            </a:r>
            <a:r>
              <a:rPr lang="en-US" sz="2000" dirty="0" smtClean="0">
                <a:latin typeface="Times New Roman" panose="02020603050405020304" pitchFamily="18" charset="0"/>
                <a:cs typeface="Times New Roman" panose="02020603050405020304" pitchFamily="18" charset="0"/>
              </a:rPr>
              <a:t>.(Integration of Version control)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Diagrams are fully integrated into the Eclipse IDE</a:t>
            </a:r>
            <a:r>
              <a:rPr lang="en-US" sz="2000" dirty="0" smtClean="0">
                <a:latin typeface="Times New Roman" panose="02020603050405020304" pitchFamily="18" charset="0"/>
                <a:cs typeface="Times New Roman" panose="02020603050405020304" pitchFamily="18" charset="0"/>
              </a:rPr>
              <a:t>. Java </a:t>
            </a:r>
            <a:r>
              <a:rPr lang="en-US" sz="2000" dirty="0">
                <a:latin typeface="Times New Roman" panose="02020603050405020304" pitchFamily="18" charset="0"/>
                <a:cs typeface="Times New Roman" panose="02020603050405020304" pitchFamily="18" charset="0"/>
              </a:rPr>
              <a:t>classes </a:t>
            </a:r>
            <a:r>
              <a:rPr lang="en-US" sz="2000" dirty="0" smtClean="0">
                <a:latin typeface="Times New Roman" panose="02020603050405020304" pitchFamily="18" charset="0"/>
                <a:cs typeface="Times New Roman" panose="02020603050405020304" pitchFamily="18" charset="0"/>
              </a:rPr>
              <a:t>can be dragged from </a:t>
            </a:r>
            <a:r>
              <a:rPr lang="en-US" sz="2000" dirty="0">
                <a:latin typeface="Times New Roman" panose="02020603050405020304" pitchFamily="18" charset="0"/>
                <a:cs typeface="Times New Roman" panose="02020603050405020304" pitchFamily="18" charset="0"/>
              </a:rPr>
              <a:t>any other view onto the diagram, and diagram-related information is shown in other views wherever applicable.</a:t>
            </a:r>
          </a:p>
          <a:p>
            <a:r>
              <a:rPr lang="en-US" sz="2000" dirty="0">
                <a:latin typeface="Times New Roman" panose="02020603050405020304" pitchFamily="18" charset="0"/>
                <a:cs typeface="Times New Roman" panose="02020603050405020304" pitchFamily="18" charset="0"/>
              </a:rPr>
              <a:t>The ObjectAid UML Explorer achieves all this while staying light, fast and easy to </a:t>
            </a:r>
            <a:r>
              <a:rPr lang="en-US" sz="2000" dirty="0" smtClean="0">
                <a:latin typeface="Times New Roman" panose="02020603050405020304" pitchFamily="18" charset="0"/>
                <a:cs typeface="Times New Roman" panose="02020603050405020304" pitchFamily="18" charset="0"/>
              </a:rPr>
              <a:t>use</a:t>
            </a:r>
          </a:p>
          <a:p>
            <a:r>
              <a:rPr lang="en-US" sz="2000" dirty="0" smtClean="0">
                <a:latin typeface="Times New Roman" panose="02020603050405020304" pitchFamily="18" charset="0"/>
                <a:cs typeface="Times New Roman" panose="02020603050405020304" pitchFamily="18" charset="0"/>
              </a:rPr>
              <a:t>More options are available to edit the diagram by adding and removing certain features and relationships in the diagram.</a:t>
            </a:r>
          </a:p>
          <a:p>
            <a:r>
              <a:rPr lang="en-US" sz="2000" dirty="0" smtClean="0">
                <a:latin typeface="Times New Roman" panose="02020603050405020304" pitchFamily="18" charset="0"/>
                <a:cs typeface="Times New Roman" panose="02020603050405020304" pitchFamily="18" charset="0"/>
              </a:rPr>
              <a:t>For more information check </a:t>
            </a:r>
            <a:r>
              <a:rPr lang="en-US" sz="2000" dirty="0" smtClean="0">
                <a:latin typeface="Times New Roman" panose="02020603050405020304" pitchFamily="18" charset="0"/>
                <a:cs typeface="Times New Roman" panose="02020603050405020304" pitchFamily="18" charset="0"/>
                <a:hlinkClick r:id="rId2"/>
              </a:rPr>
              <a:t>this</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14615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997" y="839539"/>
            <a:ext cx="11748860" cy="1190145"/>
          </a:xfrm>
        </p:spPr>
        <p:txBody>
          <a:bodyPr>
            <a:norm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Javadoc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 documentation generator created by Sun Microsystems for the Java language </a:t>
            </a: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generating API documentation in HTML format from Java source </a:t>
            </a:r>
            <a:r>
              <a:rPr lang="en-US" sz="2000" dirty="0" smtClean="0">
                <a:latin typeface="Times New Roman" panose="02020603050405020304" pitchFamily="18" charset="0"/>
                <a:cs typeface="Times New Roman" panose="02020603050405020304" pitchFamily="18" charset="0"/>
              </a:rPr>
              <a:t>code.</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We can generate the </a:t>
            </a:r>
            <a:r>
              <a:rPr lang="en-US" sz="2000" dirty="0" err="1" smtClean="0">
                <a:latin typeface="Times New Roman" panose="02020603050405020304" pitchFamily="18" charset="0"/>
                <a:cs typeface="Times New Roman" panose="02020603050405020304" pitchFamily="18" charset="0"/>
              </a:rPr>
              <a:t>javadoc</a:t>
            </a:r>
            <a:r>
              <a:rPr lang="en-US" sz="2000" dirty="0" smtClean="0">
                <a:latin typeface="Times New Roman" panose="02020603050405020304" pitchFamily="18" charset="0"/>
                <a:cs typeface="Times New Roman" panose="02020603050405020304" pitchFamily="18" charset="0"/>
              </a:rPr>
              <a:t> for a java project from Eclipse. Go to project &gt; generate java doc.</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95085" y="131653"/>
            <a:ext cx="11176000" cy="707886"/>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JAVADOC IN ECLIPSE</a:t>
            </a:r>
            <a:endParaRPr lang="en-US"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663542" y="2818496"/>
            <a:ext cx="4107543" cy="3866366"/>
          </a:xfrm>
          <a:prstGeom prst="rect">
            <a:avLst/>
          </a:prstGeom>
          <a:ln>
            <a:solidFill>
              <a:schemeClr val="tx1"/>
            </a:solidFill>
          </a:ln>
        </p:spPr>
      </p:pic>
      <p:sp>
        <p:nvSpPr>
          <p:cNvPr id="5" name="TextBox 4"/>
          <p:cNvSpPr txBox="1"/>
          <p:nvPr/>
        </p:nvSpPr>
        <p:spPr>
          <a:xfrm>
            <a:off x="297996" y="1849000"/>
            <a:ext cx="11473089"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 first </a:t>
            </a:r>
            <a:r>
              <a:rPr lang="en-US" sz="2000" dirty="0" smtClean="0">
                <a:latin typeface="Times New Roman" panose="02020603050405020304" pitchFamily="18" charset="0"/>
                <a:cs typeface="Times New Roman" panose="02020603050405020304" pitchFamily="18" charset="0"/>
              </a:rPr>
              <a:t>step, define </a:t>
            </a:r>
            <a:r>
              <a:rPr lang="en-US" sz="2000" dirty="0">
                <a:latin typeface="Times New Roman" panose="02020603050405020304" pitchFamily="18" charset="0"/>
                <a:cs typeface="Times New Roman" panose="02020603050405020304" pitchFamily="18" charset="0"/>
              </a:rPr>
              <a:t>settings for:</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Select path for the javadoc.exe tool from the </a:t>
            </a:r>
            <a:r>
              <a:rPr lang="en-US" sz="2000" dirty="0" smtClean="0">
                <a:latin typeface="Times New Roman" panose="02020603050405020304" pitchFamily="18" charset="0"/>
                <a:cs typeface="Times New Roman" panose="02020603050405020304" pitchFamily="18" charset="0"/>
              </a:rPr>
              <a:t>JDK</a:t>
            </a:r>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Classes and methods for which to generate Javadoc based on their visibility.</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Location of the </a:t>
            </a:r>
            <a:r>
              <a:rPr lang="en-US" sz="2000" dirty="0" smtClean="0">
                <a:latin typeface="Times New Roman" panose="02020603050405020304" pitchFamily="18" charset="0"/>
                <a:cs typeface="Times New Roman" panose="02020603050405020304" pitchFamily="18" charset="0"/>
              </a:rPr>
              <a:t>Javadoc as </a:t>
            </a:r>
            <a:r>
              <a:rPr lang="en-US" sz="2000" dirty="0">
                <a:latin typeface="Times New Roman" panose="02020603050405020304" pitchFamily="18" charset="0"/>
                <a:cs typeface="Times New Roman" panose="02020603050405020304" pitchFamily="18" charset="0"/>
              </a:rPr>
              <a:t>shown in </a:t>
            </a:r>
            <a:r>
              <a:rPr lang="en-US" sz="2000" dirty="0" smtClean="0">
                <a:latin typeface="Times New Roman" panose="02020603050405020304" pitchFamily="18" charset="0"/>
                <a:cs typeface="Times New Roman" panose="02020603050405020304" pitchFamily="18" charset="0"/>
              </a:rPr>
              <a:t>fig 1.</a:t>
            </a:r>
          </a:p>
          <a:p>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041256" y="6452634"/>
            <a:ext cx="622286" cy="369332"/>
          </a:xfrm>
          <a:prstGeom prst="rect">
            <a:avLst/>
          </a:prstGeom>
          <a:noFill/>
        </p:spPr>
        <p:txBody>
          <a:bodyPr wrap="none" rtlCol="0">
            <a:spAutoFit/>
          </a:bodyPr>
          <a:lstStyle/>
          <a:p>
            <a:r>
              <a:rPr lang="en-US" dirty="0" smtClean="0"/>
              <a:t>Fig 1</a:t>
            </a:r>
            <a:endParaRPr lang="en-US" dirty="0"/>
          </a:p>
        </p:txBody>
      </p:sp>
      <p:pic>
        <p:nvPicPr>
          <p:cNvPr id="7" name="Picture 6"/>
          <p:cNvPicPr>
            <a:picLocks noChangeAspect="1"/>
          </p:cNvPicPr>
          <p:nvPr/>
        </p:nvPicPr>
        <p:blipFill>
          <a:blip r:embed="rId3"/>
          <a:stretch>
            <a:fillRect/>
          </a:stretch>
        </p:blipFill>
        <p:spPr>
          <a:xfrm>
            <a:off x="3254135" y="3158818"/>
            <a:ext cx="3759671" cy="3523536"/>
          </a:xfrm>
          <a:prstGeom prst="rect">
            <a:avLst/>
          </a:prstGeom>
          <a:ln>
            <a:solidFill>
              <a:schemeClr val="tx1"/>
            </a:solidFill>
          </a:ln>
        </p:spPr>
      </p:pic>
      <p:sp>
        <p:nvSpPr>
          <p:cNvPr id="8" name="TextBox 7"/>
          <p:cNvSpPr txBox="1"/>
          <p:nvPr/>
        </p:nvSpPr>
        <p:spPr>
          <a:xfrm>
            <a:off x="2604400" y="6452634"/>
            <a:ext cx="622286" cy="369332"/>
          </a:xfrm>
          <a:prstGeom prst="rect">
            <a:avLst/>
          </a:prstGeom>
          <a:noFill/>
        </p:spPr>
        <p:txBody>
          <a:bodyPr wrap="none" rtlCol="0">
            <a:spAutoFit/>
          </a:bodyPr>
          <a:lstStyle/>
          <a:p>
            <a:r>
              <a:rPr lang="en-US" dirty="0" smtClean="0"/>
              <a:t>Fig 2</a:t>
            </a:r>
            <a:endParaRPr lang="en-US" dirty="0"/>
          </a:p>
        </p:txBody>
      </p:sp>
      <p:sp>
        <p:nvSpPr>
          <p:cNvPr id="9" name="TextBox 8"/>
          <p:cNvSpPr txBox="1"/>
          <p:nvPr/>
        </p:nvSpPr>
        <p:spPr>
          <a:xfrm>
            <a:off x="297995" y="3350292"/>
            <a:ext cx="2827103"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Generated Javadoc can be viewed in the project explorer(fig 2</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0749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2179" y="262554"/>
            <a:ext cx="11277600" cy="870210"/>
          </a:xfrm>
        </p:spPr>
        <p:txBody>
          <a:bodyPr>
            <a:normAutofit/>
          </a:bodyPr>
          <a:lstStyle/>
          <a:p>
            <a:r>
              <a:rPr lang="en-US" sz="4400" dirty="0" smtClean="0">
                <a:latin typeface="Times New Roman" panose="02020603050405020304" pitchFamily="18" charset="0"/>
                <a:cs typeface="Times New Roman" panose="02020603050405020304" pitchFamily="18" charset="0"/>
              </a:rPr>
              <a:t>ECLIPSE IN SOURCE CONTROL</a:t>
            </a: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32179" y="1295567"/>
            <a:ext cx="11373134" cy="5173472"/>
          </a:xfrm>
        </p:spPr>
        <p:txBody>
          <a:bodyPr>
            <a:norm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Source Control or Version Control is the management of source code of softwares and other files.</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These can be used to track the changes and revert back if necessary without affecting the other modules. Each changes made are identified by a unique Identifier.</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Examples include : Perforce, Git, ClearCase, Vault etc.</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ECLIPSE has been integrated with a plugin called </a:t>
            </a:r>
            <a:r>
              <a:rPr lang="en-US" sz="2000" b="1" dirty="0" smtClean="0">
                <a:latin typeface="Times New Roman" panose="02020603050405020304" pitchFamily="18" charset="0"/>
                <a:cs typeface="Times New Roman" panose="02020603050405020304" pitchFamily="18" charset="0"/>
              </a:rPr>
              <a:t>Egit</a:t>
            </a:r>
            <a:r>
              <a:rPr lang="en-US" sz="2000" dirty="0" smtClean="0">
                <a:latin typeface="Times New Roman" panose="02020603050405020304" pitchFamily="18" charset="0"/>
                <a:cs typeface="Times New Roman" panose="02020603050405020304" pitchFamily="18" charset="0"/>
              </a:rPr>
              <a:t> to access Git repositories.</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For instructions to install the Egit plugin into Eclipse </a:t>
            </a:r>
            <a:r>
              <a:rPr lang="en-US" sz="2000" dirty="0" smtClean="0">
                <a:latin typeface="Times New Roman" panose="02020603050405020304" pitchFamily="18" charset="0"/>
                <a:cs typeface="Times New Roman" panose="02020603050405020304" pitchFamily="18" charset="0"/>
                <a:hlinkClick r:id="rId2"/>
              </a:rPr>
              <a:t>click here</a:t>
            </a:r>
            <a:r>
              <a:rPr lang="en-US" sz="2000"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Git </a:t>
            </a:r>
            <a:r>
              <a:rPr lang="en-US" sz="2000" dirty="0">
                <a:latin typeface="Times New Roman" panose="02020603050405020304" pitchFamily="18" charset="0"/>
                <a:cs typeface="Times New Roman" panose="02020603050405020304" pitchFamily="18" charset="0"/>
              </a:rPr>
              <a:t>is a distributed </a:t>
            </a:r>
            <a:r>
              <a:rPr lang="en-US" sz="2000" dirty="0" smtClean="0">
                <a:latin typeface="Times New Roman" panose="02020603050405020304" pitchFamily="18" charset="0"/>
                <a:cs typeface="Times New Roman" panose="02020603050405020304" pitchFamily="18" charset="0"/>
              </a:rPr>
              <a:t>SCM(), </a:t>
            </a:r>
            <a:r>
              <a:rPr lang="en-US" sz="2000" dirty="0">
                <a:latin typeface="Times New Roman" panose="02020603050405020304" pitchFamily="18" charset="0"/>
                <a:cs typeface="Times New Roman" panose="02020603050405020304" pitchFamily="18" charset="0"/>
              </a:rPr>
              <a:t>which means every developer has a full copy of all history of every revision of the code, making queries against the history very fast and </a:t>
            </a:r>
            <a:r>
              <a:rPr lang="en-US" sz="2000" dirty="0" smtClean="0">
                <a:latin typeface="Times New Roman" panose="02020603050405020304" pitchFamily="18" charset="0"/>
                <a:cs typeface="Times New Roman" panose="02020603050405020304" pitchFamily="18" charset="0"/>
              </a:rPr>
              <a:t>versatile.</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This is one of the major features of Eclipse because of which it is used in industrial developments as well. It can be integrated with many public and private Source Control tools.</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Examples : Perforce – P4Eclipse, </a:t>
            </a:r>
            <a:r>
              <a:rPr lang="en-US" sz="2000" dirty="0">
                <a:latin typeface="Times New Roman" panose="02020603050405020304" pitchFamily="18" charset="0"/>
                <a:cs typeface="Times New Roman" panose="02020603050405020304" pitchFamily="18" charset="0"/>
              </a:rPr>
              <a:t>G</a:t>
            </a:r>
            <a:r>
              <a:rPr lang="en-US" sz="2000" dirty="0" smtClean="0">
                <a:latin typeface="Times New Roman" panose="02020603050405020304" pitchFamily="18" charset="0"/>
                <a:cs typeface="Times New Roman" panose="02020603050405020304" pitchFamily="18" charset="0"/>
              </a:rPr>
              <a:t>it – Egit etc.</a:t>
            </a:r>
          </a:p>
        </p:txBody>
      </p:sp>
    </p:spTree>
    <p:extLst>
      <p:ext uri="{BB962C8B-B14F-4D97-AF65-F5344CB8AC3E}">
        <p14:creationId xmlns:p14="http://schemas.microsoft.com/office/powerpoint/2010/main" val="15660716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109" y="139725"/>
            <a:ext cx="11837159" cy="733732"/>
          </a:xfrm>
        </p:spPr>
        <p:txBody>
          <a:bodyPr>
            <a:noAutofit/>
          </a:bodyPr>
          <a:lstStyle/>
          <a:p>
            <a:r>
              <a:rPr lang="en-US" sz="4800" dirty="0" smtClean="0">
                <a:latin typeface="Times New Roman" panose="02020603050405020304" pitchFamily="18" charset="0"/>
                <a:cs typeface="Times New Roman" panose="02020603050405020304" pitchFamily="18" charset="0"/>
              </a:rPr>
              <a:t>EGIT - Plugin for </a:t>
            </a:r>
            <a:r>
              <a:rPr lang="en-US" sz="4800" dirty="0">
                <a:latin typeface="Times New Roman" panose="02020603050405020304" pitchFamily="18" charset="0"/>
                <a:cs typeface="Times New Roman" panose="02020603050405020304" pitchFamily="18" charset="0"/>
              </a:rPr>
              <a:t>G</a:t>
            </a:r>
            <a:r>
              <a:rPr lang="en-US" sz="4800" dirty="0" smtClean="0">
                <a:latin typeface="Times New Roman" panose="02020603050405020304" pitchFamily="18" charset="0"/>
                <a:cs typeface="Times New Roman" panose="02020603050405020304" pitchFamily="18" charset="0"/>
              </a:rPr>
              <a:t>it in Eclipse</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1109" y="1090849"/>
            <a:ext cx="11673387" cy="5473724"/>
          </a:xfrm>
        </p:spPr>
        <p:txBody>
          <a:bodyPr>
            <a:normAutofit/>
          </a:bodyPr>
          <a:lstStyle/>
          <a:p>
            <a:pPr algn="l"/>
            <a:r>
              <a:rPr lang="en-US" sz="2000" dirty="0" smtClean="0">
                <a:latin typeface="Times New Roman" panose="02020603050405020304" pitchFamily="18" charset="0"/>
                <a:cs typeface="Times New Roman" panose="02020603050405020304" pitchFamily="18" charset="0"/>
              </a:rPr>
              <a:t>Lets consider an example of Egit for the Source Control in Eclipse.</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Install Egit plugin on Eclipse from </a:t>
            </a:r>
            <a:r>
              <a:rPr lang="en-US" sz="2000" dirty="0" smtClean="0">
                <a:latin typeface="Times New Roman" panose="02020603050405020304" pitchFamily="18" charset="0"/>
                <a:cs typeface="Times New Roman" panose="02020603050405020304" pitchFamily="18" charset="0"/>
                <a:hlinkClick r:id="rId2"/>
              </a:rPr>
              <a:t>here</a:t>
            </a:r>
            <a:r>
              <a:rPr lang="en-US" sz="2000"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Create a sample project in any language and save it.</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For Ex : a project named Test is</a:t>
            </a:r>
          </a:p>
          <a:p>
            <a:pPr algn="l"/>
            <a:r>
              <a:rPr lang="en-US" sz="2000" dirty="0" smtClean="0">
                <a:latin typeface="Times New Roman" panose="02020603050405020304" pitchFamily="18" charset="0"/>
                <a:cs typeface="Times New Roman" panose="02020603050405020304" pitchFamily="18" charset="0"/>
              </a:rPr>
              <a:t>      created here.</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Right Click on the project and</a:t>
            </a:r>
          </a:p>
          <a:p>
            <a:pPr algn="l"/>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select Team -&gt; Share Project.</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Share the project on Git and </a:t>
            </a:r>
          </a:p>
          <a:p>
            <a:pPr algn="l"/>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this allows you to create a </a:t>
            </a:r>
          </a:p>
          <a:p>
            <a:pPr algn="l"/>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local repository for the project</a:t>
            </a:r>
          </a:p>
          <a:p>
            <a:pPr algn="l"/>
            <a:r>
              <a:rPr lang="en-US" sz="2000" dirty="0" smtClean="0">
                <a:latin typeface="Times New Roman" panose="02020603050405020304" pitchFamily="18" charset="0"/>
                <a:cs typeface="Times New Roman" panose="02020603050405020304" pitchFamily="18" charset="0"/>
              </a:rPr>
              <a:t>     if it is not created previously.</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816" y="2263165"/>
            <a:ext cx="7650680" cy="4301408"/>
          </a:xfrm>
          <a:prstGeom prst="rect">
            <a:avLst/>
          </a:prstGeom>
          <a:ln>
            <a:solidFill>
              <a:schemeClr val="tx1"/>
            </a:solidFill>
          </a:ln>
        </p:spPr>
      </p:pic>
    </p:spTree>
    <p:extLst>
      <p:ext uri="{BB962C8B-B14F-4D97-AF65-F5344CB8AC3E}">
        <p14:creationId xmlns:p14="http://schemas.microsoft.com/office/powerpoint/2010/main" val="38530203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546" y="302740"/>
            <a:ext cx="11404980" cy="993798"/>
          </a:xfrm>
        </p:spPr>
        <p:txBody>
          <a:bodyPr>
            <a:norm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create a repository click on the Create button in the pop-up and specify a name. A local repository is created with the name specified and initializes Git in the repository. This is equivalent to executing “git init” command in the repository.</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96" y="1487606"/>
            <a:ext cx="6523631" cy="3851727"/>
          </a:xfrm>
          <a:prstGeom prst="rect">
            <a:avLst/>
          </a:prstGeom>
          <a:ln>
            <a:solidFill>
              <a:schemeClr val="tx1"/>
            </a:solidFill>
          </a:ln>
        </p:spPr>
      </p:pic>
      <p:sp>
        <p:nvSpPr>
          <p:cNvPr id="5" name="TextBox 4"/>
          <p:cNvSpPr txBox="1"/>
          <p:nvPr/>
        </p:nvSpPr>
        <p:spPr>
          <a:xfrm>
            <a:off x="327546" y="5339334"/>
            <a:ext cx="7533565"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Once the repository is created and initialized the structure in the project explorer displays the repository name and the branch name in git if any. In the example fig 2 the project is in LocalgitRep directory and on master branch.</a:t>
            </a: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1361" y="2851351"/>
            <a:ext cx="3065759" cy="2487982"/>
          </a:xfrm>
          <a:prstGeom prst="rect">
            <a:avLst/>
          </a:prstGeom>
          <a:ln>
            <a:solidFill>
              <a:schemeClr val="tx1"/>
            </a:solidFill>
          </a:ln>
        </p:spPr>
      </p:pic>
      <p:sp>
        <p:nvSpPr>
          <p:cNvPr id="7" name="TextBox 6"/>
          <p:cNvSpPr txBox="1"/>
          <p:nvPr/>
        </p:nvSpPr>
        <p:spPr>
          <a:xfrm>
            <a:off x="9071954" y="5339333"/>
            <a:ext cx="622286" cy="369332"/>
          </a:xfrm>
          <a:prstGeom prst="rect">
            <a:avLst/>
          </a:prstGeom>
          <a:noFill/>
        </p:spPr>
        <p:txBody>
          <a:bodyPr wrap="none" rtlCol="0">
            <a:spAutoFit/>
          </a:bodyPr>
          <a:lstStyle/>
          <a:p>
            <a:r>
              <a:rPr lang="en-US" dirty="0" smtClean="0"/>
              <a:t>Fig 2</a:t>
            </a:r>
            <a:endParaRPr lang="en-US" dirty="0"/>
          </a:p>
        </p:txBody>
      </p:sp>
    </p:spTree>
    <p:extLst>
      <p:ext uri="{BB962C8B-B14F-4D97-AF65-F5344CB8AC3E}">
        <p14:creationId xmlns:p14="http://schemas.microsoft.com/office/powerpoint/2010/main" val="40410667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1195" y="385384"/>
            <a:ext cx="11464118" cy="706437"/>
          </a:xfrm>
        </p:spPr>
        <p:txBody>
          <a:bodyPr>
            <a:norm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add the changes made into the local repository we use the commit option. This pushes all the data in the staging area into the local workspace.</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89446" y="1667667"/>
            <a:ext cx="4977165" cy="3938721"/>
          </a:xfrm>
          <a:prstGeom prst="rect">
            <a:avLst/>
          </a:prstGeom>
          <a:ln>
            <a:solidFill>
              <a:schemeClr val="tx1"/>
            </a:solidFill>
          </a:ln>
        </p:spPr>
      </p:pic>
      <p:sp>
        <p:nvSpPr>
          <p:cNvPr id="5" name="TextBox 4"/>
          <p:cNvSpPr txBox="1"/>
          <p:nvPr/>
        </p:nvSpPr>
        <p:spPr>
          <a:xfrm>
            <a:off x="341195" y="1179689"/>
            <a:ext cx="1112129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commit right click on the project and select team and check commit option as shown in fig 1.</a:t>
            </a:r>
            <a:endParaRPr lang="en-US" sz="2000" dirty="0"/>
          </a:p>
        </p:txBody>
      </p:sp>
      <p:sp>
        <p:nvSpPr>
          <p:cNvPr id="6" name="TextBox 5"/>
          <p:cNvSpPr txBox="1"/>
          <p:nvPr/>
        </p:nvSpPr>
        <p:spPr>
          <a:xfrm>
            <a:off x="721894" y="5606388"/>
            <a:ext cx="622286" cy="369332"/>
          </a:xfrm>
          <a:prstGeom prst="rect">
            <a:avLst/>
          </a:prstGeom>
          <a:noFill/>
        </p:spPr>
        <p:txBody>
          <a:bodyPr wrap="none" rtlCol="0">
            <a:spAutoFit/>
          </a:bodyPr>
          <a:lstStyle/>
          <a:p>
            <a:r>
              <a:rPr lang="en-US" dirty="0" smtClean="0"/>
              <a:t>Fig 1</a:t>
            </a:r>
            <a:endParaRPr lang="en-US" dirty="0"/>
          </a:p>
        </p:txBody>
      </p:sp>
      <p:sp>
        <p:nvSpPr>
          <p:cNvPr id="7" name="TextBox 6"/>
          <p:cNvSpPr txBox="1"/>
          <p:nvPr/>
        </p:nvSpPr>
        <p:spPr>
          <a:xfrm>
            <a:off x="341196" y="5975720"/>
            <a:ext cx="11464118"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After checking the commit option a pop up is displayed where we fill the commit message and select the files individually which are to be committed. (shown in fig 2)</a:t>
            </a:r>
            <a:endParaRPr lang="en-US"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474" y="1579799"/>
            <a:ext cx="4937459" cy="4026589"/>
          </a:xfrm>
          <a:prstGeom prst="rect">
            <a:avLst/>
          </a:prstGeom>
          <a:ln>
            <a:solidFill>
              <a:schemeClr val="tx1"/>
            </a:solidFill>
          </a:ln>
        </p:spPr>
      </p:pic>
      <p:sp>
        <p:nvSpPr>
          <p:cNvPr id="9" name="TextBox 8"/>
          <p:cNvSpPr txBox="1"/>
          <p:nvPr/>
        </p:nvSpPr>
        <p:spPr>
          <a:xfrm>
            <a:off x="6821251" y="5606388"/>
            <a:ext cx="622286" cy="369332"/>
          </a:xfrm>
          <a:prstGeom prst="rect">
            <a:avLst/>
          </a:prstGeom>
          <a:noFill/>
        </p:spPr>
        <p:txBody>
          <a:bodyPr wrap="none" rtlCol="0">
            <a:spAutoFit/>
          </a:bodyPr>
          <a:lstStyle/>
          <a:p>
            <a:r>
              <a:rPr lang="en-US" dirty="0" smtClean="0"/>
              <a:t>Fig 2</a:t>
            </a:r>
            <a:endParaRPr lang="en-US" dirty="0"/>
          </a:p>
        </p:txBody>
      </p:sp>
    </p:spTree>
    <p:extLst>
      <p:ext uri="{BB962C8B-B14F-4D97-AF65-F5344CB8AC3E}">
        <p14:creationId xmlns:p14="http://schemas.microsoft.com/office/powerpoint/2010/main" val="23395637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5221" y="496722"/>
            <a:ext cx="11245516" cy="690394"/>
          </a:xfrm>
        </p:spPr>
        <p:txBody>
          <a:bodyPr>
            <a:no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After the changes are committed we can check the branch and the commit changes in the history view of eclipse. To view this right click on the project and select show In history.</a:t>
            </a:r>
            <a:endParaRPr lang="en-US" sz="2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65221" y="4180628"/>
            <a:ext cx="11245516" cy="2396635"/>
          </a:xfrm>
        </p:spPr>
        <p:txBody>
          <a:bodyPr>
            <a:no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All the changes committed are now saved in the local repository and not in the server.</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push the changes from the local repository to the remote repository we use the push option available when we right click on project and select Team.</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pop up appears when clicked on Push which requests for the url of the repository and the user credentials to authenticate the user. (show in Next Slide)</a:t>
            </a: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Successful push sends the changes to the remote repository and can be viewed on </a:t>
            </a:r>
            <a:r>
              <a:rPr lang="en-US" sz="2000" dirty="0" err="1" smtClean="0">
                <a:latin typeface="Times New Roman" panose="02020603050405020304" pitchFamily="18" charset="0"/>
                <a:cs typeface="Times New Roman" panose="02020603050405020304" pitchFamily="18" charset="0"/>
                <a:hlinkClick r:id="rId2"/>
              </a:rPr>
              <a:t>github</a:t>
            </a:r>
            <a:r>
              <a:rPr lang="en-US" sz="2000" dirty="0" smtClean="0">
                <a:latin typeface="Times New Roman" panose="02020603050405020304" pitchFamily="18" charset="0"/>
                <a:cs typeface="Times New Roman" panose="02020603050405020304" pitchFamily="18" charset="0"/>
              </a:rPr>
              <a:t> account of the user.</a:t>
            </a:r>
          </a:p>
        </p:txBody>
      </p:sp>
      <p:sp>
        <p:nvSpPr>
          <p:cNvPr id="4" name="Title 1"/>
          <p:cNvSpPr txBox="1">
            <a:spLocks/>
          </p:cNvSpPr>
          <p:nvPr/>
        </p:nvSpPr>
        <p:spPr>
          <a:xfrm>
            <a:off x="465221" y="1187116"/>
            <a:ext cx="11245516" cy="6903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History View shows the author , branch information, commit messages and their Ids, Authored Date and the date of each commit. Ex : Figure 1, this has only one commit on Master branch.</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834189" y="2191206"/>
            <a:ext cx="10443412" cy="1743075"/>
          </a:xfrm>
          <a:prstGeom prst="rect">
            <a:avLst/>
          </a:prstGeom>
          <a:ln>
            <a:solidFill>
              <a:schemeClr val="tx1"/>
            </a:solidFill>
          </a:ln>
        </p:spPr>
      </p:pic>
    </p:spTree>
    <p:extLst>
      <p:ext uri="{BB962C8B-B14F-4D97-AF65-F5344CB8AC3E}">
        <p14:creationId xmlns:p14="http://schemas.microsoft.com/office/powerpoint/2010/main" val="13714682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65" y="284407"/>
            <a:ext cx="4889678" cy="4608435"/>
          </a:xfrm>
          <a:prstGeom prst="rect">
            <a:avLst/>
          </a:prstGeom>
          <a:ln>
            <a:solidFill>
              <a:schemeClr val="tx1"/>
            </a:solidFill>
          </a:ln>
        </p:spPr>
      </p:pic>
      <p:sp>
        <p:nvSpPr>
          <p:cNvPr id="5" name="TextBox 4"/>
          <p:cNvSpPr txBox="1"/>
          <p:nvPr/>
        </p:nvSpPr>
        <p:spPr>
          <a:xfrm>
            <a:off x="5730197" y="284407"/>
            <a:ext cx="5964498"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 1 (left) : Pop up window for push command.</a:t>
            </a:r>
          </a:p>
          <a:p>
            <a:r>
              <a:rPr lang="en-US" sz="2000" dirty="0" smtClean="0">
                <a:latin typeface="Times New Roman" panose="02020603050405020304" pitchFamily="18" charset="0"/>
                <a:cs typeface="Times New Roman" panose="02020603050405020304" pitchFamily="18" charset="0"/>
              </a:rPr>
              <a:t>Fig 2 (below) : View of file in Github remote repository</a:t>
            </a: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0197" y="1311101"/>
            <a:ext cx="6176211" cy="3581741"/>
          </a:xfrm>
          <a:prstGeom prst="rect">
            <a:avLst/>
          </a:prstGeom>
          <a:ln>
            <a:solidFill>
              <a:schemeClr val="tx1"/>
            </a:solidFill>
          </a:ln>
        </p:spPr>
      </p:pic>
      <p:sp>
        <p:nvSpPr>
          <p:cNvPr id="7" name="Oval 6"/>
          <p:cNvSpPr/>
          <p:nvPr/>
        </p:nvSpPr>
        <p:spPr>
          <a:xfrm>
            <a:off x="5925868" y="1732547"/>
            <a:ext cx="686645" cy="2464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505482" y="1311101"/>
            <a:ext cx="1315453" cy="2931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7965" y="5013663"/>
            <a:ext cx="1159844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Eclipse offers a GUI based access to Git and is integrated to the development environment which makes it easier to use.</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Similarly Eclipse offers a wide range of plugins for many Source Control SCMs.</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More information on Egit can be found </a:t>
            </a:r>
            <a:r>
              <a:rPr lang="en-US" sz="2000" dirty="0" smtClean="0">
                <a:latin typeface="Times New Roman" panose="02020603050405020304" pitchFamily="18" charset="0"/>
                <a:cs typeface="Times New Roman" panose="02020603050405020304" pitchFamily="18" charset="0"/>
                <a:hlinkClick r:id="rId5"/>
              </a:rPr>
              <a:t>here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0939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3274" y="218658"/>
            <a:ext cx="11036969" cy="610184"/>
          </a:xfrm>
        </p:spPr>
        <p:txBody>
          <a:bodyPr>
            <a:noAutofit/>
          </a:bodyPr>
          <a:lstStyle/>
          <a:p>
            <a:r>
              <a:rPr lang="en-US" sz="4400" dirty="0" smtClean="0">
                <a:latin typeface="Times New Roman" panose="02020603050405020304" pitchFamily="18" charset="0"/>
                <a:cs typeface="Times New Roman" panose="02020603050405020304" pitchFamily="18" charset="0"/>
              </a:rPr>
              <a:t>ECLIPSE AND ANT BUILD</a:t>
            </a: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13274" y="931612"/>
            <a:ext cx="11198919" cy="5225703"/>
          </a:xfrm>
        </p:spPr>
        <p:txBody>
          <a:bodyPr>
            <a:no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ANT build is a software tool for automating build processes developed in java.</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main known usage of Ant is the build of Java applications. Ant supplies a number of built-in tasks allowing to compile, assemble, test and run Java applications</a:t>
            </a:r>
            <a:r>
              <a:rPr lang="en-US" sz="2000"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Ant can also be used effectively to build non Java applications, for instance C or C++ applications. More generally, Ant can be used to pilot any type of process which can be described in terms of targets and tasks</a:t>
            </a:r>
            <a:r>
              <a:rPr lang="en-US" sz="2000" dirty="0" smtClean="0">
                <a:latin typeface="Times New Roman" panose="02020603050405020304" pitchFamily="18" charset="0"/>
                <a:cs typeface="Times New Roman" panose="02020603050405020304" pitchFamily="18" charset="0"/>
              </a:rPr>
              <a:t>.</a:t>
            </a:r>
          </a:p>
          <a:p>
            <a:pPr marL="342900" lvl="0" indent="-342900" algn="l" eaLnBrk="0" fontAlgn="base" hangingPunct="0">
              <a:lnSpc>
                <a:spcPct val="100000"/>
              </a:lnSpc>
              <a:spcBef>
                <a:spcPct val="0"/>
              </a:spcBef>
              <a:spcAft>
                <a:spcPct val="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most immediately noticeable difference between Ant and Make is that Ant uses </a:t>
            </a:r>
            <a:r>
              <a:rPr lang="en-US" altLang="en-US" sz="2000" dirty="0">
                <a:latin typeface="Times New Roman" panose="02020603050405020304" pitchFamily="18" charset="0"/>
                <a:cs typeface="Times New Roman" panose="02020603050405020304" pitchFamily="18" charset="0"/>
                <a:hlinkClick r:id="rId2" tooltip="XML"/>
              </a:rPr>
              <a:t>XML</a:t>
            </a:r>
            <a:r>
              <a:rPr lang="en-US" altLang="en-US" sz="2000" dirty="0">
                <a:latin typeface="Times New Roman" panose="02020603050405020304" pitchFamily="18" charset="0"/>
                <a:cs typeface="Times New Roman" panose="02020603050405020304" pitchFamily="18" charset="0"/>
              </a:rPr>
              <a:t> to describe the build process and its dependencies, whereas Make uses </a:t>
            </a:r>
            <a:r>
              <a:rPr lang="en-US" altLang="en-US" sz="2000" dirty="0">
                <a:latin typeface="Times New Roman" panose="02020603050405020304" pitchFamily="18" charset="0"/>
                <a:cs typeface="Times New Roman" panose="02020603050405020304" pitchFamily="18" charset="0"/>
                <a:hlinkClick r:id="rId3" tooltip="Makefile"/>
              </a:rPr>
              <a:t>Makefile format</a:t>
            </a:r>
            <a:r>
              <a:rPr lang="en-US" altLang="en-US" sz="2000"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Ant </a:t>
            </a:r>
            <a:r>
              <a:rPr lang="en-US" sz="2000" dirty="0">
                <a:latin typeface="Times New Roman" panose="02020603050405020304" pitchFamily="18" charset="0"/>
                <a:cs typeface="Times New Roman" panose="02020603050405020304" pitchFamily="18" charset="0"/>
              </a:rPr>
              <a:t>buildfiles are just text files,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create an Ant buildfile in </a:t>
            </a:r>
            <a:r>
              <a:rPr lang="en-US" sz="2000" dirty="0" smtClean="0">
                <a:latin typeface="Times New Roman" panose="02020603050405020304" pitchFamily="18" charset="0"/>
                <a:cs typeface="Times New Roman" panose="02020603050405020304" pitchFamily="18" charset="0"/>
              </a:rPr>
              <a:t>Eclipse: File </a:t>
            </a:r>
            <a:r>
              <a:rPr lang="en-US" sz="2000" dirty="0">
                <a:latin typeface="Times New Roman" panose="02020603050405020304" pitchFamily="18" charset="0"/>
                <a:cs typeface="Times New Roman" panose="02020603050405020304" pitchFamily="18" charset="0"/>
              </a:rPr>
              <a:t>&gt; New &gt; </a:t>
            </a:r>
            <a:r>
              <a:rPr lang="en-US" sz="2000" dirty="0" smtClean="0">
                <a:latin typeface="Times New Roman" panose="02020603050405020304" pitchFamily="18" charset="0"/>
                <a:cs typeface="Times New Roman" panose="02020603050405020304" pitchFamily="18" charset="0"/>
              </a:rPr>
              <a:t>File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(Enter </a:t>
            </a:r>
            <a:r>
              <a:rPr lang="en-US" sz="2000" dirty="0">
                <a:latin typeface="Times New Roman" panose="02020603050405020304" pitchFamily="18" charset="0"/>
                <a:cs typeface="Times New Roman" panose="02020603050405020304" pitchFamily="18" charset="0"/>
              </a:rPr>
              <a:t>a name for the </a:t>
            </a:r>
            <a:r>
              <a:rPr lang="en-US" sz="2000" dirty="0" smtClean="0">
                <a:latin typeface="Times New Roman" panose="02020603050405020304" pitchFamily="18" charset="0"/>
                <a:cs typeface="Times New Roman" panose="02020603050405020304" pitchFamily="18" charset="0"/>
              </a:rPr>
              <a:t>file) Click</a:t>
            </a:r>
            <a:r>
              <a:rPr lang="en-US" sz="2000" dirty="0">
                <a:latin typeface="Times New Roman" panose="02020603050405020304" pitchFamily="18" charset="0"/>
                <a:cs typeface="Times New Roman" panose="02020603050405020304" pitchFamily="18" charset="0"/>
              </a:rPr>
              <a:t> Finish</a:t>
            </a:r>
            <a:r>
              <a:rPr lang="en-US" sz="2000"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By default the Ant Editor has an association with build.xml file or File associations can be manually set using Window &gt; Preference &gt; General &gt; Editors &gt; File associations and add an association between the created xml file and the ant editor. </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Now, as long as the file has a .xml extension, Eclipse will consider it to be a possible Ant buildfile, and will enable Ant-related actions when it is selected. Until a file has Ant buildfile content, you will need to open it using Open With &gt; </a:t>
            </a:r>
            <a:r>
              <a:rPr lang="en-US" sz="2000" u="sng" dirty="0">
                <a:latin typeface="Times New Roman" panose="02020603050405020304" pitchFamily="18" charset="0"/>
                <a:cs typeface="Times New Roman" panose="02020603050405020304" pitchFamily="18" charset="0"/>
                <a:hlinkClick r:id="rId4"/>
              </a:rPr>
              <a:t>Ant Editor</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lvl="0" indent="-342900" algn="l" eaLnBrk="0" fontAlgn="base" hangingPunct="0">
              <a:lnSpc>
                <a:spcPct val="100000"/>
              </a:lnSpc>
              <a:spcBef>
                <a:spcPct val="0"/>
              </a:spcBef>
              <a:spcAft>
                <a:spcPct val="0"/>
              </a:spcAf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p:txBody>
      </p:sp>
      <p:pic>
        <p:nvPicPr>
          <p:cNvPr id="5126" name="Picture 6" descr="Opens the File Associations preference p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588"/>
            <a:ext cx="152400" cy="11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024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 43"/>
          <p:cNvSpPr>
            <a:spLocks noGrp="1"/>
          </p:cNvSpPr>
          <p:nvPr/>
        </p:nvSpPr>
        <p:spPr bwMode="auto">
          <a:xfrm>
            <a:off x="1176964" y="6356397"/>
            <a:ext cx="2082350" cy="47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lt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9526" y="1430974"/>
            <a:ext cx="6835313" cy="480155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pic>
      <p:sp>
        <p:nvSpPr>
          <p:cNvPr id="7" name="Rectangle 6"/>
          <p:cNvSpPr>
            <a:spLocks noGrp="1" noChangeArrowheads="1"/>
          </p:cNvSpPr>
          <p:nvPr/>
        </p:nvSpPr>
        <p:spPr bwMode="auto">
          <a:xfrm>
            <a:off x="518615" y="110703"/>
            <a:ext cx="5469484" cy="852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200" kern="1200">
                <a:solidFill>
                  <a:schemeClr val="bg1"/>
                </a:solidFill>
                <a:latin typeface="+mj-lt"/>
                <a:ea typeface="+mj-ea"/>
                <a:cs typeface="+mj-cs"/>
              </a:defRPr>
            </a:lvl1pPr>
            <a:lvl2pPr algn="r" rtl="0" eaLnBrk="0" fontAlgn="base" hangingPunct="0">
              <a:spcBef>
                <a:spcPct val="0"/>
              </a:spcBef>
              <a:spcAft>
                <a:spcPct val="0"/>
              </a:spcAft>
              <a:defRPr sz="3200">
                <a:solidFill>
                  <a:schemeClr val="bg1"/>
                </a:solidFill>
                <a:latin typeface="Verdana" panose="020B0604030504040204" pitchFamily="34" charset="0"/>
              </a:defRPr>
            </a:lvl2pPr>
            <a:lvl3pPr algn="r" rtl="0" eaLnBrk="0" fontAlgn="base" hangingPunct="0">
              <a:spcBef>
                <a:spcPct val="0"/>
              </a:spcBef>
              <a:spcAft>
                <a:spcPct val="0"/>
              </a:spcAft>
              <a:defRPr sz="3200">
                <a:solidFill>
                  <a:schemeClr val="bg1"/>
                </a:solidFill>
                <a:latin typeface="Verdana" panose="020B0604030504040204" pitchFamily="34" charset="0"/>
              </a:defRPr>
            </a:lvl3pPr>
            <a:lvl4pPr algn="r" rtl="0" eaLnBrk="0" fontAlgn="base" hangingPunct="0">
              <a:spcBef>
                <a:spcPct val="0"/>
              </a:spcBef>
              <a:spcAft>
                <a:spcPct val="0"/>
              </a:spcAft>
              <a:defRPr sz="3200">
                <a:solidFill>
                  <a:schemeClr val="bg1"/>
                </a:solidFill>
                <a:latin typeface="Verdana" panose="020B0604030504040204" pitchFamily="34" charset="0"/>
              </a:defRPr>
            </a:lvl4pPr>
            <a:lvl5pPr algn="r" rtl="0" eaLnBrk="0" fontAlgn="base" hangingPunct="0">
              <a:spcBef>
                <a:spcPct val="0"/>
              </a:spcBef>
              <a:spcAft>
                <a:spcPct val="0"/>
              </a:spcAft>
              <a:defRPr sz="3200">
                <a:solidFill>
                  <a:schemeClr val="bg1"/>
                </a:solidFill>
                <a:latin typeface="Verdana" panose="020B0604030504040204" pitchFamily="34" charset="0"/>
              </a:defRPr>
            </a:lvl5pPr>
            <a:lvl6pPr marL="457200" algn="r" rtl="0" eaLnBrk="0" fontAlgn="base" hangingPunct="0">
              <a:spcBef>
                <a:spcPct val="0"/>
              </a:spcBef>
              <a:spcAft>
                <a:spcPct val="0"/>
              </a:spcAft>
              <a:defRPr sz="3200">
                <a:solidFill>
                  <a:schemeClr val="bg1"/>
                </a:solidFill>
                <a:latin typeface="Verdana" panose="020B0604030504040204" pitchFamily="34" charset="0"/>
              </a:defRPr>
            </a:lvl6pPr>
            <a:lvl7pPr marL="914400" algn="r" rtl="0" eaLnBrk="0" fontAlgn="base" hangingPunct="0">
              <a:spcBef>
                <a:spcPct val="0"/>
              </a:spcBef>
              <a:spcAft>
                <a:spcPct val="0"/>
              </a:spcAft>
              <a:defRPr sz="3200">
                <a:solidFill>
                  <a:schemeClr val="bg1"/>
                </a:solidFill>
                <a:latin typeface="Verdana" panose="020B0604030504040204" pitchFamily="34" charset="0"/>
              </a:defRPr>
            </a:lvl7pPr>
            <a:lvl8pPr marL="1371600" algn="r" rtl="0" eaLnBrk="0" fontAlgn="base" hangingPunct="0">
              <a:spcBef>
                <a:spcPct val="0"/>
              </a:spcBef>
              <a:spcAft>
                <a:spcPct val="0"/>
              </a:spcAft>
              <a:defRPr sz="3200">
                <a:solidFill>
                  <a:schemeClr val="bg1"/>
                </a:solidFill>
                <a:latin typeface="Verdana" panose="020B0604030504040204" pitchFamily="34" charset="0"/>
              </a:defRPr>
            </a:lvl8pPr>
            <a:lvl9pPr marL="1828800" algn="r" rtl="0" eaLnBrk="0" fontAlgn="base" hangingPunct="0">
              <a:spcBef>
                <a:spcPct val="0"/>
              </a:spcBef>
              <a:spcAft>
                <a:spcPct val="0"/>
              </a:spcAft>
              <a:defRPr sz="3200">
                <a:solidFill>
                  <a:schemeClr val="bg1"/>
                </a:solidFill>
                <a:latin typeface="Verdana" panose="020B0604030504040204" pitchFamily="34" charset="0"/>
              </a:defRPr>
            </a:lvl9pPr>
          </a:lstStyle>
          <a:p>
            <a:pPr algn="l"/>
            <a:r>
              <a:rPr lang="en-US" altLang="en-US" sz="4000" dirty="0" smtClean="0">
                <a:solidFill>
                  <a:schemeClr val="tx1"/>
                </a:solidFill>
                <a:latin typeface="Times New Roman" panose="02020603050405020304" pitchFamily="18" charset="0"/>
                <a:cs typeface="Times New Roman" panose="02020603050405020304" pitchFamily="18" charset="0"/>
              </a:rPr>
              <a:t>Eclipse User-Interface</a:t>
            </a:r>
            <a:endParaRPr lang="en-US" altLang="en-US" sz="4000" dirty="0">
              <a:solidFill>
                <a:schemeClr val="tx1"/>
              </a:solidFill>
              <a:latin typeface="Times New Roman" panose="02020603050405020304" pitchFamily="18" charset="0"/>
              <a:cs typeface="Times New Roman" panose="02020603050405020304" pitchFamily="18" charset="0"/>
            </a:endParaRPr>
          </a:p>
        </p:txBody>
      </p:sp>
      <p:grpSp>
        <p:nvGrpSpPr>
          <p:cNvPr id="8" name="Group 7"/>
          <p:cNvGrpSpPr>
            <a:grpSpLocks/>
          </p:cNvGrpSpPr>
          <p:nvPr/>
        </p:nvGrpSpPr>
        <p:grpSpPr bwMode="auto">
          <a:xfrm>
            <a:off x="1271477" y="1794047"/>
            <a:ext cx="1544409" cy="277576"/>
            <a:chOff x="142" y="1248"/>
            <a:chExt cx="890" cy="169"/>
          </a:xfrm>
        </p:grpSpPr>
        <p:sp>
          <p:nvSpPr>
            <p:cNvPr id="46" name="Text Box 41"/>
            <p:cNvSpPr txBox="1">
              <a:spLocks noChangeArrowheads="1"/>
            </p:cNvSpPr>
            <p:nvPr/>
          </p:nvSpPr>
          <p:spPr bwMode="auto">
            <a:xfrm>
              <a:off x="142" y="1248"/>
              <a:ext cx="426"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smtClean="0">
                  <a:solidFill>
                    <a:schemeClr val="tx1"/>
                  </a:solidFill>
                  <a:latin typeface="Times New Roman" panose="02020603050405020304" pitchFamily="18" charset="0"/>
                  <a:cs typeface="Times New Roman" panose="02020603050405020304" pitchFamily="18" charset="0"/>
                </a:rPr>
                <a:t>Tool </a:t>
              </a:r>
              <a:r>
                <a:rPr lang="en-US" altLang="en-US" sz="1200" b="1" dirty="0">
                  <a:solidFill>
                    <a:schemeClr val="tx1"/>
                  </a:solidFill>
                  <a:latin typeface="Times New Roman" panose="02020603050405020304" pitchFamily="18" charset="0"/>
                  <a:cs typeface="Times New Roman" panose="02020603050405020304" pitchFamily="18" charset="0"/>
                </a:rPr>
                <a:t>bar</a:t>
              </a:r>
            </a:p>
          </p:txBody>
        </p:sp>
        <p:sp>
          <p:nvSpPr>
            <p:cNvPr id="47" name="Line 44"/>
            <p:cNvSpPr>
              <a:spLocks noChangeShapeType="1"/>
            </p:cNvSpPr>
            <p:nvPr/>
          </p:nvSpPr>
          <p:spPr bwMode="auto">
            <a:xfrm>
              <a:off x="672" y="1354"/>
              <a:ext cx="360" cy="5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nvGrpSpPr>
          <p:cNvPr id="9" name="Group 8"/>
          <p:cNvGrpSpPr>
            <a:grpSpLocks/>
          </p:cNvGrpSpPr>
          <p:nvPr/>
        </p:nvGrpSpPr>
        <p:grpSpPr bwMode="auto">
          <a:xfrm>
            <a:off x="1280152" y="2477117"/>
            <a:ext cx="1535734" cy="941128"/>
            <a:chOff x="131" y="1524"/>
            <a:chExt cx="885" cy="573"/>
          </a:xfrm>
        </p:grpSpPr>
        <p:sp>
          <p:nvSpPr>
            <p:cNvPr id="44" name="Text Box 33"/>
            <p:cNvSpPr txBox="1">
              <a:spLocks noChangeArrowheads="1"/>
            </p:cNvSpPr>
            <p:nvPr/>
          </p:nvSpPr>
          <p:spPr bwMode="auto">
            <a:xfrm>
              <a:off x="131" y="1524"/>
              <a:ext cx="542" cy="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Perspective</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and</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Fast View</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bar</a:t>
              </a:r>
            </a:p>
          </p:txBody>
        </p:sp>
        <p:sp>
          <p:nvSpPr>
            <p:cNvPr id="45" name="Line 45"/>
            <p:cNvSpPr>
              <a:spLocks noChangeShapeType="1"/>
            </p:cNvSpPr>
            <p:nvPr/>
          </p:nvSpPr>
          <p:spPr bwMode="auto">
            <a:xfrm>
              <a:off x="594" y="1758"/>
              <a:ext cx="422" cy="9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nvGrpSpPr>
          <p:cNvPr id="10" name="Group 9"/>
          <p:cNvGrpSpPr>
            <a:grpSpLocks/>
          </p:cNvGrpSpPr>
          <p:nvPr/>
        </p:nvGrpSpPr>
        <p:grpSpPr bwMode="auto">
          <a:xfrm>
            <a:off x="1284913" y="3451310"/>
            <a:ext cx="1953939" cy="1015040"/>
            <a:chOff x="134" y="2136"/>
            <a:chExt cx="1126" cy="618"/>
          </a:xfrm>
        </p:grpSpPr>
        <p:sp>
          <p:nvSpPr>
            <p:cNvPr id="42" name="Text Box 29"/>
            <p:cNvSpPr txBox="1">
              <a:spLocks noChangeArrowheads="1"/>
            </p:cNvSpPr>
            <p:nvPr/>
          </p:nvSpPr>
          <p:spPr bwMode="auto">
            <a:xfrm>
              <a:off x="134" y="2316"/>
              <a:ext cx="486"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Resource</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Navigator</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view</a:t>
              </a:r>
            </a:p>
          </p:txBody>
        </p:sp>
        <p:sp>
          <p:nvSpPr>
            <p:cNvPr id="43" name="Line 46"/>
            <p:cNvSpPr>
              <a:spLocks noChangeShapeType="1"/>
            </p:cNvSpPr>
            <p:nvPr/>
          </p:nvSpPr>
          <p:spPr bwMode="auto">
            <a:xfrm flipV="1">
              <a:off x="776" y="2136"/>
              <a:ext cx="484" cy="3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nvGrpSpPr>
          <p:cNvPr id="11" name="Group 10"/>
          <p:cNvGrpSpPr>
            <a:grpSpLocks/>
          </p:cNvGrpSpPr>
          <p:nvPr/>
        </p:nvGrpSpPr>
        <p:grpSpPr bwMode="auto">
          <a:xfrm>
            <a:off x="4082088" y="5976888"/>
            <a:ext cx="760058" cy="791665"/>
            <a:chOff x="1896" y="3722"/>
            <a:chExt cx="438" cy="482"/>
          </a:xfrm>
        </p:grpSpPr>
        <p:sp>
          <p:nvSpPr>
            <p:cNvPr id="40" name="Text Box 39"/>
            <p:cNvSpPr txBox="1">
              <a:spLocks noChangeArrowheads="1"/>
            </p:cNvSpPr>
            <p:nvPr/>
          </p:nvSpPr>
          <p:spPr bwMode="auto">
            <a:xfrm>
              <a:off x="1896" y="3900"/>
              <a:ext cx="407"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Stacked</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views</a:t>
              </a:r>
            </a:p>
          </p:txBody>
        </p:sp>
        <p:sp>
          <p:nvSpPr>
            <p:cNvPr id="41" name="Line 50"/>
            <p:cNvSpPr>
              <a:spLocks noChangeShapeType="1"/>
            </p:cNvSpPr>
            <p:nvPr/>
          </p:nvSpPr>
          <p:spPr bwMode="auto">
            <a:xfrm flipV="1">
              <a:off x="2112" y="3722"/>
              <a:ext cx="222" cy="174"/>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nvGrpSpPr>
          <p:cNvPr id="12" name="Group 11"/>
          <p:cNvGrpSpPr>
            <a:grpSpLocks/>
          </p:cNvGrpSpPr>
          <p:nvPr/>
        </p:nvGrpSpPr>
        <p:grpSpPr bwMode="auto">
          <a:xfrm>
            <a:off x="1297614" y="3202440"/>
            <a:ext cx="9361900" cy="3623264"/>
            <a:chOff x="142" y="2034"/>
            <a:chExt cx="5395" cy="2206"/>
          </a:xfrm>
        </p:grpSpPr>
        <p:grpSp>
          <p:nvGrpSpPr>
            <p:cNvPr id="28" name="Group 27"/>
            <p:cNvGrpSpPr>
              <a:grpSpLocks/>
            </p:cNvGrpSpPr>
            <p:nvPr/>
          </p:nvGrpSpPr>
          <p:grpSpPr bwMode="auto">
            <a:xfrm>
              <a:off x="142" y="3076"/>
              <a:ext cx="1042" cy="304"/>
              <a:chOff x="142" y="3076"/>
              <a:chExt cx="1042" cy="304"/>
            </a:xfrm>
          </p:grpSpPr>
          <p:sp>
            <p:nvSpPr>
              <p:cNvPr id="38" name="Text Box 32"/>
              <p:cNvSpPr txBox="1">
                <a:spLocks noChangeArrowheads="1"/>
              </p:cNvSpPr>
              <p:nvPr/>
            </p:nvSpPr>
            <p:spPr bwMode="auto">
              <a:xfrm>
                <a:off x="142" y="3076"/>
                <a:ext cx="50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Properties</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view</a:t>
                </a:r>
              </a:p>
            </p:txBody>
          </p:sp>
          <p:sp>
            <p:nvSpPr>
              <p:cNvPr id="39" name="Line 47"/>
              <p:cNvSpPr>
                <a:spLocks noChangeShapeType="1"/>
              </p:cNvSpPr>
              <p:nvPr/>
            </p:nvSpPr>
            <p:spPr bwMode="auto">
              <a:xfrm flipV="1">
                <a:off x="696" y="3168"/>
                <a:ext cx="488" cy="12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nvGrpSpPr>
            <p:cNvPr id="29" name="Group 28"/>
            <p:cNvGrpSpPr>
              <a:grpSpLocks/>
            </p:cNvGrpSpPr>
            <p:nvPr/>
          </p:nvGrpSpPr>
          <p:grpSpPr bwMode="auto">
            <a:xfrm>
              <a:off x="2904" y="3406"/>
              <a:ext cx="319" cy="834"/>
              <a:chOff x="2904" y="3406"/>
              <a:chExt cx="319" cy="834"/>
            </a:xfrm>
          </p:grpSpPr>
          <p:sp>
            <p:nvSpPr>
              <p:cNvPr id="36" name="Text Box 38"/>
              <p:cNvSpPr txBox="1">
                <a:spLocks noChangeArrowheads="1"/>
              </p:cNvSpPr>
              <p:nvPr/>
            </p:nvSpPr>
            <p:spPr bwMode="auto">
              <a:xfrm>
                <a:off x="2904" y="3936"/>
                <a:ext cx="319"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Tasks</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view</a:t>
                </a:r>
              </a:p>
            </p:txBody>
          </p:sp>
          <p:sp>
            <p:nvSpPr>
              <p:cNvPr id="37" name="Line 51"/>
              <p:cNvSpPr>
                <a:spLocks noChangeShapeType="1"/>
              </p:cNvSpPr>
              <p:nvPr/>
            </p:nvSpPr>
            <p:spPr bwMode="auto">
              <a:xfrm flipH="1" flipV="1">
                <a:off x="3040" y="3406"/>
                <a:ext cx="24" cy="514"/>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nvGrpSpPr>
            <p:cNvPr id="30" name="Group 29"/>
            <p:cNvGrpSpPr>
              <a:grpSpLocks/>
            </p:cNvGrpSpPr>
            <p:nvPr/>
          </p:nvGrpSpPr>
          <p:grpSpPr bwMode="auto">
            <a:xfrm>
              <a:off x="4649" y="2034"/>
              <a:ext cx="762" cy="304"/>
              <a:chOff x="4649" y="2034"/>
              <a:chExt cx="762" cy="304"/>
            </a:xfrm>
          </p:grpSpPr>
          <p:sp>
            <p:nvSpPr>
              <p:cNvPr id="34" name="Text Box 36"/>
              <p:cNvSpPr txBox="1">
                <a:spLocks noChangeArrowheads="1"/>
              </p:cNvSpPr>
              <p:nvPr/>
            </p:nvSpPr>
            <p:spPr bwMode="auto">
              <a:xfrm>
                <a:off x="5018" y="2034"/>
                <a:ext cx="393"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Outline</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view</a:t>
                </a:r>
              </a:p>
            </p:txBody>
          </p:sp>
          <p:sp>
            <p:nvSpPr>
              <p:cNvPr id="35" name="Line 53"/>
              <p:cNvSpPr>
                <a:spLocks noChangeShapeType="1"/>
              </p:cNvSpPr>
              <p:nvPr/>
            </p:nvSpPr>
            <p:spPr bwMode="auto">
              <a:xfrm flipH="1">
                <a:off x="4649" y="2174"/>
                <a:ext cx="362" cy="54"/>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nvGrpSpPr>
            <p:cNvPr id="31" name="Group 30"/>
            <p:cNvGrpSpPr>
              <a:grpSpLocks/>
            </p:cNvGrpSpPr>
            <p:nvPr/>
          </p:nvGrpSpPr>
          <p:grpSpPr bwMode="auto">
            <a:xfrm>
              <a:off x="4623" y="2892"/>
              <a:ext cx="914" cy="428"/>
              <a:chOff x="4623" y="2892"/>
              <a:chExt cx="914" cy="428"/>
            </a:xfrm>
          </p:grpSpPr>
          <p:sp>
            <p:nvSpPr>
              <p:cNvPr id="32" name="Text Box 37"/>
              <p:cNvSpPr txBox="1">
                <a:spLocks noChangeArrowheads="1"/>
              </p:cNvSpPr>
              <p:nvPr/>
            </p:nvSpPr>
            <p:spPr bwMode="auto">
              <a:xfrm>
                <a:off x="4993" y="2892"/>
                <a:ext cx="544"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Bookmarks</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view</a:t>
                </a:r>
              </a:p>
            </p:txBody>
          </p:sp>
          <p:sp>
            <p:nvSpPr>
              <p:cNvPr id="33" name="Line 55"/>
              <p:cNvSpPr>
                <a:spLocks noChangeShapeType="1"/>
              </p:cNvSpPr>
              <p:nvPr/>
            </p:nvSpPr>
            <p:spPr bwMode="auto">
              <a:xfrm flipH="1">
                <a:off x="4623" y="3048"/>
                <a:ext cx="370" cy="27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grpSp>
        <p:nvGrpSpPr>
          <p:cNvPr id="13" name="Group 12"/>
          <p:cNvGrpSpPr>
            <a:grpSpLocks/>
          </p:cNvGrpSpPr>
          <p:nvPr/>
        </p:nvGrpSpPr>
        <p:grpSpPr bwMode="auto">
          <a:xfrm>
            <a:off x="1284913" y="1379610"/>
            <a:ext cx="1572175" cy="413900"/>
            <a:chOff x="142" y="1040"/>
            <a:chExt cx="906" cy="252"/>
          </a:xfrm>
        </p:grpSpPr>
        <p:sp>
          <p:nvSpPr>
            <p:cNvPr id="26" name="Text Box 61"/>
            <p:cNvSpPr txBox="1">
              <a:spLocks noChangeArrowheads="1"/>
            </p:cNvSpPr>
            <p:nvPr/>
          </p:nvSpPr>
          <p:spPr bwMode="auto">
            <a:xfrm>
              <a:off x="142" y="1040"/>
              <a:ext cx="483"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Menu bar</a:t>
              </a:r>
            </a:p>
          </p:txBody>
        </p:sp>
        <p:sp>
          <p:nvSpPr>
            <p:cNvPr id="27" name="Line 62"/>
            <p:cNvSpPr>
              <a:spLocks noChangeShapeType="1"/>
            </p:cNvSpPr>
            <p:nvPr/>
          </p:nvSpPr>
          <p:spPr bwMode="auto">
            <a:xfrm>
              <a:off x="680" y="1146"/>
              <a:ext cx="368" cy="146"/>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nvGrpSpPr>
          <p:cNvPr id="14" name="Group 13"/>
          <p:cNvGrpSpPr>
            <a:grpSpLocks/>
          </p:cNvGrpSpPr>
          <p:nvPr/>
        </p:nvGrpSpPr>
        <p:grpSpPr bwMode="auto">
          <a:xfrm>
            <a:off x="1297614" y="1733693"/>
            <a:ext cx="9030458" cy="4713858"/>
            <a:chOff x="142" y="1132"/>
            <a:chExt cx="5204" cy="2870"/>
          </a:xfrm>
        </p:grpSpPr>
        <p:grpSp>
          <p:nvGrpSpPr>
            <p:cNvPr id="15" name="Group 14"/>
            <p:cNvGrpSpPr>
              <a:grpSpLocks/>
            </p:cNvGrpSpPr>
            <p:nvPr/>
          </p:nvGrpSpPr>
          <p:grpSpPr bwMode="auto">
            <a:xfrm>
              <a:off x="142" y="3564"/>
              <a:ext cx="1850" cy="304"/>
              <a:chOff x="142" y="3564"/>
              <a:chExt cx="1850" cy="304"/>
            </a:xfrm>
          </p:grpSpPr>
          <p:sp>
            <p:nvSpPr>
              <p:cNvPr id="23" name="Text Box 34"/>
              <p:cNvSpPr txBox="1">
                <a:spLocks noChangeArrowheads="1"/>
              </p:cNvSpPr>
              <p:nvPr/>
            </p:nvSpPr>
            <p:spPr bwMode="auto">
              <a:xfrm>
                <a:off x="142" y="3564"/>
                <a:ext cx="427"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Message</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area</a:t>
                </a:r>
              </a:p>
            </p:txBody>
          </p:sp>
          <p:sp>
            <p:nvSpPr>
              <p:cNvPr id="24" name="Line 48"/>
              <p:cNvSpPr>
                <a:spLocks noChangeShapeType="1"/>
              </p:cNvSpPr>
              <p:nvPr/>
            </p:nvSpPr>
            <p:spPr bwMode="auto">
              <a:xfrm>
                <a:off x="704" y="3776"/>
                <a:ext cx="392"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sp>
            <p:nvSpPr>
              <p:cNvPr id="25" name="Oval 24"/>
              <p:cNvSpPr>
                <a:spLocks noChangeArrowheads="1"/>
              </p:cNvSpPr>
              <p:nvPr/>
            </p:nvSpPr>
            <p:spPr bwMode="auto">
              <a:xfrm>
                <a:off x="1104" y="3688"/>
                <a:ext cx="888" cy="16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nvGrpSpPr>
            <p:cNvPr id="16" name="Group 15"/>
            <p:cNvGrpSpPr>
              <a:grpSpLocks/>
            </p:cNvGrpSpPr>
            <p:nvPr/>
          </p:nvGrpSpPr>
          <p:grpSpPr bwMode="auto">
            <a:xfrm>
              <a:off x="3624" y="3564"/>
              <a:ext cx="1722" cy="438"/>
              <a:chOff x="3624" y="3564"/>
              <a:chExt cx="1722" cy="438"/>
            </a:xfrm>
          </p:grpSpPr>
          <p:sp>
            <p:nvSpPr>
              <p:cNvPr id="20" name="Text Box 40"/>
              <p:cNvSpPr txBox="1">
                <a:spLocks noChangeArrowheads="1"/>
              </p:cNvSpPr>
              <p:nvPr/>
            </p:nvSpPr>
            <p:spPr bwMode="auto">
              <a:xfrm>
                <a:off x="4993" y="3564"/>
                <a:ext cx="353"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Editor</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Status</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area</a:t>
                </a:r>
              </a:p>
            </p:txBody>
          </p:sp>
          <p:sp>
            <p:nvSpPr>
              <p:cNvPr id="21" name="Oval 20"/>
              <p:cNvSpPr>
                <a:spLocks noChangeArrowheads="1"/>
              </p:cNvSpPr>
              <p:nvPr/>
            </p:nvSpPr>
            <p:spPr bwMode="auto">
              <a:xfrm>
                <a:off x="3624" y="3696"/>
                <a:ext cx="1144" cy="168"/>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sp>
            <p:nvSpPr>
              <p:cNvPr id="22" name="Line 57"/>
              <p:cNvSpPr>
                <a:spLocks noChangeShapeType="1"/>
              </p:cNvSpPr>
              <p:nvPr/>
            </p:nvSpPr>
            <p:spPr bwMode="auto">
              <a:xfrm flipH="1">
                <a:off x="4817" y="3688"/>
                <a:ext cx="176" cy="8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nvGrpSpPr>
            <p:cNvPr id="17" name="Group 16"/>
            <p:cNvGrpSpPr>
              <a:grpSpLocks/>
            </p:cNvGrpSpPr>
            <p:nvPr/>
          </p:nvGrpSpPr>
          <p:grpSpPr bwMode="auto">
            <a:xfrm>
              <a:off x="3795" y="1132"/>
              <a:ext cx="1531" cy="580"/>
              <a:chOff x="3795" y="1132"/>
              <a:chExt cx="1531" cy="580"/>
            </a:xfrm>
          </p:grpSpPr>
          <p:sp>
            <p:nvSpPr>
              <p:cNvPr id="18" name="Text Box 35"/>
              <p:cNvSpPr txBox="1">
                <a:spLocks noChangeArrowheads="1"/>
              </p:cNvSpPr>
              <p:nvPr/>
            </p:nvSpPr>
            <p:spPr bwMode="auto">
              <a:xfrm>
                <a:off x="4992" y="1132"/>
                <a:ext cx="334"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Text</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editor</a:t>
                </a:r>
              </a:p>
            </p:txBody>
          </p:sp>
          <p:sp>
            <p:nvSpPr>
              <p:cNvPr id="19" name="Line 52"/>
              <p:cNvSpPr>
                <a:spLocks noChangeShapeType="1"/>
              </p:cNvSpPr>
              <p:nvPr/>
            </p:nvSpPr>
            <p:spPr bwMode="auto">
              <a:xfrm flipH="1">
                <a:off x="3795" y="1304"/>
                <a:ext cx="1210" cy="40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sp>
        <p:nvSpPr>
          <p:cNvPr id="2" name="TextBox 1"/>
          <p:cNvSpPr txBox="1"/>
          <p:nvPr/>
        </p:nvSpPr>
        <p:spPr>
          <a:xfrm>
            <a:off x="518615" y="756436"/>
            <a:ext cx="1109563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User Interface of Eclipse can be changed according to the user preferences. This is a typical UI provided.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3948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315" y="272822"/>
            <a:ext cx="11440886" cy="6200775"/>
          </a:xfrm>
        </p:spPr>
        <p:txBody>
          <a:bodyPr>
            <a:normAutofit/>
          </a:bodyPr>
          <a:lstStyle/>
          <a:p>
            <a:r>
              <a:rPr lang="en-US" sz="2000" dirty="0" smtClean="0">
                <a:latin typeface="Times New Roman" panose="02020603050405020304" pitchFamily="18" charset="0"/>
                <a:cs typeface="Times New Roman" panose="02020603050405020304" pitchFamily="18" charset="0"/>
              </a:rPr>
              <a:t>Open the xml file created with the Ant Editor and add the contents as shown in Fig 1.</a:t>
            </a:r>
          </a:p>
          <a:p>
            <a:r>
              <a:rPr lang="en-US" sz="2000" dirty="0">
                <a:latin typeface="Times New Roman" panose="02020603050405020304" pitchFamily="18" charset="0"/>
                <a:cs typeface="Times New Roman" panose="02020603050405020304" pitchFamily="18" charset="0"/>
              </a:rPr>
              <a:t>Notice the syntax coloring for property values.</a:t>
            </a:r>
          </a:p>
          <a:p>
            <a:r>
              <a:rPr lang="en-US" sz="2000" dirty="0">
                <a:latin typeface="Times New Roman" panose="02020603050405020304" pitchFamily="18" charset="0"/>
                <a:cs typeface="Times New Roman" panose="02020603050405020304" pitchFamily="18" charset="0"/>
              </a:rPr>
              <a:t>Save the buildfile contents.</a:t>
            </a:r>
          </a:p>
          <a:p>
            <a:r>
              <a:rPr lang="en-US" sz="2000" dirty="0" smtClean="0">
                <a:latin typeface="Times New Roman" panose="02020603050405020304" pitchFamily="18" charset="0"/>
                <a:cs typeface="Times New Roman" panose="02020603050405020304" pitchFamily="18" charset="0"/>
              </a:rPr>
              <a:t>Select the file and run as AntBuild from its context menu. A dialog appears as shown in Fig 2.</a:t>
            </a:r>
          </a:p>
          <a:p>
            <a:r>
              <a:rPr lang="en-US" sz="2000" dirty="0">
                <a:latin typeface="Times New Roman" panose="02020603050405020304" pitchFamily="18" charset="0"/>
                <a:cs typeface="Times New Roman" panose="02020603050405020304" pitchFamily="18" charset="0"/>
              </a:rPr>
              <a:t>This dialog allows the configuration of many aspects of the way an Ant buildfile is run, but for now concentrate on the Targets tab which allows the selection of which Ant targets to run and their order. Select both targets and leave the order as the </a:t>
            </a:r>
            <a:r>
              <a:rPr lang="en-US" sz="2000" dirty="0" smtClean="0">
                <a:latin typeface="Times New Roman" panose="02020603050405020304" pitchFamily="18" charset="0"/>
                <a:cs typeface="Times New Roman" panose="02020603050405020304" pitchFamily="18" charset="0"/>
              </a:rPr>
              <a:t>default. Click on Run and the output is displayed in the console view.</a:t>
            </a:r>
            <a:endParaRPr lang="en-US" sz="2000" dirty="0">
              <a:latin typeface="Times New Roman" panose="02020603050405020304" pitchFamily="18" charset="0"/>
              <a:cs typeface="Times New Roman" panose="02020603050405020304" pitchFamily="18" charset="0"/>
            </a:endParaRPr>
          </a:p>
        </p:txBody>
      </p:sp>
      <p:pic>
        <p:nvPicPr>
          <p:cNvPr id="6148" name="Picture 4" descr="HelloWorld.xml file cont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315" y="3214611"/>
            <a:ext cx="5303956" cy="214116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Run Ant dia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101" y="2941183"/>
            <a:ext cx="5880100" cy="33600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61143" y="5675086"/>
            <a:ext cx="2960747" cy="369332"/>
          </a:xfrm>
          <a:prstGeom prst="rect">
            <a:avLst/>
          </a:prstGeom>
          <a:noFill/>
        </p:spPr>
        <p:txBody>
          <a:bodyPr wrap="none" rtlCol="0">
            <a:spAutoFit/>
          </a:bodyPr>
          <a:lstStyle/>
          <a:p>
            <a:r>
              <a:rPr lang="en-US" dirty="0" smtClean="0"/>
              <a:t>Fig 1: Contents in the xml file </a:t>
            </a:r>
            <a:endParaRPr lang="en-US" dirty="0"/>
          </a:p>
        </p:txBody>
      </p:sp>
      <p:sp>
        <p:nvSpPr>
          <p:cNvPr id="8" name="TextBox 7"/>
          <p:cNvSpPr txBox="1"/>
          <p:nvPr/>
        </p:nvSpPr>
        <p:spPr>
          <a:xfrm>
            <a:off x="6976515" y="6219307"/>
            <a:ext cx="3941272" cy="369332"/>
          </a:xfrm>
          <a:prstGeom prst="rect">
            <a:avLst/>
          </a:prstGeom>
          <a:noFill/>
        </p:spPr>
        <p:txBody>
          <a:bodyPr wrap="none" rtlCol="0">
            <a:spAutoFit/>
          </a:bodyPr>
          <a:lstStyle/>
          <a:p>
            <a:r>
              <a:rPr lang="en-US" dirty="0" smtClean="0"/>
              <a:t>Fig 2: Dialog box to run the ant build file</a:t>
            </a:r>
            <a:endParaRPr lang="en-US" dirty="0"/>
          </a:p>
        </p:txBody>
      </p:sp>
    </p:spTree>
    <p:extLst>
      <p:ext uri="{BB962C8B-B14F-4D97-AF65-F5344CB8AC3E}">
        <p14:creationId xmlns:p14="http://schemas.microsoft.com/office/powerpoint/2010/main" val="34196601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205469"/>
            <a:ext cx="11542486" cy="796018"/>
          </a:xfrm>
        </p:spPr>
        <p:txBody>
          <a:bodyPr/>
          <a:lstStyle/>
          <a:p>
            <a:r>
              <a:rPr lang="en-US" smtClean="0">
                <a:latin typeface="Times New Roman" panose="02020603050405020304" pitchFamily="18" charset="0"/>
                <a:cs typeface="Times New Roman" panose="02020603050405020304" pitchFamily="18" charset="0"/>
              </a:rPr>
              <a:t>Memory </a:t>
            </a:r>
            <a:r>
              <a:rPr lang="en-US" dirty="0" smtClean="0">
                <a:latin typeface="Times New Roman" panose="02020603050405020304" pitchFamily="18" charset="0"/>
                <a:cs typeface="Times New Roman" panose="02020603050405020304" pitchFamily="18" charset="0"/>
              </a:rPr>
              <a:t>Analyzer in Eclipse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6315" y="1001487"/>
            <a:ext cx="11295742" cy="682170"/>
          </a:xfrm>
        </p:spPr>
        <p:txBody>
          <a:bodyPr>
            <a:normAutofit/>
          </a:bodyPr>
          <a:lstStyle/>
          <a:p>
            <a:r>
              <a:rPr lang="en-US" sz="2000" dirty="0">
                <a:latin typeface="Times New Roman" panose="02020603050405020304" pitchFamily="18" charset="0"/>
                <a:cs typeface="Times New Roman" panose="02020603050405020304" pitchFamily="18" charset="0"/>
              </a:rPr>
              <a:t>The Eclipse Memory Analyzer is a fast and feature-rich Java heap analyzer that helps you find memory leaks and reduce memory consumption</a:t>
            </a:r>
            <a:r>
              <a:rPr lang="en-US" sz="2000" dirty="0" smtClean="0">
                <a:latin typeface="Times New Roman" panose="02020603050405020304" pitchFamily="18" charset="0"/>
                <a:cs typeface="Times New Roman" panose="02020603050405020304" pitchFamily="18" charset="0"/>
              </a:rPr>
              <a:t>.</a:t>
            </a:r>
          </a:p>
        </p:txBody>
      </p:sp>
      <p:pic>
        <p:nvPicPr>
          <p:cNvPr id="7172" name="Picture 4" descr="Memory Analyzer's overview page for a heap du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1714" y="1338755"/>
            <a:ext cx="4920343" cy="5073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6315" y="1695905"/>
            <a:ext cx="6302829"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the Memory Analyzer to analyze productive heap dumps with hundreds of millions of objects, quickly calculate the retained sizes of objects, see who is preventing the Garbage Collector from collecting objects, run a report to automatically extract leak suspects.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Eclipse represents the memory utilized at that point in time </a:t>
            </a:r>
            <a:r>
              <a:rPr lang="en-US" sz="2000" dirty="0" smtClean="0">
                <a:latin typeface="Times New Roman" panose="02020603050405020304" pitchFamily="18" charset="0"/>
                <a:cs typeface="Times New Roman" panose="02020603050405020304" pitchFamily="18" charset="0"/>
              </a:rPr>
              <a:t>by a process in a graphical representation as </a:t>
            </a:r>
            <a:r>
              <a:rPr lang="en-US" sz="2000" dirty="0">
                <a:latin typeface="Times New Roman" panose="02020603050405020304" pitchFamily="18" charset="0"/>
                <a:cs typeface="Times New Roman" panose="02020603050405020304" pitchFamily="18" charset="0"/>
              </a:rPr>
              <a:t>shown in </a:t>
            </a:r>
            <a:r>
              <a:rPr lang="en-US" sz="2000" dirty="0" smtClean="0">
                <a:latin typeface="Times New Roman" panose="02020603050405020304" pitchFamily="18" charset="0"/>
                <a:cs typeface="Times New Roman" panose="02020603050405020304" pitchFamily="18" charset="0"/>
              </a:rPr>
              <a:t>Fig.</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For more information check </a:t>
            </a:r>
            <a:r>
              <a:rPr lang="en-US" sz="2000" dirty="0" smtClean="0">
                <a:latin typeface="Times New Roman" panose="02020603050405020304" pitchFamily="18" charset="0"/>
                <a:cs typeface="Times New Roman" panose="02020603050405020304" pitchFamily="18" charset="0"/>
                <a:hlinkClick r:id="rId3"/>
              </a:rPr>
              <a:t>this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701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713" y="365126"/>
            <a:ext cx="11397343" cy="781504"/>
          </a:xfrm>
        </p:spPr>
        <p:txBody>
          <a:bodyPr/>
          <a:lstStyle/>
          <a:p>
            <a:r>
              <a:rPr lang="en-US" dirty="0" smtClean="0">
                <a:latin typeface="Times New Roman" panose="02020603050405020304" pitchFamily="18" charset="0"/>
                <a:cs typeface="Times New Roman" panose="02020603050405020304" pitchFamily="18" charset="0"/>
              </a:rPr>
              <a:t>LTTng Plug-in for Eclipse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4714" y="1146629"/>
            <a:ext cx="10515600" cy="5399313"/>
          </a:xfrm>
        </p:spPr>
        <p:txBody>
          <a:bodyPr>
            <a:noAutofit/>
          </a:bodyPr>
          <a:lstStyle/>
          <a:p>
            <a:r>
              <a:rPr lang="en-US" sz="2000" dirty="0">
                <a:latin typeface="Times New Roman" panose="02020603050405020304" pitchFamily="18" charset="0"/>
                <a:cs typeface="Times New Roman" panose="02020603050405020304" pitchFamily="18" charset="0"/>
              </a:rPr>
              <a:t>LTTng </a:t>
            </a:r>
            <a:r>
              <a:rPr lang="en-US" sz="2000" dirty="0" smtClean="0">
                <a:latin typeface="Times New Roman" panose="02020603050405020304" pitchFamily="18" charset="0"/>
                <a:cs typeface="Times New Roman" panose="02020603050405020304" pitchFamily="18" charset="0"/>
              </a:rPr>
              <a:t> - Linux </a:t>
            </a:r>
            <a:r>
              <a:rPr lang="en-US" sz="2000" dirty="0">
                <a:latin typeface="Times New Roman" panose="02020603050405020304" pitchFamily="18" charset="0"/>
                <a:cs typeface="Times New Roman" panose="02020603050405020304" pitchFamily="18" charset="0"/>
              </a:rPr>
              <a:t>Trace Toolkit, next </a:t>
            </a:r>
            <a:r>
              <a:rPr lang="en-US" sz="2000" dirty="0" smtClean="0">
                <a:latin typeface="Times New Roman" panose="02020603050405020304" pitchFamily="18" charset="0"/>
                <a:cs typeface="Times New Roman" panose="02020603050405020304" pitchFamily="18" charset="0"/>
              </a:rPr>
              <a:t>generation.</a:t>
            </a:r>
          </a:p>
          <a:p>
            <a:r>
              <a:rPr lang="en-US" sz="2000" dirty="0" smtClean="0">
                <a:latin typeface="Times New Roman" panose="02020603050405020304" pitchFamily="18" charset="0"/>
                <a:cs typeface="Times New Roman" panose="02020603050405020304" pitchFamily="18" charset="0"/>
              </a:rPr>
              <a:t>This</a:t>
            </a:r>
            <a:r>
              <a:rPr lang="en-US" sz="2000" dirty="0">
                <a:latin typeface="Times New Roman" panose="02020603050405020304" pitchFamily="18" charset="0"/>
                <a:cs typeface="Times New Roman" panose="02020603050405020304" pitchFamily="18" charset="0"/>
              </a:rPr>
              <a:t> is a highly efficient tracing tool for Linux that can be used to track down kernel and application performance issues as well as troubleshoot problems involving multiple concurrent processes and threads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It consists of a set of kernel modules, daemons - to collect the raw tracing data - and a set of tools to control, visualize and analyze the generated data. It also provides support for user space application instrumentation</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LTTng Eclipse plug-in has a number of features to allow efficient handling of very large traces </a:t>
            </a: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Support for arbitrarily large traces (larger than available memory)</a:t>
            </a:r>
          </a:p>
          <a:p>
            <a:pPr lvl="1"/>
            <a:r>
              <a:rPr lang="en-US" sz="2000" dirty="0" smtClean="0">
                <a:latin typeface="Times New Roman" panose="02020603050405020304" pitchFamily="18" charset="0"/>
                <a:cs typeface="Times New Roman" panose="02020603050405020304" pitchFamily="18" charset="0"/>
              </a:rPr>
              <a:t>Support </a:t>
            </a:r>
            <a:r>
              <a:rPr lang="en-US" sz="2000" dirty="0">
                <a:latin typeface="Times New Roman" panose="02020603050405020304" pitchFamily="18" charset="0"/>
                <a:cs typeface="Times New Roman" panose="02020603050405020304" pitchFamily="18" charset="0"/>
              </a:rPr>
              <a:t>for correlating multiple time-ordered traces</a:t>
            </a:r>
          </a:p>
          <a:p>
            <a:pPr lvl="1"/>
            <a:r>
              <a:rPr lang="en-US" sz="2000" dirty="0">
                <a:latin typeface="Times New Roman" panose="02020603050405020304" pitchFamily="18" charset="0"/>
                <a:cs typeface="Times New Roman" panose="02020603050405020304" pitchFamily="18" charset="0"/>
              </a:rPr>
              <a:t>Support for zooming down to the nanosecond on any part of a trace or set of traces</a:t>
            </a:r>
          </a:p>
          <a:p>
            <a:pPr lvl="1"/>
            <a:r>
              <a:rPr lang="en-US" sz="2000" dirty="0">
                <a:latin typeface="Times New Roman" panose="02020603050405020304" pitchFamily="18" charset="0"/>
                <a:cs typeface="Times New Roman" panose="02020603050405020304" pitchFamily="18" charset="0"/>
              </a:rPr>
              <a:t>Views synchronization of currently selected event</a:t>
            </a:r>
          </a:p>
          <a:p>
            <a:pPr lvl="1"/>
            <a:r>
              <a:rPr lang="en-US" sz="2000" dirty="0">
                <a:latin typeface="Times New Roman" panose="02020603050405020304" pitchFamily="18" charset="0"/>
                <a:cs typeface="Times New Roman" panose="02020603050405020304" pitchFamily="18" charset="0"/>
              </a:rPr>
              <a:t>Efficient searching and filtering of events</a:t>
            </a:r>
          </a:p>
          <a:p>
            <a:pPr lvl="1"/>
            <a:r>
              <a:rPr lang="en-US" sz="2000" dirty="0">
                <a:latin typeface="Times New Roman" panose="02020603050405020304" pitchFamily="18" charset="0"/>
                <a:cs typeface="Times New Roman" panose="02020603050405020304" pitchFamily="18" charset="0"/>
              </a:rPr>
              <a:t>Support for trace </a:t>
            </a:r>
            <a:r>
              <a:rPr lang="en-US" sz="2000" dirty="0" smtClean="0">
                <a:latin typeface="Times New Roman" panose="02020603050405020304" pitchFamily="18" charset="0"/>
                <a:cs typeface="Times New Roman" panose="02020603050405020304" pitchFamily="18" charset="0"/>
              </a:rPr>
              <a:t>bookmarks</a:t>
            </a:r>
          </a:p>
          <a:p>
            <a:r>
              <a:rPr lang="en-US" sz="2000" dirty="0">
                <a:latin typeface="Times New Roman" panose="02020603050405020304" pitchFamily="18" charset="0"/>
                <a:cs typeface="Times New Roman" panose="02020603050405020304" pitchFamily="18" charset="0"/>
              </a:rPr>
              <a:t>For more information about LTTng, refer to the project </a:t>
            </a:r>
            <a:r>
              <a:rPr lang="en-US" sz="2000" dirty="0" smtClean="0">
                <a:latin typeface="Times New Roman" panose="02020603050405020304" pitchFamily="18" charset="0"/>
                <a:cs typeface="Times New Roman" panose="02020603050405020304" pitchFamily="18" charset="0"/>
                <a:hlinkClick r:id="rId2"/>
              </a:rPr>
              <a:t>site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2411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57" y="365126"/>
            <a:ext cx="11219543" cy="912132"/>
          </a:xfrm>
        </p:spPr>
        <p:txBody>
          <a:bodyPr/>
          <a:lstStyle/>
          <a:p>
            <a:r>
              <a:rPr lang="en-US" dirty="0" smtClean="0">
                <a:latin typeface="Times New Roman" panose="02020603050405020304" pitchFamily="18" charset="0"/>
                <a:cs typeface="Times New Roman" panose="02020603050405020304" pitchFamily="18" charset="0"/>
              </a:rPr>
              <a:t>Callgraph plug-in for Eclipse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4457" y="1422400"/>
            <a:ext cx="10889343" cy="4754563"/>
          </a:xfrm>
        </p:spPr>
        <p:txBody>
          <a:bodyPr>
            <a:normAutofit/>
          </a:bodyPr>
          <a:lstStyle/>
          <a:p>
            <a:r>
              <a:rPr lang="en-US" sz="2000" dirty="0">
                <a:latin typeface="Times New Roman" panose="02020603050405020304" pitchFamily="18" charset="0"/>
                <a:cs typeface="Times New Roman" panose="02020603050405020304" pitchFamily="18" charset="0"/>
              </a:rPr>
              <a:t>A graphical explorer for call and class hierarchies. Designed to help understand complex relations in larger scale </a:t>
            </a:r>
            <a:r>
              <a:rPr lang="en-US" sz="2000" dirty="0" smtClean="0">
                <a:latin typeface="Times New Roman" panose="02020603050405020304" pitchFamily="18" charset="0"/>
                <a:cs typeface="Times New Roman" panose="02020603050405020304" pitchFamily="18" charset="0"/>
              </a:rPr>
              <a:t>applications.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plug-in allows you to profile C/C++ projects directly within the Eclipse IDE, providing various runtime details such as:</a:t>
            </a:r>
          </a:p>
          <a:p>
            <a:pPr lvl="1"/>
            <a:r>
              <a:rPr lang="en-US" sz="2000" dirty="0">
                <a:latin typeface="Times New Roman" panose="02020603050405020304" pitchFamily="18" charset="0"/>
                <a:cs typeface="Times New Roman" panose="02020603050405020304" pitchFamily="18" charset="0"/>
              </a:rPr>
              <a:t>The relationship between function calls</a:t>
            </a:r>
          </a:p>
          <a:p>
            <a:pPr lvl="1"/>
            <a:r>
              <a:rPr lang="en-US" sz="2000" dirty="0">
                <a:latin typeface="Times New Roman" panose="02020603050405020304" pitchFamily="18" charset="0"/>
                <a:cs typeface="Times New Roman" panose="02020603050405020304" pitchFamily="18" charset="0"/>
              </a:rPr>
              <a:t>Number of times each function was called</a:t>
            </a:r>
          </a:p>
          <a:p>
            <a:pPr lvl="1"/>
            <a:r>
              <a:rPr lang="en-US" sz="2000" dirty="0">
                <a:latin typeface="Times New Roman" panose="02020603050405020304" pitchFamily="18" charset="0"/>
                <a:cs typeface="Times New Roman" panose="02020603050405020304" pitchFamily="18" charset="0"/>
              </a:rPr>
              <a:t>Time taken by each instance of a function (relative to the program's execution time)</a:t>
            </a:r>
          </a:p>
          <a:p>
            <a:pPr lvl="1"/>
            <a:r>
              <a:rPr lang="en-US" sz="2000" dirty="0">
                <a:latin typeface="Times New Roman" panose="02020603050405020304" pitchFamily="18" charset="0"/>
                <a:cs typeface="Times New Roman" panose="02020603050405020304" pitchFamily="18" charset="0"/>
              </a:rPr>
              <a:t>Time taken by all instances of a function (relative to program's execution time)</a:t>
            </a:r>
          </a:p>
          <a:p>
            <a:r>
              <a:rPr lang="en-US" sz="2000" dirty="0">
                <a:latin typeface="Times New Roman" panose="02020603050405020304" pitchFamily="18" charset="0"/>
                <a:cs typeface="Times New Roman" panose="02020603050405020304" pitchFamily="18" charset="0"/>
              </a:rPr>
              <a:t>Eclipse Callgraph uses SystemTap to perform function traces. For more information about SystemTap, refer to the </a:t>
            </a:r>
            <a:r>
              <a:rPr lang="en-US" sz="2000" dirty="0" smtClean="0">
                <a:latin typeface="Times New Roman" panose="02020603050405020304" pitchFamily="18" charset="0"/>
                <a:cs typeface="Times New Roman" panose="02020603050405020304" pitchFamily="18" charset="0"/>
                <a:hlinkClick r:id="rId2"/>
              </a:rPr>
              <a:t>here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This leverages </a:t>
            </a:r>
            <a:r>
              <a:rPr lang="en-US" sz="2000" dirty="0">
                <a:latin typeface="Times New Roman" panose="02020603050405020304" pitchFamily="18" charset="0"/>
                <a:cs typeface="Times New Roman" panose="02020603050405020304" pitchFamily="18" charset="0"/>
              </a:rPr>
              <a:t>the internal platform Call Hierarchy and Search </a:t>
            </a:r>
            <a:r>
              <a:rPr lang="en-US" sz="2000" dirty="0" smtClean="0">
                <a:latin typeface="Times New Roman" panose="02020603050405020304" pitchFamily="18" charset="0"/>
                <a:cs typeface="Times New Roman" panose="02020603050405020304" pitchFamily="18" charset="0"/>
              </a:rPr>
              <a:t>mechanisms.</a:t>
            </a:r>
          </a:p>
          <a:p>
            <a:r>
              <a:rPr lang="en-US" sz="2000" dirty="0" smtClean="0">
                <a:latin typeface="Times New Roman" panose="02020603050405020304" pitchFamily="18" charset="0"/>
                <a:cs typeface="Times New Roman" panose="02020603050405020304" pitchFamily="18" charset="0"/>
              </a:rPr>
              <a:t>For more information check </a:t>
            </a:r>
            <a:r>
              <a:rPr lang="en-US" sz="2000" dirty="0" smtClean="0">
                <a:latin typeface="Times New Roman" panose="02020603050405020304" pitchFamily="18" charset="0"/>
                <a:cs typeface="Times New Roman" panose="02020603050405020304" pitchFamily="18" charset="0"/>
                <a:hlinkClick r:id="rId3"/>
              </a:rPr>
              <a:t>this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2276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4152" y="1097280"/>
            <a:ext cx="11250168" cy="5394960"/>
          </a:xfrm>
        </p:spPr>
        <p:txBody>
          <a:bodyPr/>
          <a:lstStyle/>
          <a:p>
            <a:r>
              <a:rPr lang="en-US" dirty="0">
                <a:hlinkClick r:id="rId2"/>
              </a:rPr>
              <a:t>http://</a:t>
            </a:r>
            <a:r>
              <a:rPr lang="en-US" dirty="0" smtClean="0">
                <a:hlinkClick r:id="rId2"/>
              </a:rPr>
              <a:t>www.eclipse.org</a:t>
            </a:r>
            <a:endParaRPr lang="en-US" dirty="0" smtClean="0"/>
          </a:p>
          <a:p>
            <a:r>
              <a:rPr lang="en-US" dirty="0">
                <a:hlinkClick r:id="rId3"/>
              </a:rPr>
              <a:t>http://</a:t>
            </a:r>
            <a:r>
              <a:rPr lang="en-US" dirty="0" smtClean="0">
                <a:hlinkClick r:id="rId3"/>
              </a:rPr>
              <a:t>help.eclipse.org/mars/index.jsp</a:t>
            </a:r>
            <a:endParaRPr lang="en-US" dirty="0" smtClean="0"/>
          </a:p>
          <a:p>
            <a:r>
              <a:rPr lang="en-US" dirty="0">
                <a:hlinkClick r:id="rId4"/>
              </a:rPr>
              <a:t>http://</a:t>
            </a:r>
            <a:r>
              <a:rPr lang="en-US" dirty="0" smtClean="0">
                <a:hlinkClick r:id="rId4"/>
              </a:rPr>
              <a:t>www.csee.umbc.edu/courses/undergraduate/341/fall08/Lectures/Eclipse</a:t>
            </a:r>
            <a:endParaRPr lang="en-US" dirty="0" smtClean="0"/>
          </a:p>
          <a:p>
            <a:r>
              <a:rPr lang="en-US" dirty="0">
                <a:hlinkClick r:id="rId5"/>
              </a:rPr>
              <a:t>http://homepage.cs.uiowa.edu/~</a:t>
            </a:r>
            <a:r>
              <a:rPr lang="en-US" dirty="0" smtClean="0">
                <a:hlinkClick r:id="rId5"/>
              </a:rPr>
              <a:t>sriram/21/fall08</a:t>
            </a:r>
            <a:endParaRPr lang="en-US" dirty="0" smtClean="0"/>
          </a:p>
          <a:p>
            <a:r>
              <a:rPr lang="en-US" dirty="0">
                <a:hlinkClick r:id="rId6"/>
              </a:rPr>
              <a:t>http://</a:t>
            </a:r>
            <a:r>
              <a:rPr lang="en-US" dirty="0" smtClean="0">
                <a:hlinkClick r:id="rId6"/>
              </a:rPr>
              <a:t>objectaid.com</a:t>
            </a:r>
            <a:endParaRPr lang="en-US" dirty="0"/>
          </a:p>
          <a:p>
            <a:r>
              <a:rPr lang="en-US" dirty="0">
                <a:hlinkClick r:id="rId7"/>
              </a:rPr>
              <a:t>http://</a:t>
            </a:r>
            <a:r>
              <a:rPr lang="en-US" dirty="0" smtClean="0">
                <a:hlinkClick r:id="rId7"/>
              </a:rPr>
              <a:t>www.eclipse.org/egit</a:t>
            </a:r>
            <a:endParaRPr lang="en-US" dirty="0" smtClean="0"/>
          </a:p>
          <a:p>
            <a:r>
              <a:rPr lang="en-US" dirty="0">
                <a:hlinkClick r:id="rId8"/>
              </a:rPr>
              <a:t>http://</a:t>
            </a:r>
            <a:r>
              <a:rPr lang="en-US" dirty="0" smtClean="0">
                <a:hlinkClick r:id="rId8"/>
              </a:rPr>
              <a:t>ant.apache.org</a:t>
            </a:r>
            <a:endParaRPr lang="en-US" dirty="0" smtClean="0"/>
          </a:p>
          <a:p>
            <a:r>
              <a:rPr lang="en-US" dirty="0">
                <a:hlinkClick r:id="rId9"/>
              </a:rPr>
              <a:t>https://</a:t>
            </a:r>
            <a:r>
              <a:rPr lang="en-US" dirty="0" smtClean="0">
                <a:hlinkClick r:id="rId9"/>
              </a:rPr>
              <a:t>marketplace.eclipse.org/content/callgraph-viewer#sthash.CVhMjnkx.dpuf</a:t>
            </a:r>
            <a:endParaRPr lang="en-US" dirty="0" smtClean="0"/>
          </a:p>
          <a:p>
            <a:pPr marL="0" indent="0">
              <a:buNone/>
            </a:pP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820716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8532" y="235259"/>
            <a:ext cx="9144000" cy="610903"/>
          </a:xfrm>
        </p:spPr>
        <p:txBody>
          <a:bodyPr>
            <a:normAutofit fontScale="90000"/>
          </a:bodyPr>
          <a:lstStyle/>
          <a:p>
            <a:pPr algn="l"/>
            <a:r>
              <a:rPr lang="en-US" sz="4400" dirty="0" smtClean="0">
                <a:latin typeface="Times New Roman" panose="02020603050405020304" pitchFamily="18" charset="0"/>
                <a:cs typeface="Times New Roman" panose="02020603050405020304" pitchFamily="18" charset="0"/>
              </a:rPr>
              <a:t>Why Eclipse</a:t>
            </a:r>
            <a:r>
              <a:rPr lang="en-US" sz="4000" dirty="0" smtClean="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18532" y="954372"/>
            <a:ext cx="11059235" cy="2382386"/>
          </a:xfrm>
        </p:spPr>
        <p:txBody>
          <a:bodyPr>
            <a:normAutofit fontScale="85000" lnSpcReduction="20000"/>
          </a:bodyPr>
          <a:lstStyle/>
          <a:p>
            <a:pPr algn="l"/>
            <a:r>
              <a:rPr lang="en-US" dirty="0" smtClean="0">
                <a:latin typeface="Times New Roman" panose="02020603050405020304" pitchFamily="18" charset="0"/>
                <a:cs typeface="Times New Roman" panose="02020603050405020304" pitchFamily="18" charset="0"/>
              </a:rPr>
              <a:t>Several reasons to use Eclipse - </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Open Source – Free of Cost.</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Supports most of the programming languages with appropriate plugins.</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Single tool that can be used for design, development, testing etc.</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User Friendly (Intuitive User Interface).</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Can be integrated with several Version management (Ex: Perforce etc) and build softwares(Ex: ANT).</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Available on most of the platforms</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p:txBody>
      </p:sp>
      <p:sp>
        <p:nvSpPr>
          <p:cNvPr id="4" name="TextBox 3"/>
          <p:cNvSpPr txBox="1"/>
          <p:nvPr/>
        </p:nvSpPr>
        <p:spPr>
          <a:xfrm>
            <a:off x="418532" y="3507475"/>
            <a:ext cx="10581564" cy="2698175"/>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Getting Eclipse </a:t>
            </a:r>
          </a:p>
          <a:p>
            <a:pPr marL="342900" lvl="1" indent="-342900">
              <a:lnSpc>
                <a:spcPct val="150000"/>
              </a:lnSpc>
              <a:spcBef>
                <a:spcPts val="1000"/>
              </a:spcBef>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Download the latest version from </a:t>
            </a:r>
            <a:r>
              <a:rPr lang="en-US" altLang="zh-CN" sz="2000" dirty="0">
                <a:latin typeface="Times New Roman" panose="02020603050405020304" pitchFamily="18" charset="0"/>
                <a:cs typeface="Times New Roman" panose="02020603050405020304" pitchFamily="18" charset="0"/>
                <a:hlinkClick r:id="rId2"/>
              </a:rPr>
              <a:t>here</a:t>
            </a:r>
            <a:r>
              <a:rPr lang="en-US" altLang="zh-CN" sz="2000" dirty="0">
                <a:latin typeface="Times New Roman" panose="02020603050405020304" pitchFamily="18" charset="0"/>
                <a:cs typeface="Times New Roman" panose="02020603050405020304" pitchFamily="18" charset="0"/>
              </a:rPr>
              <a:t>.</a:t>
            </a:r>
          </a:p>
          <a:p>
            <a:pPr marL="342900" lvl="1" indent="-342900">
              <a:lnSpc>
                <a:spcPct val="80000"/>
              </a:lnSpc>
              <a:spcBef>
                <a:spcPts val="1000"/>
              </a:spcBef>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You may need to install Java SDK1.6 or JRE if you haven’t from </a:t>
            </a:r>
            <a:r>
              <a:rPr lang="en-US" altLang="zh-CN" sz="2000" dirty="0">
                <a:latin typeface="Times New Roman" panose="02020603050405020304" pitchFamily="18" charset="0"/>
                <a:cs typeface="Times New Roman" panose="02020603050405020304" pitchFamily="18" charset="0"/>
                <a:hlinkClick r:id="rId3"/>
              </a:rPr>
              <a:t>here</a:t>
            </a:r>
            <a:r>
              <a:rPr lang="en-US" altLang="zh-CN" sz="2000" dirty="0" smtClean="0">
                <a:latin typeface="Times New Roman" panose="02020603050405020304" pitchFamily="18" charset="0"/>
                <a:cs typeface="Times New Roman" panose="02020603050405020304" pitchFamily="18" charset="0"/>
              </a:rPr>
              <a:t>.</a:t>
            </a:r>
          </a:p>
          <a:p>
            <a:pPr marL="342900" lvl="1" indent="-342900">
              <a:lnSpc>
                <a:spcPct val="80000"/>
              </a:lnSpc>
              <a:spcBef>
                <a:spcPts val="1000"/>
              </a:spcBef>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After installation the path variable is to be set to the bin folder of java installation.</a:t>
            </a:r>
          </a:p>
          <a:p>
            <a:pPr marL="342900" lvl="1" indent="-342900">
              <a:lnSpc>
                <a:spcPct val="80000"/>
              </a:lnSpc>
              <a:spcBef>
                <a:spcPts val="1000"/>
              </a:spcBef>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Unpack the package and run eclipse.exe in windows or eclipse in Linux.</a:t>
            </a:r>
            <a:endParaRPr lang="en-US" altLang="zh-CN" sz="2000" dirty="0">
              <a:latin typeface="Times New Roman" panose="02020603050405020304" pitchFamily="18" charset="0"/>
              <a:cs typeface="Times New Roman" panose="02020603050405020304" pitchFamily="18" charset="0"/>
            </a:endParaRPr>
          </a:p>
          <a:p>
            <a:pPr lvl="2">
              <a:lnSpc>
                <a:spcPct val="90000"/>
              </a:lnSpc>
            </a:pPr>
            <a:endParaRPr lang="en-US" altLang="zh-CN" sz="2000" dirty="0"/>
          </a:p>
        </p:txBody>
      </p:sp>
    </p:spTree>
    <p:extLst>
      <p:ext uri="{BB962C8B-B14F-4D97-AF65-F5344CB8AC3E}">
        <p14:creationId xmlns:p14="http://schemas.microsoft.com/office/powerpoint/2010/main" val="2476222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825" y="221611"/>
            <a:ext cx="11182067" cy="788323"/>
          </a:xfrm>
        </p:spPr>
        <p:txBody>
          <a:bodyPr>
            <a:normAutofit/>
          </a:bodyPr>
          <a:lstStyle/>
          <a:p>
            <a:pPr algn="l"/>
            <a:r>
              <a:rPr lang="en-US" sz="3600" dirty="0" smtClean="0">
                <a:latin typeface="Times New Roman" panose="02020603050405020304" pitchFamily="18" charset="0"/>
                <a:cs typeface="Times New Roman" panose="02020603050405020304" pitchFamily="18" charset="0"/>
              </a:rPr>
              <a:t>Plugins</a:t>
            </a:r>
            <a:endParaRPr lang="en-US" sz="3600" dirty="0"/>
          </a:p>
        </p:txBody>
      </p:sp>
      <p:sp>
        <p:nvSpPr>
          <p:cNvPr id="3" name="Subtitle 2"/>
          <p:cNvSpPr>
            <a:spLocks noGrp="1"/>
          </p:cNvSpPr>
          <p:nvPr>
            <p:ph type="subTitle" idx="1"/>
          </p:nvPr>
        </p:nvSpPr>
        <p:spPr>
          <a:xfrm>
            <a:off x="445824" y="1036259"/>
            <a:ext cx="11182067" cy="533234"/>
          </a:xfrm>
        </p:spPr>
        <p:txBody>
          <a:bodyPr/>
          <a:lstStyle/>
          <a:p>
            <a:pPr marL="342900" indent="-342900" algn="l">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Plug-in - </a:t>
            </a:r>
            <a:r>
              <a:rPr lang="en-US" altLang="en-US" dirty="0">
                <a:latin typeface="Times New Roman" panose="02020603050405020304" pitchFamily="18" charset="0"/>
                <a:cs typeface="Times New Roman" panose="02020603050405020304" pitchFamily="18" charset="0"/>
              </a:rPr>
              <a:t>smallest unit of Eclipse function</a:t>
            </a:r>
          </a:p>
        </p:txBody>
      </p:sp>
      <p:sp>
        <p:nvSpPr>
          <p:cNvPr id="7" name="Rectangle 6"/>
          <p:cNvSpPr>
            <a:spLocks noChangeArrowheads="1"/>
          </p:cNvSpPr>
          <p:nvPr/>
        </p:nvSpPr>
        <p:spPr bwMode="auto">
          <a:xfrm>
            <a:off x="8594725" y="1667278"/>
            <a:ext cx="3175000" cy="2209800"/>
          </a:xfrm>
          <a:prstGeom prst="rect">
            <a:avLst/>
          </a:prstGeom>
          <a:solidFill>
            <a:srgbClr val="3366FF"/>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lgn="ctr"/>
            <a:endParaRPr lang="en-US" altLang="en-US" sz="2000"/>
          </a:p>
        </p:txBody>
      </p:sp>
      <p:sp>
        <p:nvSpPr>
          <p:cNvPr id="9" name="Rectangle 8"/>
          <p:cNvSpPr>
            <a:spLocks noGrp="1" noChangeArrowheads="1"/>
          </p:cNvSpPr>
          <p:nvPr/>
        </p:nvSpPr>
        <p:spPr bwMode="auto">
          <a:xfrm>
            <a:off x="459448" y="2993362"/>
            <a:ext cx="7246038" cy="2419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75000"/>
              <a:buChar char="■"/>
              <a:defRPr sz="2000" kern="1200">
                <a:solidFill>
                  <a:srgbClr val="FFFF66"/>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kern="1200">
                <a:solidFill>
                  <a:srgbClr val="FFFF66"/>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har char="•"/>
              <a:defRPr kern="1200">
                <a:solidFill>
                  <a:srgbClr val="FFFF66"/>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SzPct val="75000"/>
              <a:buChar char="►"/>
              <a:defRPr kern="1200">
                <a:solidFill>
                  <a:srgbClr val="FFFF66"/>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har char="»"/>
              <a:defRPr kern="1200">
                <a:solidFill>
                  <a:srgbClr val="FFFF66"/>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en-US" dirty="0">
                <a:solidFill>
                  <a:schemeClr val="tx1"/>
                </a:solidFill>
                <a:effectLst/>
                <a:latin typeface="Times New Roman" panose="02020603050405020304" pitchFamily="18" charset="0"/>
                <a:cs typeface="Times New Roman" panose="02020603050405020304" pitchFamily="18" charset="0"/>
              </a:rPr>
              <a:t>Plug-in A</a:t>
            </a:r>
          </a:p>
          <a:p>
            <a:pPr lvl="1">
              <a:lnSpc>
                <a:spcPct val="90000"/>
              </a:lnSpc>
            </a:pPr>
            <a:r>
              <a:rPr lang="en-US" altLang="en-US" sz="2000" dirty="0">
                <a:solidFill>
                  <a:schemeClr val="tx1"/>
                </a:solidFill>
                <a:effectLst/>
                <a:latin typeface="Times New Roman" panose="02020603050405020304" pitchFamily="18" charset="0"/>
                <a:cs typeface="Times New Roman" panose="02020603050405020304" pitchFamily="18" charset="0"/>
              </a:rPr>
              <a:t>Declares extension point P</a:t>
            </a:r>
          </a:p>
          <a:p>
            <a:pPr lvl="1">
              <a:lnSpc>
                <a:spcPct val="90000"/>
              </a:lnSpc>
            </a:pPr>
            <a:r>
              <a:rPr lang="en-US" altLang="en-US" sz="2000" dirty="0">
                <a:solidFill>
                  <a:schemeClr val="tx1"/>
                </a:solidFill>
                <a:effectLst/>
                <a:latin typeface="Times New Roman" panose="02020603050405020304" pitchFamily="18" charset="0"/>
                <a:cs typeface="Times New Roman" panose="02020603050405020304" pitchFamily="18" charset="0"/>
              </a:rPr>
              <a:t>Declares interface I to go with P</a:t>
            </a:r>
          </a:p>
          <a:p>
            <a:pPr>
              <a:lnSpc>
                <a:spcPct val="90000"/>
              </a:lnSpc>
            </a:pPr>
            <a:r>
              <a:rPr lang="en-US" altLang="en-US" dirty="0">
                <a:solidFill>
                  <a:schemeClr val="tx1"/>
                </a:solidFill>
                <a:effectLst/>
                <a:latin typeface="Times New Roman" panose="02020603050405020304" pitchFamily="18" charset="0"/>
                <a:cs typeface="Times New Roman" panose="02020603050405020304" pitchFamily="18" charset="0"/>
              </a:rPr>
              <a:t>Plug-in B</a:t>
            </a:r>
          </a:p>
          <a:p>
            <a:pPr lvl="1">
              <a:lnSpc>
                <a:spcPct val="90000"/>
              </a:lnSpc>
            </a:pPr>
            <a:r>
              <a:rPr lang="en-US" altLang="en-US" sz="2000" dirty="0">
                <a:solidFill>
                  <a:schemeClr val="tx1"/>
                </a:solidFill>
                <a:effectLst/>
                <a:latin typeface="Times New Roman" panose="02020603050405020304" pitchFamily="18" charset="0"/>
                <a:cs typeface="Times New Roman" panose="02020603050405020304" pitchFamily="18" charset="0"/>
              </a:rPr>
              <a:t>Implements interface I with its own class C</a:t>
            </a:r>
          </a:p>
          <a:p>
            <a:pPr lvl="1">
              <a:lnSpc>
                <a:spcPct val="90000"/>
              </a:lnSpc>
            </a:pPr>
            <a:r>
              <a:rPr lang="en-US" altLang="en-US" sz="2000" dirty="0">
                <a:solidFill>
                  <a:schemeClr val="tx1"/>
                </a:solidFill>
                <a:effectLst/>
                <a:latin typeface="Times New Roman" panose="02020603050405020304" pitchFamily="18" charset="0"/>
                <a:cs typeface="Times New Roman" panose="02020603050405020304" pitchFamily="18" charset="0"/>
              </a:rPr>
              <a:t>Contributes class C to extension point P</a:t>
            </a:r>
          </a:p>
          <a:p>
            <a:pPr>
              <a:lnSpc>
                <a:spcPct val="90000"/>
              </a:lnSpc>
            </a:pPr>
            <a:r>
              <a:rPr lang="en-US" altLang="en-US" dirty="0">
                <a:solidFill>
                  <a:schemeClr val="tx1"/>
                </a:solidFill>
                <a:effectLst/>
                <a:latin typeface="Times New Roman" panose="02020603050405020304" pitchFamily="18" charset="0"/>
                <a:cs typeface="Times New Roman" panose="02020603050405020304" pitchFamily="18" charset="0"/>
              </a:rPr>
              <a:t>Plug-in A instantiates C and calls its I methods</a:t>
            </a:r>
          </a:p>
          <a:p>
            <a:pPr>
              <a:lnSpc>
                <a:spcPct val="90000"/>
              </a:lnSpc>
              <a:buFontTx/>
              <a:buNone/>
            </a:pPr>
            <a:endParaRPr lang="en-US" altLang="en-US" dirty="0">
              <a:solidFill>
                <a:schemeClr val="tx1"/>
              </a:solidFill>
              <a:effectLst/>
              <a:latin typeface="Times New Roman" panose="02020603050405020304" pitchFamily="18" charset="0"/>
              <a:cs typeface="Times New Roman" panose="02020603050405020304" pitchFamily="18" charset="0"/>
            </a:endParaRPr>
          </a:p>
        </p:txBody>
      </p:sp>
      <p:sp>
        <p:nvSpPr>
          <p:cNvPr id="10" name="Rectangle 9"/>
          <p:cNvSpPr>
            <a:spLocks noChangeArrowheads="1"/>
          </p:cNvSpPr>
          <p:nvPr/>
        </p:nvSpPr>
        <p:spPr bwMode="auto">
          <a:xfrm>
            <a:off x="4718050" y="1677265"/>
            <a:ext cx="3175000" cy="2209800"/>
          </a:xfrm>
          <a:prstGeom prst="rect">
            <a:avLst/>
          </a:prstGeom>
          <a:solidFill>
            <a:srgbClr val="3366FF"/>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lgn="ctr"/>
            <a:endParaRPr lang="en-US" altLang="en-US" sz="2000"/>
          </a:p>
        </p:txBody>
      </p:sp>
      <p:sp>
        <p:nvSpPr>
          <p:cNvPr id="11" name="Text Box 5"/>
          <p:cNvSpPr txBox="1">
            <a:spLocks noChangeArrowheads="1"/>
          </p:cNvSpPr>
          <p:nvPr/>
        </p:nvSpPr>
        <p:spPr bwMode="auto">
          <a:xfrm>
            <a:off x="4733925" y="1695853"/>
            <a:ext cx="974882" cy="3295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a:solidFill>
                  <a:schemeClr val="tx1"/>
                </a:solidFill>
                <a:latin typeface="Times New Roman" panose="02020603050405020304" pitchFamily="18" charset="0"/>
                <a:cs typeface="Times New Roman" panose="02020603050405020304" pitchFamily="18" charset="0"/>
              </a:rPr>
              <a:t>plug-in A</a:t>
            </a:r>
          </a:p>
        </p:txBody>
      </p:sp>
      <p:sp>
        <p:nvSpPr>
          <p:cNvPr id="12" name="Text Box 14"/>
          <p:cNvSpPr txBox="1">
            <a:spLocks noChangeArrowheads="1"/>
          </p:cNvSpPr>
          <p:nvPr/>
        </p:nvSpPr>
        <p:spPr bwMode="auto">
          <a:xfrm>
            <a:off x="8632825" y="1657753"/>
            <a:ext cx="974626" cy="3295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a:solidFill>
                  <a:schemeClr val="tx1"/>
                </a:solidFill>
                <a:latin typeface="Times New Roman" panose="02020603050405020304" pitchFamily="18" charset="0"/>
                <a:cs typeface="Times New Roman" panose="02020603050405020304" pitchFamily="18" charset="0"/>
              </a:rPr>
              <a:t>plug-in B</a:t>
            </a:r>
          </a:p>
        </p:txBody>
      </p:sp>
      <p:sp>
        <p:nvSpPr>
          <p:cNvPr id="13" name="AutoShape 16"/>
          <p:cNvSpPr>
            <a:spLocks noChangeArrowheads="1"/>
          </p:cNvSpPr>
          <p:nvPr/>
        </p:nvSpPr>
        <p:spPr bwMode="auto">
          <a:xfrm>
            <a:off x="9725025" y="3203978"/>
            <a:ext cx="1104900" cy="558800"/>
          </a:xfrm>
          <a:prstGeom prst="roundRect">
            <a:avLst>
              <a:gd name="adj" fmla="val 16667"/>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lgn="ctr"/>
            <a:r>
              <a:rPr lang="en-US" altLang="en-US" sz="2000" dirty="0">
                <a:solidFill>
                  <a:schemeClr val="tx1"/>
                </a:solidFill>
                <a:latin typeface="Times New Roman" panose="02020603050405020304" pitchFamily="18" charset="0"/>
                <a:cs typeface="Times New Roman" panose="02020603050405020304" pitchFamily="18" charset="0"/>
              </a:rPr>
              <a:t>class C</a:t>
            </a:r>
          </a:p>
        </p:txBody>
      </p:sp>
      <p:sp>
        <p:nvSpPr>
          <p:cNvPr id="14" name="AutoShape 17"/>
          <p:cNvSpPr>
            <a:spLocks noChangeArrowheads="1"/>
          </p:cNvSpPr>
          <p:nvPr/>
        </p:nvSpPr>
        <p:spPr bwMode="auto">
          <a:xfrm>
            <a:off x="5495925" y="3165878"/>
            <a:ext cx="1524000" cy="635000"/>
          </a:xfrm>
          <a:prstGeom prst="roundRect">
            <a:avLst>
              <a:gd name="adj" fmla="val 16667"/>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lgn="ctr"/>
            <a:r>
              <a:rPr lang="en-US" altLang="en-US" sz="2000" dirty="0">
                <a:solidFill>
                  <a:schemeClr val="tx1"/>
                </a:solidFill>
                <a:latin typeface="Times New Roman" panose="02020603050405020304" pitchFamily="18" charset="0"/>
                <a:cs typeface="Times New Roman" panose="02020603050405020304" pitchFamily="18" charset="0"/>
              </a:rPr>
              <a:t>interface I</a:t>
            </a:r>
          </a:p>
        </p:txBody>
      </p:sp>
      <p:cxnSp>
        <p:nvCxnSpPr>
          <p:cNvPr id="15" name="AutoShape 19"/>
          <p:cNvCxnSpPr>
            <a:cxnSpLocks noChangeShapeType="1"/>
            <a:stCxn id="13" idx="1"/>
            <a:endCxn id="14" idx="3"/>
          </p:cNvCxnSpPr>
          <p:nvPr/>
        </p:nvCxnSpPr>
        <p:spPr bwMode="auto">
          <a:xfrm flipH="1">
            <a:off x="7038975" y="3483378"/>
            <a:ext cx="2667000" cy="0"/>
          </a:xfrm>
          <a:prstGeom prst="straightConnector1">
            <a:avLst/>
          </a:prstGeom>
          <a:noFill/>
          <a:ln w="38100">
            <a:solidFill>
              <a:srgbClr val="FFFF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69696"/>
                  </a:outerShdw>
                </a:effectLst>
              </a14:hiddenEffects>
            </a:ext>
          </a:extLst>
        </p:spPr>
      </p:cxnSp>
      <p:sp>
        <p:nvSpPr>
          <p:cNvPr id="16" name="Oval 15"/>
          <p:cNvSpPr>
            <a:spLocks noChangeArrowheads="1"/>
          </p:cNvSpPr>
          <p:nvPr/>
        </p:nvSpPr>
        <p:spPr bwMode="auto">
          <a:xfrm>
            <a:off x="5330825" y="2067328"/>
            <a:ext cx="1784350" cy="74930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lgn="ctr"/>
            <a:r>
              <a:rPr lang="en-US" altLang="en-US" sz="2000" dirty="0">
                <a:solidFill>
                  <a:schemeClr val="tx1"/>
                </a:solidFill>
                <a:latin typeface="Times New Roman" panose="02020603050405020304" pitchFamily="18" charset="0"/>
                <a:cs typeface="Times New Roman" panose="02020603050405020304" pitchFamily="18" charset="0"/>
              </a:rPr>
              <a:t>extension</a:t>
            </a:r>
            <a:br>
              <a:rPr lang="en-US" altLang="en-US" sz="2000" dirty="0">
                <a:solidFill>
                  <a:schemeClr val="tx1"/>
                </a:solidFill>
                <a:latin typeface="Times New Roman" panose="02020603050405020304" pitchFamily="18" charset="0"/>
                <a:cs typeface="Times New Roman" panose="02020603050405020304" pitchFamily="18" charset="0"/>
              </a:rPr>
            </a:br>
            <a:r>
              <a:rPr lang="en-US" altLang="en-US" sz="2000" dirty="0">
                <a:solidFill>
                  <a:schemeClr val="tx1"/>
                </a:solidFill>
                <a:latin typeface="Times New Roman" panose="02020603050405020304" pitchFamily="18" charset="0"/>
                <a:cs typeface="Times New Roman" panose="02020603050405020304" pitchFamily="18" charset="0"/>
              </a:rPr>
              <a:t>point P</a:t>
            </a:r>
          </a:p>
        </p:txBody>
      </p:sp>
      <p:sp>
        <p:nvSpPr>
          <p:cNvPr id="17" name="Oval 16"/>
          <p:cNvSpPr>
            <a:spLocks noChangeArrowheads="1"/>
          </p:cNvSpPr>
          <p:nvPr/>
        </p:nvSpPr>
        <p:spPr bwMode="auto">
          <a:xfrm>
            <a:off x="9471025" y="2135591"/>
            <a:ext cx="1663700" cy="60960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lgn="ctr"/>
            <a:r>
              <a:rPr lang="en-US" altLang="en-US" sz="2000" dirty="0">
                <a:solidFill>
                  <a:schemeClr val="tx1"/>
                </a:solidFill>
                <a:latin typeface="Times New Roman" panose="02020603050405020304" pitchFamily="18" charset="0"/>
                <a:cs typeface="Times New Roman" panose="02020603050405020304" pitchFamily="18" charset="0"/>
              </a:rPr>
              <a:t>extension</a:t>
            </a:r>
          </a:p>
        </p:txBody>
      </p:sp>
      <p:cxnSp>
        <p:nvCxnSpPr>
          <p:cNvPr id="18" name="AutoShape 27"/>
          <p:cNvCxnSpPr>
            <a:cxnSpLocks noChangeShapeType="1"/>
            <a:stCxn id="17" idx="2"/>
            <a:endCxn id="16" idx="6"/>
          </p:cNvCxnSpPr>
          <p:nvPr/>
        </p:nvCxnSpPr>
        <p:spPr bwMode="auto">
          <a:xfrm flipH="1">
            <a:off x="7134225" y="2440391"/>
            <a:ext cx="2317750" cy="1587"/>
          </a:xfrm>
          <a:prstGeom prst="straightConnector1">
            <a:avLst/>
          </a:prstGeom>
          <a:noFill/>
          <a:ln w="38100">
            <a:solidFill>
              <a:srgbClr val="FFFF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69696"/>
                  </a:outerShdw>
                </a:effectLst>
              </a14:hiddenEffects>
            </a:ext>
          </a:extLst>
        </p:spPr>
      </p:cxnSp>
      <p:sp>
        <p:nvSpPr>
          <p:cNvPr id="19" name="Rectangle 18"/>
          <p:cNvSpPr>
            <a:spLocks noChangeArrowheads="1"/>
          </p:cNvSpPr>
          <p:nvPr/>
        </p:nvSpPr>
        <p:spPr bwMode="auto">
          <a:xfrm>
            <a:off x="600075" y="1692678"/>
            <a:ext cx="3289300" cy="878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lnSpc>
                <a:spcPct val="90000"/>
              </a:lnSpc>
            </a:pPr>
            <a:r>
              <a:rPr lang="en-US" altLang="en-US" dirty="0">
                <a:solidFill>
                  <a:schemeClr val="tx1"/>
                </a:solidFill>
                <a:latin typeface="Times New Roman" panose="02020603050405020304" pitchFamily="18" charset="0"/>
                <a:cs typeface="Times New Roman" panose="02020603050405020304" pitchFamily="18" charset="0"/>
              </a:rPr>
              <a:t>Typical </a:t>
            </a:r>
            <a:r>
              <a:rPr lang="en-US" altLang="en-US" dirty="0" smtClean="0">
                <a:solidFill>
                  <a:schemeClr val="tx1"/>
                </a:solidFill>
                <a:latin typeface="Times New Roman" panose="02020603050405020304" pitchFamily="18" charset="0"/>
                <a:cs typeface="Times New Roman" panose="02020603050405020304" pitchFamily="18" charset="0"/>
              </a:rPr>
              <a:t>arrangement in Plugin Architecture</a:t>
            </a:r>
            <a:endParaRPr lang="en-US" altLang="en-US" dirty="0">
              <a:solidFill>
                <a:schemeClr val="tx1"/>
              </a:solidFill>
              <a:latin typeface="Times New Roman" panose="02020603050405020304" pitchFamily="18" charset="0"/>
              <a:cs typeface="Times New Roman" panose="02020603050405020304" pitchFamily="18" charset="0"/>
            </a:endParaRPr>
          </a:p>
        </p:txBody>
      </p:sp>
      <p:sp>
        <p:nvSpPr>
          <p:cNvPr id="20" name="Text Box 29"/>
          <p:cNvSpPr txBox="1">
            <a:spLocks noChangeArrowheads="1"/>
          </p:cNvSpPr>
          <p:nvPr/>
        </p:nvSpPr>
        <p:spPr bwMode="auto">
          <a:xfrm>
            <a:off x="7502525" y="2045103"/>
            <a:ext cx="1136530" cy="3295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a:solidFill>
                  <a:schemeClr val="tx1"/>
                </a:solidFill>
                <a:latin typeface="Times New Roman" panose="02020603050405020304" pitchFamily="18" charset="0"/>
                <a:cs typeface="Times New Roman" panose="02020603050405020304" pitchFamily="18" charset="0"/>
              </a:rPr>
              <a:t>contributes</a:t>
            </a:r>
          </a:p>
        </p:txBody>
      </p:sp>
      <p:sp>
        <p:nvSpPr>
          <p:cNvPr id="21" name="Line 31"/>
          <p:cNvSpPr>
            <a:spLocks noChangeShapeType="1"/>
          </p:cNvSpPr>
          <p:nvPr/>
        </p:nvSpPr>
        <p:spPr bwMode="auto">
          <a:xfrm>
            <a:off x="6207125" y="2797578"/>
            <a:ext cx="0" cy="387350"/>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lIns="0" tIns="10800" rIns="0" bIns="10800"/>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p>
        </p:txBody>
      </p:sp>
      <p:sp>
        <p:nvSpPr>
          <p:cNvPr id="22" name="Line 32"/>
          <p:cNvSpPr>
            <a:spLocks noChangeShapeType="1"/>
          </p:cNvSpPr>
          <p:nvPr/>
        </p:nvSpPr>
        <p:spPr bwMode="auto">
          <a:xfrm>
            <a:off x="10252075" y="2765828"/>
            <a:ext cx="6350" cy="431800"/>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lIns="0" tIns="10800" rIns="0" bIns="10800"/>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p>
        </p:txBody>
      </p:sp>
      <p:cxnSp>
        <p:nvCxnSpPr>
          <p:cNvPr id="23" name="AutoShape 33"/>
          <p:cNvCxnSpPr>
            <a:cxnSpLocks noChangeShapeType="1"/>
            <a:stCxn id="10" idx="3"/>
            <a:endCxn id="13" idx="2"/>
          </p:cNvCxnSpPr>
          <p:nvPr/>
        </p:nvCxnSpPr>
        <p:spPr bwMode="auto">
          <a:xfrm>
            <a:off x="7893050" y="2782165"/>
            <a:ext cx="2384425" cy="980613"/>
          </a:xfrm>
          <a:prstGeom prst="bentConnector4">
            <a:avLst>
              <a:gd name="adj1" fmla="val 38415"/>
              <a:gd name="adj2" fmla="val 123312"/>
            </a:avLst>
          </a:prstGeom>
          <a:noFill/>
          <a:ln w="38100">
            <a:solidFill>
              <a:srgbClr val="FF0000"/>
            </a:solidFill>
            <a:miter lim="800000"/>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69696"/>
                  </a:outerShdw>
                </a:effectLst>
              </a14:hiddenEffects>
            </a:ext>
          </a:extLst>
        </p:spPr>
      </p:cxnSp>
      <p:sp>
        <p:nvSpPr>
          <p:cNvPr id="24" name="Text Box 34"/>
          <p:cNvSpPr txBox="1">
            <a:spLocks noChangeArrowheads="1"/>
          </p:cNvSpPr>
          <p:nvPr/>
        </p:nvSpPr>
        <p:spPr bwMode="auto">
          <a:xfrm>
            <a:off x="8486775" y="4064403"/>
            <a:ext cx="1662113" cy="32702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0" tIns="10800" rIns="0" bIns="10800">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a:solidFill>
                  <a:schemeClr val="tx1"/>
                </a:solidFill>
                <a:latin typeface="Times New Roman" panose="02020603050405020304" pitchFamily="18" charset="0"/>
                <a:cs typeface="Times New Roman" panose="02020603050405020304" pitchFamily="18" charset="0"/>
              </a:rPr>
              <a:t>creates, calls</a:t>
            </a:r>
          </a:p>
        </p:txBody>
      </p:sp>
      <p:sp>
        <p:nvSpPr>
          <p:cNvPr id="25" name="Text Box 30"/>
          <p:cNvSpPr txBox="1">
            <a:spLocks noChangeArrowheads="1"/>
          </p:cNvSpPr>
          <p:nvPr/>
        </p:nvSpPr>
        <p:spPr bwMode="auto">
          <a:xfrm>
            <a:off x="7458075" y="3067453"/>
            <a:ext cx="1192634" cy="3295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a:solidFill>
                  <a:schemeClr val="tx1"/>
                </a:solidFill>
                <a:latin typeface="Times New Roman" panose="02020603050405020304" pitchFamily="18" charset="0"/>
                <a:cs typeface="Times New Roman" panose="02020603050405020304" pitchFamily="18" charset="0"/>
              </a:rPr>
              <a:t>implements</a:t>
            </a:r>
          </a:p>
        </p:txBody>
      </p:sp>
      <p:sp>
        <p:nvSpPr>
          <p:cNvPr id="48" name="TextBox 47"/>
          <p:cNvSpPr txBox="1"/>
          <p:nvPr/>
        </p:nvSpPr>
        <p:spPr>
          <a:xfrm>
            <a:off x="600075" y="5609230"/>
            <a:ext cx="9582150" cy="1015663"/>
          </a:xfrm>
          <a:prstGeom prst="rect">
            <a:avLst/>
          </a:prstGeom>
          <a:noFill/>
        </p:spPr>
        <p:txBody>
          <a:bodyPr wrap="square" rtlCol="0">
            <a:spAutoFit/>
          </a:bodyPr>
          <a:lstStyle/>
          <a:p>
            <a:pPr marL="285750" indent="-285750">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Extension point </a:t>
            </a:r>
            <a:r>
              <a:rPr lang="en-US" altLang="en-US" sz="2000" dirty="0">
                <a:latin typeface="Times New Roman" panose="02020603050405020304" pitchFamily="18" charset="0"/>
                <a:cs typeface="Times New Roman" panose="02020603050405020304" pitchFamily="18" charset="0"/>
              </a:rPr>
              <a:t>- named entity for collecting “</a:t>
            </a:r>
            <a:r>
              <a:rPr lang="en-US" altLang="en-US" sz="2000" dirty="0" smtClean="0">
                <a:latin typeface="Times New Roman" panose="02020603050405020304" pitchFamily="18" charset="0"/>
                <a:cs typeface="Times New Roman" panose="02020603050405020304" pitchFamily="18" charset="0"/>
              </a:rPr>
              <a:t>contributions” Example</a:t>
            </a:r>
            <a:r>
              <a:rPr lang="en-US" altLang="en-US" sz="2000" dirty="0">
                <a:latin typeface="Times New Roman" panose="02020603050405020304" pitchFamily="18" charset="0"/>
                <a:cs typeface="Times New Roman" panose="02020603050405020304" pitchFamily="18" charset="0"/>
              </a:rPr>
              <a:t>: extension point for workbench preference </a:t>
            </a:r>
            <a:r>
              <a:rPr lang="en-US" altLang="en-US" sz="2000" dirty="0" smtClean="0">
                <a:latin typeface="Times New Roman" panose="02020603050405020304" pitchFamily="18" charset="0"/>
                <a:cs typeface="Times New Roman" panose="02020603050405020304" pitchFamily="18" charset="0"/>
              </a:rPr>
              <a:t>UI</a:t>
            </a: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Specified in the manifest.xml file of every plugin</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99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899" y="3321292"/>
            <a:ext cx="11368585" cy="1118942"/>
          </a:xfrm>
        </p:spPr>
        <p:txBody>
          <a:bodyPr>
            <a:no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Eclipse runtime defines the plug-ins (org.eclipse.osgi and org.eclipse.core.runtime) on which all other plug-ins </a:t>
            </a:r>
            <a:r>
              <a:rPr lang="en-US" sz="2000" dirty="0" smtClean="0">
                <a:latin typeface="Times New Roman" panose="02020603050405020304" pitchFamily="18" charset="0"/>
                <a:cs typeface="Times New Roman" panose="02020603050405020304" pitchFamily="18" charset="0"/>
              </a:rPr>
              <a:t>depend and is </a:t>
            </a:r>
            <a:r>
              <a:rPr lang="en-US" sz="2000" dirty="0">
                <a:latin typeface="Times New Roman" panose="02020603050405020304" pitchFamily="18" charset="0"/>
                <a:cs typeface="Times New Roman" panose="02020603050405020304" pitchFamily="18" charset="0"/>
              </a:rPr>
              <a:t>responsible for defining a structure for plug-ins and the implementation </a:t>
            </a:r>
            <a:r>
              <a:rPr lang="en-US" sz="2000" dirty="0" smtClean="0">
                <a:latin typeface="Times New Roman" panose="02020603050405020304" pitchFamily="18" charset="0"/>
                <a:cs typeface="Times New Roman" panose="02020603050405020304" pitchFamily="18" charset="0"/>
              </a:rPr>
              <a:t>details of the same.</a:t>
            </a:r>
            <a:endParaRPr lang="en-US" sz="2000" dirty="0">
              <a:latin typeface="Times New Roman" panose="02020603050405020304" pitchFamily="18" charset="0"/>
              <a:ea typeface="+mn-ea"/>
              <a:cs typeface="Times New Roman" panose="02020603050405020304" pitchFamily="18" charset="0"/>
            </a:endParaRPr>
          </a:p>
        </p:txBody>
      </p:sp>
      <p:sp>
        <p:nvSpPr>
          <p:cNvPr id="3" name="Subtitle 2"/>
          <p:cNvSpPr>
            <a:spLocks noGrp="1"/>
          </p:cNvSpPr>
          <p:nvPr>
            <p:ph type="subTitle" idx="1"/>
          </p:nvPr>
        </p:nvSpPr>
        <p:spPr>
          <a:xfrm>
            <a:off x="313899" y="1076337"/>
            <a:ext cx="11395880" cy="901723"/>
          </a:xfrm>
        </p:spPr>
        <p:txBody>
          <a:bodyPr>
            <a:no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Plugins </a:t>
            </a:r>
            <a:r>
              <a:rPr lang="en-US" sz="2000" dirty="0">
                <a:latin typeface="Times New Roman" panose="02020603050405020304" pitchFamily="18" charset="0"/>
                <a:cs typeface="Times New Roman" panose="02020603050405020304" pitchFamily="18" charset="0"/>
              </a:rPr>
              <a:t>are mostly in java and can be installed either directly from the repository using the url or by downloading the package and importing the same</a:t>
            </a:r>
            <a:r>
              <a:rPr lang="en-US" sz="2000" dirty="0" smtClean="0">
                <a:latin typeface="Times New Roman" panose="02020603050405020304" pitchFamily="18" charset="0"/>
                <a:cs typeface="Times New Roman" panose="02020603050405020304" pitchFamily="18" charset="0"/>
              </a:rPr>
              <a:t>.</a:t>
            </a:r>
            <a:endParaRPr lang="en-US" sz="2000" dirty="0"/>
          </a:p>
        </p:txBody>
      </p:sp>
      <p:sp>
        <p:nvSpPr>
          <p:cNvPr id="4" name="TextBox 3"/>
          <p:cNvSpPr txBox="1"/>
          <p:nvPr/>
        </p:nvSpPr>
        <p:spPr>
          <a:xfrm>
            <a:off x="313899" y="1824767"/>
            <a:ext cx="11286698"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learn how to install the plugin directly from the repository check </a:t>
            </a:r>
            <a:r>
              <a:rPr lang="en-US" sz="2000" dirty="0" smtClean="0">
                <a:latin typeface="Times New Roman" panose="02020603050405020304" pitchFamily="18" charset="0"/>
                <a:cs typeface="Times New Roman" panose="02020603050405020304" pitchFamily="18" charset="0"/>
                <a:hlinkClick r:id="rId2"/>
              </a:rPr>
              <a:t>here</a:t>
            </a:r>
            <a:endParaRPr lang="en-US" sz="2000" dirty="0"/>
          </a:p>
        </p:txBody>
      </p:sp>
      <p:sp>
        <p:nvSpPr>
          <p:cNvPr id="5" name="Title 1"/>
          <p:cNvSpPr txBox="1">
            <a:spLocks/>
          </p:cNvSpPr>
          <p:nvPr/>
        </p:nvSpPr>
        <p:spPr>
          <a:xfrm>
            <a:off x="445825" y="221611"/>
            <a:ext cx="11182067" cy="78832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smtClean="0">
                <a:latin typeface="Times New Roman" panose="02020603050405020304" pitchFamily="18" charset="0"/>
                <a:cs typeface="Times New Roman" panose="02020603050405020304" pitchFamily="18" charset="0"/>
              </a:rPr>
              <a:t>Plugin Installation</a:t>
            </a:r>
            <a:endParaRPr lang="en-US" sz="3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45825" y="2674961"/>
            <a:ext cx="10895465" cy="646331"/>
          </a:xfrm>
          <a:prstGeom prst="rect">
            <a:avLst/>
          </a:prstGeom>
          <a:noFill/>
        </p:spPr>
        <p:txBody>
          <a:bodyPr wrap="square" rtlCol="0">
            <a:spAutoFit/>
          </a:bodyPr>
          <a:lstStyle/>
          <a:p>
            <a:r>
              <a:rPr lang="en-US" sz="3600" dirty="0" smtClean="0">
                <a:latin typeface="Times New Roman" panose="02020603050405020304" pitchFamily="18" charset="0"/>
                <a:ea typeface="Tahoma" panose="020B0604030504040204" pitchFamily="34" charset="0"/>
                <a:cs typeface="Times New Roman" panose="02020603050405020304" pitchFamily="18" charset="0"/>
              </a:rPr>
              <a:t>Eclipse Runtime</a:t>
            </a:r>
            <a:endParaRPr lang="en-US" sz="36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Title 1"/>
          <p:cNvSpPr txBox="1">
            <a:spLocks/>
          </p:cNvSpPr>
          <p:nvPr/>
        </p:nvSpPr>
        <p:spPr>
          <a:xfrm>
            <a:off x="-454197" y="4664524"/>
            <a:ext cx="11286698" cy="13828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400" dirty="0">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313898" y="4378678"/>
            <a:ext cx="1153672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runtime is also responsible for finding and executing the main Eclipse application and for maintaining a registry of plug-ins, their extensions, and extension points</a:t>
            </a:r>
            <a:r>
              <a:rPr lang="en-US" sz="2000" dirty="0" smtClean="0">
                <a:latin typeface="Times New Roman" panose="02020603050405020304" pitchFamily="18" charset="0"/>
                <a:cs typeface="Times New Roman" panose="02020603050405020304" pitchFamily="18" charset="0"/>
              </a:rPr>
              <a:t>.</a:t>
            </a:r>
          </a:p>
        </p:txBody>
      </p:sp>
      <p:sp>
        <p:nvSpPr>
          <p:cNvPr id="9" name="TextBox 8"/>
          <p:cNvSpPr txBox="1"/>
          <p:nvPr/>
        </p:nvSpPr>
        <p:spPr>
          <a:xfrm>
            <a:off x="313898" y="5086564"/>
            <a:ext cx="11404799"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runtime also provides utilities, such as logging, debug trace options, adapters, a preference store, and a concurrency infrastructure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39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erlingenerator.sourceforge.net/images/eclipse_plugi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997" y="1152347"/>
            <a:ext cx="8237797" cy="54125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Grp="1" noChangeArrowheads="1"/>
          </p:cNvSpPr>
          <p:nvPr/>
        </p:nvSpPr>
        <p:spPr bwMode="auto">
          <a:xfrm>
            <a:off x="332997" y="328434"/>
            <a:ext cx="7288212"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200" kern="1200">
                <a:solidFill>
                  <a:schemeClr val="bg1"/>
                </a:solidFill>
                <a:latin typeface="+mj-lt"/>
                <a:ea typeface="+mj-ea"/>
                <a:cs typeface="+mj-cs"/>
              </a:defRPr>
            </a:lvl1pPr>
            <a:lvl2pPr algn="r" rtl="0" eaLnBrk="0" fontAlgn="base" hangingPunct="0">
              <a:spcBef>
                <a:spcPct val="0"/>
              </a:spcBef>
              <a:spcAft>
                <a:spcPct val="0"/>
              </a:spcAft>
              <a:defRPr sz="3200">
                <a:solidFill>
                  <a:schemeClr val="bg1"/>
                </a:solidFill>
                <a:latin typeface="Verdana" panose="020B0604030504040204" pitchFamily="34" charset="0"/>
              </a:defRPr>
            </a:lvl2pPr>
            <a:lvl3pPr algn="r" rtl="0" eaLnBrk="0" fontAlgn="base" hangingPunct="0">
              <a:spcBef>
                <a:spcPct val="0"/>
              </a:spcBef>
              <a:spcAft>
                <a:spcPct val="0"/>
              </a:spcAft>
              <a:defRPr sz="3200">
                <a:solidFill>
                  <a:schemeClr val="bg1"/>
                </a:solidFill>
                <a:latin typeface="Verdana" panose="020B0604030504040204" pitchFamily="34" charset="0"/>
              </a:defRPr>
            </a:lvl3pPr>
            <a:lvl4pPr algn="r" rtl="0" eaLnBrk="0" fontAlgn="base" hangingPunct="0">
              <a:spcBef>
                <a:spcPct val="0"/>
              </a:spcBef>
              <a:spcAft>
                <a:spcPct val="0"/>
              </a:spcAft>
              <a:defRPr sz="3200">
                <a:solidFill>
                  <a:schemeClr val="bg1"/>
                </a:solidFill>
                <a:latin typeface="Verdana" panose="020B0604030504040204" pitchFamily="34" charset="0"/>
              </a:defRPr>
            </a:lvl4pPr>
            <a:lvl5pPr algn="r" rtl="0" eaLnBrk="0" fontAlgn="base" hangingPunct="0">
              <a:spcBef>
                <a:spcPct val="0"/>
              </a:spcBef>
              <a:spcAft>
                <a:spcPct val="0"/>
              </a:spcAft>
              <a:defRPr sz="3200">
                <a:solidFill>
                  <a:schemeClr val="bg1"/>
                </a:solidFill>
                <a:latin typeface="Verdana" panose="020B0604030504040204" pitchFamily="34" charset="0"/>
              </a:defRPr>
            </a:lvl5pPr>
            <a:lvl6pPr marL="457200" algn="r" rtl="0" eaLnBrk="0" fontAlgn="base" hangingPunct="0">
              <a:spcBef>
                <a:spcPct val="0"/>
              </a:spcBef>
              <a:spcAft>
                <a:spcPct val="0"/>
              </a:spcAft>
              <a:defRPr sz="3200">
                <a:solidFill>
                  <a:schemeClr val="bg1"/>
                </a:solidFill>
                <a:latin typeface="Verdana" panose="020B0604030504040204" pitchFamily="34" charset="0"/>
              </a:defRPr>
            </a:lvl6pPr>
            <a:lvl7pPr marL="914400" algn="r" rtl="0" eaLnBrk="0" fontAlgn="base" hangingPunct="0">
              <a:spcBef>
                <a:spcPct val="0"/>
              </a:spcBef>
              <a:spcAft>
                <a:spcPct val="0"/>
              </a:spcAft>
              <a:defRPr sz="3200">
                <a:solidFill>
                  <a:schemeClr val="bg1"/>
                </a:solidFill>
                <a:latin typeface="Verdana" panose="020B0604030504040204" pitchFamily="34" charset="0"/>
              </a:defRPr>
            </a:lvl7pPr>
            <a:lvl8pPr marL="1371600" algn="r" rtl="0" eaLnBrk="0" fontAlgn="base" hangingPunct="0">
              <a:spcBef>
                <a:spcPct val="0"/>
              </a:spcBef>
              <a:spcAft>
                <a:spcPct val="0"/>
              </a:spcAft>
              <a:defRPr sz="3200">
                <a:solidFill>
                  <a:schemeClr val="bg1"/>
                </a:solidFill>
                <a:latin typeface="Verdana" panose="020B0604030504040204" pitchFamily="34" charset="0"/>
              </a:defRPr>
            </a:lvl8pPr>
            <a:lvl9pPr marL="1828800" algn="r" rtl="0" eaLnBrk="0" fontAlgn="base" hangingPunct="0">
              <a:spcBef>
                <a:spcPct val="0"/>
              </a:spcBef>
              <a:spcAft>
                <a:spcPct val="0"/>
              </a:spcAft>
              <a:defRPr sz="3200">
                <a:solidFill>
                  <a:schemeClr val="bg1"/>
                </a:solidFill>
                <a:latin typeface="Verdana" panose="020B0604030504040204" pitchFamily="34" charset="0"/>
              </a:defRPr>
            </a:lvl9pPr>
          </a:lstStyle>
          <a:p>
            <a:r>
              <a:rPr lang="en-US" altLang="en-US"/>
              <a:t>Eclipse Project Aims</a:t>
            </a:r>
          </a:p>
        </p:txBody>
      </p:sp>
      <p:sp>
        <p:nvSpPr>
          <p:cNvPr id="4" name="TextBox 3"/>
          <p:cNvSpPr txBox="1"/>
          <p:nvPr/>
        </p:nvSpPr>
        <p:spPr>
          <a:xfrm>
            <a:off x="332997" y="328434"/>
            <a:ext cx="11076531" cy="646331"/>
          </a:xfrm>
          <a:prstGeom prst="rect">
            <a:avLst/>
          </a:prstGeom>
          <a:noFill/>
        </p:spPr>
        <p:txBody>
          <a:bodyPr wrap="square" rtlCol="0">
            <a:spAutoFit/>
          </a:bodyPr>
          <a:lstStyle/>
          <a:p>
            <a:r>
              <a:rPr lang="en-US" altLang="en-US" sz="3600" dirty="0" smtClean="0">
                <a:latin typeface="Times New Roman" panose="02020603050405020304" pitchFamily="18" charset="0"/>
                <a:cs typeface="Times New Roman" panose="02020603050405020304" pitchFamily="18" charset="0"/>
              </a:rPr>
              <a:t>Eclipse Platform Architecture Overview</a:t>
            </a:r>
            <a:endParaRPr lang="en-US" sz="3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857397" y="1569493"/>
            <a:ext cx="2906973" cy="2862322"/>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SWT – Standard widget Toolkit - </a:t>
            </a:r>
            <a:r>
              <a:rPr lang="en-US" altLang="en-US" sz="2000" dirty="0" smtClean="0">
                <a:latin typeface="Times New Roman" panose="02020603050405020304" pitchFamily="18" charset="0"/>
                <a:cs typeface="Times New Roman" panose="02020603050405020304" pitchFamily="18" charset="0"/>
              </a:rPr>
              <a:t>generic </a:t>
            </a:r>
            <a:r>
              <a:rPr lang="en-US" altLang="en-US" sz="2000" dirty="0">
                <a:latin typeface="Times New Roman" panose="02020603050405020304" pitchFamily="18" charset="0"/>
                <a:cs typeface="Times New Roman" panose="02020603050405020304" pitchFamily="18" charset="0"/>
              </a:rPr>
              <a:t>low-level graphics and widget set</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JFace</a:t>
            </a:r>
            <a:r>
              <a:rPr lang="en-US" sz="2000" dirty="0" smtClean="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UI frameworks for common UI </a:t>
            </a:r>
            <a:r>
              <a:rPr lang="en-US" altLang="en-US" sz="2000" dirty="0" smtClean="0">
                <a:latin typeface="Times New Roman" panose="02020603050405020304" pitchFamily="18" charset="0"/>
                <a:cs typeface="Times New Roman" panose="02020603050405020304" pitchFamily="18" charset="0"/>
              </a:rPr>
              <a:t>tasks</a:t>
            </a:r>
          </a:p>
          <a:p>
            <a:endParaRPr lang="en-US" altLang="en-US" sz="2000" dirty="0">
              <a:latin typeface="Times New Roman" panose="02020603050405020304" pitchFamily="18" charset="0"/>
              <a:cs typeface="Times New Roman" panose="02020603050405020304" pitchFamily="18" charset="0"/>
            </a:endParaRPr>
          </a:p>
          <a:p>
            <a:r>
              <a:rPr lang="en-US" altLang="en-US" sz="2000" dirty="0" smtClean="0">
                <a:latin typeface="Times New Roman" panose="02020603050405020304" pitchFamily="18" charset="0"/>
                <a:cs typeface="Times New Roman" panose="02020603050405020304" pitchFamily="18" charset="0"/>
              </a:rPr>
              <a:t>Tools here refer to plugins.</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626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8531" y="207963"/>
            <a:ext cx="11195714" cy="624550"/>
          </a:xfrm>
        </p:spPr>
        <p:txBody>
          <a:bodyPr>
            <a:noAutofit/>
          </a:bodyPr>
          <a:lstStyle/>
          <a:p>
            <a:r>
              <a:rPr lang="en-US" sz="3600" dirty="0" smtClean="0">
                <a:latin typeface="Times New Roman" panose="02020603050405020304" pitchFamily="18" charset="0"/>
                <a:cs typeface="Times New Roman" panose="02020603050405020304" pitchFamily="18" charset="0"/>
              </a:rPr>
              <a:t>GETTING STARTED WITH ECLIPSE DEVELOPMENT</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18531" y="1036260"/>
            <a:ext cx="11195714" cy="874428"/>
          </a:xfrm>
        </p:spPr>
        <p:txBody>
          <a:bodyPr>
            <a:norm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Create a Workspace for saving all the data handled and modified in eclipse.</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On start up a pop up appears requesting the path for the workspace as shown below. Enter and Click OK.</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946" y="2114435"/>
            <a:ext cx="5934903" cy="2715004"/>
          </a:xfrm>
          <a:prstGeom prst="rect">
            <a:avLst/>
          </a:prstGeom>
        </p:spPr>
      </p:pic>
      <p:sp>
        <p:nvSpPr>
          <p:cNvPr id="5" name="TextBox 4"/>
          <p:cNvSpPr txBox="1"/>
          <p:nvPr/>
        </p:nvSpPr>
        <p:spPr>
          <a:xfrm>
            <a:off x="418531" y="4829439"/>
            <a:ext cx="10781732"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Workspace is the directory used to store the source code and other data on which the user is working on in Eclipse.</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This dialog appears only if the java path variable is configured correctly else it does not launch the IDE. To configure the path variable check </a:t>
            </a:r>
            <a:r>
              <a:rPr lang="en-US" sz="2000" dirty="0" smtClean="0">
                <a:latin typeface="Times New Roman" panose="02020603050405020304" pitchFamily="18" charset="0"/>
                <a:cs typeface="Times New Roman" panose="02020603050405020304" pitchFamily="18" charset="0"/>
                <a:hlinkClick r:id="rId3"/>
              </a:rPr>
              <a:t>here</a:t>
            </a:r>
            <a:r>
              <a:rPr lang="en-US"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Eclipse can be used for design, development, testing etc. Lets consider them individually later.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645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3562</Words>
  <Application>Microsoft Office PowerPoint</Application>
  <PresentationFormat>Widescreen</PresentationFormat>
  <Paragraphs>403</Paragraphs>
  <Slides>44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宋体</vt:lpstr>
      <vt:lpstr>Algerian</vt:lpstr>
      <vt:lpstr>Arial</vt:lpstr>
      <vt:lpstr>Calibri</vt:lpstr>
      <vt:lpstr>Calibri Light</vt:lpstr>
      <vt:lpstr>Tahoma</vt:lpstr>
      <vt:lpstr>Times New Roman</vt:lpstr>
      <vt:lpstr>Verdana</vt:lpstr>
      <vt:lpstr>Office Theme</vt:lpstr>
      <vt:lpstr>CSCI 5828 Foundations of Software Engineering</vt:lpstr>
      <vt:lpstr>ECLIPSE IDE</vt:lpstr>
      <vt:lpstr>What is Eclipse</vt:lpstr>
      <vt:lpstr>PowerPoint Presentation</vt:lpstr>
      <vt:lpstr>Why Eclipse </vt:lpstr>
      <vt:lpstr>Plugins</vt:lpstr>
      <vt:lpstr>The Eclipse runtime defines the plug-ins (org.eclipse.osgi and org.eclipse.core.runtime) on which all other plug-ins depend and is responsible for defining a structure for plug-ins and the implementation details of the same.</vt:lpstr>
      <vt:lpstr>PowerPoint Presentation</vt:lpstr>
      <vt:lpstr>GETTING STARTED WITH ECLIPSE DEVELOPMENT</vt:lpstr>
      <vt:lpstr>Features of Eclipse Java Editor</vt:lpstr>
      <vt:lpstr>Code Refactoring in Eclipse</vt:lpstr>
      <vt:lpstr>PowerPoint Presentation</vt:lpstr>
      <vt:lpstr>PowerPoint Presentation</vt:lpstr>
      <vt:lpstr>PowerPoint Presentation</vt:lpstr>
      <vt:lpstr>PowerPoint Presentation</vt:lpstr>
      <vt:lpstr>PowerPoint Presentation</vt:lpstr>
      <vt:lpstr>PowerPoint Presentation</vt:lpstr>
      <vt:lpstr>Java Compiler in Eclipse</vt:lpstr>
      <vt:lpstr>PowerPoint Presentation</vt:lpstr>
      <vt:lpstr>Eclipse java Debugger</vt:lpstr>
      <vt:lpstr>Eclipse Code Comparison</vt:lpstr>
      <vt:lpstr>PowerPoint Presentation</vt:lpstr>
      <vt:lpstr>ECLIPSE IN TESTING</vt:lpstr>
      <vt:lpstr>To use JUnit you must create a separate .java file in your project that will test one of your existing classes. In the Package Explorer area on the left side of the Eclipse window, right-click the class you want to test and click New → JUnit Test Case.(shown in fig 1) </vt:lpstr>
      <vt:lpstr>This creates a test file with built in skeleton of the test cases of the methods in the class and the setup and the teardown methods.(shown in fig 1) </vt:lpstr>
      <vt:lpstr>ECLIPSE IN DESIGN</vt:lpstr>
      <vt:lpstr>ObjectAid : A Plugin for Eclipse</vt:lpstr>
      <vt:lpstr>PowerPoint Presentation</vt:lpstr>
      <vt:lpstr>You can open and drag into it the classes whose diagram you want to create. </vt:lpstr>
      <vt:lpstr>Right click on a class to open the menu which has useful operations through which you can extend the diagram by adding Associates and Relationships. By clicking an operation or attribute , you can go to its source code .</vt:lpstr>
      <vt:lpstr>ObjectAid Advantages</vt:lpstr>
      <vt:lpstr>PowerPoint Presentation</vt:lpstr>
      <vt:lpstr>ECLIPSE IN SOURCE CONTROL</vt:lpstr>
      <vt:lpstr>EGIT - Plugin for Git in Eclipse</vt:lpstr>
      <vt:lpstr>To create a repository click on the Create button in the pop-up and specify a name. A local repository is created with the name specified and initializes Git in the repository. This is equivalent to executing “git init” command in the repository.</vt:lpstr>
      <vt:lpstr>To add the changes made into the local repository we use the commit option. This pushes all the data in the staging area into the local workspace.</vt:lpstr>
      <vt:lpstr>After the changes are committed we can check the branch and the commit changes in the history view of eclipse. To view this right click on the project and select show In history.</vt:lpstr>
      <vt:lpstr>PowerPoint Presentation</vt:lpstr>
      <vt:lpstr>ECLIPSE AND ANT BUILD</vt:lpstr>
      <vt:lpstr>PowerPoint Presentation</vt:lpstr>
      <vt:lpstr>Memory Analyzer in Eclipse</vt:lpstr>
      <vt:lpstr>LTTng Plug-in for Eclipse</vt:lpstr>
      <vt:lpstr>Callgraph plug-in for Eclipse</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Kumar Devaraj</dc:creator>
  <cp:lastModifiedBy>Praveen Kumar Devaraj</cp:lastModifiedBy>
  <cp:revision>225</cp:revision>
  <dcterms:created xsi:type="dcterms:W3CDTF">2015-09-23T19:35:48Z</dcterms:created>
  <dcterms:modified xsi:type="dcterms:W3CDTF">2015-10-04T22:15:58Z</dcterms:modified>
</cp:coreProperties>
</file>