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9" r:id="rId3"/>
    <p:sldId id="259" r:id="rId4"/>
    <p:sldId id="264" r:id="rId5"/>
    <p:sldId id="260" r:id="rId6"/>
    <p:sldId id="265" r:id="rId7"/>
    <p:sldId id="281" r:id="rId8"/>
    <p:sldId id="280" r:id="rId9"/>
    <p:sldId id="261" r:id="rId10"/>
    <p:sldId id="262" r:id="rId11"/>
    <p:sldId id="274" r:id="rId12"/>
    <p:sldId id="276" r:id="rId13"/>
    <p:sldId id="271" r:id="rId14"/>
    <p:sldId id="272" r:id="rId15"/>
    <p:sldId id="273" r:id="rId16"/>
    <p:sldId id="269" r:id="rId17"/>
    <p:sldId id="270" r:id="rId18"/>
    <p:sldId id="266" r:id="rId19"/>
    <p:sldId id="282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BC9987-8C31-024D-B155-A1BA0B89F732}">
          <p14:sldIdLst>
            <p14:sldId id="256"/>
            <p14:sldId id="279"/>
          </p14:sldIdLst>
        </p14:section>
        <p14:section name="Présentation" id="{59361DF7-B786-5140-84B8-94BD32F3085A}">
          <p14:sldIdLst>
            <p14:sldId id="259"/>
            <p14:sldId id="264"/>
          </p14:sldIdLst>
        </p14:section>
        <p14:section name="Organisation" id="{70538EFD-6982-0749-A7C3-6A0655AD5EEB}">
          <p14:sldIdLst>
            <p14:sldId id="260"/>
          </p14:sldIdLst>
        </p14:section>
        <p14:section name="Déroulement" id="{FB28B608-8593-7D47-84B0-78EA6A285277}">
          <p14:sldIdLst>
            <p14:sldId id="265"/>
            <p14:sldId id="281"/>
            <p14:sldId id="280"/>
            <p14:sldId id="261"/>
          </p14:sldIdLst>
        </p14:section>
        <p14:section name="Résultat" id="{54844139-3835-1645-A627-0195A6600AA2}">
          <p14:sldIdLst>
            <p14:sldId id="262"/>
            <p14:sldId id="274"/>
            <p14:sldId id="276"/>
          </p14:sldIdLst>
        </p14:section>
        <p14:section name="Pistes d'amélioration" id="{173289FD-096B-3642-88FD-4AFD6551E278}">
          <p14:sldIdLst>
            <p14:sldId id="271"/>
            <p14:sldId id="272"/>
            <p14:sldId id="273"/>
            <p14:sldId id="269"/>
            <p14:sldId id="270"/>
            <p14:sldId id="266"/>
            <p14:sldId id="282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68E8F-D610-9E47-9998-BA669944FDBE}" type="datetime1">
              <a:rPr lang="fr-FR" smtClean="0"/>
              <a:t>16/12/11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41443-F305-0D43-96B0-66D7212CA35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840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DFCBB-DFB5-B54D-8401-7D2D575CD3EF}" type="datetime1">
              <a:rPr lang="fr-FR" smtClean="0"/>
              <a:t>16/12/11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1CB00-59CA-1449-A7E3-8BECDE6440A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816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1CB00-59CA-1449-A7E3-8BECDE6440A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79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srgbClr val="FFFFFF"/>
                </a:solidFill>
              </a:rPr>
              <a:t>Mozilla – Open Office – Thunderbird – Chrome – Mac OSX </a:t>
            </a:r>
            <a:r>
              <a:rPr lang="en-US" b="1" dirty="0" smtClean="0">
                <a:solidFill>
                  <a:srgbClr val="FFFFFF"/>
                </a:solidFill>
              </a:rPr>
              <a:t>–</a:t>
            </a:r>
            <a:r>
              <a:rPr lang="fr-FR" b="1" dirty="0" smtClean="0">
                <a:solidFill>
                  <a:srgbClr val="FFFFFF"/>
                </a:solidFill>
              </a:rPr>
              <a:t> </a:t>
            </a:r>
            <a:r>
              <a:rPr lang="fr-FR" b="1" dirty="0" err="1" smtClean="0">
                <a:solidFill>
                  <a:srgbClr val="FFFFFF"/>
                </a:solidFill>
              </a:rPr>
              <a:t>Opera</a:t>
            </a:r>
            <a:endParaRPr lang="fr-FR" b="1" dirty="0" smtClean="0">
              <a:solidFill>
                <a:srgbClr val="FFFFFF"/>
              </a:solidFill>
            </a:endParaRPr>
          </a:p>
          <a:p>
            <a:r>
              <a:rPr lang="fr-FR" b="1" dirty="0" smtClean="0"/>
              <a:t>Java Native Access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1CB00-59CA-1449-A7E3-8BECDE6440A5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4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1CB00-59CA-1449-A7E3-8BECDE6440A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84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7F7437-0639-304C-A28E-549AD093A944}" type="datetime1">
              <a:rPr lang="fr-FR" smtClean="0"/>
              <a:t>16/12/11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BCB5-8ABA-8E47-B439-752554C86F65}" type="datetime1">
              <a:rPr lang="fr-FR" smtClean="0"/>
              <a:t>16/12/11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F08A-61D5-4F4B-BA43-F9B3EC481344}" type="datetime1">
              <a:rPr lang="fr-FR" smtClean="0"/>
              <a:t>16/12/11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3C30-1D6E-BC4B-97D3-CB7096722D67}" type="datetime1">
              <a:rPr lang="fr-FR" smtClean="0"/>
              <a:t>16/12/11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F565-381E-824C-AFED-9C372A3928CB}" type="datetime1">
              <a:rPr lang="fr-FR" smtClean="0"/>
              <a:t>16/12/11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FFA5-B8F2-8441-9E61-90A7E3B2A324}" type="datetime1">
              <a:rPr lang="fr-FR" smtClean="0"/>
              <a:t>16/12/11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453B-3618-3D4B-848D-D735A8475F70}" type="datetime1">
              <a:rPr lang="fr-FR" smtClean="0"/>
              <a:t>16/12/11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7AA6-DADC-474D-881B-635784EC38AD}" type="datetime1">
              <a:rPr lang="fr-FR" smtClean="0"/>
              <a:t>16/12/11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ZoneTexte 1"/>
          <p:cNvSpPr txBox="1"/>
          <p:nvPr userDrawn="1"/>
        </p:nvSpPr>
        <p:spPr>
          <a:xfrm>
            <a:off x="1753791" y="302375"/>
            <a:ext cx="2941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C76950"/>
                </a:solidFill>
                <a:latin typeface="Cambria Math"/>
                <a:cs typeface="Cambria Math"/>
              </a:rPr>
              <a:t>1. Présentation du projet</a:t>
            </a:r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/>
            </a:r>
            <a:b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</a:br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2. Organisation du projet</a:t>
            </a:r>
            <a:b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</a:br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3. Déroulement du projet</a:t>
            </a:r>
            <a:endParaRPr lang="fr-FR" sz="20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4790427" y="326569"/>
            <a:ext cx="274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aseline="0" dirty="0" smtClean="0">
                <a:solidFill>
                  <a:srgbClr val="FFFFFF"/>
                </a:solidFill>
                <a:latin typeface="Cambria Math"/>
                <a:cs typeface="Cambria Math"/>
              </a:rPr>
              <a:t>4. Résultat final</a:t>
            </a:r>
          </a:p>
          <a:p>
            <a:r>
              <a:rPr lang="fr-FR" sz="2000" baseline="0" dirty="0" smtClean="0">
                <a:solidFill>
                  <a:srgbClr val="FFFFFF"/>
                </a:solidFill>
                <a:latin typeface="Cambria Math"/>
                <a:cs typeface="Cambria Math"/>
              </a:rPr>
              <a:t>5. Pistes d’amélioration</a:t>
            </a:r>
          </a:p>
        </p:txBody>
      </p:sp>
      <p:pic>
        <p:nvPicPr>
          <p:cNvPr id="14" name="Image 13" descr="Sans titre-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8" y="193524"/>
            <a:ext cx="1219637" cy="1328870"/>
          </a:xfrm>
          <a:prstGeom prst="rect">
            <a:avLst/>
          </a:prstGeom>
        </p:spPr>
      </p:pic>
      <p:pic>
        <p:nvPicPr>
          <p:cNvPr id="15" name="Image 14" descr="Sans titre-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45" y="250960"/>
            <a:ext cx="1011970" cy="1139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C8A1-674A-0E4A-91D4-BBD5A6398B49}" type="datetime1">
              <a:rPr lang="fr-FR" smtClean="0"/>
              <a:t>16/12/11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ZoneTexte 1"/>
          <p:cNvSpPr txBox="1"/>
          <p:nvPr userDrawn="1"/>
        </p:nvSpPr>
        <p:spPr>
          <a:xfrm>
            <a:off x="1753791" y="302375"/>
            <a:ext cx="29418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1. Présentation du projet</a:t>
            </a:r>
            <a:b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</a:br>
            <a:r>
              <a:rPr lang="fr-FR" sz="2000" b="1" dirty="0" smtClean="0">
                <a:solidFill>
                  <a:srgbClr val="C76950"/>
                </a:solidFill>
                <a:latin typeface="Cambria Math"/>
                <a:cs typeface="Cambria Math"/>
              </a:rPr>
              <a:t>2. </a:t>
            </a:r>
            <a:r>
              <a:rPr lang="fr-FR" sz="2000" dirty="0" smtClean="0">
                <a:solidFill>
                  <a:srgbClr val="C76950"/>
                </a:solidFill>
                <a:latin typeface="Cambria Math"/>
                <a:cs typeface="Cambria Math"/>
              </a:rPr>
              <a:t>Organisation du projet</a:t>
            </a:r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/>
            </a:r>
            <a:b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</a:br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3. </a:t>
            </a:r>
            <a:r>
              <a:rPr lang="fr-FR" sz="2000" b="1" dirty="0" smtClean="0">
                <a:solidFill>
                  <a:schemeClr val="bg1"/>
                </a:solidFill>
                <a:latin typeface="Cambria Math"/>
                <a:cs typeface="Cambria Math"/>
              </a:rPr>
              <a:t>Déroulement du projet</a:t>
            </a:r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/>
            </a:r>
            <a:b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</a:br>
            <a:endParaRPr lang="fr-FR" sz="20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4790427" y="326569"/>
            <a:ext cx="274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aseline="0" dirty="0" smtClean="0">
                <a:solidFill>
                  <a:srgbClr val="FFFFFF"/>
                </a:solidFill>
                <a:latin typeface="Cambria Math"/>
                <a:cs typeface="Cambria Math"/>
              </a:rPr>
              <a:t>4. Résultat final</a:t>
            </a:r>
          </a:p>
          <a:p>
            <a:r>
              <a:rPr lang="fr-FR" sz="2000" baseline="0" dirty="0" smtClean="0">
                <a:solidFill>
                  <a:srgbClr val="FFFFFF"/>
                </a:solidFill>
                <a:latin typeface="Cambria Math"/>
                <a:cs typeface="Cambria Math"/>
              </a:rPr>
              <a:t>5. Pistes d’amélioration</a:t>
            </a:r>
          </a:p>
        </p:txBody>
      </p:sp>
      <p:pic>
        <p:nvPicPr>
          <p:cNvPr id="14" name="Image 13" descr="Sans titre-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8" y="193524"/>
            <a:ext cx="1219637" cy="1328870"/>
          </a:xfrm>
          <a:prstGeom prst="rect">
            <a:avLst/>
          </a:prstGeom>
        </p:spPr>
      </p:pic>
      <p:pic>
        <p:nvPicPr>
          <p:cNvPr id="15" name="Image 14" descr="Sans titre-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45" y="250960"/>
            <a:ext cx="1011970" cy="11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AFF8-C693-2F49-A07F-C2E6545B421F}" type="datetime1">
              <a:rPr lang="fr-FR" smtClean="0"/>
              <a:t>16/12/11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ZoneTexte 1"/>
          <p:cNvSpPr txBox="1"/>
          <p:nvPr userDrawn="1"/>
        </p:nvSpPr>
        <p:spPr>
          <a:xfrm>
            <a:off x="1753791" y="302375"/>
            <a:ext cx="29546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solidFill>
                  <a:srgbClr val="FFFFFF"/>
                </a:solidFill>
                <a:latin typeface="Cambria Math"/>
                <a:cs typeface="Cambria Math"/>
              </a:rPr>
              <a:t>1. Présentation du projet</a:t>
            </a:r>
            <a:br>
              <a:rPr lang="fr-FR" sz="2000" dirty="0" smtClean="0">
                <a:solidFill>
                  <a:srgbClr val="FFFFFF"/>
                </a:solidFill>
                <a:latin typeface="Cambria Math"/>
                <a:cs typeface="Cambria Math"/>
              </a:rPr>
            </a:br>
            <a:r>
              <a:rPr lang="fr-FR" sz="2000" dirty="0" smtClean="0">
                <a:solidFill>
                  <a:srgbClr val="FFFFFF"/>
                </a:solidFill>
                <a:latin typeface="Cambria Math"/>
                <a:cs typeface="Cambria Math"/>
              </a:rPr>
              <a:t>2. </a:t>
            </a:r>
            <a:r>
              <a:rPr lang="fr-FR" sz="2000" b="1" dirty="0" smtClean="0">
                <a:solidFill>
                  <a:srgbClr val="FFFFFF"/>
                </a:solidFill>
                <a:latin typeface="Cambria Math"/>
                <a:cs typeface="Cambria Math"/>
              </a:rPr>
              <a:t>Organisation du projet</a:t>
            </a:r>
            <a:endParaRPr lang="fr-FR" sz="2000" dirty="0" smtClean="0">
              <a:solidFill>
                <a:srgbClr val="FFFFFF"/>
              </a:solidFill>
              <a:latin typeface="Cambria Math"/>
              <a:cs typeface="Cambria Math"/>
            </a:endParaRPr>
          </a:p>
          <a:p>
            <a:r>
              <a:rPr lang="fr-FR" sz="2000" b="1" dirty="0" smtClean="0">
                <a:solidFill>
                  <a:srgbClr val="C76950"/>
                </a:solidFill>
                <a:latin typeface="Cambria Math"/>
                <a:cs typeface="Cambria Math"/>
              </a:rPr>
              <a:t>3. </a:t>
            </a:r>
            <a:r>
              <a:rPr lang="fr-FR" sz="2000" dirty="0" smtClean="0">
                <a:solidFill>
                  <a:srgbClr val="C76950"/>
                </a:solidFill>
                <a:latin typeface="Cambria Math"/>
                <a:cs typeface="Cambria Math"/>
              </a:rPr>
              <a:t>Déroulement du projet</a:t>
            </a:r>
            <a:br>
              <a:rPr lang="fr-FR" sz="2000" dirty="0" smtClean="0">
                <a:solidFill>
                  <a:srgbClr val="C76950"/>
                </a:solidFill>
                <a:latin typeface="Cambria Math"/>
                <a:cs typeface="Cambria Math"/>
              </a:rPr>
            </a:br>
            <a:endParaRPr lang="fr-FR" sz="2000" b="1" dirty="0">
              <a:solidFill>
                <a:srgbClr val="C76950"/>
              </a:solidFill>
              <a:latin typeface="Cambria Math"/>
              <a:cs typeface="Cambria Math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4790427" y="326569"/>
            <a:ext cx="274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aseline="0" dirty="0" smtClean="0">
                <a:solidFill>
                  <a:srgbClr val="FFFFFF"/>
                </a:solidFill>
                <a:latin typeface="Cambria Math"/>
                <a:cs typeface="Cambria Math"/>
              </a:rPr>
              <a:t>4. Résultat final</a:t>
            </a:r>
          </a:p>
          <a:p>
            <a:r>
              <a:rPr lang="fr-FR" sz="2000" baseline="0" dirty="0" smtClean="0">
                <a:solidFill>
                  <a:srgbClr val="FFFFFF"/>
                </a:solidFill>
                <a:latin typeface="Cambria Math"/>
                <a:cs typeface="Cambria Math"/>
              </a:rPr>
              <a:t>5. Pistes d’amélioration</a:t>
            </a:r>
          </a:p>
        </p:txBody>
      </p:sp>
      <p:pic>
        <p:nvPicPr>
          <p:cNvPr id="14" name="Image 13" descr="Sans titre-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8" y="193524"/>
            <a:ext cx="1219637" cy="1328870"/>
          </a:xfrm>
          <a:prstGeom prst="rect">
            <a:avLst/>
          </a:prstGeom>
        </p:spPr>
      </p:pic>
      <p:pic>
        <p:nvPicPr>
          <p:cNvPr id="15" name="Image 14" descr="Sans titre-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45" y="250960"/>
            <a:ext cx="1011970" cy="11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80D6-1101-FB4B-91CD-B467A58BB989}" type="datetime1">
              <a:rPr lang="fr-FR" smtClean="0"/>
              <a:t>16/12/11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ZoneTexte 1"/>
          <p:cNvSpPr txBox="1"/>
          <p:nvPr userDrawn="1"/>
        </p:nvSpPr>
        <p:spPr>
          <a:xfrm>
            <a:off x="1753791" y="302375"/>
            <a:ext cx="2941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1. Présentation du projet</a:t>
            </a:r>
            <a:b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</a:br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2. Organisation du projet</a:t>
            </a:r>
            <a:b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</a:br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3. Déroulement du projet</a:t>
            </a:r>
            <a:endParaRPr lang="fr-FR" sz="20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4790427" y="326569"/>
            <a:ext cx="274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baseline="0" dirty="0" smtClean="0">
                <a:solidFill>
                  <a:srgbClr val="C76950"/>
                </a:solidFill>
                <a:latin typeface="Cambria Math"/>
                <a:cs typeface="Cambria Math"/>
              </a:rPr>
              <a:t>4. Résultat final</a:t>
            </a:r>
          </a:p>
          <a:p>
            <a:r>
              <a:rPr lang="fr-FR" sz="2000" b="0" baseline="0" dirty="0" smtClean="0">
                <a:solidFill>
                  <a:srgbClr val="FFFFFF"/>
                </a:solidFill>
                <a:latin typeface="Cambria Math"/>
                <a:cs typeface="Cambria Math"/>
              </a:rPr>
              <a:t>5. Pistes d’amélioration</a:t>
            </a:r>
          </a:p>
        </p:txBody>
      </p:sp>
      <p:pic>
        <p:nvPicPr>
          <p:cNvPr id="14" name="Image 13" descr="Sans titre-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8" y="193524"/>
            <a:ext cx="1219637" cy="1328870"/>
          </a:xfrm>
          <a:prstGeom prst="rect">
            <a:avLst/>
          </a:prstGeom>
        </p:spPr>
      </p:pic>
      <p:pic>
        <p:nvPicPr>
          <p:cNvPr id="15" name="Image 14" descr="Sans titre-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45" y="250960"/>
            <a:ext cx="1011970" cy="11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917C-560B-3A41-B5CC-3FF4B46808D5}" type="datetime1">
              <a:rPr lang="fr-FR" smtClean="0"/>
              <a:t>16/12/11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ZoneTexte 1"/>
          <p:cNvSpPr txBox="1"/>
          <p:nvPr userDrawn="1"/>
        </p:nvSpPr>
        <p:spPr>
          <a:xfrm>
            <a:off x="1753791" y="302375"/>
            <a:ext cx="2941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1. Présentation du projet</a:t>
            </a:r>
            <a:b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</a:br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2. Organisation du projet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3. Déroulement du projet</a:t>
            </a:r>
            <a:endParaRPr lang="fr-FR" sz="20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4790427" y="326569"/>
            <a:ext cx="274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aseline="0" dirty="0" smtClean="0">
                <a:solidFill>
                  <a:srgbClr val="FFFFFF"/>
                </a:solidFill>
                <a:latin typeface="Cambria Math"/>
                <a:cs typeface="Cambria Math"/>
              </a:rPr>
              <a:t>4. Résultat final</a:t>
            </a:r>
          </a:p>
          <a:p>
            <a:r>
              <a:rPr lang="fr-FR" sz="2000" baseline="0" dirty="0" smtClean="0">
                <a:solidFill>
                  <a:srgbClr val="C76950"/>
                </a:solidFill>
                <a:latin typeface="Cambria Math"/>
                <a:cs typeface="Cambria Math"/>
              </a:rPr>
              <a:t>5. Pistes d’amélioration</a:t>
            </a:r>
          </a:p>
        </p:txBody>
      </p:sp>
      <p:pic>
        <p:nvPicPr>
          <p:cNvPr id="14" name="Image 13" descr="Sans titre-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8" y="193524"/>
            <a:ext cx="1219637" cy="1328870"/>
          </a:xfrm>
          <a:prstGeom prst="rect">
            <a:avLst/>
          </a:prstGeom>
        </p:spPr>
      </p:pic>
      <p:pic>
        <p:nvPicPr>
          <p:cNvPr id="15" name="Image 14" descr="Sans titre-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45" y="250960"/>
            <a:ext cx="1011970" cy="11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AF579D-3AB6-5B41-88FC-E3F20A5F6EC1}" type="datetime1">
              <a:rPr lang="fr-FR" smtClean="0"/>
              <a:t>16/12/11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3D8E-262D-7546-B6E2-CA4C72D4B6E4}" type="datetime1">
              <a:rPr lang="fr-FR" smtClean="0"/>
              <a:t>16/12/11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6285-3712-814C-B972-1A795C4B729E}" type="datetime1">
              <a:rPr lang="fr-FR" smtClean="0"/>
              <a:t>16/12/11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0D0EC98-F4CC-824B-82BB-EC093B70F9DA}" type="datetime1">
              <a:rPr lang="fr-FR" smtClean="0"/>
              <a:t>16/12/11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1" Type="http://schemas.microsoft.com/office/2007/relationships/media" Target="file://localhost/Users/Seb/Dropbox/pgrou/Film%20PGROU.mov" TargetMode="External"/><Relationship Id="rId2" Type="http://schemas.openxmlformats.org/officeDocument/2006/relationships/video" Target="file://localhost/Users/Seb/Dropbox/pgrou/Film%20PGROU.mov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8423" y="2052960"/>
            <a:ext cx="6680246" cy="18288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fr-FR" sz="2000" dirty="0" smtClean="0">
                <a:latin typeface="Adobe Caslon Pro"/>
                <a:cs typeface="Adobe Caslon Pro"/>
              </a:rPr>
              <a:t>Correcteur orthographique et grammatical de </a:t>
            </a:r>
            <a:r>
              <a:rPr lang="fr-FR" sz="2000" dirty="0" err="1" smtClean="0">
                <a:latin typeface="Adobe Caslon Pro"/>
                <a:cs typeface="Adobe Caslon Pro"/>
              </a:rPr>
              <a:t>pdf</a:t>
            </a:r>
            <a:r>
              <a:rPr lang="fr-FR" sz="1800" dirty="0" smtClean="0">
                <a:latin typeface="Adobe Caslon Pro"/>
                <a:cs typeface="Adobe Caslon Pro"/>
              </a:rPr>
              <a:t/>
            </a:r>
            <a:br>
              <a:rPr lang="fr-FR" sz="1800" dirty="0" smtClean="0">
                <a:latin typeface="Adobe Caslon Pro"/>
                <a:cs typeface="Adobe Caslon Pro"/>
              </a:rPr>
            </a:br>
            <a:r>
              <a:rPr lang="fr-FR" sz="1800" dirty="0" smtClean="0">
                <a:latin typeface="Adobe Caslon Pro"/>
                <a:cs typeface="Adobe Caslon Pro"/>
              </a:rPr>
              <a:t/>
            </a:r>
            <a:br>
              <a:rPr lang="fr-FR" sz="1800" dirty="0" smtClean="0">
                <a:latin typeface="Adobe Caslon Pro"/>
                <a:cs typeface="Adobe Caslon Pro"/>
              </a:rPr>
            </a:br>
            <a:r>
              <a:rPr lang="fr-FR" sz="1800" dirty="0" smtClean="0">
                <a:latin typeface="Adobe Caslon Pro"/>
                <a:cs typeface="Adobe Caslon Pro"/>
              </a:rPr>
              <a:t/>
            </a:r>
            <a:br>
              <a:rPr lang="fr-FR" sz="1800" dirty="0" smtClean="0">
                <a:latin typeface="Adobe Caslon Pro"/>
                <a:cs typeface="Adobe Caslon Pro"/>
              </a:rPr>
            </a:br>
            <a:r>
              <a:rPr lang="fr-FR" sz="1800" i="1" dirty="0" smtClean="0">
                <a:latin typeface="Adobe Caslon Pro"/>
                <a:cs typeface="Adobe Caslon Pro"/>
              </a:rPr>
              <a:t>Projet en groupe</a:t>
            </a:r>
            <a:endParaRPr lang="fr-FR" sz="1800" i="1" dirty="0">
              <a:latin typeface="Adobe Caslon Pro"/>
              <a:cs typeface="Adobe Caslon Pro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8424" y="2293722"/>
            <a:ext cx="6680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rgbClr val="C76950"/>
                </a:solidFill>
                <a:latin typeface="Adobe Caslon Pro"/>
                <a:cs typeface="Adobe Caslon Pro"/>
              </a:rPr>
              <a:t>~</a:t>
            </a:r>
            <a:endParaRPr lang="fr-FR" sz="8000" dirty="0">
              <a:solidFill>
                <a:srgbClr val="C769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1657" y="4312911"/>
            <a:ext cx="391884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C76950"/>
                </a:solidFill>
                <a:latin typeface="Adobe Caslon Pro"/>
                <a:cs typeface="Adobe Caslon Pro"/>
              </a:rPr>
              <a:t>Chef de Projet : </a:t>
            </a:r>
            <a:r>
              <a:rPr lang="fr-FR" b="1" dirty="0" smtClean="0">
                <a:solidFill>
                  <a:srgbClr val="C76950"/>
                </a:solidFill>
                <a:latin typeface="Adobe Caslon Pro"/>
                <a:cs typeface="Adobe Caslon Pro"/>
              </a:rPr>
              <a:t>	</a:t>
            </a:r>
            <a:r>
              <a:rPr lang="fr-FR" dirty="0">
                <a:solidFill>
                  <a:schemeClr val="bg1"/>
                </a:solidFill>
                <a:latin typeface="Adobe Caslon Pro"/>
                <a:cs typeface="Adobe Caslon Pro"/>
              </a:rPr>
              <a:t>MAINGUY Marie </a:t>
            </a:r>
            <a:endParaRPr lang="fr-FR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endParaRPr lang="fr-FR" dirty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r>
              <a:rPr lang="fr-FR" sz="2000" b="1" dirty="0" smtClean="0">
                <a:solidFill>
                  <a:srgbClr val="C76950"/>
                </a:solidFill>
                <a:latin typeface="Adobe Caslon Pro"/>
                <a:cs typeface="Adobe Caslon Pro"/>
              </a:rPr>
              <a:t>Équipe Projet : </a:t>
            </a:r>
          </a:p>
          <a:p>
            <a:pPr algn="r"/>
            <a:r>
              <a:rPr lang="fr-FR" dirty="0" smtClean="0">
                <a:solidFill>
                  <a:schemeClr val="bg1"/>
                </a:solidFill>
                <a:latin typeface="Adobe Caslon Pro"/>
                <a:cs typeface="Adobe Caslon Pro"/>
              </a:rPr>
              <a:t>			BRO </a:t>
            </a:r>
            <a:r>
              <a:rPr lang="fr-FR" dirty="0">
                <a:solidFill>
                  <a:schemeClr val="bg1"/>
                </a:solidFill>
                <a:latin typeface="Adobe Caslon Pro"/>
                <a:cs typeface="Adobe Caslon Pro"/>
              </a:rPr>
              <a:t>Sébastien</a:t>
            </a:r>
          </a:p>
          <a:p>
            <a:pPr algn="r"/>
            <a:r>
              <a:rPr lang="fr-FR" dirty="0" smtClean="0">
                <a:solidFill>
                  <a:schemeClr val="bg1"/>
                </a:solidFill>
                <a:latin typeface="Adobe Caslon Pro"/>
                <a:cs typeface="Adobe Caslon Pro"/>
              </a:rPr>
              <a:t>			KELDER </a:t>
            </a:r>
            <a:r>
              <a:rPr lang="fr-FR" dirty="0">
                <a:solidFill>
                  <a:schemeClr val="bg1"/>
                </a:solidFill>
                <a:latin typeface="Adobe Caslon Pro"/>
                <a:cs typeface="Adobe Caslon Pro"/>
              </a:rPr>
              <a:t>Pauline</a:t>
            </a:r>
          </a:p>
          <a:p>
            <a:pPr algn="r"/>
            <a:r>
              <a:rPr lang="fr-FR" dirty="0" smtClean="0">
                <a:solidFill>
                  <a:schemeClr val="bg1"/>
                </a:solidFill>
                <a:latin typeface="Adobe Caslon Pro"/>
                <a:cs typeface="Adobe Caslon Pro"/>
              </a:rPr>
              <a:t>			LAURENT </a:t>
            </a:r>
            <a:r>
              <a:rPr lang="fr-FR" dirty="0">
                <a:solidFill>
                  <a:schemeClr val="bg1"/>
                </a:solidFill>
                <a:latin typeface="Adobe Caslon Pro"/>
                <a:cs typeface="Adobe Caslon Pro"/>
              </a:rPr>
              <a:t>Marc</a:t>
            </a:r>
          </a:p>
          <a:p>
            <a:pPr algn="r"/>
            <a:r>
              <a:rPr lang="fr-FR" dirty="0" smtClean="0">
                <a:solidFill>
                  <a:schemeClr val="bg1"/>
                </a:solidFill>
                <a:latin typeface="Adobe Caslon Pro"/>
                <a:cs typeface="Adobe Caslon Pro"/>
              </a:rPr>
              <a:t>			MANGOLD </a:t>
            </a:r>
            <a:r>
              <a:rPr lang="fr-FR" dirty="0">
                <a:solidFill>
                  <a:schemeClr val="bg1"/>
                </a:solidFill>
                <a:latin typeface="Adobe Caslon Pro"/>
                <a:cs typeface="Adobe Caslon Pro"/>
              </a:rPr>
              <a:t>Anaïs</a:t>
            </a:r>
          </a:p>
          <a:p>
            <a:pPr algn="r"/>
            <a:r>
              <a:rPr lang="fr-FR" dirty="0" smtClean="0">
                <a:solidFill>
                  <a:schemeClr val="bg1"/>
                </a:solidFill>
                <a:latin typeface="Adobe Caslon Pro"/>
                <a:cs typeface="Adobe Caslon Pro"/>
              </a:rPr>
              <a:t>			REY </a:t>
            </a:r>
            <a:r>
              <a:rPr lang="fr-FR" dirty="0">
                <a:solidFill>
                  <a:schemeClr val="bg1"/>
                </a:solidFill>
                <a:latin typeface="Adobe Caslon Pro"/>
                <a:cs typeface="Adobe Caslon Pro"/>
              </a:rPr>
              <a:t>Nicolas</a:t>
            </a:r>
          </a:p>
          <a:p>
            <a:endParaRPr lang="fr-FR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endParaRPr lang="fr-FR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sp>
        <p:nvSpPr>
          <p:cNvPr id="7" name="ZoneTexte 6"/>
          <p:cNvSpPr txBox="1"/>
          <p:nvPr/>
        </p:nvSpPr>
        <p:spPr>
          <a:xfrm rot="16200000">
            <a:off x="6919606" y="3056085"/>
            <a:ext cx="365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Vendredi 16 décembre 2011</a:t>
            </a:r>
            <a:endParaRPr lang="fr-FR" sz="24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8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>
            <a:normAutofit/>
          </a:bodyPr>
          <a:lstStyle/>
          <a:p>
            <a:r>
              <a:rPr lang="fr-FR" sz="2800" dirty="0"/>
              <a:t>Interface</a:t>
            </a:r>
          </a:p>
          <a:p>
            <a:pPr>
              <a:buNone/>
            </a:pPr>
            <a:endParaRPr lang="fr-FR" sz="1800" b="1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§"/>
            </a:pP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900" spc="100" dirty="0"/>
              <a:t>Code en Java donc JEE</a:t>
            </a:r>
          </a:p>
          <a:p>
            <a:pPr>
              <a:buFont typeface="Wingdings" charset="2"/>
              <a:buChar char="§"/>
            </a:pPr>
            <a:r>
              <a:rPr lang="fr-FR" sz="1900" spc="100" dirty="0"/>
              <a:t> Utilisation d’un serveur Java sous Linux (problème résolu pour </a:t>
            </a:r>
            <a:r>
              <a:rPr lang="fr-FR" sz="1900" spc="100" dirty="0" err="1"/>
              <a:t>Hunspell</a:t>
            </a:r>
            <a:r>
              <a:rPr lang="fr-FR" sz="1900" spc="100" dirty="0"/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73109" y="4683513"/>
            <a:ext cx="1870790" cy="491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cxnSp>
        <p:nvCxnSpPr>
          <p:cNvPr id="7" name="Straight Arrow Connector 6"/>
          <p:cNvCxnSpPr>
            <a:stCxn id="2" idx="3"/>
            <a:endCxn id="8" idx="1"/>
          </p:cNvCxnSpPr>
          <p:nvPr/>
        </p:nvCxnSpPr>
        <p:spPr>
          <a:xfrm>
            <a:off x="2143899" y="4929295"/>
            <a:ext cx="3755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519422" y="4683513"/>
            <a:ext cx="1870790" cy="491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Web.xml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8" idx="3"/>
            <a:endCxn id="15" idx="1"/>
          </p:cNvCxnSpPr>
          <p:nvPr/>
        </p:nvCxnSpPr>
        <p:spPr>
          <a:xfrm>
            <a:off x="4390212" y="4929295"/>
            <a:ext cx="336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726959" y="4683513"/>
            <a:ext cx="1870790" cy="491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</a:t>
            </a:r>
            <a:r>
              <a:rPr lang="fr-FR" dirty="0" err="1" smtClean="0"/>
              <a:t>ervlet.java</a:t>
            </a:r>
            <a:endParaRPr lang="fr-FR" dirty="0"/>
          </a:p>
        </p:txBody>
      </p:sp>
      <p:cxnSp>
        <p:nvCxnSpPr>
          <p:cNvPr id="27" name="Straight Arrow Connector 26"/>
          <p:cNvCxnSpPr>
            <a:stCxn id="15" idx="3"/>
            <a:endCxn id="28" idx="1"/>
          </p:cNvCxnSpPr>
          <p:nvPr/>
        </p:nvCxnSpPr>
        <p:spPr>
          <a:xfrm flipV="1">
            <a:off x="6597749" y="4191950"/>
            <a:ext cx="320353" cy="737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918102" y="3946168"/>
            <a:ext cx="1870790" cy="491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Code.java</a:t>
            </a:r>
            <a:endParaRPr lang="fr-FR" dirty="0"/>
          </a:p>
        </p:txBody>
      </p:sp>
      <p:cxnSp>
        <p:nvCxnSpPr>
          <p:cNvPr id="33" name="Straight Arrow Connector 32"/>
          <p:cNvCxnSpPr>
            <a:stCxn id="15" idx="3"/>
            <a:endCxn id="34" idx="1"/>
          </p:cNvCxnSpPr>
          <p:nvPr/>
        </p:nvCxnSpPr>
        <p:spPr>
          <a:xfrm>
            <a:off x="6597749" y="4929295"/>
            <a:ext cx="320353" cy="64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918102" y="5327477"/>
            <a:ext cx="1870790" cy="491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Interface.jsp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5" grpId="0" animBg="1"/>
      <p:bldP spid="28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>
            <a:normAutofit/>
          </a:bodyPr>
          <a:lstStyle/>
          <a:p>
            <a:r>
              <a:rPr lang="fr-FR" sz="2800" dirty="0"/>
              <a:t>Interface </a:t>
            </a:r>
            <a:r>
              <a:rPr lang="en-US" sz="2800" dirty="0"/>
              <a:t>–</a:t>
            </a:r>
            <a:r>
              <a:rPr lang="fr-FR" sz="2800" dirty="0"/>
              <a:t> Fonctionnement</a:t>
            </a:r>
          </a:p>
          <a:p>
            <a:pPr>
              <a:buNone/>
            </a:pPr>
            <a:endParaRPr lang="fr-FR" sz="18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Capture d’écran 2011-12-14 à 12.46.1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05"/>
          <a:stretch/>
        </p:blipFill>
        <p:spPr>
          <a:xfrm>
            <a:off x="326378" y="2457564"/>
            <a:ext cx="8503479" cy="4060234"/>
          </a:xfrm>
          <a:prstGeom prst="rect">
            <a:avLst/>
          </a:prstGeom>
        </p:spPr>
      </p:pic>
      <p:pic>
        <p:nvPicPr>
          <p:cNvPr id="3" name="Picture 2" descr="Capture d’écran 2011-12-14 à 13.28.4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8" y="3402135"/>
            <a:ext cx="8503479" cy="31156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Présentation de l’outil</a:t>
            </a:r>
            <a:endParaRPr lang="fr-FR" sz="2800" dirty="0"/>
          </a:p>
          <a:p>
            <a:pPr>
              <a:buNone/>
            </a:pPr>
            <a:endParaRPr lang="fr-FR" sz="1800" b="1" dirty="0" smtClean="0">
              <a:solidFill>
                <a:schemeClr val="tx1"/>
              </a:solidFill>
            </a:endParaRPr>
          </a:p>
        </p:txBody>
      </p:sp>
      <p:pic>
        <p:nvPicPr>
          <p:cNvPr id="7" name="Film PGROU.mov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66683" y="1657946"/>
            <a:ext cx="8806369" cy="50348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2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Sélection des zones à corriger</a:t>
            </a:r>
          </a:p>
          <a:p>
            <a:endParaRPr lang="fr-FR" sz="2400" dirty="0" smtClean="0"/>
          </a:p>
          <a:p>
            <a:pPr lvl="1"/>
            <a:r>
              <a:rPr lang="fr-FR" sz="2000" dirty="0" smtClean="0"/>
              <a:t>Saisie manuelle</a:t>
            </a:r>
          </a:p>
          <a:p>
            <a:pPr lvl="1"/>
            <a:r>
              <a:rPr lang="fr-FR" sz="2000" dirty="0" smtClean="0"/>
              <a:t>Saisie multiple</a:t>
            </a:r>
          </a:p>
          <a:p>
            <a:pPr lvl="1"/>
            <a:r>
              <a:rPr lang="fr-FR" sz="2000" dirty="0" smtClean="0"/>
              <a:t>Gain en interactivité</a:t>
            </a:r>
          </a:p>
          <a:p>
            <a:pPr marL="365760" lvl="1" indent="0">
              <a:buNone/>
            </a:pPr>
            <a:endParaRPr lang="fr-FR" sz="2000" dirty="0" smtClean="0"/>
          </a:p>
          <a:p>
            <a:pPr lvl="1"/>
            <a:endParaRPr lang="fr-FR" sz="2000" dirty="0" smtClean="0"/>
          </a:p>
          <a:p>
            <a:r>
              <a:rPr lang="fr-FR" sz="2400" dirty="0" smtClean="0"/>
              <a:t>Pistes à explorer: </a:t>
            </a:r>
          </a:p>
          <a:p>
            <a:pPr lvl="1"/>
            <a:r>
              <a:rPr lang="fr-FR" sz="2000" dirty="0" smtClean="0"/>
              <a:t>CSS3</a:t>
            </a:r>
          </a:p>
          <a:p>
            <a:pPr lvl="1"/>
            <a:r>
              <a:rPr lang="fr-FR" sz="2000" dirty="0" err="1" smtClean="0"/>
              <a:t>PDFToImage</a:t>
            </a:r>
            <a:r>
              <a:rPr lang="fr-FR" sz="2000" dirty="0" smtClean="0"/>
              <a:t>, etc.</a:t>
            </a:r>
            <a:endParaRPr lang="fr-FR" sz="2000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 l="4923" r="2474"/>
          <a:stretch>
            <a:fillRect/>
          </a:stretch>
        </p:blipFill>
        <p:spPr bwMode="auto">
          <a:xfrm>
            <a:off x="5408280" y="1851362"/>
            <a:ext cx="2992581" cy="4275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408280" y="2040513"/>
            <a:ext cx="1952276" cy="3241675"/>
          </a:xfrm>
          <a:prstGeom prst="rect">
            <a:avLst/>
          </a:prstGeom>
          <a:noFill/>
          <a:ln w="31750">
            <a:solidFill>
              <a:srgbClr val="943634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Comptes utilisateurs avec historique</a:t>
            </a:r>
          </a:p>
          <a:p>
            <a:endParaRPr lang="fr-FR" sz="2400" dirty="0" smtClean="0"/>
          </a:p>
          <a:p>
            <a:pPr lvl="1"/>
            <a:r>
              <a:rPr lang="fr-FR" sz="2000" dirty="0" smtClean="0"/>
              <a:t>Compte personnalisé</a:t>
            </a:r>
          </a:p>
          <a:p>
            <a:pPr lvl="1"/>
            <a:r>
              <a:rPr lang="fr-FR" sz="2000" dirty="0" smtClean="0"/>
              <a:t>Trace des anciennes corrections</a:t>
            </a:r>
          </a:p>
          <a:p>
            <a:pPr lvl="1"/>
            <a:endParaRPr lang="fr-FR" sz="2000" dirty="0" smtClean="0"/>
          </a:p>
          <a:p>
            <a:pPr lvl="1"/>
            <a:endParaRPr lang="fr-FR" sz="2000" dirty="0" smtClean="0"/>
          </a:p>
          <a:p>
            <a:pPr lvl="1"/>
            <a:endParaRPr lang="fr-FR" sz="2000" dirty="0" smtClean="0"/>
          </a:p>
          <a:p>
            <a:r>
              <a:rPr lang="fr-FR" sz="2400" dirty="0" smtClean="0"/>
              <a:t>Piste à explorer:</a:t>
            </a:r>
          </a:p>
          <a:p>
            <a:endParaRPr lang="fr-FR" sz="2400" dirty="0" smtClean="0"/>
          </a:p>
          <a:p>
            <a:pPr lvl="1"/>
            <a:r>
              <a:rPr lang="fr-FR" sz="2000" dirty="0" smtClean="0"/>
              <a:t>Implémentation d’une base de données</a:t>
            </a:r>
          </a:p>
          <a:p>
            <a:pPr lvl="1"/>
            <a:endParaRPr lang="fr-FR" sz="2000" dirty="0" smtClean="0"/>
          </a:p>
          <a:p>
            <a:pPr lvl="1">
              <a:buNone/>
            </a:pPr>
            <a:endParaRPr lang="fr-FR" sz="2000" dirty="0" smtClean="0"/>
          </a:p>
        </p:txBody>
      </p:sp>
      <p:pic>
        <p:nvPicPr>
          <p:cNvPr id="4" name="Image 3" descr="bdd-images-basec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9090" y="1912152"/>
            <a:ext cx="3657600" cy="33147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0999" y="1931359"/>
            <a:ext cx="8407893" cy="440740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Traitement des formules mathématiques</a:t>
            </a:r>
          </a:p>
          <a:p>
            <a:endParaRPr lang="fr-FR" sz="2400" dirty="0" smtClean="0"/>
          </a:p>
          <a:p>
            <a:pPr lvl="1"/>
            <a:r>
              <a:rPr lang="fr-FR" sz="2000" dirty="0" smtClean="0"/>
              <a:t>Réutilisation de la formule…</a:t>
            </a:r>
          </a:p>
          <a:p>
            <a:pPr lvl="1"/>
            <a:r>
              <a:rPr lang="fr-FR" sz="2000" dirty="0" smtClean="0"/>
              <a:t>…voire, correction!</a:t>
            </a:r>
          </a:p>
          <a:p>
            <a:pPr lvl="1"/>
            <a:endParaRPr lang="fr-FR" sz="2000" dirty="0" smtClean="0"/>
          </a:p>
          <a:p>
            <a:pPr lvl="1"/>
            <a:endParaRPr lang="fr-FR" sz="2000" dirty="0" smtClean="0"/>
          </a:p>
          <a:p>
            <a:r>
              <a:rPr lang="fr-FR" sz="2400" dirty="0" smtClean="0"/>
              <a:t>Piste à explorer:</a:t>
            </a:r>
          </a:p>
          <a:p>
            <a:endParaRPr lang="fr-FR" sz="2400" dirty="0" smtClean="0"/>
          </a:p>
          <a:p>
            <a:pPr lvl="1"/>
            <a:r>
              <a:rPr lang="fr-FR" sz="2000" dirty="0" smtClean="0"/>
              <a:t>Changer d’extracteur: </a:t>
            </a:r>
            <a:r>
              <a:rPr lang="fr-FR" sz="2000" dirty="0" err="1" smtClean="0"/>
              <a:t>PDFBox</a:t>
            </a:r>
            <a:r>
              <a:rPr lang="fr-FR" sz="2000" dirty="0" smtClean="0"/>
              <a:t> inefficace</a:t>
            </a:r>
            <a:endParaRPr lang="fr-FR" sz="2000" dirty="0"/>
          </a:p>
        </p:txBody>
      </p:sp>
      <p:pic>
        <p:nvPicPr>
          <p:cNvPr id="4" name="Image 3" descr="emprunt_men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6195" y="2763463"/>
            <a:ext cx="1917700" cy="1371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Amélioration</a:t>
            </a:r>
            <a:r>
              <a:rPr lang="fr-FR" sz="3200" b="1" dirty="0" smtClean="0">
                <a:solidFill>
                  <a:srgbClr val="C76950"/>
                </a:solidFill>
              </a:rPr>
              <a:t> </a:t>
            </a:r>
            <a:r>
              <a:rPr lang="fr-FR" sz="2800" dirty="0"/>
              <a:t>de la correction en ligne après traitement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 t="8992" r="48410" b="40280"/>
          <a:stretch>
            <a:fillRect/>
          </a:stretch>
        </p:blipFill>
        <p:spPr bwMode="auto">
          <a:xfrm>
            <a:off x="380999" y="2973870"/>
            <a:ext cx="4647952" cy="249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576149" y="5378204"/>
            <a:ext cx="474662" cy="210085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10800" tIns="10800" rIns="108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Autre…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156541" y="2973870"/>
            <a:ext cx="37599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pc="100" dirty="0">
                <a:solidFill>
                  <a:schemeClr val="tx2"/>
                </a:solidFill>
              </a:rPr>
              <a:t>Rajouter un choix « autre… » dans la liste de suggestions et avoir alors la possibilité de retaper le mot.</a:t>
            </a:r>
          </a:p>
          <a:p>
            <a:endParaRPr lang="fr-FR" dirty="0" smtClean="0"/>
          </a:p>
          <a:p>
            <a:pPr marL="342900" indent="-342900">
              <a:buClr>
                <a:srgbClr val="C76950"/>
              </a:buClr>
              <a:buFont typeface="Arial"/>
              <a:buChar char="•"/>
            </a:pPr>
            <a:r>
              <a:rPr lang="fr-FR" sz="2000" spc="150" dirty="0" err="1" smtClean="0">
                <a:solidFill>
                  <a:schemeClr val="tx2"/>
                </a:solidFill>
              </a:rPr>
              <a:t>Textarea</a:t>
            </a:r>
            <a:r>
              <a:rPr lang="fr-FR" sz="2000" spc="150" dirty="0" smtClean="0">
                <a:solidFill>
                  <a:schemeClr val="tx2"/>
                </a:solidFill>
              </a:rPr>
              <a:t> </a:t>
            </a:r>
            <a:r>
              <a:rPr lang="fr-FR" sz="2000" spc="150" dirty="0">
                <a:solidFill>
                  <a:schemeClr val="tx2"/>
                </a:solidFill>
              </a:rPr>
              <a:t>en html et un peu de JavaScript </a:t>
            </a:r>
            <a:endParaRPr lang="fr-FR" sz="2800" spc="15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Accélération</a:t>
            </a:r>
            <a:r>
              <a:rPr lang="fr-FR" sz="2800" b="1" dirty="0" smtClean="0">
                <a:solidFill>
                  <a:srgbClr val="C76950"/>
                </a:solidFill>
              </a:rPr>
              <a:t> </a:t>
            </a:r>
            <a:r>
              <a:rPr lang="fr-FR" sz="2800" dirty="0"/>
              <a:t>du traitement de la correction</a:t>
            </a:r>
          </a:p>
          <a:p>
            <a:pPr>
              <a:buNone/>
            </a:pPr>
            <a:endParaRPr lang="fr-FR" dirty="0" smtClean="0"/>
          </a:p>
          <a:p>
            <a:pPr algn="just">
              <a:buNone/>
            </a:pPr>
            <a:r>
              <a:rPr lang="fr-FR" sz="2400" spc="100" dirty="0"/>
              <a:t>Traitement du PDF actuellement très lent</a:t>
            </a:r>
          </a:p>
          <a:p>
            <a:pPr algn="just">
              <a:buNone/>
            </a:pPr>
            <a:endParaRPr lang="fr-FR" sz="2400" spc="100" dirty="0"/>
          </a:p>
          <a:p>
            <a:pPr algn="just">
              <a:buNone/>
            </a:pPr>
            <a:r>
              <a:rPr lang="fr-FR" sz="2400" spc="100" dirty="0"/>
              <a:t>Amélioration future de la rapidité de correction grammaticale et orthographique </a:t>
            </a:r>
            <a:r>
              <a:rPr lang="fr-FR" sz="2400" spc="100" dirty="0" smtClean="0"/>
              <a:t>:</a:t>
            </a:r>
          </a:p>
          <a:p>
            <a:pPr algn="just">
              <a:buNone/>
            </a:pPr>
            <a:endParaRPr lang="fr-FR" sz="2400" spc="100" dirty="0"/>
          </a:p>
          <a:p>
            <a:pPr>
              <a:buNone/>
            </a:pPr>
            <a:r>
              <a:rPr lang="fr-FR" sz="2800" dirty="0" smtClean="0">
                <a:solidFill>
                  <a:schemeClr val="tx1"/>
                </a:solidFill>
              </a:rPr>
              <a:t>			</a:t>
            </a:r>
            <a:r>
              <a:rPr lang="fr-FR" sz="3200" b="1" dirty="0" smtClean="0">
                <a:solidFill>
                  <a:srgbClr val="C76950"/>
                </a:solidFill>
                <a:sym typeface="Wingdings" pitchFamily="2" charset="2"/>
              </a:rPr>
              <a:t> </a:t>
            </a:r>
            <a:r>
              <a:rPr lang="fr-FR" sz="3200" b="1" dirty="0" smtClean="0">
                <a:solidFill>
                  <a:srgbClr val="C76950"/>
                </a:solidFill>
              </a:rPr>
              <a:t>Usage de threads</a:t>
            </a:r>
            <a:endParaRPr lang="fr-FR" sz="3200" b="1" dirty="0">
              <a:solidFill>
                <a:srgbClr val="C769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Affichage</a:t>
            </a:r>
            <a:r>
              <a:rPr lang="fr-FR" sz="2800" b="1" dirty="0" smtClean="0">
                <a:solidFill>
                  <a:srgbClr val="C76950"/>
                </a:solidFill>
              </a:rPr>
              <a:t> </a:t>
            </a:r>
            <a:r>
              <a:rPr lang="fr-FR" sz="2800" dirty="0"/>
              <a:t>d’une barre de progression</a:t>
            </a:r>
          </a:p>
          <a:p>
            <a:pPr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sz="2200" spc="100" dirty="0"/>
              <a:t>Mettre en place une barre de progression synchronisée avec l'avancement du traitement</a:t>
            </a:r>
          </a:p>
          <a:p>
            <a:pPr lvl="1">
              <a:buNone/>
            </a:pPr>
            <a:endParaRPr lang="fr-FR" sz="2200" spc="100" dirty="0"/>
          </a:p>
          <a:p>
            <a:pPr lvl="1"/>
            <a:r>
              <a:rPr lang="fr-FR" sz="2200" spc="100" dirty="0"/>
              <a:t>Pas de doute quand au bon fonctionnement de l'application pour l’utilisateur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7031" t="59953" r="5409" b="30372"/>
          <a:stretch/>
        </p:blipFill>
        <p:spPr bwMode="auto">
          <a:xfrm>
            <a:off x="248717" y="5573586"/>
            <a:ext cx="8540175" cy="55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Conclusion</a:t>
            </a:r>
            <a:endParaRPr lang="fr-FR" spc="100" dirty="0"/>
          </a:p>
          <a:p>
            <a:pPr lvl="1"/>
            <a:r>
              <a:rPr lang="fr-FR" sz="2600" dirty="0" smtClean="0"/>
              <a:t>Prototype fonctionnel voué à évoluer</a:t>
            </a:r>
          </a:p>
          <a:p>
            <a:pPr lvl="1"/>
            <a:r>
              <a:rPr lang="fr-FR" sz="2600" spc="100" dirty="0" smtClean="0"/>
              <a:t>Amélioration du graphisme</a:t>
            </a:r>
          </a:p>
          <a:p>
            <a:pPr lvl="1"/>
            <a:r>
              <a:rPr lang="fr-FR" sz="2600" dirty="0" smtClean="0"/>
              <a:t>Choix de la licence</a:t>
            </a:r>
          </a:p>
          <a:p>
            <a:pPr lvl="1"/>
            <a:r>
              <a:rPr lang="fr-FR" sz="2600" spc="100" dirty="0" smtClean="0"/>
              <a:t>Remerciements</a:t>
            </a:r>
          </a:p>
          <a:p>
            <a:pPr lvl="2"/>
            <a:r>
              <a:rPr lang="fr-FR" sz="2400" dirty="0" err="1" smtClean="0"/>
              <a:t>Loic</a:t>
            </a:r>
            <a:r>
              <a:rPr lang="fr-FR" sz="2400" dirty="0" smtClean="0"/>
              <a:t> </a:t>
            </a:r>
            <a:r>
              <a:rPr lang="fr-FR" sz="2400" dirty="0" err="1" smtClean="0"/>
              <a:t>Paulevé</a:t>
            </a:r>
            <a:endParaRPr lang="fr-FR" sz="2400" dirty="0" smtClean="0"/>
          </a:p>
          <a:p>
            <a:pPr lvl="2"/>
            <a:r>
              <a:rPr lang="fr-FR" sz="2400" spc="100" dirty="0" smtClean="0"/>
              <a:t>Olivier Roux</a:t>
            </a:r>
          </a:p>
          <a:p>
            <a:pPr lvl="2"/>
            <a:r>
              <a:rPr lang="fr-FR" sz="2400" dirty="0" smtClean="0"/>
              <a:t>Jean Yves Martin</a:t>
            </a:r>
          </a:p>
          <a:p>
            <a:pPr lvl="2"/>
            <a:r>
              <a:rPr lang="fr-FR" sz="2400" spc="100" dirty="0" smtClean="0"/>
              <a:t>L’équipe projet</a:t>
            </a:r>
          </a:p>
          <a:p>
            <a:pPr lvl="1"/>
            <a:endParaRPr lang="fr-FR" sz="2600" spc="1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951986" y="2287954"/>
            <a:ext cx="8286647" cy="3758067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fr-FR" sz="3600" dirty="0" smtClean="0"/>
              <a:t>Présentation du projet</a:t>
            </a:r>
          </a:p>
          <a:p>
            <a:pPr marL="560070" indent="-514350">
              <a:buFont typeface="+mj-lt"/>
              <a:buAutoNum type="arabicPeriod"/>
            </a:pPr>
            <a:r>
              <a:rPr lang="fr-FR" sz="3600" dirty="0" smtClean="0"/>
              <a:t>Organisation du projet</a:t>
            </a:r>
          </a:p>
          <a:p>
            <a:pPr marL="560070" indent="-514350">
              <a:buFont typeface="+mj-lt"/>
              <a:buAutoNum type="arabicPeriod"/>
            </a:pPr>
            <a:r>
              <a:rPr lang="fr-FR" sz="3600" dirty="0" smtClean="0"/>
              <a:t>Déroulement du projet</a:t>
            </a:r>
          </a:p>
          <a:p>
            <a:pPr marL="560070" indent="-514350">
              <a:buFont typeface="+mj-lt"/>
              <a:buAutoNum type="arabicPeriod"/>
            </a:pPr>
            <a:r>
              <a:rPr lang="fr-FR" sz="3600" dirty="0" smtClean="0"/>
              <a:t>Résultat final</a:t>
            </a:r>
          </a:p>
          <a:p>
            <a:pPr marL="560070" indent="-514350">
              <a:buFont typeface="+mj-lt"/>
              <a:buAutoNum type="arabicPeriod"/>
            </a:pPr>
            <a:r>
              <a:rPr lang="fr-FR" sz="3600" dirty="0" smtClean="0"/>
              <a:t>Pistes d’amélioration</a:t>
            </a:r>
          </a:p>
          <a:p>
            <a:pPr marL="560070" indent="-514350">
              <a:buFont typeface="+mj-lt"/>
              <a:buAutoNum type="arabicPeriod"/>
            </a:pPr>
            <a:endParaRPr lang="fr-FR" sz="3600" dirty="0"/>
          </a:p>
        </p:txBody>
      </p:sp>
      <p:pic>
        <p:nvPicPr>
          <p:cNvPr id="6" name="Image 5" descr="Sans titre-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8" y="193524"/>
            <a:ext cx="1219637" cy="1328870"/>
          </a:xfrm>
          <a:prstGeom prst="rect">
            <a:avLst/>
          </a:prstGeom>
        </p:spPr>
      </p:pic>
      <p:pic>
        <p:nvPicPr>
          <p:cNvPr id="7" name="Image 6" descr="Sans titre-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45" y="250960"/>
            <a:ext cx="1011970" cy="113999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791153" y="423353"/>
            <a:ext cx="37753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spc="150" dirty="0">
                <a:solidFill>
                  <a:schemeClr val="bg1"/>
                </a:solidFill>
              </a:rPr>
              <a:t>PDF Corrector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73597" y="2640910"/>
            <a:ext cx="6324600" cy="1645920"/>
          </a:xfrm>
        </p:spPr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8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0999" y="2635809"/>
            <a:ext cx="8407893" cy="4407408"/>
          </a:xfrm>
        </p:spPr>
        <p:txBody>
          <a:bodyPr/>
          <a:lstStyle/>
          <a:p>
            <a:r>
              <a:rPr lang="fr-FR" dirty="0" smtClean="0"/>
              <a:t>Réalisation d’un correcteur orthographique et grammatical pour fichiers PDF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Projet articulé en 2 étapes:</a:t>
            </a:r>
          </a:p>
          <a:p>
            <a:endParaRPr lang="fr-FR" dirty="0" smtClean="0"/>
          </a:p>
          <a:p>
            <a:pPr lvl="1"/>
            <a:r>
              <a:rPr lang="fr-FR" sz="2000" dirty="0" smtClean="0"/>
              <a:t>État de l’art</a:t>
            </a:r>
          </a:p>
          <a:p>
            <a:pPr lvl="1"/>
            <a:r>
              <a:rPr lang="fr-FR" sz="2000" dirty="0" smtClean="0"/>
              <a:t>Réalisation du correcteur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0999" y="2529168"/>
            <a:ext cx="8407893" cy="440740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Cahier des charges:</a:t>
            </a:r>
          </a:p>
          <a:p>
            <a:endParaRPr lang="fr-FR" sz="2800" dirty="0" smtClean="0"/>
          </a:p>
          <a:p>
            <a:pPr lvl="1"/>
            <a:r>
              <a:rPr lang="fr-FR" sz="2400" dirty="0" smtClean="0"/>
              <a:t>Fichier mono-colonne</a:t>
            </a:r>
          </a:p>
          <a:p>
            <a:pPr lvl="1"/>
            <a:r>
              <a:rPr lang="fr-FR" sz="2400" dirty="0" smtClean="0"/>
              <a:t>Fichier sans image</a:t>
            </a:r>
          </a:p>
          <a:p>
            <a:pPr lvl="1"/>
            <a:r>
              <a:rPr lang="fr-FR" sz="2400" dirty="0" smtClean="0"/>
              <a:t>Fichier sans en-tête ni n° de page</a:t>
            </a:r>
          </a:p>
          <a:p>
            <a:pPr lvl="1"/>
            <a:r>
              <a:rPr lang="fr-FR" sz="2400" dirty="0" smtClean="0"/>
              <a:t>Résultat à fournir: page HTML listant les erreurs</a:t>
            </a:r>
          </a:p>
          <a:p>
            <a:pPr lvl="1"/>
            <a:r>
              <a:rPr lang="fr-FR" sz="2400" dirty="0"/>
              <a:t>Correcteur accessible via une interface web</a:t>
            </a:r>
          </a:p>
          <a:p>
            <a:pPr lvl="1"/>
            <a:endParaRPr lang="fr-F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5965"/>
          </a:xfrm>
        </p:spPr>
        <p:txBody>
          <a:bodyPr>
            <a:normAutofit/>
          </a:bodyPr>
          <a:lstStyle/>
          <a:p>
            <a:r>
              <a:rPr lang="fr-FR" dirty="0" smtClean="0"/>
              <a:t>Définition de rôles clairs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Responsable communication client</a:t>
            </a:r>
          </a:p>
          <a:p>
            <a:pPr lvl="1"/>
            <a:r>
              <a:rPr lang="fr-FR" dirty="0" smtClean="0"/>
              <a:t>Responsable technique</a:t>
            </a:r>
          </a:p>
          <a:p>
            <a:pPr lvl="1"/>
            <a:r>
              <a:rPr lang="fr-FR" dirty="0" smtClean="0"/>
              <a:t>Responsable </a:t>
            </a:r>
            <a:r>
              <a:rPr lang="fr-FR" dirty="0" err="1" smtClean="0"/>
              <a:t>reporting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Travail par binôme</a:t>
            </a:r>
          </a:p>
          <a:p>
            <a:pPr lvl="1"/>
            <a:r>
              <a:rPr lang="fr-FR" dirty="0" smtClean="0"/>
              <a:t>Diversification des tâches</a:t>
            </a:r>
          </a:p>
          <a:p>
            <a:pPr lvl="1"/>
            <a:r>
              <a:rPr lang="fr-FR" dirty="0" smtClean="0"/>
              <a:t>Mise en commun lors de réunions hebdomadaires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Organisation et planification sur </a:t>
            </a:r>
            <a:r>
              <a:rPr lang="fr-FR" dirty="0" err="1" smtClean="0"/>
              <a:t>Podio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Planning revisité deux fois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7054" y="1762696"/>
            <a:ext cx="2844889" cy="25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État</a:t>
            </a:r>
            <a:r>
              <a:rPr lang="fr-FR" sz="2800" dirty="0" smtClean="0">
                <a:solidFill>
                  <a:srgbClr val="C76950"/>
                </a:solidFill>
              </a:rPr>
              <a:t> </a:t>
            </a:r>
            <a:r>
              <a:rPr lang="fr-FR" sz="2800" dirty="0"/>
              <a:t>de l’art</a:t>
            </a:r>
          </a:p>
          <a:p>
            <a:pPr marL="45720" indent="0">
              <a:buNone/>
            </a:pPr>
            <a:endParaRPr lang="fr-FR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297229" y="2430511"/>
            <a:ext cx="2348729" cy="4055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ounded Rectangle 4"/>
          <p:cNvSpPr/>
          <p:nvPr/>
        </p:nvSpPr>
        <p:spPr>
          <a:xfrm>
            <a:off x="6044156" y="2430511"/>
            <a:ext cx="2348729" cy="4055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09306" y="2430511"/>
            <a:ext cx="2348729" cy="4055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9324" y="2621674"/>
            <a:ext cx="1939068" cy="382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EXTRACTION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2882" y="2621674"/>
            <a:ext cx="1939068" cy="382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GRAMMAIRE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9369" y="2623873"/>
            <a:ext cx="1939068" cy="382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ORTHOGRAPHE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9323" y="3183708"/>
            <a:ext cx="1939068" cy="31110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19324" y="3183708"/>
            <a:ext cx="19390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err="1" smtClean="0">
                <a:solidFill>
                  <a:srgbClr val="FFFFFF"/>
                </a:solidFill>
              </a:rPr>
              <a:t>PDFBox</a:t>
            </a:r>
            <a:endParaRPr lang="fr-FR" b="1" dirty="0" smtClean="0">
              <a:solidFill>
                <a:srgbClr val="FFFFFF"/>
              </a:solidFill>
            </a:endParaRPr>
          </a:p>
          <a:p>
            <a:pPr algn="ctr"/>
            <a:endParaRPr lang="fr-FR" b="1" dirty="0">
              <a:solidFill>
                <a:srgbClr val="FFFFFF"/>
              </a:solidFill>
            </a:endParaRPr>
          </a:p>
          <a:p>
            <a:pPr algn="ctr"/>
            <a:r>
              <a:rPr lang="fr-FR" b="1" dirty="0" smtClean="0">
                <a:solidFill>
                  <a:srgbClr val="FFFFFF"/>
                </a:solidFill>
              </a:rPr>
              <a:t>Java</a:t>
            </a:r>
          </a:p>
          <a:p>
            <a:pPr algn="ctr"/>
            <a:endParaRPr lang="fr-FR" b="1" dirty="0">
              <a:solidFill>
                <a:srgbClr val="FFFFFF"/>
              </a:solidFill>
            </a:endParaRPr>
          </a:p>
          <a:p>
            <a:pPr algn="ctr"/>
            <a:r>
              <a:rPr lang="fr-FR" b="1" dirty="0" smtClean="0">
                <a:solidFill>
                  <a:srgbClr val="FFFFFF"/>
                </a:solidFill>
              </a:rPr>
              <a:t>Gratuit</a:t>
            </a:r>
            <a:endParaRPr lang="fr-FR" b="1" dirty="0">
              <a:solidFill>
                <a:srgbClr val="FFFFFF"/>
              </a:solidFill>
            </a:endParaRPr>
          </a:p>
          <a:p>
            <a:pPr algn="ctr"/>
            <a:endParaRPr lang="fr-FR" b="1" dirty="0" smtClean="0">
              <a:solidFill>
                <a:srgbClr val="FFFFFF"/>
              </a:solidFill>
            </a:endParaRPr>
          </a:p>
          <a:p>
            <a:pPr algn="ctr"/>
            <a:r>
              <a:rPr lang="fr-FR" b="1" dirty="0" smtClean="0">
                <a:solidFill>
                  <a:srgbClr val="FFFFFF"/>
                </a:solidFill>
              </a:rPr>
              <a:t>Facilité d’utilisation et rapidité d’</a:t>
            </a:r>
            <a:r>
              <a:rPr lang="fr-FR" b="1" dirty="0" err="1" smtClean="0">
                <a:solidFill>
                  <a:srgbClr val="FFFFFF"/>
                </a:solidFill>
              </a:rPr>
              <a:t>éxécution</a:t>
            </a:r>
            <a:endParaRPr lang="fr-FR" b="1" dirty="0" smtClean="0">
              <a:solidFill>
                <a:srgbClr val="FFFFFF"/>
              </a:solidFill>
            </a:endParaRPr>
          </a:p>
          <a:p>
            <a:pPr algn="ctr"/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89369" y="3183708"/>
            <a:ext cx="1939068" cy="31110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unded Rectangle 15"/>
          <p:cNvSpPr/>
          <p:nvPr/>
        </p:nvSpPr>
        <p:spPr>
          <a:xfrm>
            <a:off x="6272882" y="3211988"/>
            <a:ext cx="1939068" cy="31110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272883" y="3211988"/>
            <a:ext cx="19390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err="1">
                <a:solidFill>
                  <a:srgbClr val="FFFFFF"/>
                </a:solidFill>
              </a:rPr>
              <a:t>LanguageTool</a:t>
            </a:r>
            <a:endParaRPr lang="fr-FR" b="1" dirty="0">
              <a:solidFill>
                <a:srgbClr val="FFFFFF"/>
              </a:solidFill>
            </a:endParaRPr>
          </a:p>
          <a:p>
            <a:pPr algn="ctr"/>
            <a:endParaRPr lang="fr-FR" b="1" dirty="0">
              <a:solidFill>
                <a:srgbClr val="FFFFFF"/>
              </a:solidFill>
            </a:endParaRPr>
          </a:p>
          <a:p>
            <a:pPr algn="ctr"/>
            <a:r>
              <a:rPr lang="fr-FR" b="1" dirty="0" smtClean="0">
                <a:solidFill>
                  <a:srgbClr val="FFFFFF"/>
                </a:solidFill>
              </a:rPr>
              <a:t>Java</a:t>
            </a:r>
            <a:endParaRPr lang="fr-FR" b="1" dirty="0">
              <a:solidFill>
                <a:srgbClr val="FFFFFF"/>
              </a:solidFill>
            </a:endParaRPr>
          </a:p>
          <a:p>
            <a:pPr algn="ctr"/>
            <a:endParaRPr lang="fr-FR" b="1" dirty="0" smtClean="0">
              <a:solidFill>
                <a:srgbClr val="FFFFFF"/>
              </a:solidFill>
            </a:endParaRPr>
          </a:p>
          <a:p>
            <a:pPr algn="ctr"/>
            <a:r>
              <a:rPr lang="fr-FR" b="1" dirty="0" smtClean="0">
                <a:solidFill>
                  <a:srgbClr val="FFFFFF"/>
                </a:solidFill>
              </a:rPr>
              <a:t>Gratuit</a:t>
            </a:r>
          </a:p>
          <a:p>
            <a:pPr algn="ctr"/>
            <a:endParaRPr lang="fr-FR" b="1" dirty="0" smtClean="0">
              <a:solidFill>
                <a:srgbClr val="FFFFFF"/>
              </a:solidFill>
            </a:endParaRPr>
          </a:p>
          <a:p>
            <a:pPr algn="ctr"/>
            <a:r>
              <a:rPr lang="fr-FR" b="1" dirty="0" smtClean="0">
                <a:solidFill>
                  <a:srgbClr val="FFFFFF"/>
                </a:solidFill>
              </a:rPr>
              <a:t>Proposition </a:t>
            </a:r>
            <a:r>
              <a:rPr lang="fr-FR" b="1" dirty="0">
                <a:solidFill>
                  <a:srgbClr val="FFFFFF"/>
                </a:solidFill>
              </a:rPr>
              <a:t>de corrections.</a:t>
            </a:r>
          </a:p>
          <a:p>
            <a:pPr algn="ctr"/>
            <a:endParaRPr lang="fr-FR" b="1" dirty="0" smtClean="0">
              <a:solidFill>
                <a:srgbClr val="FFFFFF"/>
              </a:solidFill>
            </a:endParaRPr>
          </a:p>
          <a:p>
            <a:pPr algn="ctr"/>
            <a:r>
              <a:rPr lang="fr-FR" b="1" dirty="0" smtClean="0">
                <a:solidFill>
                  <a:srgbClr val="FFFFFF"/>
                </a:solidFill>
              </a:rPr>
              <a:t>Utilisé </a:t>
            </a:r>
            <a:r>
              <a:rPr lang="fr-FR" b="1" dirty="0">
                <a:solidFill>
                  <a:srgbClr val="FFFFFF"/>
                </a:solidFill>
              </a:rPr>
              <a:t>dans </a:t>
            </a:r>
            <a:r>
              <a:rPr lang="fr-FR" b="1" dirty="0" smtClean="0">
                <a:solidFill>
                  <a:srgbClr val="FFFFFF"/>
                </a:solidFill>
              </a:rPr>
              <a:t>Open </a:t>
            </a:r>
            <a:r>
              <a:rPr lang="fr-FR" b="1" dirty="0">
                <a:solidFill>
                  <a:srgbClr val="FFFFFF"/>
                </a:solidFill>
              </a:rPr>
              <a:t>O</a:t>
            </a:r>
            <a:r>
              <a:rPr lang="fr-FR" b="1" dirty="0" smtClean="0">
                <a:solidFill>
                  <a:srgbClr val="FFFFFF"/>
                </a:solidFill>
              </a:rPr>
              <a:t>ffice</a:t>
            </a:r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9370" y="3213449"/>
            <a:ext cx="19390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err="1" smtClean="0">
                <a:solidFill>
                  <a:srgbClr val="FFFFFF"/>
                </a:solidFill>
              </a:rPr>
              <a:t>Hunspell</a:t>
            </a:r>
            <a:endParaRPr lang="fr-FR" b="1" dirty="0" smtClean="0">
              <a:solidFill>
                <a:srgbClr val="FFFFFF"/>
              </a:solidFill>
            </a:endParaRPr>
          </a:p>
          <a:p>
            <a:pPr algn="ctr"/>
            <a:endParaRPr lang="fr-FR" b="1" dirty="0">
              <a:solidFill>
                <a:srgbClr val="FFFFFF"/>
              </a:solidFill>
            </a:endParaRPr>
          </a:p>
          <a:p>
            <a:pPr algn="ctr"/>
            <a:r>
              <a:rPr lang="fr-FR" b="1" dirty="0" smtClean="0">
                <a:solidFill>
                  <a:srgbClr val="FFFFFF"/>
                </a:solidFill>
              </a:rPr>
              <a:t>C</a:t>
            </a:r>
            <a:r>
              <a:rPr lang="fr-FR" b="1" dirty="0">
                <a:solidFill>
                  <a:srgbClr val="FFFFFF"/>
                </a:solidFill>
              </a:rPr>
              <a:t>++</a:t>
            </a:r>
          </a:p>
          <a:p>
            <a:pPr algn="ctr"/>
            <a:r>
              <a:rPr lang="fr-FR" b="1" dirty="0" smtClean="0">
                <a:solidFill>
                  <a:srgbClr val="FFFFFF"/>
                </a:solidFill>
              </a:rPr>
              <a:t>(java avec JNA)</a:t>
            </a:r>
            <a:endParaRPr lang="fr-FR" b="1" dirty="0">
              <a:solidFill>
                <a:srgbClr val="FFFFFF"/>
              </a:solidFill>
            </a:endParaRPr>
          </a:p>
          <a:p>
            <a:pPr algn="ctr"/>
            <a:endParaRPr lang="fr-FR" b="1" dirty="0" smtClean="0">
              <a:solidFill>
                <a:srgbClr val="FFFFFF"/>
              </a:solidFill>
            </a:endParaRPr>
          </a:p>
          <a:p>
            <a:pPr algn="ctr"/>
            <a:r>
              <a:rPr lang="fr-FR" b="1" dirty="0" smtClean="0">
                <a:solidFill>
                  <a:srgbClr val="FFFFFF"/>
                </a:solidFill>
              </a:rPr>
              <a:t>Gratuit</a:t>
            </a:r>
          </a:p>
          <a:p>
            <a:pPr algn="ctr"/>
            <a:endParaRPr lang="fr-FR" b="1" dirty="0" smtClean="0">
              <a:solidFill>
                <a:srgbClr val="FFFFFF"/>
              </a:solidFill>
            </a:endParaRPr>
          </a:p>
          <a:p>
            <a:pPr algn="ctr"/>
            <a:r>
              <a:rPr lang="fr-FR" b="1" dirty="0">
                <a:solidFill>
                  <a:srgbClr val="FFFFFF"/>
                </a:solidFill>
              </a:rPr>
              <a:t>Linux </a:t>
            </a:r>
            <a:r>
              <a:rPr lang="fr-FR" b="1" dirty="0" err="1" smtClean="0">
                <a:solidFill>
                  <a:srgbClr val="FFFFFF"/>
                </a:solidFill>
              </a:rPr>
              <a:t>only</a:t>
            </a:r>
            <a:endParaRPr lang="fr-FR" b="1" dirty="0">
              <a:solidFill>
                <a:srgbClr val="FFFFFF"/>
              </a:solidFill>
            </a:endParaRPr>
          </a:p>
          <a:p>
            <a:pPr algn="ctr"/>
            <a:endParaRPr lang="fr-FR" b="1" dirty="0" smtClean="0">
              <a:solidFill>
                <a:srgbClr val="FFFFFF"/>
              </a:solidFill>
            </a:endParaRPr>
          </a:p>
          <a:p>
            <a:pPr algn="ctr"/>
            <a:r>
              <a:rPr lang="fr-FR" b="1" dirty="0" smtClean="0">
                <a:solidFill>
                  <a:srgbClr val="FFFFFF"/>
                </a:solidFill>
              </a:rPr>
              <a:t>Largement utilisé</a:t>
            </a:r>
            <a:endParaRPr lang="fr-FR" b="1" dirty="0">
              <a:solidFill>
                <a:srgbClr val="FFFFFF"/>
              </a:solidFill>
            </a:endParaRPr>
          </a:p>
          <a:p>
            <a:pPr algn="ctr"/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/>
      <p:bldP spid="12" grpId="0"/>
      <p:bldP spid="13" grpId="0"/>
      <p:bldP spid="14" grpId="0" animBg="1"/>
      <p:bldP spid="8" grpId="0"/>
      <p:bldP spid="15" grpId="0" animBg="1"/>
      <p:bldP spid="16" grpId="0" animBg="1"/>
      <p:bldP spid="11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Architecture</a:t>
            </a:r>
            <a:endParaRPr lang="fr-FR" dirty="0" smtClean="0"/>
          </a:p>
          <a:p>
            <a:endParaRPr lang="fr-FR" dirty="0"/>
          </a:p>
          <a:p>
            <a:pPr lvl="1"/>
            <a:r>
              <a:rPr lang="fr-FR" sz="2400" dirty="0" smtClean="0"/>
              <a:t>Traitement du PDF</a:t>
            </a:r>
          </a:p>
          <a:p>
            <a:pPr lvl="2"/>
            <a:endParaRPr lang="fr-FR" sz="2000" dirty="0"/>
          </a:p>
          <a:p>
            <a:pPr lvl="2"/>
            <a:r>
              <a:rPr lang="fr-FR" sz="2000" dirty="0" smtClean="0"/>
              <a:t>Extraction du texte : </a:t>
            </a:r>
            <a:r>
              <a:rPr lang="fr-FR" sz="2000" dirty="0" err="1" smtClean="0"/>
              <a:t>PDFBox</a:t>
            </a:r>
            <a:endParaRPr lang="fr-FR" sz="2000" dirty="0" smtClean="0"/>
          </a:p>
          <a:p>
            <a:pPr lvl="2"/>
            <a:r>
              <a:rPr lang="fr-FR" sz="2000" dirty="0" smtClean="0"/>
              <a:t>Correction grammaticale : </a:t>
            </a:r>
            <a:r>
              <a:rPr lang="fr-FR" sz="2000" dirty="0" err="1" smtClean="0"/>
              <a:t>LanguageTool</a:t>
            </a:r>
            <a:endParaRPr lang="fr-FR" sz="2000" dirty="0" smtClean="0"/>
          </a:p>
          <a:p>
            <a:pPr lvl="2"/>
            <a:r>
              <a:rPr lang="fr-FR" sz="2000" dirty="0" smtClean="0"/>
              <a:t>Correction orthographique : </a:t>
            </a:r>
            <a:r>
              <a:rPr lang="fr-FR" sz="2000" dirty="0" err="1" smtClean="0"/>
              <a:t>Hunspell</a:t>
            </a:r>
            <a:endParaRPr lang="fr-FR" sz="2000" dirty="0" smtClean="0"/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Sortie du traitement</a:t>
            </a:r>
          </a:p>
          <a:p>
            <a:pPr lvl="1"/>
            <a:endParaRPr lang="fr-FR" sz="2400" dirty="0" smtClean="0"/>
          </a:p>
          <a:p>
            <a:pPr lvl="2"/>
            <a:r>
              <a:rPr lang="fr-FR" sz="2000" dirty="0" smtClean="0"/>
              <a:t>Page Web interactive</a:t>
            </a:r>
          </a:p>
          <a:p>
            <a:pPr lvl="2"/>
            <a:r>
              <a:rPr lang="fr-FR" sz="2000" dirty="0" smtClean="0"/>
              <a:t>Liste des erreurs</a:t>
            </a:r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Modularité</a:t>
            </a:r>
            <a:endParaRPr lang="fr-FR" sz="28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2" y="2402965"/>
            <a:ext cx="8495648" cy="38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Amélioration</a:t>
            </a:r>
            <a:r>
              <a:rPr lang="fr-FR" sz="2800" b="1" dirty="0" smtClean="0">
                <a:solidFill>
                  <a:srgbClr val="C76950"/>
                </a:solidFill>
              </a:rPr>
              <a:t> </a:t>
            </a:r>
            <a:r>
              <a:rPr lang="fr-FR" sz="2800" dirty="0"/>
              <a:t>de l’extraction</a:t>
            </a:r>
          </a:p>
          <a:p>
            <a:pPr>
              <a:buNone/>
            </a:pPr>
            <a:endParaRPr lang="fr-FR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fr-FR" sz="1800" b="1" dirty="0" smtClean="0">
                <a:solidFill>
                  <a:srgbClr val="C76950"/>
                </a:solidFill>
              </a:rPr>
              <a:t>2 axes d’amélioration :</a:t>
            </a:r>
          </a:p>
          <a:p>
            <a:pPr>
              <a:buNone/>
            </a:pPr>
            <a:endParaRPr lang="fr-FR" sz="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fr-FR" sz="1900" spc="100" dirty="0"/>
              <a:t>Supprimer les en-têtes et pieds de page lors de l’extraction</a:t>
            </a:r>
          </a:p>
          <a:p>
            <a:pPr>
              <a:buFont typeface="Wingdings" pitchFamily="2" charset="2"/>
              <a:buChar char="§"/>
            </a:pPr>
            <a:r>
              <a:rPr lang="fr-FR" sz="1900" spc="100" dirty="0"/>
              <a:t>Gérer le </a:t>
            </a:r>
            <a:r>
              <a:rPr lang="fr-FR" sz="1900" spc="100" dirty="0" err="1"/>
              <a:t>bicolonne</a:t>
            </a:r>
            <a:r>
              <a:rPr lang="fr-FR" sz="1900" spc="100" dirty="0"/>
              <a:t> et si possible le </a:t>
            </a:r>
            <a:r>
              <a:rPr lang="fr-FR" sz="1900" spc="100" dirty="0" err="1"/>
              <a:t>multicolonnes</a:t>
            </a:r>
            <a:endParaRPr lang="fr-FR" sz="1900" spc="100" dirty="0"/>
          </a:p>
          <a:p>
            <a:pPr>
              <a:buNone/>
            </a:pPr>
            <a:endParaRPr lang="fr-FR" sz="1900" spc="100" dirty="0"/>
          </a:p>
          <a:p>
            <a:pPr>
              <a:buFont typeface="Wingdings"/>
              <a:buChar char="à"/>
            </a:pPr>
            <a:r>
              <a:rPr lang="fr-FR" sz="1900" spc="100" dirty="0"/>
              <a:t> Importation de bibliothèques de </a:t>
            </a:r>
            <a:r>
              <a:rPr lang="fr-FR" sz="1900" spc="100" dirty="0" err="1"/>
              <a:t>PDFBox</a:t>
            </a:r>
            <a:endParaRPr lang="fr-FR" sz="1900" spc="100" dirty="0"/>
          </a:p>
          <a:p>
            <a:pPr>
              <a:buFont typeface="Wingdings"/>
              <a:buChar char="à"/>
            </a:pPr>
            <a:r>
              <a:rPr lang="fr-FR" sz="1900" spc="100" dirty="0"/>
              <a:t> Utilisation de classes java permettant la sélection de rectangles de texte </a:t>
            </a:r>
          </a:p>
          <a:p>
            <a:pPr>
              <a:buFont typeface="Wingdings"/>
              <a:buChar char="à"/>
            </a:pPr>
            <a:r>
              <a:rPr lang="fr-FR" sz="1900" spc="100" dirty="0"/>
              <a:t> Choix du nombre de colonnes proposé à l’utilisateur sur l’interface  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8" y="2402958"/>
            <a:ext cx="8407893" cy="1424763"/>
          </a:xfrm>
          <a:prstGeom prst="rect">
            <a:avLst/>
          </a:prstGeom>
          <a:noFill/>
          <a:ln w="38100">
            <a:solidFill>
              <a:srgbClr val="C76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Grille.thmx</Template>
  <TotalTime>361</TotalTime>
  <Words>497</Words>
  <Application>Microsoft Macintosh PowerPoint</Application>
  <PresentationFormat>Présentation à l'écran (4:3)</PresentationFormat>
  <Paragraphs>189</Paragraphs>
  <Slides>20</Slides>
  <Notes>3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Grille</vt:lpstr>
      <vt:lpstr>Correcteur orthographique et grammatical de pdf   Projet en groupe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Company>ECN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Correcteur orthographique et grammatical de pdf   Projet en groupe</dc:title>
  <dc:creator>Marc LAURENT</dc:creator>
  <cp:lastModifiedBy>Marc LAURENT</cp:lastModifiedBy>
  <cp:revision>64</cp:revision>
  <dcterms:created xsi:type="dcterms:W3CDTF">2011-12-14T09:40:46Z</dcterms:created>
  <dcterms:modified xsi:type="dcterms:W3CDTF">2011-12-16T08:11:37Z</dcterms:modified>
</cp:coreProperties>
</file>