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7" r:id="rId2"/>
  </p:sldMasterIdLst>
  <p:notesMasterIdLst>
    <p:notesMasterId r:id="rId24"/>
  </p:notesMasterIdLst>
  <p:sldIdLst>
    <p:sldId id="256" r:id="rId3"/>
    <p:sldId id="258" r:id="rId4"/>
    <p:sldId id="266" r:id="rId5"/>
    <p:sldId id="283" r:id="rId6"/>
    <p:sldId id="267" r:id="rId7"/>
    <p:sldId id="265" r:id="rId8"/>
    <p:sldId id="268" r:id="rId9"/>
    <p:sldId id="269" r:id="rId10"/>
    <p:sldId id="270" r:id="rId11"/>
    <p:sldId id="272" r:id="rId12"/>
    <p:sldId id="273" r:id="rId13"/>
    <p:sldId id="274" r:id="rId14"/>
    <p:sldId id="275" r:id="rId15"/>
    <p:sldId id="276" r:id="rId16"/>
    <p:sldId id="277" r:id="rId17"/>
    <p:sldId id="278" r:id="rId18"/>
    <p:sldId id="280" r:id="rId19"/>
    <p:sldId id="281" r:id="rId20"/>
    <p:sldId id="282" r:id="rId21"/>
    <p:sldId id="271"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69242" autoAdjust="0"/>
  </p:normalViewPr>
  <p:slideViewPr>
    <p:cSldViewPr>
      <p:cViewPr varScale="1">
        <p:scale>
          <a:sx n="52" d="100"/>
          <a:sy n="52" d="100"/>
        </p:scale>
        <p:origin x="-1648" y="-120"/>
      </p:cViewPr>
      <p:guideLst>
        <p:guide orient="horz" pos="2160"/>
        <p:guide pos="2880"/>
      </p:guideLst>
    </p:cSldViewPr>
  </p:slideViewPr>
  <p:outlineViewPr>
    <p:cViewPr>
      <p:scale>
        <a:sx n="33" d="100"/>
        <a:sy n="33" d="100"/>
      </p:scale>
      <p:origin x="0" y="220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E44B2-6FEE-4B66-9B87-90382B3BB72B}" type="datetimeFigureOut">
              <a:rPr lang="en-US" smtClean="0"/>
              <a:t>3/21/12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E16BD-DEA1-4AB0-94D3-49231F36506A}" type="slidenum">
              <a:rPr lang="en-US" smtClean="0"/>
              <a:t>‹#›</a:t>
            </a:fld>
            <a:endParaRPr lang="en-US"/>
          </a:p>
        </p:txBody>
      </p:sp>
    </p:spTree>
    <p:extLst>
      <p:ext uri="{BB962C8B-B14F-4D97-AF65-F5344CB8AC3E}">
        <p14:creationId xmlns:p14="http://schemas.microsoft.com/office/powerpoint/2010/main" val="63554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E16BD-DEA1-4AB0-94D3-49231F36506A}" type="slidenum">
              <a:rPr lang="en-US" smtClean="0"/>
              <a:t>1</a:t>
            </a:fld>
            <a:endParaRPr lang="en-US"/>
          </a:p>
        </p:txBody>
      </p:sp>
    </p:spTree>
    <p:extLst>
      <p:ext uri="{BB962C8B-B14F-4D97-AF65-F5344CB8AC3E}">
        <p14:creationId xmlns:p14="http://schemas.microsoft.com/office/powerpoint/2010/main" val="376991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t>
            </a:r>
            <a:r>
              <a:rPr lang="en-US" baseline="0" dirty="0" err="1" smtClean="0"/>
              <a:t>js</a:t>
            </a:r>
            <a:r>
              <a:rPr lang="en-US" baseline="0" dirty="0" smtClean="0"/>
              <a:t> expert</a:t>
            </a:r>
            <a:endParaRPr lang="en-US" dirty="0"/>
          </a:p>
        </p:txBody>
      </p:sp>
      <p:sp>
        <p:nvSpPr>
          <p:cNvPr id="4" name="Slide Number Placeholder 3"/>
          <p:cNvSpPr>
            <a:spLocks noGrp="1"/>
          </p:cNvSpPr>
          <p:nvPr>
            <p:ph type="sldNum" sz="quarter" idx="10"/>
          </p:nvPr>
        </p:nvSpPr>
        <p:spPr/>
        <p:txBody>
          <a:bodyPr/>
          <a:lstStyle/>
          <a:p>
            <a:fld id="{BC5E16BD-DEA1-4AB0-94D3-49231F36506A}" type="slidenum">
              <a:rPr lang="en-US" smtClean="0"/>
              <a:t>2</a:t>
            </a:fld>
            <a:endParaRPr lang="en-US"/>
          </a:p>
        </p:txBody>
      </p:sp>
    </p:spTree>
    <p:extLst>
      <p:ext uri="{BB962C8B-B14F-4D97-AF65-F5344CB8AC3E}">
        <p14:creationId xmlns:p14="http://schemas.microsoft.com/office/powerpoint/2010/main" val="76796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slide to make sure everyone watching knows we'll be focusing on HTML/JavaScript Metro apps.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39751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Play nicely with Touch (work with mouse)</a:t>
            </a:r>
          </a:p>
          <a:p>
            <a:r>
              <a:rPr lang="en-US" dirty="0" smtClean="0"/>
              <a:t>Programmatically / declarative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33" tIns="45716" rIns="91433" bIns="45716"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D1FFF4-BA3F-8442-9BC6-873B9EAF8CEE}" type="datetimeFigureOut">
              <a:rPr lang="en-US" smtClean="0"/>
              <a:t>3/21/12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113669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FFF4-BA3F-8442-9BC6-873B9EAF8CEE}" type="datetimeFigureOut">
              <a:rPr lang="en-US" smtClean="0"/>
              <a:t>3/21/12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240368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FFF4-BA3F-8442-9BC6-873B9EAF8CEE}" type="datetimeFigureOut">
              <a:rPr lang="en-US" smtClean="0"/>
              <a:t>3/21/12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295906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7" y="1905001"/>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466158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2393169"/>
      </p:ext>
    </p:extLst>
  </p:cSld>
  <p:clrMapOvr>
    <a:masterClrMapping/>
  </p:clrMapOvr>
  <p:transition xmlns:p14="http://schemas.microsoft.com/office/powerpoint/2010/mai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1182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124774"/>
            <a:ext cx="7772400" cy="28212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5F67A46-9FE9-4E28-869E-E357329F47D0}" type="datetimeFigureOut">
              <a:rPr lang="en-US" smtClean="0"/>
              <a:t>3/21/12</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6356354"/>
            <a:ext cx="2133600" cy="365125"/>
          </a:xfrm>
          <a:prstGeom prst="rect">
            <a:avLst/>
          </a:prstGeom>
        </p:spPr>
        <p:txBody>
          <a:bodyPr/>
          <a:lstStyle/>
          <a:p>
            <a:fld id="{CC4CB342-7CFD-42BA-A58B-2A759C94532C}" type="slidenum">
              <a:rPr lang="en-US" smtClean="0"/>
              <a:t>‹#›</a:t>
            </a:fld>
            <a:endParaRPr lang="en-US"/>
          </a:p>
        </p:txBody>
      </p:sp>
    </p:spTree>
    <p:extLst>
      <p:ext uri="{BB962C8B-B14F-4D97-AF65-F5344CB8AC3E}">
        <p14:creationId xmlns:p14="http://schemas.microsoft.com/office/powerpoint/2010/main" val="158863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1FFF4-BA3F-8442-9BC6-873B9EAF8CEE}" type="datetimeFigureOut">
              <a:rPr lang="en-US" smtClean="0"/>
              <a:t>3/21/12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171877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1FFF4-BA3F-8442-9BC6-873B9EAF8CEE}" type="datetimeFigureOut">
              <a:rPr lang="en-US" smtClean="0"/>
              <a:t>3/21/12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89347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D1FFF4-BA3F-8442-9BC6-873B9EAF8CEE}" type="datetimeFigureOut">
              <a:rPr lang="en-US" smtClean="0"/>
              <a:t>3/21/12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60324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1FFF4-BA3F-8442-9BC6-873B9EAF8CEE}" type="datetimeFigureOut">
              <a:rPr lang="en-US" smtClean="0"/>
              <a:t>3/21/12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146103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1FFF4-BA3F-8442-9BC6-873B9EAF8CEE}" type="datetimeFigureOut">
              <a:rPr lang="en-US" smtClean="0"/>
              <a:t>3/21/12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19037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1FFF4-BA3F-8442-9BC6-873B9EAF8CEE}" type="datetimeFigureOut">
              <a:rPr lang="en-US" smtClean="0"/>
              <a:t>3/21/12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423598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FFF4-BA3F-8442-9BC6-873B9EAF8CEE}" type="datetimeFigureOut">
              <a:rPr lang="en-US" smtClean="0"/>
              <a:t>3/21/12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221805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1FFF4-BA3F-8442-9BC6-873B9EAF8CEE}" type="datetimeFigureOut">
              <a:rPr lang="en-US" smtClean="0"/>
              <a:t>3/21/12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F88CC-3365-C24B-9ECC-EB611EA2C6FE}" type="slidenum">
              <a:rPr lang="en-US" smtClean="0"/>
              <a:t>‹#›</a:t>
            </a:fld>
            <a:endParaRPr lang="en-US"/>
          </a:p>
        </p:txBody>
      </p:sp>
    </p:spTree>
    <p:extLst>
      <p:ext uri="{BB962C8B-B14F-4D97-AF65-F5344CB8AC3E}">
        <p14:creationId xmlns:p14="http://schemas.microsoft.com/office/powerpoint/2010/main" val="3633226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1FFF4-BA3F-8442-9BC6-873B9EAF8CEE}" type="datetimeFigureOut">
              <a:rPr lang="en-US" smtClean="0"/>
              <a:t>3/21/12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F88CC-3365-C24B-9ECC-EB611EA2C6FE}" type="slidenum">
              <a:rPr lang="en-US" smtClean="0"/>
              <a:t>‹#›</a:t>
            </a:fld>
            <a:endParaRPr lang="en-US"/>
          </a:p>
        </p:txBody>
      </p:sp>
    </p:spTree>
    <p:extLst>
      <p:ext uri="{BB962C8B-B14F-4D97-AF65-F5344CB8AC3E}">
        <p14:creationId xmlns:p14="http://schemas.microsoft.com/office/powerpoint/2010/main" val="217571827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4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0"/>
            <a:ext cx="8363937"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98251721"/>
      </p:ext>
    </p:extLst>
  </p:cSld>
  <p:clrMap bg1="dk1" tx1="lt1" bg2="dk2" tx2="lt2" accent1="accent1" accent2="accent2" accent3="accent3" accent4="accent4" accent5="accent5" accent6="accent6" hlink="hlink" folHlink="folHlink"/>
  <p:sldLayoutIdLst>
    <p:sldLayoutId id="2147483726" r:id="rId1"/>
    <p:sldLayoutId id="2147483746"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png"/><Relationship Id="rId26" Type="http://schemas.openxmlformats.org/officeDocument/2006/relationships/image" Target="../media/image26.png"/><Relationship Id="rId27" Type="http://schemas.openxmlformats.org/officeDocument/2006/relationships/image" Target="../media/image27.png"/><Relationship Id="rId28" Type="http://schemas.openxmlformats.org/officeDocument/2006/relationships/image" Target="../media/image28.png"/><Relationship Id="rId29" Type="http://schemas.openxmlformats.org/officeDocument/2006/relationships/image" Target="../media/image29.png"/><Relationship Id="rId30" Type="http://schemas.openxmlformats.org/officeDocument/2006/relationships/image" Target="../media/image3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peter@peterkellner.net" TargetMode="External"/><Relationship Id="rId3" Type="http://schemas.openxmlformats.org/officeDocument/2006/relationships/hyperlink" Target="http://peterkellner.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smtClean="0"/>
              <a:t>Windows 8 Metro / HTML5 JS </a:t>
            </a:r>
            <a:r>
              <a:rPr lang="en-US" dirty="0"/>
              <a:t/>
            </a:r>
            <a:br>
              <a:rPr lang="en-US" dirty="0"/>
            </a:br>
            <a:r>
              <a:rPr lang="en-US" dirty="0" smtClean="0"/>
              <a:t>“First </a:t>
            </a:r>
            <a:r>
              <a:rPr lang="en-US" dirty="0" smtClean="0">
                <a:solidFill>
                  <a:srgbClr val="FF0000"/>
                </a:solidFill>
              </a:rPr>
              <a:t>Blood</a:t>
            </a:r>
            <a:r>
              <a:rPr lang="en-US" dirty="0" smtClean="0"/>
              <a:t>”</a:t>
            </a:r>
            <a:endParaRPr lang="en-US" dirty="0"/>
          </a:p>
        </p:txBody>
      </p:sp>
      <p:sp>
        <p:nvSpPr>
          <p:cNvPr id="3" name="Subtitle 2"/>
          <p:cNvSpPr>
            <a:spLocks noGrp="1"/>
          </p:cNvSpPr>
          <p:nvPr>
            <p:ph type="subTitle" idx="1"/>
          </p:nvPr>
        </p:nvSpPr>
        <p:spPr>
          <a:xfrm>
            <a:off x="1371600" y="2209800"/>
            <a:ext cx="6400800" cy="1752600"/>
          </a:xfrm>
        </p:spPr>
        <p:txBody>
          <a:bodyPr/>
          <a:lstStyle/>
          <a:p>
            <a:r>
              <a:rPr lang="en-US" dirty="0" smtClean="0"/>
              <a:t>Peter Kellner</a:t>
            </a:r>
          </a:p>
          <a:p>
            <a:r>
              <a:rPr lang="en-US" dirty="0" smtClean="0"/>
              <a:t>http://peterkellner.net</a:t>
            </a:r>
            <a:endParaRPr lang="en-US" dirty="0"/>
          </a:p>
        </p:txBody>
      </p:sp>
      <p:sp>
        <p:nvSpPr>
          <p:cNvPr id="4" name="TextBox 3"/>
          <p:cNvSpPr txBox="1"/>
          <p:nvPr/>
        </p:nvSpPr>
        <p:spPr>
          <a:xfrm>
            <a:off x="1295400" y="4419600"/>
            <a:ext cx="6446196" cy="1569660"/>
          </a:xfrm>
          <a:prstGeom prst="rect">
            <a:avLst/>
          </a:prstGeom>
          <a:noFill/>
        </p:spPr>
        <p:txBody>
          <a:bodyPr wrap="none" rtlCol="0">
            <a:spAutoFit/>
          </a:bodyPr>
          <a:lstStyle/>
          <a:p>
            <a:pPr algn="ctr"/>
            <a:r>
              <a:rPr lang="en-US" sz="2400" dirty="0" smtClean="0"/>
              <a:t>Microsoft MVP, ASP.NET</a:t>
            </a:r>
          </a:p>
          <a:p>
            <a:pPr algn="ctr"/>
            <a:r>
              <a:rPr lang="en-US" sz="2400" dirty="0" err="1" smtClean="0"/>
              <a:t>ASPInsider</a:t>
            </a:r>
            <a:endParaRPr lang="en-US" sz="2400" dirty="0" smtClean="0"/>
          </a:p>
          <a:p>
            <a:pPr algn="ctr"/>
            <a:r>
              <a:rPr lang="en-US" sz="2400" dirty="0" smtClean="0"/>
              <a:t>Primary Organizer</a:t>
            </a:r>
          </a:p>
          <a:p>
            <a:pPr algn="ctr"/>
            <a:r>
              <a:rPr lang="en-US" sz="2400" dirty="0" smtClean="0"/>
              <a:t>Silicon Valley Code Camp October 6</a:t>
            </a:r>
            <a:r>
              <a:rPr lang="en-US" sz="2400" baseline="30000" dirty="0" smtClean="0"/>
              <a:t>th</a:t>
            </a:r>
            <a:r>
              <a:rPr lang="en-US" sz="2400" dirty="0" smtClean="0"/>
              <a:t> and 7</a:t>
            </a:r>
            <a:r>
              <a:rPr lang="en-US" sz="2400" baseline="30000" dirty="0" smtClean="0"/>
              <a:t>th</a:t>
            </a:r>
            <a:r>
              <a:rPr lang="en-US" sz="2400" dirty="0" smtClean="0"/>
              <a:t> 2012</a:t>
            </a:r>
            <a:endParaRPr lang="en-US" sz="2400" dirty="0"/>
          </a:p>
        </p:txBody>
      </p:sp>
    </p:spTree>
    <p:extLst>
      <p:ext uri="{BB962C8B-B14F-4D97-AF65-F5344CB8AC3E}">
        <p14:creationId xmlns:p14="http://schemas.microsoft.com/office/powerpoint/2010/main" val="21231525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Defining Objects with </a:t>
            </a:r>
            <a:r>
              <a:rPr lang="en-US" dirty="0" err="1" smtClean="0"/>
              <a:t>WinJS</a:t>
            </a:r>
            <a:r>
              <a:rPr lang="en-US"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0" indent="0">
              <a:buNone/>
            </a:pPr>
            <a:r>
              <a:rPr lang="en-US" dirty="0" smtClean="0"/>
              <a:t>Always put objects on Prototype (use </a:t>
            </a:r>
            <a:r>
              <a:rPr lang="en-US" dirty="0" err="1" smtClean="0"/>
              <a:t>WinJS</a:t>
            </a:r>
            <a:r>
              <a:rPr lang="en-US" dirty="0" smtClean="0"/>
              <a:t> helper methods,  big </a:t>
            </a:r>
            <a:r>
              <a:rPr lang="en-US" dirty="0" err="1" smtClean="0"/>
              <a:t>perf</a:t>
            </a:r>
            <a:r>
              <a:rPr lang="en-US" dirty="0" smtClean="0"/>
              <a:t> increase)</a:t>
            </a:r>
          </a:p>
          <a:p>
            <a:pPr marL="0" indent="0">
              <a:buNone/>
            </a:pPr>
            <a:r>
              <a:rPr lang="en-US" dirty="0" smtClean="0"/>
              <a:t>Example:</a:t>
            </a:r>
          </a:p>
          <a:p>
            <a:pPr marL="0" indent="0">
              <a:buNone/>
            </a:pPr>
            <a:endParaRPr lang="en-US" dirty="0" smtClean="0"/>
          </a:p>
          <a:p>
            <a:pPr marL="0" indent="0">
              <a:buNone/>
            </a:pPr>
            <a:r>
              <a:rPr lang="en-US" dirty="0" err="1" smtClean="0"/>
              <a:t>var</a:t>
            </a:r>
            <a:r>
              <a:rPr lang="en-US" dirty="0" smtClean="0"/>
              <a:t> </a:t>
            </a:r>
            <a:r>
              <a:rPr lang="en-US" dirty="0" err="1" smtClean="0"/>
              <a:t>myObj</a:t>
            </a:r>
            <a:r>
              <a:rPr lang="en-US" dirty="0" smtClean="0"/>
              <a:t> = </a:t>
            </a:r>
            <a:r>
              <a:rPr lang="en-US" dirty="0" err="1" smtClean="0"/>
              <a:t>WinJS.Class.define</a:t>
            </a:r>
            <a:r>
              <a:rPr lang="en-US" dirty="0" smtClean="0"/>
              <a:t>(</a:t>
            </a:r>
          </a:p>
          <a:p>
            <a:pPr marL="0" indent="0">
              <a:buNone/>
            </a:pPr>
            <a:r>
              <a:rPr lang="en-US" dirty="0"/>
              <a:t> </a:t>
            </a:r>
            <a:r>
              <a:rPr lang="en-US" dirty="0" smtClean="0"/>
              <a:t> function() {  },</a:t>
            </a:r>
          </a:p>
          <a:p>
            <a:pPr marL="0" indent="0">
              <a:buNone/>
            </a:pPr>
            <a:r>
              <a:rPr lang="en-US" dirty="0"/>
              <a:t> </a:t>
            </a:r>
            <a:r>
              <a:rPr lang="en-US" dirty="0" smtClean="0"/>
              <a:t> {</a:t>
            </a:r>
          </a:p>
          <a:p>
            <a:pPr marL="0" indent="0">
              <a:buNone/>
            </a:pPr>
            <a:r>
              <a:rPr lang="en-US" dirty="0"/>
              <a:t> </a:t>
            </a:r>
            <a:r>
              <a:rPr lang="en-US" dirty="0" smtClean="0"/>
              <a:t>    method1: function() {alert(‘hi’);}</a:t>
            </a:r>
          </a:p>
          <a:p>
            <a:pPr marL="0" indent="0">
              <a:buNone/>
            </a:pPr>
            <a:r>
              <a:rPr lang="en-US" dirty="0"/>
              <a:t> </a:t>
            </a:r>
            <a:r>
              <a:rPr lang="en-US" dirty="0" smtClean="0"/>
              <a:t> });</a:t>
            </a:r>
          </a:p>
          <a:p>
            <a:pPr marL="0" indent="0">
              <a:buNone/>
            </a:pPr>
            <a:endParaRPr lang="en-US" dirty="0"/>
          </a:p>
        </p:txBody>
      </p:sp>
    </p:spTree>
    <p:extLst>
      <p:ext uri="{BB962C8B-B14F-4D97-AF65-F5344CB8AC3E}">
        <p14:creationId xmlns:p14="http://schemas.microsoft.com/office/powerpoint/2010/main" val="33985219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Libraries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Microsoft says: “</a:t>
            </a:r>
            <a:r>
              <a:rPr lang="en-US" dirty="0" err="1" smtClean="0"/>
              <a:t>JQuery</a:t>
            </a:r>
            <a:r>
              <a:rPr lang="en-US" dirty="0" smtClean="0"/>
              <a:t> Just works!”</a:t>
            </a:r>
          </a:p>
          <a:p>
            <a:pPr marL="0" indent="0">
              <a:buNone/>
            </a:pPr>
            <a:endParaRPr lang="en-US" dirty="0"/>
          </a:p>
          <a:p>
            <a:pPr marL="0" indent="0">
              <a:buNone/>
            </a:pPr>
            <a:r>
              <a:rPr lang="en-US" dirty="0" smtClean="0"/>
              <a:t>You can use other libraries!  (test it yourself though)</a:t>
            </a:r>
          </a:p>
          <a:p>
            <a:pPr marL="0" indent="0">
              <a:buNone/>
            </a:pPr>
            <a:endParaRPr lang="en-US" dirty="0"/>
          </a:p>
          <a:p>
            <a:pPr marL="0" indent="0">
              <a:buNone/>
            </a:pPr>
            <a:r>
              <a:rPr lang="en-US" dirty="0" smtClean="0"/>
              <a:t>Exceptions:  XHR differences, Host Enforcements, etc.  (IE10 does not support cores, single domain not enforced, cores request fails)</a:t>
            </a:r>
            <a:endParaRPr lang="en-US" dirty="0"/>
          </a:p>
        </p:txBody>
      </p:sp>
    </p:spTree>
    <p:extLst>
      <p:ext uri="{BB962C8B-B14F-4D97-AF65-F5344CB8AC3E}">
        <p14:creationId xmlns:p14="http://schemas.microsoft.com/office/powerpoint/2010/main" val="16155050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a:t>
            </a:r>
            <a:endParaRPr lang="en-US" dirty="0"/>
          </a:p>
        </p:txBody>
      </p:sp>
      <p:sp>
        <p:nvSpPr>
          <p:cNvPr id="3" name="Content Placeholder 2"/>
          <p:cNvSpPr>
            <a:spLocks noGrp="1"/>
          </p:cNvSpPr>
          <p:nvPr>
            <p:ph idx="1"/>
          </p:nvPr>
        </p:nvSpPr>
        <p:spPr/>
        <p:txBody>
          <a:bodyPr/>
          <a:lstStyle/>
          <a:p>
            <a:pPr marL="0" indent="0">
              <a:buNone/>
            </a:pPr>
            <a:r>
              <a:rPr lang="en-US" dirty="0" smtClean="0"/>
              <a:t>Host Enforcements</a:t>
            </a:r>
          </a:p>
          <a:p>
            <a:pPr marL="0" indent="0">
              <a:buNone/>
            </a:pPr>
            <a:r>
              <a:rPr lang="en-US" dirty="0"/>
              <a:t> </a:t>
            </a:r>
            <a:r>
              <a:rPr lang="en-US" dirty="0" smtClean="0"/>
              <a:t> Prevents “bad” HTML from getting inserted</a:t>
            </a:r>
          </a:p>
          <a:p>
            <a:pPr marL="0" indent="0">
              <a:buNone/>
            </a:pPr>
            <a:r>
              <a:rPr lang="en-US" dirty="0"/>
              <a:t> </a:t>
            </a:r>
            <a:r>
              <a:rPr lang="en-US" dirty="0" smtClean="0"/>
              <a:t>    (script </a:t>
            </a:r>
            <a:r>
              <a:rPr lang="en-US" dirty="0" err="1" smtClean="0"/>
              <a:t>blocks,iframes,event</a:t>
            </a:r>
            <a:r>
              <a:rPr lang="en-US" dirty="0" smtClean="0"/>
              <a:t> </a:t>
            </a:r>
            <a:r>
              <a:rPr lang="en-US" dirty="0" err="1" smtClean="0"/>
              <a:t>handler,etc</a:t>
            </a:r>
            <a:r>
              <a:rPr lang="en-US" dirty="0" smtClean="0"/>
              <a:t>.)</a:t>
            </a:r>
          </a:p>
          <a:p>
            <a:pPr marL="0" indent="0">
              <a:buNone/>
            </a:pPr>
            <a:r>
              <a:rPr lang="en-US" dirty="0"/>
              <a:t> </a:t>
            </a:r>
            <a:r>
              <a:rPr lang="en-US" dirty="0" smtClean="0"/>
              <a:t>    Reason is because JavaScript has full </a:t>
            </a:r>
            <a:r>
              <a:rPr lang="en-US" dirty="0" err="1" smtClean="0"/>
              <a:t>WinRT</a:t>
            </a:r>
            <a:endParaRPr lang="en-US" dirty="0" smtClean="0"/>
          </a:p>
          <a:p>
            <a:pPr marL="0" indent="0">
              <a:buNone/>
            </a:pPr>
            <a:r>
              <a:rPr lang="en-US" dirty="0"/>
              <a:t> </a:t>
            </a:r>
            <a:r>
              <a:rPr lang="en-US" dirty="0" smtClean="0"/>
              <a:t>    Parses </a:t>
            </a:r>
            <a:r>
              <a:rPr lang="en-US" dirty="0" err="1" smtClean="0"/>
              <a:t>innerHTML</a:t>
            </a:r>
            <a:r>
              <a:rPr lang="en-US" dirty="0" smtClean="0"/>
              <a:t>; </a:t>
            </a:r>
            <a:r>
              <a:rPr lang="en-US" dirty="0" err="1" smtClean="0"/>
              <a:t>outerHTML</a:t>
            </a:r>
            <a:r>
              <a:rPr lang="en-US" dirty="0" smtClean="0"/>
              <a:t>;</a:t>
            </a:r>
          </a:p>
          <a:p>
            <a:pPr marL="0" indent="0">
              <a:buNone/>
            </a:pPr>
            <a:r>
              <a:rPr lang="en-US" dirty="0"/>
              <a:t> </a:t>
            </a:r>
            <a:r>
              <a:rPr lang="en-US" dirty="0" smtClean="0"/>
              <a:t>    </a:t>
            </a:r>
            <a:r>
              <a:rPr lang="en-US" dirty="0" err="1" smtClean="0"/>
              <a:t>setAdjacentHTML</a:t>
            </a:r>
            <a:r>
              <a:rPr lang="en-US" dirty="0" smtClean="0"/>
              <a:t> (data- are not on whitelist)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8580060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 (you choose)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Local Context   (My Appointments)</a:t>
            </a:r>
          </a:p>
          <a:p>
            <a:pPr marL="0" indent="0">
              <a:buNone/>
            </a:pPr>
            <a:r>
              <a:rPr lang="en-US" dirty="0"/>
              <a:t> </a:t>
            </a:r>
            <a:r>
              <a:rPr lang="en-US" dirty="0" smtClean="0"/>
              <a:t>   Full access to </a:t>
            </a:r>
            <a:r>
              <a:rPr lang="en-US" dirty="0" err="1" smtClean="0"/>
              <a:t>WinRT</a:t>
            </a:r>
            <a:r>
              <a:rPr lang="en-US" dirty="0" smtClean="0"/>
              <a:t> (all your code)</a:t>
            </a:r>
            <a:endParaRPr lang="en-US" dirty="0"/>
          </a:p>
          <a:p>
            <a:pPr marL="0" indent="0">
              <a:buNone/>
            </a:pPr>
            <a:r>
              <a:rPr lang="en-US" dirty="0" smtClean="0"/>
              <a:t>Web Context   (bing app with map)</a:t>
            </a:r>
          </a:p>
          <a:p>
            <a:pPr marL="0" indent="0">
              <a:buNone/>
            </a:pPr>
            <a:r>
              <a:rPr lang="en-US" dirty="0"/>
              <a:t> </a:t>
            </a:r>
            <a:r>
              <a:rPr lang="en-US" dirty="0" smtClean="0"/>
              <a:t>   Full access to Web</a:t>
            </a:r>
          </a:p>
          <a:p>
            <a:pPr marL="0" indent="0">
              <a:buNone/>
            </a:pPr>
            <a:r>
              <a:rPr lang="en-US" dirty="0"/>
              <a:t> </a:t>
            </a:r>
            <a:r>
              <a:rPr lang="en-US" dirty="0" smtClean="0"/>
              <a:t>   Pull Scripts</a:t>
            </a:r>
          </a:p>
          <a:p>
            <a:pPr marL="0" indent="0">
              <a:buNone/>
            </a:pPr>
            <a:r>
              <a:rPr lang="en-US" dirty="0"/>
              <a:t> </a:t>
            </a:r>
            <a:r>
              <a:rPr lang="en-US" dirty="0" smtClean="0"/>
              <a:t>   No Calls to </a:t>
            </a:r>
            <a:r>
              <a:rPr lang="en-US" dirty="0" err="1" smtClean="0"/>
              <a:t>WinRT</a:t>
            </a:r>
            <a:endParaRPr lang="en-US" dirty="0" smtClean="0"/>
          </a:p>
          <a:p>
            <a:pPr marL="0" indent="0">
              <a:buNone/>
            </a:pPr>
            <a:endParaRPr lang="en-US" dirty="0" smtClean="0"/>
          </a:p>
          <a:p>
            <a:pPr marL="0" indent="0">
              <a:buNone/>
            </a:pPr>
            <a:r>
              <a:rPr lang="en-US" dirty="0" smtClean="0"/>
              <a:t>(</a:t>
            </a:r>
            <a:r>
              <a:rPr lang="en-US" dirty="0" err="1" smtClean="0"/>
              <a:t>window.PostMessage</a:t>
            </a:r>
            <a:r>
              <a:rPr lang="en-US" dirty="0" smtClean="0"/>
              <a:t> To Send Data Between (need to marshal data </a:t>
            </a:r>
            <a:r>
              <a:rPr lang="en-US" smtClean="0"/>
              <a:t>because string))</a:t>
            </a:r>
            <a:endParaRPr lang="en-US" dirty="0"/>
          </a:p>
        </p:txBody>
      </p:sp>
    </p:spTree>
    <p:extLst>
      <p:ext uri="{BB962C8B-B14F-4D97-AF65-F5344CB8AC3E}">
        <p14:creationId xmlns:p14="http://schemas.microsoft.com/office/powerpoint/2010/main" val="15430938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WinJS</a:t>
            </a:r>
            <a:r>
              <a:rPr lang="en-US" dirty="0" smtClean="0"/>
              <a:t> Basics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Helpers for NS/Constructor Definitions</a:t>
            </a:r>
          </a:p>
          <a:p>
            <a:pPr marL="0" indent="0">
              <a:buNone/>
            </a:pPr>
            <a:r>
              <a:rPr lang="en-US" dirty="0" smtClean="0"/>
              <a:t>Promises</a:t>
            </a:r>
          </a:p>
          <a:p>
            <a:pPr marL="0" indent="0">
              <a:buNone/>
            </a:pPr>
            <a:r>
              <a:rPr lang="en-US" dirty="0" err="1" smtClean="0"/>
              <a:t>Nav</a:t>
            </a:r>
            <a:r>
              <a:rPr lang="en-US" dirty="0" smtClean="0"/>
              <a:t>/App Model</a:t>
            </a:r>
          </a:p>
          <a:p>
            <a:pPr marL="0" indent="0">
              <a:buNone/>
            </a:pPr>
            <a:r>
              <a:rPr lang="en-US" dirty="0" smtClean="0"/>
              <a:t>Page Fragments</a:t>
            </a:r>
          </a:p>
          <a:p>
            <a:pPr marL="0" indent="0">
              <a:buNone/>
            </a:pPr>
            <a:r>
              <a:rPr lang="en-US" dirty="0" smtClean="0"/>
              <a:t>Data Binding</a:t>
            </a:r>
          </a:p>
          <a:p>
            <a:pPr marL="0" indent="0">
              <a:buNone/>
            </a:pPr>
            <a:r>
              <a:rPr lang="en-US" dirty="0" smtClean="0"/>
              <a:t>Controls</a:t>
            </a:r>
          </a:p>
          <a:p>
            <a:pPr marL="0" indent="0">
              <a:buNone/>
            </a:pPr>
            <a:r>
              <a:rPr lang="en-US" dirty="0" smtClean="0"/>
              <a:t>Animations</a:t>
            </a:r>
          </a:p>
          <a:p>
            <a:pPr marL="0" indent="0">
              <a:buNone/>
            </a:pPr>
            <a:r>
              <a:rPr lang="en-US" dirty="0" smtClean="0"/>
              <a:t>And More</a:t>
            </a:r>
            <a:endParaRPr lang="en-US" dirty="0"/>
          </a:p>
        </p:txBody>
      </p:sp>
    </p:spTree>
    <p:extLst>
      <p:ext uri="{BB962C8B-B14F-4D97-AF65-F5344CB8AC3E}">
        <p14:creationId xmlns:p14="http://schemas.microsoft.com/office/powerpoint/2010/main" val="22803462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Model</a:t>
            </a:r>
            <a:endParaRPr lang="en-US" dirty="0"/>
          </a:p>
        </p:txBody>
      </p:sp>
      <p:sp>
        <p:nvSpPr>
          <p:cNvPr id="3" name="Content Placeholder 2"/>
          <p:cNvSpPr>
            <a:spLocks noGrp="1"/>
          </p:cNvSpPr>
          <p:nvPr>
            <p:ph idx="1"/>
          </p:nvPr>
        </p:nvSpPr>
        <p:spPr/>
        <p:txBody>
          <a:bodyPr/>
          <a:lstStyle/>
          <a:p>
            <a:r>
              <a:rPr lang="en-US" dirty="0" smtClean="0"/>
              <a:t>Page Loads</a:t>
            </a:r>
          </a:p>
          <a:p>
            <a:r>
              <a:rPr lang="en-US" dirty="0" smtClean="0"/>
              <a:t>Scripts Loads </a:t>
            </a:r>
          </a:p>
          <a:p>
            <a:r>
              <a:rPr lang="en-US" dirty="0" smtClean="0"/>
              <a:t>Script Executes</a:t>
            </a:r>
          </a:p>
          <a:p>
            <a:r>
              <a:rPr lang="en-US" dirty="0" smtClean="0"/>
              <a:t>Hookup to Events</a:t>
            </a:r>
          </a:p>
          <a:p>
            <a:r>
              <a:rPr lang="en-US" dirty="0" smtClean="0"/>
              <a:t>Page Shows</a:t>
            </a:r>
            <a:endParaRPr lang="en-US" dirty="0"/>
          </a:p>
        </p:txBody>
      </p:sp>
    </p:spTree>
    <p:extLst>
      <p:ext uri="{BB962C8B-B14F-4D97-AF65-F5344CB8AC3E}">
        <p14:creationId xmlns:p14="http://schemas.microsoft.com/office/powerpoint/2010/main" val="5261982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a:t>
            </a:r>
            <a:r>
              <a:rPr lang="en-US" dirty="0" err="1" smtClean="0"/>
              <a:t>Async</a:t>
            </a:r>
            <a:r>
              <a:rPr lang="en-US" dirty="0" smtClean="0"/>
              <a:t> Processing</a:t>
            </a:r>
            <a:endParaRPr lang="en-US" dirty="0"/>
          </a:p>
        </p:txBody>
      </p:sp>
      <p:sp>
        <p:nvSpPr>
          <p:cNvPr id="3" name="Content Placeholder 2"/>
          <p:cNvSpPr>
            <a:spLocks noGrp="1"/>
          </p:cNvSpPr>
          <p:nvPr>
            <p:ph idx="1"/>
          </p:nvPr>
        </p:nvSpPr>
        <p:spPr/>
        <p:txBody>
          <a:bodyPr/>
          <a:lstStyle/>
          <a:p>
            <a:pPr marL="0" indent="0">
              <a:buNone/>
            </a:pPr>
            <a:r>
              <a:rPr lang="en-US" dirty="0" smtClean="0"/>
              <a:t>Object that says:  “I want you to do something and tell me later”   Hence “Then” with 3 callback functions. (</a:t>
            </a:r>
            <a:r>
              <a:rPr lang="en-US" dirty="0" err="1" smtClean="0"/>
              <a:t>success,failure,error</a:t>
            </a:r>
            <a:r>
              <a:rPr lang="en-US" dirty="0" smtClean="0"/>
              <a:t>)</a:t>
            </a:r>
          </a:p>
          <a:p>
            <a:pPr marL="0" indent="0">
              <a:buNone/>
            </a:pPr>
            <a:endParaRPr lang="en-US" dirty="0"/>
          </a:p>
          <a:p>
            <a:pPr marL="0" indent="0">
              <a:buNone/>
            </a:pPr>
            <a:r>
              <a:rPr lang="en-US" dirty="0" smtClean="0"/>
              <a:t>Very similar to other frameworks</a:t>
            </a:r>
          </a:p>
          <a:p>
            <a:pPr marL="0" indent="0">
              <a:buNone/>
            </a:pPr>
            <a:endParaRPr lang="en-US" dirty="0"/>
          </a:p>
          <a:p>
            <a:pPr marL="0" indent="0">
              <a:buNone/>
            </a:pPr>
            <a:r>
              <a:rPr lang="en-US" dirty="0" err="1" smtClean="0"/>
              <a:t>WinJS.xhr</a:t>
            </a:r>
            <a:r>
              <a:rPr lang="en-US" dirty="0" smtClean="0"/>
              <a:t>({</a:t>
            </a:r>
            <a:r>
              <a:rPr lang="en-US" dirty="0" err="1" smtClean="0"/>
              <a:t>url</a:t>
            </a:r>
            <a:r>
              <a:rPr lang="en-US" dirty="0" smtClean="0"/>
              <a:t>: “http://…}).then(success(),failure(),error()…</a:t>
            </a:r>
          </a:p>
        </p:txBody>
      </p:sp>
    </p:spTree>
    <p:extLst>
      <p:ext uri="{BB962C8B-B14F-4D97-AF65-F5344CB8AC3E}">
        <p14:creationId xmlns:p14="http://schemas.microsoft.com/office/powerpoint/2010/main" val="40838305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4192" y="68780"/>
            <a:ext cx="8382000" cy="609398"/>
          </a:xfrm>
        </p:spPr>
        <p:txBody>
          <a:bodyPr>
            <a:normAutofit fontScale="90000"/>
          </a:bodyPr>
          <a:lstStyle/>
          <a:p>
            <a:r>
              <a:rPr lang="en-US" dirty="0" smtClean="0"/>
              <a:t>In-box controls for Metro </a:t>
            </a:r>
            <a:r>
              <a:rPr lang="en-US" dirty="0"/>
              <a:t>s</a:t>
            </a:r>
            <a:r>
              <a:rPr lang="en-US" dirty="0" smtClean="0"/>
              <a:t>tyle apps</a:t>
            </a:r>
            <a:endParaRPr lang="en-US" dirty="0"/>
          </a:p>
        </p:txBody>
      </p:sp>
      <p:sp>
        <p:nvSpPr>
          <p:cNvPr id="69" name="TextBox 68"/>
          <p:cNvSpPr txBox="1"/>
          <p:nvPr/>
        </p:nvSpPr>
        <p:spPr>
          <a:xfrm>
            <a:off x="111764" y="5870278"/>
            <a:ext cx="496195" cy="430887"/>
          </a:xfrm>
          <a:prstGeom prst="rect">
            <a:avLst/>
          </a:prstGeom>
          <a:noFill/>
        </p:spPr>
        <p:txBody>
          <a:bodyPr wrap="square" lIns="0" tIns="0" rIns="0" bIns="0" rtlCol="0">
            <a:spAutoFit/>
          </a:bodyPr>
          <a:lstStyle/>
          <a:p>
            <a:r>
              <a:rPr lang="en-US" sz="1400" dirty="0" smtClean="0">
                <a:gradFill>
                  <a:gsLst>
                    <a:gs pos="417">
                      <a:srgbClr val="000000"/>
                    </a:gs>
                    <a:gs pos="100000">
                      <a:srgbClr val="000000"/>
                    </a:gs>
                  </a:gsLst>
                  <a:lin ang="5400000" scaled="0"/>
                </a:gradFill>
              </a:rPr>
              <a:t>App Bar</a:t>
            </a:r>
          </a:p>
        </p:txBody>
      </p:sp>
      <p:pic>
        <p:nvPicPr>
          <p:cNvPr id="78"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15175"/>
          <a:stretch/>
        </p:blipFill>
        <p:spPr bwMode="auto">
          <a:xfrm>
            <a:off x="6825" y="6184406"/>
            <a:ext cx="912826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835" y="1041226"/>
            <a:ext cx="2684249"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5918103" y="2441141"/>
            <a:ext cx="462341"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Rating</a:t>
            </a:r>
          </a:p>
        </p:txBody>
      </p:sp>
      <p:pic>
        <p:nvPicPr>
          <p:cNvPr id="103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829" y="2767214"/>
            <a:ext cx="1262669" cy="29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0728" y="731574"/>
            <a:ext cx="494865"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Button</a:t>
            </a:r>
          </a:p>
        </p:txBody>
      </p:sp>
      <p:sp>
        <p:nvSpPr>
          <p:cNvPr id="32" name="TextBox 31"/>
          <p:cNvSpPr txBox="1"/>
          <p:nvPr/>
        </p:nvSpPr>
        <p:spPr>
          <a:xfrm>
            <a:off x="1421155" y="2217845"/>
            <a:ext cx="557720"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List Box</a:t>
            </a:r>
          </a:p>
        </p:txBody>
      </p:sp>
      <p:pic>
        <p:nvPicPr>
          <p:cNvPr id="1051"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81" y="2534228"/>
            <a:ext cx="684279" cy="136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370728" y="5353135"/>
            <a:ext cx="697720"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Hyperlink</a:t>
            </a:r>
          </a:p>
        </p:txBody>
      </p:sp>
      <p:pic>
        <p:nvPicPr>
          <p:cNvPr id="1052"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454" y="5620231"/>
            <a:ext cx="1473616" cy="22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5918104" y="3124882"/>
            <a:ext cx="411145"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Slider</a:t>
            </a:r>
          </a:p>
        </p:txBody>
      </p:sp>
      <p:sp>
        <p:nvSpPr>
          <p:cNvPr id="28" name="TextBox 27"/>
          <p:cNvSpPr txBox="1"/>
          <p:nvPr/>
        </p:nvSpPr>
        <p:spPr>
          <a:xfrm>
            <a:off x="370728" y="1582586"/>
            <a:ext cx="705321"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Checkbox</a:t>
            </a:r>
          </a:p>
        </p:txBody>
      </p:sp>
      <p:grpSp>
        <p:nvGrpSpPr>
          <p:cNvPr id="14" name="Group 13"/>
          <p:cNvGrpSpPr/>
          <p:nvPr/>
        </p:nvGrpSpPr>
        <p:grpSpPr>
          <a:xfrm>
            <a:off x="397454" y="1881540"/>
            <a:ext cx="466033" cy="222869"/>
            <a:chOff x="494175" y="1881539"/>
            <a:chExt cx="621215" cy="222869"/>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521" y="1881539"/>
              <a:ext cx="222869" cy="22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175" y="1881539"/>
              <a:ext cx="222869" cy="22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TextBox 28"/>
          <p:cNvSpPr txBox="1"/>
          <p:nvPr/>
        </p:nvSpPr>
        <p:spPr>
          <a:xfrm>
            <a:off x="7299544" y="2441141"/>
            <a:ext cx="949141"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Radio Button</a:t>
            </a:r>
          </a:p>
        </p:txBody>
      </p:sp>
      <p:sp>
        <p:nvSpPr>
          <p:cNvPr id="38" name="TextBox 37"/>
          <p:cNvSpPr txBox="1"/>
          <p:nvPr/>
        </p:nvSpPr>
        <p:spPr>
          <a:xfrm>
            <a:off x="5918104" y="4666738"/>
            <a:ext cx="1004720"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Toggle Switch</a:t>
            </a:r>
          </a:p>
        </p:txBody>
      </p:sp>
      <p:grpSp>
        <p:nvGrpSpPr>
          <p:cNvPr id="11" name="Group 10"/>
          <p:cNvGrpSpPr/>
          <p:nvPr/>
        </p:nvGrpSpPr>
        <p:grpSpPr>
          <a:xfrm>
            <a:off x="5998281" y="4935645"/>
            <a:ext cx="2344482" cy="250183"/>
            <a:chOff x="7876875" y="5006894"/>
            <a:chExt cx="3125162" cy="250183"/>
          </a:xfrm>
        </p:grpSpPr>
        <p:pic>
          <p:nvPicPr>
            <p:cNvPr id="8"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6875" y="5006894"/>
              <a:ext cx="1475244" cy="23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38141" y="5018769"/>
              <a:ext cx="1463896" cy="23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9" name="TextBox 38"/>
          <p:cNvSpPr txBox="1"/>
          <p:nvPr/>
        </p:nvSpPr>
        <p:spPr>
          <a:xfrm>
            <a:off x="5918104" y="5298664"/>
            <a:ext cx="512961"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Tooltip</a:t>
            </a:r>
          </a:p>
        </p:txBody>
      </p:sp>
      <p:sp>
        <p:nvSpPr>
          <p:cNvPr id="72" name="TextBox 71"/>
          <p:cNvSpPr txBox="1"/>
          <p:nvPr/>
        </p:nvSpPr>
        <p:spPr>
          <a:xfrm>
            <a:off x="370728" y="2217845"/>
            <a:ext cx="1044169"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Context Menu</a:t>
            </a:r>
          </a:p>
        </p:txBody>
      </p:sp>
      <p:sp>
        <p:nvSpPr>
          <p:cNvPr id="67" name="TextBox 66"/>
          <p:cNvSpPr txBox="1"/>
          <p:nvPr/>
        </p:nvSpPr>
        <p:spPr>
          <a:xfrm>
            <a:off x="4357152" y="3195903"/>
            <a:ext cx="654025"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List View</a:t>
            </a:r>
          </a:p>
        </p:txBody>
      </p:sp>
      <p:pic>
        <p:nvPicPr>
          <p:cNvPr id="1028"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878" y="3472556"/>
            <a:ext cx="1429122"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52293" y="1582586"/>
            <a:ext cx="833562"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Combo Box</a:t>
            </a:r>
          </a:p>
        </p:txBody>
      </p:sp>
      <p:sp>
        <p:nvSpPr>
          <p:cNvPr id="34" name="TextBox 33"/>
          <p:cNvSpPr txBox="1"/>
          <p:nvPr/>
        </p:nvSpPr>
        <p:spPr>
          <a:xfrm>
            <a:off x="6935777" y="1543525"/>
            <a:ext cx="913724"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Progress Bar</a:t>
            </a:r>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62503" y="2081595"/>
            <a:ext cx="1436268"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5918104" y="3944856"/>
            <a:ext cx="628377"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Text Box</a:t>
            </a:r>
          </a:p>
        </p:txBody>
      </p:sp>
      <p:grpSp>
        <p:nvGrpSpPr>
          <p:cNvPr id="93" name="Group 92"/>
          <p:cNvGrpSpPr/>
          <p:nvPr/>
        </p:nvGrpSpPr>
        <p:grpSpPr>
          <a:xfrm>
            <a:off x="5944829" y="3996185"/>
            <a:ext cx="2660703" cy="581467"/>
            <a:chOff x="8226156" y="3931980"/>
            <a:chExt cx="3546680" cy="581467"/>
          </a:xfrm>
        </p:grpSpPr>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6156" y="4208647"/>
              <a:ext cx="2628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10819431" y="3931980"/>
              <a:ext cx="953405" cy="169277"/>
            </a:xfrm>
            <a:prstGeom prst="rect">
              <a:avLst/>
            </a:prstGeom>
            <a:noFill/>
          </p:spPr>
          <p:txBody>
            <a:bodyPr wrap="none" lIns="0" tIns="0" rIns="0" bIns="0" rtlCol="0">
              <a:spAutoFit/>
            </a:bodyPr>
            <a:lstStyle/>
            <a:p>
              <a:r>
                <a:rPr lang="en-US" sz="1100" dirty="0" smtClean="0">
                  <a:gradFill>
                    <a:gsLst>
                      <a:gs pos="417">
                        <a:srgbClr val="000000"/>
                      </a:gs>
                      <a:gs pos="100000">
                        <a:srgbClr val="000000"/>
                      </a:gs>
                    </a:gsLst>
                    <a:lin ang="5400000" scaled="0"/>
                  </a:gradFill>
                </a:rPr>
                <a:t>Clear Button</a:t>
              </a:r>
            </a:p>
          </p:txBody>
        </p:sp>
        <p:sp>
          <p:nvSpPr>
            <p:cNvPr id="95" name="TextBox 94"/>
            <p:cNvSpPr txBox="1"/>
            <p:nvPr/>
          </p:nvSpPr>
          <p:spPr>
            <a:xfrm>
              <a:off x="9333234" y="3943855"/>
              <a:ext cx="1156867" cy="169277"/>
            </a:xfrm>
            <a:prstGeom prst="rect">
              <a:avLst/>
            </a:prstGeom>
            <a:noFill/>
          </p:spPr>
          <p:txBody>
            <a:bodyPr wrap="none" lIns="0" tIns="0" rIns="0" bIns="0" rtlCol="0">
              <a:spAutoFit/>
            </a:bodyPr>
            <a:lstStyle/>
            <a:p>
              <a:r>
                <a:rPr lang="en-US" sz="1100" dirty="0" smtClean="0">
                  <a:gradFill>
                    <a:gsLst>
                      <a:gs pos="417">
                        <a:srgbClr val="000000"/>
                      </a:gs>
                      <a:gs pos="100000">
                        <a:srgbClr val="000000"/>
                      </a:gs>
                    </a:gsLst>
                    <a:lin ang="5400000" scaled="0"/>
                  </a:gradFill>
                </a:rPr>
                <a:t>Spell Checking!</a:t>
              </a:r>
            </a:p>
          </p:txBody>
        </p:sp>
        <p:cxnSp>
          <p:nvCxnSpPr>
            <p:cNvPr id="102" name="Straight Connector 101"/>
            <p:cNvCxnSpPr/>
            <p:nvPr/>
          </p:nvCxnSpPr>
          <p:spPr>
            <a:xfrm flipV="1">
              <a:off x="10731718" y="4125409"/>
              <a:ext cx="176065" cy="206456"/>
            </a:xfrm>
            <a:prstGeom prst="line">
              <a:avLst/>
            </a:prstGeom>
          </p:spPr>
          <p:style>
            <a:lnRef idx="1">
              <a:schemeClr val="accent2"/>
            </a:lnRef>
            <a:fillRef idx="0">
              <a:schemeClr val="accent2"/>
            </a:fillRef>
            <a:effectRef idx="0">
              <a:schemeClr val="accent2"/>
            </a:effectRef>
            <a:fontRef idx="minor">
              <a:schemeClr val="tx1"/>
            </a:fontRef>
          </p:style>
        </p:cxnSp>
        <p:cxnSp>
          <p:nvCxnSpPr>
            <p:cNvPr id="103" name="Straight Connector 102"/>
            <p:cNvCxnSpPr/>
            <p:nvPr/>
          </p:nvCxnSpPr>
          <p:spPr>
            <a:xfrm flipV="1">
              <a:off x="9546480" y="4084622"/>
              <a:ext cx="176065" cy="206456"/>
            </a:xfrm>
            <a:prstGeom prst="line">
              <a:avLst/>
            </a:prstGeom>
          </p:spPr>
          <p:style>
            <a:lnRef idx="1">
              <a:schemeClr val="accent2"/>
            </a:lnRef>
            <a:fillRef idx="0">
              <a:schemeClr val="accent2"/>
            </a:fillRef>
            <a:effectRef idx="0">
              <a:schemeClr val="accent2"/>
            </a:effectRef>
            <a:fontRef idx="minor">
              <a:schemeClr val="tx1"/>
            </a:fontRef>
          </p:style>
        </p:cxnSp>
      </p:grpSp>
      <p:sp>
        <p:nvSpPr>
          <p:cNvPr id="55" name="TextBox 54"/>
          <p:cNvSpPr txBox="1"/>
          <p:nvPr/>
        </p:nvSpPr>
        <p:spPr>
          <a:xfrm>
            <a:off x="5918104" y="731574"/>
            <a:ext cx="699122"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Password</a:t>
            </a:r>
          </a:p>
        </p:txBody>
      </p:sp>
      <p:grpSp>
        <p:nvGrpSpPr>
          <p:cNvPr id="89" name="Group 88"/>
          <p:cNvGrpSpPr/>
          <p:nvPr/>
        </p:nvGrpSpPr>
        <p:grpSpPr>
          <a:xfrm>
            <a:off x="5944829" y="822355"/>
            <a:ext cx="2580294" cy="572708"/>
            <a:chOff x="7943726" y="799150"/>
            <a:chExt cx="3439497" cy="572708"/>
          </a:xfrm>
        </p:grpSpPr>
        <p:pic>
          <p:nvPicPr>
            <p:cNvPr id="13"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43726" y="1067058"/>
              <a:ext cx="2628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6"/>
            <p:cNvSpPr txBox="1"/>
            <p:nvPr/>
          </p:nvSpPr>
          <p:spPr>
            <a:xfrm>
              <a:off x="10315049" y="799150"/>
              <a:ext cx="1068174" cy="169277"/>
            </a:xfrm>
            <a:prstGeom prst="rect">
              <a:avLst/>
            </a:prstGeom>
            <a:noFill/>
          </p:spPr>
          <p:txBody>
            <a:bodyPr wrap="none" lIns="0" tIns="0" rIns="0" bIns="0" rtlCol="0">
              <a:spAutoFit/>
            </a:bodyPr>
            <a:lstStyle/>
            <a:p>
              <a:r>
                <a:rPr lang="en-US" sz="1100" dirty="0" smtClean="0">
                  <a:gradFill>
                    <a:gsLst>
                      <a:gs pos="417">
                        <a:srgbClr val="000000"/>
                      </a:gs>
                      <a:gs pos="100000">
                        <a:srgbClr val="000000"/>
                      </a:gs>
                    </a:gsLst>
                    <a:lin ang="5400000" scaled="0"/>
                  </a:gradFill>
                </a:rPr>
                <a:t>Reveal Button</a:t>
              </a:r>
            </a:p>
          </p:txBody>
        </p:sp>
        <p:cxnSp>
          <p:nvCxnSpPr>
            <p:cNvPr id="104" name="Straight Connector 103"/>
            <p:cNvCxnSpPr/>
            <p:nvPr/>
          </p:nvCxnSpPr>
          <p:spPr>
            <a:xfrm flipV="1">
              <a:off x="10445737" y="986968"/>
              <a:ext cx="176065" cy="206456"/>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105" name="Picture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36808" y="1838211"/>
            <a:ext cx="449636" cy="59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p:nvPr/>
        </p:nvSpPr>
        <p:spPr>
          <a:xfrm>
            <a:off x="5918104" y="1543525"/>
            <a:ext cx="984995"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Progress Ring</a:t>
            </a:r>
          </a:p>
        </p:txBody>
      </p:sp>
      <p:pic>
        <p:nvPicPr>
          <p:cNvPr id="1036"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0463" y="5567567"/>
            <a:ext cx="1257628"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7453" y="3993930"/>
            <a:ext cx="1617606" cy="126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TextBox 109"/>
          <p:cNvSpPr txBox="1"/>
          <p:nvPr/>
        </p:nvSpPr>
        <p:spPr>
          <a:xfrm>
            <a:off x="370728" y="3679337"/>
            <a:ext cx="454101" cy="215444"/>
          </a:xfrm>
          <a:prstGeom prst="rect">
            <a:avLst/>
          </a:prstGeom>
          <a:noFill/>
        </p:spPr>
        <p:txBody>
          <a:bodyPr wrap="none" lIns="0" tIns="0" rIns="0" bIns="0" rtlCol="0">
            <a:spAutoFit/>
          </a:bodyPr>
          <a:lstStyle/>
          <a:p>
            <a:r>
              <a:rPr lang="en-US" sz="1400" dirty="0" err="1" smtClean="0">
                <a:gradFill>
                  <a:gsLst>
                    <a:gs pos="417">
                      <a:srgbClr val="000000"/>
                    </a:gs>
                    <a:gs pos="100000">
                      <a:srgbClr val="000000"/>
                    </a:gs>
                  </a:gsLst>
                  <a:lin ang="5400000" scaled="0"/>
                </a:gradFill>
              </a:rPr>
              <a:t>Flyout</a:t>
            </a:r>
            <a:endParaRPr lang="en-US" sz="1400" dirty="0" smtClean="0">
              <a:gradFill>
                <a:gsLst>
                  <a:gs pos="417">
                    <a:srgbClr val="000000"/>
                  </a:gs>
                  <a:gs pos="100000">
                    <a:srgbClr val="000000"/>
                  </a:gs>
                </a:gsLst>
                <a:lin ang="5400000" scaled="0"/>
              </a:gradFill>
            </a:endParaRPr>
          </a:p>
        </p:txBody>
      </p:sp>
      <p:sp>
        <p:nvSpPr>
          <p:cNvPr id="64" name="TextBox 63"/>
          <p:cNvSpPr txBox="1"/>
          <p:nvPr/>
        </p:nvSpPr>
        <p:spPr>
          <a:xfrm>
            <a:off x="2659449" y="731574"/>
            <a:ext cx="718145" cy="215444"/>
          </a:xfrm>
          <a:prstGeom prst="rect">
            <a:avLst/>
          </a:prstGeom>
          <a:noFill/>
        </p:spPr>
        <p:txBody>
          <a:bodyPr wrap="none" lIns="0" tIns="0" rIns="0" bIns="0" rtlCol="0">
            <a:spAutoFit/>
          </a:bodyPr>
          <a:lstStyle/>
          <a:p>
            <a:pPr algn="ctr"/>
            <a:r>
              <a:rPr lang="en-US" sz="1400" dirty="0" smtClean="0">
                <a:gradFill>
                  <a:gsLst>
                    <a:gs pos="417">
                      <a:srgbClr val="000000"/>
                    </a:gs>
                    <a:gs pos="100000">
                      <a:srgbClr val="000000"/>
                    </a:gs>
                  </a:gsLst>
                  <a:lin ang="5400000" scaled="0"/>
                </a:gradFill>
              </a:rPr>
              <a:t>Grid View</a:t>
            </a:r>
          </a:p>
        </p:txBody>
      </p:sp>
      <p:grpSp>
        <p:nvGrpSpPr>
          <p:cNvPr id="12" name="Group 11"/>
          <p:cNvGrpSpPr/>
          <p:nvPr/>
        </p:nvGrpSpPr>
        <p:grpSpPr>
          <a:xfrm>
            <a:off x="397454" y="1046167"/>
            <a:ext cx="2127388" cy="435918"/>
            <a:chOff x="494175" y="1046167"/>
            <a:chExt cx="2835779" cy="435918"/>
          </a:xfrm>
        </p:grpSpPr>
        <p:pic>
          <p:nvPicPr>
            <p:cNvPr id="104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4175" y="1046167"/>
              <a:ext cx="447390" cy="435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4472" y="1116149"/>
              <a:ext cx="1031067" cy="29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5525" y="1118693"/>
              <a:ext cx="814429" cy="29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9"/>
          <p:cNvGrpSpPr/>
          <p:nvPr/>
        </p:nvGrpSpPr>
        <p:grpSpPr>
          <a:xfrm>
            <a:off x="7326270" y="2763739"/>
            <a:ext cx="536398" cy="295275"/>
            <a:chOff x="9647066" y="2763738"/>
            <a:chExt cx="715011" cy="295275"/>
          </a:xfrm>
        </p:grpSpPr>
        <p:pic>
          <p:nvPicPr>
            <p:cNvPr id="3"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47066" y="2767213"/>
              <a:ext cx="279925" cy="2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76327" y="2763738"/>
              <a:ext cx="2857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7" name="TextBox 126"/>
          <p:cNvSpPr txBox="1"/>
          <p:nvPr/>
        </p:nvSpPr>
        <p:spPr>
          <a:xfrm>
            <a:off x="2498115" y="3195903"/>
            <a:ext cx="666849"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Flip View</a:t>
            </a:r>
          </a:p>
        </p:txBody>
      </p:sp>
      <p:pic>
        <p:nvPicPr>
          <p:cNvPr id="128" name="Picture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24841" y="3522802"/>
            <a:ext cx="1682886" cy="143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5" name="Picture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79018" y="1831048"/>
            <a:ext cx="111471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24841" y="5550345"/>
            <a:ext cx="2827888" cy="16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 name="TextBox 132"/>
          <p:cNvSpPr txBox="1"/>
          <p:nvPr/>
        </p:nvSpPr>
        <p:spPr>
          <a:xfrm>
            <a:off x="2498116" y="5259559"/>
            <a:ext cx="692497"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Scroll Bar</a:t>
            </a:r>
          </a:p>
        </p:txBody>
      </p:sp>
      <p:pic>
        <p:nvPicPr>
          <p:cNvPr id="84" name="Picture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24841" y="6001320"/>
            <a:ext cx="2820446" cy="8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 name="TextBox 134"/>
          <p:cNvSpPr txBox="1"/>
          <p:nvPr/>
        </p:nvSpPr>
        <p:spPr>
          <a:xfrm>
            <a:off x="2498115" y="5732515"/>
            <a:ext cx="1282440" cy="215444"/>
          </a:xfrm>
          <a:prstGeom prst="rect">
            <a:avLst/>
          </a:prstGeom>
          <a:noFill/>
        </p:spPr>
        <p:txBody>
          <a:bodyPr wrap="none" lIns="0" tIns="0" rIns="0" bIns="0" rtlCol="0">
            <a:spAutoFit/>
          </a:bodyPr>
          <a:lstStyle/>
          <a:p>
            <a:r>
              <a:rPr lang="en-US" sz="1400" dirty="0" smtClean="0">
                <a:gradFill>
                  <a:gsLst>
                    <a:gs pos="417">
                      <a:srgbClr val="000000"/>
                    </a:gs>
                    <a:gs pos="100000">
                      <a:srgbClr val="000000"/>
                    </a:gs>
                  </a:gsLst>
                  <a:lin ang="5400000" scaled="0"/>
                </a:gradFill>
              </a:rPr>
              <a:t>Panning Indicator</a:t>
            </a:r>
          </a:p>
        </p:txBody>
      </p:sp>
      <p:pic>
        <p:nvPicPr>
          <p:cNvPr id="1050" name="Picture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7454" y="2534227"/>
            <a:ext cx="600231"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5944830" y="3215359"/>
            <a:ext cx="1636345" cy="483269"/>
            <a:chOff x="8594135" y="3203483"/>
            <a:chExt cx="2181225" cy="483269"/>
          </a:xfrm>
        </p:grpSpPr>
        <p:pic>
          <p:nvPicPr>
            <p:cNvPr id="6"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594135" y="3581977"/>
              <a:ext cx="218122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926991" y="3203483"/>
              <a:ext cx="3619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91219524"/>
      </p:ext>
    </p:extLst>
  </p:cSld>
  <p:clrMapOvr>
    <a:masterClrMapping/>
  </p:clrMapOvr>
  <p:transition xmlns:p14="http://schemas.microsoft.com/office/powerpoint/2010/main">
    <p:strips dir="ld"/>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Engine</a:t>
            </a:r>
            <a:endParaRPr lang="en-US" dirty="0"/>
          </a:p>
        </p:txBody>
      </p:sp>
      <p:sp>
        <p:nvSpPr>
          <p:cNvPr id="3" name="Text Placeholder 2"/>
          <p:cNvSpPr>
            <a:spLocks noGrp="1"/>
          </p:cNvSpPr>
          <p:nvPr>
            <p:ph type="body" sz="quarter" idx="10"/>
          </p:nvPr>
        </p:nvSpPr>
        <p:spPr/>
        <p:txBody>
          <a:bodyPr/>
          <a:lstStyle/>
          <a:p>
            <a:pPr marL="0" indent="0">
              <a:buNone/>
            </a:pPr>
            <a:r>
              <a:rPr lang="en-US" dirty="0" err="1" smtClean="0"/>
              <a:t>Oneway</a:t>
            </a:r>
            <a:r>
              <a:rPr lang="en-US" dirty="0" smtClean="0"/>
              <a:t> only (Data to UI)</a:t>
            </a:r>
          </a:p>
          <a:p>
            <a:pPr marL="0" indent="0">
              <a:buNone/>
            </a:pPr>
            <a:r>
              <a:rPr lang="en-US" dirty="0" err="1" smtClean="0"/>
              <a:t>Async</a:t>
            </a:r>
            <a:r>
              <a:rPr lang="en-US" dirty="0" smtClean="0"/>
              <a:t> (coalescing, just one change)</a:t>
            </a:r>
          </a:p>
          <a:p>
            <a:pPr marL="0" indent="0">
              <a:buNone/>
            </a:pPr>
            <a:endParaRPr lang="en-US" dirty="0"/>
          </a:p>
        </p:txBody>
      </p:sp>
    </p:spTree>
    <p:extLst>
      <p:ext uri="{BB962C8B-B14F-4D97-AF65-F5344CB8AC3E}">
        <p14:creationId xmlns:p14="http://schemas.microsoft.com/office/powerpoint/2010/main" val="23315302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SV Code Camp App</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Off to the Demo…</a:t>
            </a:r>
            <a:endParaRPr lang="en-US" dirty="0"/>
          </a:p>
        </p:txBody>
      </p:sp>
    </p:spTree>
    <p:extLst>
      <p:ext uri="{BB962C8B-B14F-4D97-AF65-F5344CB8AC3E}">
        <p14:creationId xmlns:p14="http://schemas.microsoft.com/office/powerpoint/2010/main" val="7511677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a:xfrm>
            <a:off x="381000" y="2057400"/>
            <a:ext cx="8229600" cy="3154363"/>
          </a:xfrm>
        </p:spPr>
        <p:txBody>
          <a:bodyPr>
            <a:noAutofit/>
          </a:bodyPr>
          <a:lstStyle/>
          <a:p>
            <a:r>
              <a:rPr lang="en-US" dirty="0" smtClean="0"/>
              <a:t>Intro To Windows 8 And Interface</a:t>
            </a:r>
            <a:endParaRPr lang="en-US" dirty="0"/>
          </a:p>
          <a:p>
            <a:r>
              <a:rPr lang="en-US" dirty="0" smtClean="0"/>
              <a:t>JavaScript Patterns In Windows 8</a:t>
            </a:r>
          </a:p>
          <a:p>
            <a:r>
              <a:rPr lang="en-US" dirty="0" err="1" smtClean="0"/>
              <a:t>WinRT</a:t>
            </a:r>
            <a:r>
              <a:rPr lang="en-US" dirty="0" smtClean="0"/>
              <a:t> Basics</a:t>
            </a:r>
            <a:endParaRPr lang="en-US" dirty="0"/>
          </a:p>
          <a:p>
            <a:r>
              <a:rPr lang="en-US" dirty="0" smtClean="0"/>
              <a:t>Silicon Valley Code Camp Speaker Viewer</a:t>
            </a:r>
          </a:p>
        </p:txBody>
      </p:sp>
    </p:spTree>
    <p:extLst>
      <p:ext uri="{BB962C8B-B14F-4D97-AF65-F5344CB8AC3E}">
        <p14:creationId xmlns:p14="http://schemas.microsoft.com/office/powerpoint/2010/main" val="27745687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BUILD Videos</a:t>
            </a:r>
          </a:p>
          <a:p>
            <a:pPr marL="0" indent="0">
              <a:buNone/>
            </a:pPr>
            <a:r>
              <a:rPr lang="en-US" dirty="0"/>
              <a:t>	</a:t>
            </a:r>
            <a:r>
              <a:rPr lang="en-US" dirty="0" smtClean="0"/>
              <a:t>  Windows Libraries for JavaScript (</a:t>
            </a:r>
            <a:r>
              <a:rPr lang="en-US" dirty="0" err="1" smtClean="0"/>
              <a:t>WinJS</a:t>
            </a:r>
            <a:r>
              <a:rPr lang="en-US" dirty="0" smtClean="0"/>
              <a:t>)</a:t>
            </a:r>
          </a:p>
          <a:p>
            <a:pPr marL="0" indent="0">
              <a:buNone/>
            </a:pPr>
            <a:r>
              <a:rPr lang="en-US" dirty="0"/>
              <a:t>	</a:t>
            </a:r>
            <a:r>
              <a:rPr lang="en-US" dirty="0" smtClean="0"/>
              <a:t>  Building Metro Style Apps With JavaScript</a:t>
            </a:r>
          </a:p>
          <a:p>
            <a:pPr marL="0" indent="0">
              <a:buNone/>
            </a:pPr>
            <a:endParaRPr lang="en-US" dirty="0"/>
          </a:p>
        </p:txBody>
      </p:sp>
    </p:spTree>
    <p:extLst>
      <p:ext uri="{BB962C8B-B14F-4D97-AF65-F5344CB8AC3E}">
        <p14:creationId xmlns:p14="http://schemas.microsoft.com/office/powerpoint/2010/main" val="20559837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Questions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dirty="0" smtClean="0"/>
              <a:t>Peter Kellner</a:t>
            </a:r>
          </a:p>
          <a:p>
            <a:pPr lvl="1">
              <a:buFont typeface="Arial" charset="0"/>
              <a:buChar char="•"/>
            </a:pPr>
            <a:r>
              <a:rPr lang="en-US" sz="2000" dirty="0" smtClean="0"/>
              <a:t>Mobile Web Developer / Server Side &amp; Client Side Consultant/Architect   </a:t>
            </a:r>
            <a:r>
              <a:rPr lang="en-US" sz="2400" dirty="0" smtClean="0">
                <a:solidFill>
                  <a:schemeClr val="accent2"/>
                </a:solidFill>
              </a:rPr>
              <a:t>(</a:t>
            </a:r>
            <a:r>
              <a:rPr lang="en-US" sz="2400" b="1" i="1" u="sng" dirty="0" smtClean="0">
                <a:solidFill>
                  <a:schemeClr val="accent2"/>
                </a:solidFill>
              </a:rPr>
              <a:t>looking </a:t>
            </a:r>
            <a:r>
              <a:rPr lang="en-US" sz="2400" b="1" i="1" u="sng" smtClean="0">
                <a:solidFill>
                  <a:schemeClr val="accent2"/>
                </a:solidFill>
              </a:rPr>
              <a:t>for clients!</a:t>
            </a:r>
            <a:r>
              <a:rPr lang="en-US" sz="2400" smtClean="0">
                <a:solidFill>
                  <a:schemeClr val="accent2"/>
                </a:solidFill>
              </a:rPr>
              <a:t>)</a:t>
            </a:r>
            <a:endParaRPr lang="en-US" sz="2400" dirty="0" smtClean="0">
              <a:solidFill>
                <a:schemeClr val="accent2"/>
              </a:solidFill>
            </a:endParaRPr>
          </a:p>
          <a:p>
            <a:pPr lvl="1">
              <a:buFont typeface="Arial" charset="0"/>
              <a:buChar char="•"/>
            </a:pPr>
            <a:r>
              <a:rPr lang="en-US" sz="2000" dirty="0" smtClean="0"/>
              <a:t>2007-2012 MVP, ASP.NET</a:t>
            </a:r>
          </a:p>
          <a:p>
            <a:pPr lvl="1">
              <a:buFont typeface="Arial" charset="0"/>
              <a:buChar char="•"/>
            </a:pPr>
            <a:r>
              <a:rPr lang="en-US" sz="2000" dirty="0" smtClean="0"/>
              <a:t>Development including publishing 4 MSDN Articles on ASP.NET 2.0</a:t>
            </a:r>
          </a:p>
          <a:p>
            <a:pPr lvl="1">
              <a:buFont typeface="Arial" charset="0"/>
              <a:buChar char="•"/>
            </a:pPr>
            <a:r>
              <a:rPr lang="en-US" sz="2000" dirty="0" smtClean="0"/>
              <a:t>Organized 2006-2012 Silicon Valley Code Camps</a:t>
            </a:r>
          </a:p>
          <a:p>
            <a:pPr lvl="1">
              <a:buFont typeface="Arial" charset="0"/>
              <a:buChar char="•"/>
            </a:pPr>
            <a:r>
              <a:rPr lang="en-US" sz="2000" dirty="0" smtClean="0"/>
              <a:t>Complete Custom Insurance Co. Management s/w to run $200M business.</a:t>
            </a:r>
          </a:p>
          <a:p>
            <a:pPr lvl="1">
              <a:buFont typeface="Arial" charset="0"/>
              <a:buChar char="•"/>
            </a:pPr>
            <a:r>
              <a:rPr lang="en-US" sz="2000" dirty="0" smtClean="0"/>
              <a:t>1986 – 2001 President </a:t>
            </a:r>
            <a:r>
              <a:rPr lang="en-US" sz="2000" dirty="0" err="1" smtClean="0"/>
              <a:t>Tufden</a:t>
            </a:r>
            <a:r>
              <a:rPr lang="en-US" sz="2000" dirty="0" smtClean="0"/>
              <a:t> Inc. Built and Delivered: 500 doctor office turnkey computer systems; University Clinic Scheduling System; </a:t>
            </a:r>
          </a:p>
          <a:p>
            <a:pPr lvl="1">
              <a:buFont typeface="Arial" charset="0"/>
              <a:buChar char="•"/>
            </a:pPr>
            <a:r>
              <a:rPr lang="en-US" sz="2000" dirty="0" smtClean="0"/>
              <a:t>. Cornell University BS,MS Engineering</a:t>
            </a:r>
          </a:p>
          <a:p>
            <a:pPr marL="457200" lvl="1" indent="0">
              <a:buNone/>
            </a:pPr>
            <a:r>
              <a:rPr lang="en-US" sz="4000" dirty="0" smtClean="0">
                <a:hlinkClick r:id="rId2"/>
              </a:rPr>
              <a:t>peter@peterkellner.net</a:t>
            </a:r>
            <a:r>
              <a:rPr lang="en-US" sz="4000" dirty="0" smtClean="0"/>
              <a:t>      </a:t>
            </a:r>
            <a:r>
              <a:rPr lang="en-US" sz="4000" dirty="0" smtClean="0">
                <a:hlinkClick r:id="rId3"/>
              </a:rPr>
              <a:t>http://peterkellner.net</a:t>
            </a:r>
            <a:endParaRPr lang="en-US" sz="4000" dirty="0" smtClean="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7120480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title"/>
          </p:nvPr>
        </p:nvSpPr>
        <p:spPr/>
        <p:txBody>
          <a:bodyPr>
            <a:normAutofit/>
          </a:bodyPr>
          <a:lstStyle/>
          <a:p>
            <a:r>
              <a:rPr lang="en-US" dirty="0" smtClean="0"/>
              <a:t>Windows 8 </a:t>
            </a:r>
            <a:r>
              <a:rPr lang="en-US" dirty="0" err="1" smtClean="0"/>
              <a:t>WinRT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58252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4381500" y="2133600"/>
            <a:ext cx="1981200" cy="1447800"/>
          </a:xfrm>
          <a:prstGeom prst="rect">
            <a:avLst/>
          </a:prstGeom>
          <a:noFill/>
          <a:ln w="38100" algn="ctr">
            <a:solidFill>
              <a:srgbClr val="FF0000"/>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Tree>
    <p:extLst>
      <p:ext uri="{BB962C8B-B14F-4D97-AF65-F5344CB8AC3E}">
        <p14:creationId xmlns:p14="http://schemas.microsoft.com/office/powerpoint/2010/main" val="305077237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IE10	</a:t>
            </a:r>
            <a:r>
              <a:rPr lang="en-US" dirty="0" err="1" smtClean="0"/>
              <a:t>Discusson</a:t>
            </a:r>
            <a:endParaRPr lang="en-US" dirty="0"/>
          </a:p>
        </p:txBody>
      </p:sp>
      <p:sp>
        <p:nvSpPr>
          <p:cNvPr id="3" name="Content Placeholder 2"/>
          <p:cNvSpPr>
            <a:spLocks noGrp="1"/>
          </p:cNvSpPr>
          <p:nvPr>
            <p:ph idx="1"/>
          </p:nvPr>
        </p:nvSpPr>
        <p:spPr/>
        <p:txBody>
          <a:bodyPr/>
          <a:lstStyle/>
          <a:p>
            <a:r>
              <a:rPr lang="en-US" dirty="0" smtClean="0"/>
              <a:t>Cut The Rope (runs Metro and </a:t>
            </a:r>
            <a:r>
              <a:rPr lang="en-US" dirty="0" err="1" smtClean="0"/>
              <a:t>Broswer</a:t>
            </a:r>
            <a:r>
              <a:rPr lang="en-US" dirty="0" smtClean="0"/>
              <a:t>)</a:t>
            </a:r>
          </a:p>
          <a:p>
            <a:r>
              <a:rPr lang="en-US" dirty="0" smtClean="0"/>
              <a:t>IE10 Browser</a:t>
            </a:r>
          </a:p>
          <a:p>
            <a:r>
              <a:rPr lang="en-US" dirty="0" smtClean="0"/>
              <a:t>IE10 Metro</a:t>
            </a:r>
          </a:p>
          <a:p>
            <a:r>
              <a:rPr lang="en-US" dirty="0" smtClean="0"/>
              <a:t>Strict mode required for Metro</a:t>
            </a:r>
            <a:endParaRPr lang="en-US" dirty="0"/>
          </a:p>
        </p:txBody>
      </p:sp>
    </p:spTree>
    <p:extLst>
      <p:ext uri="{BB962C8B-B14F-4D97-AF65-F5344CB8AC3E}">
        <p14:creationId xmlns:p14="http://schemas.microsoft.com/office/powerpoint/2010/main" val="17312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UI</a:t>
            </a:r>
            <a:endParaRPr lang="en-US" dirty="0"/>
          </a:p>
        </p:txBody>
      </p:sp>
      <p:sp>
        <p:nvSpPr>
          <p:cNvPr id="3" name="Content Placeholder 2"/>
          <p:cNvSpPr>
            <a:spLocks noGrp="1"/>
          </p:cNvSpPr>
          <p:nvPr>
            <p:ph idx="1"/>
          </p:nvPr>
        </p:nvSpPr>
        <p:spPr/>
        <p:txBody>
          <a:bodyPr/>
          <a:lstStyle/>
          <a:p>
            <a:r>
              <a:rPr lang="en-US" dirty="0" smtClean="0"/>
              <a:t>The Lost Start Button (Win Logo Key)</a:t>
            </a:r>
          </a:p>
          <a:p>
            <a:r>
              <a:rPr lang="en-US" dirty="0" smtClean="0"/>
              <a:t>Charms (Search and Settings) (from left)</a:t>
            </a:r>
          </a:p>
          <a:p>
            <a:r>
              <a:rPr lang="en-US" dirty="0" smtClean="0"/>
              <a:t>The app bar (from top or bottom)</a:t>
            </a:r>
          </a:p>
          <a:p>
            <a:r>
              <a:rPr lang="en-US" dirty="0" smtClean="0"/>
              <a:t>Keyboard shortcuts</a:t>
            </a:r>
          </a:p>
          <a:p>
            <a:r>
              <a:rPr lang="en-US" dirty="0" smtClean="0"/>
              <a:t>Mouse Shortcuts</a:t>
            </a:r>
          </a:p>
          <a:p>
            <a:r>
              <a:rPr lang="en-US" dirty="0" smtClean="0"/>
              <a:t>Tablet Not Necessary	</a:t>
            </a:r>
          </a:p>
          <a:p>
            <a:endParaRPr lang="en-US" dirty="0" smtClean="0"/>
          </a:p>
          <a:p>
            <a:endParaRPr lang="en-US" dirty="0"/>
          </a:p>
        </p:txBody>
      </p:sp>
    </p:spTree>
    <p:extLst>
      <p:ext uri="{BB962C8B-B14F-4D97-AF65-F5344CB8AC3E}">
        <p14:creationId xmlns:p14="http://schemas.microsoft.com/office/powerpoint/2010/main" val="696825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JavaScript Patterns For Windows 8</a:t>
            </a:r>
            <a:endParaRPr lang="en-US" dirty="0"/>
          </a:p>
        </p:txBody>
      </p:sp>
      <p:sp>
        <p:nvSpPr>
          <p:cNvPr id="3" name="Content Placeholder 2"/>
          <p:cNvSpPr>
            <a:spLocks noGrp="1"/>
          </p:cNvSpPr>
          <p:nvPr>
            <p:ph idx="1"/>
          </p:nvPr>
        </p:nvSpPr>
        <p:spPr>
          <a:xfrm>
            <a:off x="1066800" y="1752600"/>
            <a:ext cx="6781800" cy="4114800"/>
          </a:xfrm>
        </p:spPr>
        <p:txBody>
          <a:bodyPr/>
          <a:lstStyle/>
          <a:p>
            <a:pPr marL="0" indent="0">
              <a:buNone/>
            </a:pPr>
            <a:r>
              <a:rPr lang="en-US" dirty="0" smtClean="0"/>
              <a:t>Fundamentals of JavaScript</a:t>
            </a:r>
          </a:p>
          <a:p>
            <a:pPr marL="0" indent="0">
              <a:buNone/>
            </a:pPr>
            <a:r>
              <a:rPr lang="en-US" dirty="0" smtClean="0"/>
              <a:t>Libraries</a:t>
            </a:r>
          </a:p>
          <a:p>
            <a:pPr marL="0" indent="0">
              <a:buNone/>
            </a:pPr>
            <a:r>
              <a:rPr lang="en-US" dirty="0" smtClean="0"/>
              <a:t>Tools</a:t>
            </a:r>
          </a:p>
          <a:p>
            <a:pPr marL="0" indent="0">
              <a:buNone/>
            </a:pPr>
            <a:r>
              <a:rPr lang="en-US" dirty="0" smtClean="0"/>
              <a:t>Best Practices</a:t>
            </a:r>
            <a:endParaRPr lang="en-US" dirty="0"/>
          </a:p>
        </p:txBody>
      </p:sp>
    </p:spTree>
    <p:extLst>
      <p:ext uri="{BB962C8B-B14F-4D97-AF65-F5344CB8AC3E}">
        <p14:creationId xmlns:p14="http://schemas.microsoft.com/office/powerpoint/2010/main" val="25023122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 Scope</a:t>
            </a:r>
            <a:endParaRPr lang="en-US" dirty="0"/>
          </a:p>
        </p:txBody>
      </p:sp>
      <p:sp>
        <p:nvSpPr>
          <p:cNvPr id="5" name="Content Placeholder 4"/>
          <p:cNvSpPr>
            <a:spLocks noGrp="1"/>
          </p:cNvSpPr>
          <p:nvPr>
            <p:ph idx="1"/>
          </p:nvPr>
        </p:nvSpPr>
        <p:spPr>
          <a:xfrm>
            <a:off x="389436" y="1447800"/>
            <a:ext cx="8363938" cy="4776692"/>
          </a:xfrm>
        </p:spPr>
        <p:txBody>
          <a:bodyPr>
            <a:normAutofit/>
          </a:bodyPr>
          <a:lstStyle/>
          <a:p>
            <a:r>
              <a:rPr lang="en-US" dirty="0" smtClean="0"/>
              <a:t>JavaScript has:</a:t>
            </a:r>
          </a:p>
          <a:p>
            <a:pPr lvl="1"/>
            <a:r>
              <a:rPr lang="en-US" dirty="0" smtClean="0"/>
              <a:t>Global scope (if forget </a:t>
            </a:r>
            <a:r>
              <a:rPr lang="en-US" dirty="0" err="1" smtClean="0"/>
              <a:t>var</a:t>
            </a:r>
            <a:r>
              <a:rPr lang="en-US" dirty="0" smtClean="0"/>
              <a:t> keyword)</a:t>
            </a:r>
          </a:p>
          <a:p>
            <a:pPr lvl="1"/>
            <a:r>
              <a:rPr lang="en-US" dirty="0" smtClean="0"/>
              <a:t>Function scope</a:t>
            </a:r>
          </a:p>
          <a:p>
            <a:pPr lvl="1"/>
            <a:r>
              <a:rPr lang="en-US" dirty="0" smtClean="0"/>
              <a:t>Defaults to global (Greedy)</a:t>
            </a:r>
          </a:p>
          <a:p>
            <a:r>
              <a:rPr lang="en-US" dirty="0" smtClean="0"/>
              <a:t>Metro style apps use single script context for the app</a:t>
            </a:r>
          </a:p>
          <a:p>
            <a:pPr lvl="1"/>
            <a:r>
              <a:rPr lang="en-US" dirty="0" smtClean="0"/>
              <a:t>Doesn’t do page navigation – scopes don’t reset</a:t>
            </a:r>
          </a:p>
          <a:p>
            <a:pPr lvl="1"/>
            <a:r>
              <a:rPr lang="en-US" dirty="0" smtClean="0"/>
              <a:t>Each “page” will need different scripts</a:t>
            </a:r>
          </a:p>
          <a:p>
            <a:pPr lvl="1"/>
            <a:r>
              <a:rPr lang="en-US" dirty="0" smtClean="0"/>
              <a:t>Global scope can get really busy</a:t>
            </a:r>
          </a:p>
        </p:txBody>
      </p:sp>
    </p:spTree>
    <p:extLst>
      <p:ext uri="{BB962C8B-B14F-4D97-AF65-F5344CB8AC3E}">
        <p14:creationId xmlns:p14="http://schemas.microsoft.com/office/powerpoint/2010/main" val="94641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Patten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Defines </a:t>
            </a:r>
            <a:r>
              <a:rPr lang="en-US" sz="2400" dirty="0" err="1" smtClean="0"/>
              <a:t>annoymous</a:t>
            </a:r>
            <a:r>
              <a:rPr lang="en-US" sz="2400" dirty="0" smtClean="0"/>
              <a:t> function, execute immediately.  Variables pulled into function scope.  Still access global scope (</a:t>
            </a:r>
            <a:r>
              <a:rPr lang="en-US" sz="2400" dirty="0" err="1" smtClean="0"/>
              <a:t>WinJS.Navigation</a:t>
            </a:r>
            <a:r>
              <a:rPr lang="en-US" sz="2400" dirty="0" smtClean="0"/>
              <a:t>…)</a:t>
            </a:r>
          </a:p>
          <a:p>
            <a:pPr marL="0" indent="0">
              <a:buNone/>
            </a:pPr>
            <a:endParaRPr lang="en-US" sz="2400" dirty="0" smtClean="0"/>
          </a:p>
          <a:p>
            <a:pPr marL="0" indent="0">
              <a:buNone/>
            </a:pPr>
            <a:r>
              <a:rPr lang="en-US" sz="2400" dirty="0" smtClean="0"/>
              <a:t>(function() {</a:t>
            </a:r>
          </a:p>
          <a:p>
            <a:pPr marL="0" indent="0">
              <a:buNone/>
            </a:pPr>
            <a:r>
              <a:rPr lang="en-US" sz="2400" dirty="0"/>
              <a:t> </a:t>
            </a:r>
            <a:r>
              <a:rPr lang="en-US" sz="2400" dirty="0" smtClean="0"/>
              <a:t>       </a:t>
            </a:r>
            <a:r>
              <a:rPr lang="en-US" sz="2400" dirty="0" err="1" smtClean="0"/>
              <a:t>var</a:t>
            </a:r>
            <a:r>
              <a:rPr lang="en-US" sz="2400" dirty="0" smtClean="0"/>
              <a:t> x = 100;</a:t>
            </a:r>
          </a:p>
          <a:p>
            <a:pPr marL="0" indent="0">
              <a:buNone/>
            </a:pPr>
            <a:r>
              <a:rPr lang="en-US" sz="2400" dirty="0"/>
              <a:t> </a:t>
            </a:r>
            <a:r>
              <a:rPr lang="en-US" sz="2400" dirty="0" smtClean="0"/>
              <a:t>       function </a:t>
            </a:r>
            <a:r>
              <a:rPr lang="en-US" sz="2400" dirty="0" err="1" smtClean="0"/>
              <a:t>attachListenersToStuffForExample</a:t>
            </a:r>
            <a:r>
              <a:rPr lang="en-US" sz="2400" dirty="0" smtClean="0"/>
              <a:t>()  {</a:t>
            </a:r>
          </a:p>
          <a:p>
            <a:pPr marL="0" indent="0">
              <a:buNone/>
            </a:pPr>
            <a:r>
              <a:rPr lang="en-US" sz="2400" dirty="0"/>
              <a:t> </a:t>
            </a:r>
            <a:r>
              <a:rPr lang="en-US" sz="2400" dirty="0" smtClean="0"/>
              <a:t>       </a:t>
            </a:r>
            <a:r>
              <a:rPr lang="en-US" sz="2400" dirty="0" err="1" smtClean="0"/>
              <a:t>zz</a:t>
            </a:r>
            <a:r>
              <a:rPr lang="en-US" sz="2400" dirty="0" smtClean="0"/>
              <a:t> = 10;</a:t>
            </a:r>
          </a:p>
          <a:p>
            <a:pPr marL="0" indent="0">
              <a:buNone/>
            </a:pPr>
            <a:r>
              <a:rPr lang="en-US" sz="2400" dirty="0"/>
              <a:t> </a:t>
            </a:r>
            <a:r>
              <a:rPr lang="en-US" sz="2400" dirty="0" smtClean="0"/>
              <a:t>     }</a:t>
            </a:r>
          </a:p>
          <a:p>
            <a:pPr marL="0" indent="0">
              <a:buNone/>
            </a:pPr>
            <a:r>
              <a:rPr lang="en-US" sz="2400" dirty="0"/>
              <a:t> </a:t>
            </a:r>
            <a:r>
              <a:rPr lang="en-US" sz="2400" dirty="0" smtClean="0"/>
              <a:t>     </a:t>
            </a:r>
            <a:r>
              <a:rPr lang="en-US" sz="2400" dirty="0" err="1" smtClean="0"/>
              <a:t>WinJS.Navigation.navigate</a:t>
            </a:r>
            <a:r>
              <a:rPr lang="en-US" sz="2400" dirty="0" smtClean="0"/>
              <a:t>(“/html/myapp1.html”);</a:t>
            </a:r>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32642627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Objects as Namespaces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Helper in </a:t>
            </a:r>
            <a:r>
              <a:rPr lang="en-US" dirty="0" err="1" smtClean="0"/>
              <a:t>base.js</a:t>
            </a:r>
            <a:endParaRPr lang="en-US" dirty="0" smtClean="0"/>
          </a:p>
          <a:p>
            <a:pPr marL="0" indent="0">
              <a:buNone/>
            </a:pPr>
            <a:r>
              <a:rPr lang="en-US" dirty="0"/>
              <a:t> </a:t>
            </a:r>
            <a:r>
              <a:rPr lang="en-US" dirty="0" smtClean="0"/>
              <a:t>  </a:t>
            </a:r>
            <a:r>
              <a:rPr lang="en-US" dirty="0" err="1" smtClean="0"/>
              <a:t>WinJS.Namespace.define</a:t>
            </a:r>
            <a:endParaRPr lang="en-US" dirty="0" smtClean="0"/>
          </a:p>
          <a:p>
            <a:pPr marL="0" indent="0">
              <a:buNone/>
            </a:pPr>
            <a:r>
              <a:rPr lang="en-US" dirty="0" smtClean="0"/>
              <a:t>Example Usage:</a:t>
            </a:r>
          </a:p>
          <a:p>
            <a:pPr marL="0" indent="0">
              <a:buNone/>
            </a:pPr>
            <a:endParaRPr lang="en-US" dirty="0"/>
          </a:p>
          <a:p>
            <a:pPr marL="0" indent="0">
              <a:buNone/>
            </a:pPr>
            <a:r>
              <a:rPr lang="en-US" dirty="0" err="1" smtClean="0"/>
              <a:t>WinJS.Namespace.define</a:t>
            </a:r>
            <a:r>
              <a:rPr lang="en-US" dirty="0" smtClean="0"/>
              <a:t>(“</a:t>
            </a:r>
            <a:r>
              <a:rPr lang="en-US" dirty="0" err="1" smtClean="0"/>
              <a:t>MyNameSpace</a:t>
            </a:r>
            <a:r>
              <a:rPr lang="en-US" dirty="0" smtClean="0"/>
              <a:t>”,{</a:t>
            </a:r>
          </a:p>
          <a:p>
            <a:pPr marL="0" indent="0">
              <a:buNone/>
            </a:pPr>
            <a:r>
              <a:rPr lang="en-US" dirty="0"/>
              <a:t> </a:t>
            </a:r>
            <a:r>
              <a:rPr lang="en-US" dirty="0" smtClean="0"/>
              <a:t>  </a:t>
            </a:r>
            <a:r>
              <a:rPr lang="en-US" dirty="0" err="1" smtClean="0"/>
              <a:t>myUsefulFunction</a:t>
            </a:r>
            <a:r>
              <a:rPr lang="en-US" dirty="0" smtClean="0"/>
              <a:t>: function() {    alert(‘hi’); }</a:t>
            </a:r>
          </a:p>
          <a:p>
            <a:pPr marL="0" indent="0">
              <a:buNone/>
            </a:pPr>
            <a:r>
              <a:rPr lang="en-US" dirty="0" smtClean="0"/>
              <a:t>});</a:t>
            </a:r>
          </a:p>
          <a:p>
            <a:pPr marL="0" indent="0">
              <a:buNone/>
            </a:pPr>
            <a:endParaRPr lang="en-US" dirty="0"/>
          </a:p>
          <a:p>
            <a:pPr marL="0" indent="0">
              <a:buNone/>
            </a:pPr>
            <a:r>
              <a:rPr lang="en-US" dirty="0" err="1" smtClean="0"/>
              <a:t>MyNameSpace.myUsefulFunction</a:t>
            </a:r>
            <a:r>
              <a:rPr lang="en-US" dirty="0" smtClean="0"/>
              <a:t>();</a:t>
            </a:r>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6462557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TotalTime>
  <Words>916</Words>
  <Application>Microsoft Macintosh PowerPoint</Application>
  <PresentationFormat>On-screen Show (4:3)</PresentationFormat>
  <Paragraphs>169</Paragraphs>
  <Slides>21</Slides>
  <Notes>4</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Custom Design</vt:lpstr>
      <vt:lpstr>3_BUILD_Breakout_Template _ SAMPLE for Scott 7.28</vt:lpstr>
      <vt:lpstr>Windows 8 Metro / HTML5 JS  “First Blood”</vt:lpstr>
      <vt:lpstr>The Plan</vt:lpstr>
      <vt:lpstr>Windows 8 WinRT</vt:lpstr>
      <vt:lpstr>IE10 Discusson</vt:lpstr>
      <vt:lpstr>The New UI</vt:lpstr>
      <vt:lpstr>JavaScript Patterns For Windows 8</vt:lpstr>
      <vt:lpstr>Variable Scope</vt:lpstr>
      <vt:lpstr>Module Patten</vt:lpstr>
      <vt:lpstr>Using Objects as Namespaces</vt:lpstr>
      <vt:lpstr>Defining Objects with WinJS </vt:lpstr>
      <vt:lpstr>JavaScript Libraries</vt:lpstr>
      <vt:lpstr>Security Issues</vt:lpstr>
      <vt:lpstr>Contexts (you choose)</vt:lpstr>
      <vt:lpstr>WinJS Basics </vt:lpstr>
      <vt:lpstr>App  Model</vt:lpstr>
      <vt:lpstr>Promises / Async Processing</vt:lpstr>
      <vt:lpstr>In-box controls for Metro style apps</vt:lpstr>
      <vt:lpstr>DataBinding Engine</vt:lpstr>
      <vt:lpstr>The SV Code Camp App</vt:lpstr>
      <vt:lpstr>References </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Real Life Development</dc:title>
  <dc:creator>pkellner</dc:creator>
  <cp:lastModifiedBy>Peter Kellner</cp:lastModifiedBy>
  <cp:revision>43</cp:revision>
  <dcterms:created xsi:type="dcterms:W3CDTF">2011-06-29T15:23:08Z</dcterms:created>
  <dcterms:modified xsi:type="dcterms:W3CDTF">2012-03-22T00:17:12Z</dcterms:modified>
</cp:coreProperties>
</file>