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1843431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1pPr>
    <a:lvl2pPr marL="921715" algn="l" defTabSz="1843431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2pPr>
    <a:lvl3pPr marL="1843431" algn="l" defTabSz="1843431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3pPr>
    <a:lvl4pPr marL="2765146" algn="l" defTabSz="1843431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4pPr>
    <a:lvl5pPr marL="3686861" algn="l" defTabSz="1843431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5pPr>
    <a:lvl6pPr marL="4608576" algn="l" defTabSz="1843431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6pPr>
    <a:lvl7pPr marL="5530291" algn="l" defTabSz="1843431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7pPr>
    <a:lvl8pPr marL="6452007" algn="l" defTabSz="1843431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8pPr>
    <a:lvl9pPr marL="7373722" algn="l" defTabSz="1843431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4655"/>
  </p:normalViewPr>
  <p:slideViewPr>
    <p:cSldViewPr snapToGrid="0" snapToObjects="1">
      <p:cViewPr varScale="1">
        <p:scale>
          <a:sx n="36" d="100"/>
          <a:sy n="36" d="100"/>
        </p:scale>
        <p:origin x="1181" y="72"/>
      </p:cViewPr>
      <p:guideLst>
        <p:guide orient="horz" pos="518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9724D-6106-B84D-AD73-88AB3BCE74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78A6-91B1-A94B-8013-D04A984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78A6-91B1-A94B-8013-D04A98434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 descr="Vertical Divider"/>
          <p:cNvCxnSpPr/>
          <p:nvPr userDrawn="1"/>
        </p:nvCxnSpPr>
        <p:spPr bwMode="auto">
          <a:xfrm>
            <a:off x="5592763" y="3371190"/>
            <a:ext cx="0" cy="114300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5653882" y="4496148"/>
            <a:ext cx="4572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 descr="Vertical Divider"/>
          <p:cNvCxnSpPr/>
          <p:nvPr userDrawn="1"/>
        </p:nvCxnSpPr>
        <p:spPr bwMode="auto">
          <a:xfrm>
            <a:off x="10972800" y="3371190"/>
            <a:ext cx="0" cy="114300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 descr="Vertical Divider"/>
          <p:cNvCxnSpPr/>
          <p:nvPr userDrawn="1"/>
        </p:nvCxnSpPr>
        <p:spPr bwMode="auto">
          <a:xfrm>
            <a:off x="16352838" y="3371190"/>
            <a:ext cx="0" cy="114300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457200" y="3429830"/>
            <a:ext cx="4899025" cy="7364069"/>
          </a:xfrm>
          <a:prstGeom prst="rect">
            <a:avLst/>
          </a:prstGeom>
        </p:spPr>
        <p:txBody>
          <a:bodyPr/>
          <a:lstStyle>
            <a:lvl1pPr marL="0" indent="-228600">
              <a:lnSpc>
                <a:spcPts val="23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Arial" charset="0"/>
              </a:defRPr>
            </a:lvl1pPr>
            <a:lvl2pPr marL="457200" indent="-228600">
              <a:lnSpc>
                <a:spcPts val="2300"/>
              </a:lnSpc>
              <a:spcBef>
                <a:spcPts val="0"/>
              </a:spcBef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Arial" charset="0"/>
              </a:defRPr>
            </a:lvl2pPr>
            <a:lvl3pPr marL="68580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3pPr>
            <a:lvl4pPr marL="82296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4pPr>
            <a:lvl5pPr marL="96012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tabLst/>
              <a:defRPr sz="1400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3" name="Picture Placeholder 2" descr="Photo alt tag goes here"/>
          <p:cNvSpPr>
            <a:spLocks noGrp="1"/>
          </p:cNvSpPr>
          <p:nvPr>
            <p:ph type="pic" sz="quarter" idx="16"/>
          </p:nvPr>
        </p:nvSpPr>
        <p:spPr>
          <a:xfrm>
            <a:off x="457200" y="11043369"/>
            <a:ext cx="4899025" cy="372618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 descr="Photo alt tag goes here"/>
          <p:cNvSpPr>
            <a:spLocks noGrp="1"/>
          </p:cNvSpPr>
          <p:nvPr>
            <p:ph type="pic" sz="quarter" idx="17"/>
          </p:nvPr>
        </p:nvSpPr>
        <p:spPr>
          <a:xfrm>
            <a:off x="16597312" y="8940663"/>
            <a:ext cx="4899025" cy="372618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5837237" y="3429829"/>
            <a:ext cx="4899025" cy="11339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Arial" charset="0"/>
              </a:defRPr>
            </a:lvl1pPr>
            <a:lvl2pPr marL="457200" indent="-228600">
              <a:lnSpc>
                <a:spcPts val="2300"/>
              </a:lnSpc>
              <a:spcBef>
                <a:spcPts val="0"/>
              </a:spcBef>
              <a:buClr>
                <a:schemeClr val="tx2"/>
              </a:buClr>
              <a:defRPr sz="1400" baseline="0">
                <a:solidFill>
                  <a:schemeClr val="tx1"/>
                </a:solidFill>
                <a:latin typeface="Arial" charset="0"/>
              </a:defRPr>
            </a:lvl2pPr>
            <a:lvl3pPr marL="68580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3pPr>
            <a:lvl4pPr marL="800100" indent="-11430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4pPr>
            <a:lvl5pPr marL="1143000" indent="-22860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 hasCustomPrompt="1"/>
          </p:nvPr>
        </p:nvSpPr>
        <p:spPr>
          <a:xfrm>
            <a:off x="11209339" y="3431561"/>
            <a:ext cx="4899025" cy="3487882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spcBef>
                <a:spcPts val="0"/>
              </a:spcBef>
              <a:defRPr sz="14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 marL="457200" indent="-228600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rial" charset="0"/>
              </a:defRPr>
            </a:lvl2pPr>
            <a:lvl3pPr marL="68580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3pPr>
            <a:lvl4pPr marL="82296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4pPr>
            <a:lvl5pPr marL="96012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 hasCustomPrompt="1"/>
          </p:nvPr>
        </p:nvSpPr>
        <p:spPr>
          <a:xfrm>
            <a:off x="16597312" y="3429830"/>
            <a:ext cx="4899025" cy="5097947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spcBef>
                <a:spcPts val="0"/>
              </a:spcBef>
              <a:defRPr sz="14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 marL="457200" indent="-228600">
              <a:lnSpc>
                <a:spcPts val="2300"/>
              </a:lnSpc>
              <a:spcBef>
                <a:spcPts val="0"/>
              </a:spcBef>
              <a:buClr>
                <a:schemeClr val="tx2"/>
              </a:buClr>
              <a:defRPr sz="1400" baseline="0">
                <a:solidFill>
                  <a:schemeClr val="tx1"/>
                </a:solidFill>
                <a:latin typeface="Arial" charset="0"/>
              </a:defRPr>
            </a:lvl2pPr>
            <a:lvl3pPr marL="68580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3pPr>
            <a:lvl4pPr marL="82296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4pPr>
            <a:lvl5pPr marL="96012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 hasCustomPrompt="1"/>
          </p:nvPr>
        </p:nvSpPr>
        <p:spPr>
          <a:xfrm>
            <a:off x="16597312" y="12904441"/>
            <a:ext cx="4899025" cy="1924743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spcBef>
                <a:spcPts val="0"/>
              </a:spcBef>
              <a:defRPr sz="14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 marL="457200" indent="-228600">
              <a:lnSpc>
                <a:spcPts val="2300"/>
              </a:lnSpc>
              <a:spcBef>
                <a:spcPts val="0"/>
              </a:spcBef>
              <a:buClr>
                <a:schemeClr val="tx2"/>
              </a:buClr>
              <a:defRPr sz="1400" baseline="0">
                <a:solidFill>
                  <a:schemeClr val="tx1"/>
                </a:solidFill>
                <a:latin typeface="Arial" charset="0"/>
              </a:defRPr>
            </a:lvl2pPr>
            <a:lvl3pPr marL="68580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3pPr>
            <a:lvl4pPr marL="82296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4pPr>
            <a:lvl5pPr marL="96012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 hasCustomPrompt="1"/>
          </p:nvPr>
        </p:nvSpPr>
        <p:spPr>
          <a:xfrm>
            <a:off x="11275218" y="7345217"/>
            <a:ext cx="4833146" cy="3471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-228600">
              <a:lnSpc>
                <a:spcPts val="2300"/>
              </a:lnSpc>
              <a:spcBef>
                <a:spcPts val="0"/>
              </a:spcBef>
              <a:buClr>
                <a:schemeClr val="tx2"/>
              </a:buClr>
              <a:defRPr sz="1400">
                <a:solidFill>
                  <a:schemeClr val="tx1"/>
                </a:solidFill>
              </a:defRPr>
            </a:lvl2pPr>
            <a:lvl3pPr marL="68580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>
                <a:solidFill>
                  <a:schemeClr val="tx1"/>
                </a:solidFill>
              </a:defRPr>
            </a:lvl3pPr>
            <a:lvl4pPr marL="82296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>
                <a:solidFill>
                  <a:schemeClr val="tx1"/>
                </a:solidFill>
              </a:defRPr>
            </a:lvl4pPr>
            <a:lvl5pPr marL="96012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Fourth level</a:t>
            </a:r>
          </a:p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 hasCustomPrompt="1"/>
          </p:nvPr>
        </p:nvSpPr>
        <p:spPr>
          <a:xfrm>
            <a:off x="11275218" y="11278949"/>
            <a:ext cx="4899025" cy="3570115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spcBef>
                <a:spcPts val="0"/>
              </a:spcBef>
              <a:defRPr sz="14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 marL="457200" indent="-228600">
              <a:lnSpc>
                <a:spcPts val="2300"/>
              </a:lnSpc>
              <a:spcBef>
                <a:spcPts val="0"/>
              </a:spcBef>
              <a:buClr>
                <a:schemeClr val="tx2"/>
              </a:buClr>
              <a:defRPr sz="1400" baseline="0">
                <a:solidFill>
                  <a:schemeClr val="tx1"/>
                </a:solidFill>
                <a:latin typeface="Arial" charset="0"/>
              </a:defRPr>
            </a:lvl2pPr>
            <a:lvl3pPr marL="68580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3pPr>
            <a:lvl4pPr marL="82296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4pPr>
            <a:lvl5pPr marL="960120" indent="-137160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400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87378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 userDrawn="1">
          <p15:clr>
            <a:srgbClr val="FBAE40"/>
          </p15:clr>
        </p15:guide>
        <p15:guide id="2" pos="6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6" descr="alt=&quot;&quot;"/>
          <p:cNvSpPr>
            <a:spLocks noChangeArrowheads="1"/>
          </p:cNvSpPr>
          <p:nvPr userDrawn="1"/>
        </p:nvSpPr>
        <p:spPr bwMode="auto">
          <a:xfrm>
            <a:off x="0" y="15204831"/>
            <a:ext cx="21945600" cy="1254369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450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Rectangle 36" descr="alt=&quot;&quot;"/>
          <p:cNvSpPr>
            <a:spLocks noChangeArrowheads="1"/>
          </p:cNvSpPr>
          <p:nvPr userDrawn="1"/>
        </p:nvSpPr>
        <p:spPr bwMode="auto">
          <a:xfrm>
            <a:off x="0" y="0"/>
            <a:ext cx="21945600" cy="2743200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450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Rectangle 1" descr="alt=&quot;&quot;"/>
          <p:cNvSpPr/>
          <p:nvPr userDrawn="1"/>
        </p:nvSpPr>
        <p:spPr>
          <a:xfrm>
            <a:off x="-1" y="2628900"/>
            <a:ext cx="21945601" cy="130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5"/>
          </a:p>
        </p:txBody>
      </p:sp>
      <p:pic>
        <p:nvPicPr>
          <p:cNvPr id="3" name="Picture 2" descr="UB Crest"/>
          <p:cNvPicPr>
            <a:picLocks noChangeAspect="1"/>
          </p:cNvPicPr>
          <p:nvPr userDrawn="1"/>
        </p:nvPicPr>
        <p:blipFill rotWithShape="1">
          <a:blip r:embed="rId4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b="40121"/>
          <a:stretch/>
        </p:blipFill>
        <p:spPr>
          <a:xfrm>
            <a:off x="16095666" y="0"/>
            <a:ext cx="4670840" cy="2628480"/>
          </a:xfrm>
          <a:prstGeom prst="rect">
            <a:avLst/>
          </a:prstGeom>
        </p:spPr>
      </p:pic>
      <p:pic>
        <p:nvPicPr>
          <p:cNvPr id="4" name="Picture 3" descr="University at Buffalo, The State University of New York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5577373"/>
            <a:ext cx="6797706" cy="504141"/>
          </a:xfrm>
          <a:prstGeom prst="rect">
            <a:avLst/>
          </a:prstGeom>
        </p:spPr>
      </p:pic>
      <p:cxnSp>
        <p:nvCxnSpPr>
          <p:cNvPr id="7" name="Straight Connector 6" descr="alt=&quot;&quot;"/>
          <p:cNvCxnSpPr/>
          <p:nvPr userDrawn="1"/>
        </p:nvCxnSpPr>
        <p:spPr>
          <a:xfrm>
            <a:off x="16348432" y="15418732"/>
            <a:ext cx="0" cy="794085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kaggle.com/isaienkov/nba2k20-player-datase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oster Title"/>
          <p:cNvSpPr>
            <a:spLocks noChangeArrowheads="1"/>
          </p:cNvSpPr>
          <p:nvPr/>
        </p:nvSpPr>
        <p:spPr bwMode="auto">
          <a:xfrm>
            <a:off x="188313" y="280260"/>
            <a:ext cx="21593743" cy="137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622" tIns="22807" rIns="45622" bIns="22807">
            <a:no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4800" b="1" dirty="0">
                <a:solidFill>
                  <a:schemeClr val="tx2">
                    <a:lumMod val="50000"/>
                  </a:schemeClr>
                </a:solidFill>
                <a:latin typeface="+mn-lt"/>
                <a:ea typeface="Arial" charset="0"/>
              </a:rPr>
              <a:t>  NBA Players Statistic Dashboard                                                               </a:t>
            </a:r>
            <a:r>
              <a:rPr lang="en-US" altLang="en-US" sz="2400" b="1" dirty="0">
                <a:solidFill>
                  <a:srgbClr val="00B050"/>
                </a:solidFill>
                <a:latin typeface="+mn-lt"/>
                <a:ea typeface="Arial" charset="0"/>
              </a:rPr>
              <a:t>CSE564 Project by Kenil Patel and Rajadorai DS</a:t>
            </a:r>
          </a:p>
        </p:txBody>
      </p:sp>
      <p:sp>
        <p:nvSpPr>
          <p:cNvPr id="7" name="Introduction Textbox"/>
          <p:cNvSpPr txBox="1">
            <a:spLocks noChangeArrowheads="1"/>
          </p:cNvSpPr>
          <p:nvPr/>
        </p:nvSpPr>
        <p:spPr bwMode="auto">
          <a:xfrm>
            <a:off x="85429" y="1652793"/>
            <a:ext cx="5122370" cy="147426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no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800" b="1" dirty="0">
              <a:solidFill>
                <a:srgbClr val="005BBB"/>
              </a:solidFill>
              <a:latin typeface="+mj-lt"/>
            </a:endParaRPr>
          </a:p>
          <a:p>
            <a:pPr algn="ctr">
              <a:lnSpc>
                <a:spcPts val="23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5BBB"/>
                </a:solidFill>
                <a:latin typeface="+mj-lt"/>
              </a:rPr>
              <a:t>Introduction</a:t>
            </a: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1600" dirty="0">
              <a:solidFill>
                <a:srgbClr val="001314"/>
              </a:solidFill>
              <a:latin typeface="+mn-lt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This dashboard aims at analyzing the NBA players dataset</a:t>
            </a:r>
            <a:r>
              <a:rPr lang="en-US" sz="2400" b="1" dirty="0">
                <a:latin typeface="Book Antiqua" panose="02040602050305030304" pitchFamily="18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Book Antiqua" panose="02040602050305030304" pitchFamily="18" charset="0"/>
                <a:cs typeface="Arial" panose="020B0604020202020204" pitchFamily="34" charset="0"/>
                <a:hlinkClick r:id="rId3"/>
              </a:rPr>
              <a:t>Kaggle</a:t>
            </a:r>
            <a:r>
              <a:rPr lang="en-US" sz="2400" b="1" dirty="0">
                <a:latin typeface="Book Antiqua" panose="02040602050305030304" pitchFamily="18" charset="0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and applying enhanced visualization techniques to find out interesting trends, aligning with the motto of visualization,</a:t>
            </a:r>
            <a:r>
              <a:rPr lang="en-US" sz="2400" b="1" dirty="0">
                <a:latin typeface="Book Antiqua" panose="02040602050305030304" pitchFamily="18" charset="0"/>
                <a:cs typeface="Arial" panose="020B0604020202020204" pitchFamily="34" charset="0"/>
              </a:rPr>
              <a:t> ‘</a:t>
            </a:r>
            <a:r>
              <a:rPr lang="en-US" sz="2400" dirty="0">
                <a:solidFill>
                  <a:srgbClr val="C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Detect the expected, Discover the Unexpected’</a:t>
            </a: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1800" b="1" dirty="0">
              <a:solidFill>
                <a:srgbClr val="005BBB"/>
              </a:solidFill>
            </a:endParaRPr>
          </a:p>
          <a:p>
            <a:pPr algn="ctr">
              <a:lnSpc>
                <a:spcPts val="23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5BBB"/>
                </a:solidFill>
              </a:rPr>
              <a:t>Visualization methodologies</a:t>
            </a: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</p:txBody>
      </p:sp>
      <p:sp>
        <p:nvSpPr>
          <p:cNvPr id="19" name="Data Analysis Textbox"/>
          <p:cNvSpPr txBox="1"/>
          <p:nvPr/>
        </p:nvSpPr>
        <p:spPr>
          <a:xfrm>
            <a:off x="5278732" y="1652792"/>
            <a:ext cx="11365424" cy="1474995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noAutofit/>
          </a:bodyPr>
          <a:lstStyle/>
          <a:p>
            <a:pPr marL="228600" lvl="1">
              <a:lnSpc>
                <a:spcPts val="2300"/>
              </a:lnSpc>
              <a:buClr>
                <a:schemeClr val="tx2"/>
              </a:buClr>
              <a:buSzPct val="100000"/>
              <a:defRPr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Conclusion Analysis Textbox"/>
          <p:cNvSpPr txBox="1"/>
          <p:nvPr/>
        </p:nvSpPr>
        <p:spPr>
          <a:xfrm>
            <a:off x="16762570" y="1652793"/>
            <a:ext cx="5122371" cy="14742612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 algn="just">
              <a:spcAft>
                <a:spcPts val="600"/>
              </a:spcAft>
              <a:defRPr/>
            </a:pPr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</a:rPr>
              <a:t>The word cloud below highlights the dominating categorical variable based on its occurrence in the dataset.</a:t>
            </a:r>
            <a:endParaRPr lang="en-US" sz="1400" dirty="0">
              <a:solidFill>
                <a:srgbClr val="001314"/>
              </a:solidFill>
              <a:latin typeface="Book Antiqua" panose="02040602050305030304" pitchFamily="18" charset="0"/>
              <a:ea typeface="Arial" charset="0"/>
              <a:cs typeface="Arial" charset="0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endParaRPr lang="en-US" sz="1000" b="1" dirty="0"/>
          </a:p>
          <a:p>
            <a:pPr marL="228600" lvl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SzPct val="125000"/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 marL="228600" lvl="1">
              <a:lnSpc>
                <a:spcPts val="2300"/>
              </a:lnSpc>
              <a:spcAft>
                <a:spcPts val="600"/>
              </a:spcAft>
              <a:buClr>
                <a:schemeClr val="tx2"/>
              </a:buClr>
              <a:buSzPct val="125000"/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32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32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32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32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3200" b="1" dirty="0">
              <a:solidFill>
                <a:srgbClr val="005BBB"/>
              </a:solidFill>
              <a:latin typeface="+mj-lt"/>
            </a:endParaRPr>
          </a:p>
          <a:p>
            <a:pPr algn="ctr">
              <a:lnSpc>
                <a:spcPts val="2300"/>
              </a:lnSpc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005BBB"/>
                </a:solidFill>
                <a:latin typeface="+mj-lt"/>
              </a:rPr>
              <a:t>Key Inferences</a:t>
            </a:r>
          </a:p>
          <a:p>
            <a:pPr algn="ctr">
              <a:lnSpc>
                <a:spcPts val="2300"/>
              </a:lnSpc>
              <a:spcAft>
                <a:spcPts val="600"/>
              </a:spcAft>
              <a:defRPr/>
            </a:pPr>
            <a:endParaRPr lang="en-US" sz="3200" b="1" dirty="0">
              <a:solidFill>
                <a:srgbClr val="005BBB"/>
              </a:solidFill>
              <a:latin typeface="+mj-lt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</a:rPr>
              <a:t>There’s a rise of the “guard-dominated play” and downfall of popularity of the Centers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</a:rPr>
              <a:t>The salary of guards/forwards who are usually 6’3-6’9 tall is much higher than the salary of  Centers. This is a trend that started in the early 2010s.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</a:rPr>
              <a:t>The globalization of the NBA is represented by how spread out the choropleth map is. This is a surprising reveal considering how American focused the NBA used to be.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1314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1314"/>
              </a:solidFill>
              <a:latin typeface="Book Antiqua" panose="02040602050305030304" pitchFamily="18" charset="0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  <a:p>
            <a:pPr>
              <a:lnSpc>
                <a:spcPts val="2300"/>
              </a:lnSpc>
              <a:spcAft>
                <a:spcPts val="600"/>
              </a:spcAft>
              <a:defRPr/>
            </a:pPr>
            <a:endParaRPr lang="en-US" sz="2400" b="1" dirty="0">
              <a:solidFill>
                <a:srgbClr val="005BBB"/>
              </a:solidFill>
              <a:latin typeface="+mj-lt"/>
            </a:endParaRPr>
          </a:p>
        </p:txBody>
      </p:sp>
      <p:sp>
        <p:nvSpPr>
          <p:cNvPr id="94" name="Contact Information Textbox"/>
          <p:cNvSpPr/>
          <p:nvPr/>
        </p:nvSpPr>
        <p:spPr>
          <a:xfrm>
            <a:off x="16598215" y="15420317"/>
            <a:ext cx="4890186" cy="748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40"/>
              </a:spcAft>
              <a:defRPr/>
            </a:pPr>
            <a:endParaRPr lang="en-US" altLang="en-US" sz="1400" dirty="0">
              <a:solidFill>
                <a:schemeClr val="bg1"/>
              </a:solidFill>
              <a:ea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0AF-8DCD-42E3-A0B5-F2D1CBEC9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1" y="8659824"/>
            <a:ext cx="4956969" cy="4928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EB624-B14A-4892-9E1F-4AF9A25FF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977" y="1773513"/>
            <a:ext cx="5789772" cy="4618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CBA2F-FE53-42EE-BD4C-B53B16C7828A}"/>
              </a:ext>
            </a:extLst>
          </p:cNvPr>
          <p:cNvSpPr txBox="1"/>
          <p:nvPr/>
        </p:nvSpPr>
        <p:spPr>
          <a:xfrm>
            <a:off x="188314" y="13588409"/>
            <a:ext cx="4890594" cy="257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</a:rPr>
              <a:t>The choropleth above shows what is the proportion of players coming from each country. Darker shade indicates a larger number of players coming from that country and vice versa.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7A29E7-6FA0-46A0-9348-EE8EF7850903}"/>
              </a:ext>
            </a:extLst>
          </p:cNvPr>
          <p:cNvSpPr txBox="1"/>
          <p:nvPr/>
        </p:nvSpPr>
        <p:spPr>
          <a:xfrm>
            <a:off x="5426327" y="1773514"/>
            <a:ext cx="5128400" cy="42232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sz="3200" dirty="0">
              <a:solidFill>
                <a:srgbClr val="FF0000"/>
              </a:solidFill>
              <a:latin typeface="+mj-lt"/>
            </a:endParaRPr>
          </a:p>
          <a:p>
            <a:endParaRPr lang="en-US" sz="1000" dirty="0">
              <a:latin typeface="+mj-lt"/>
            </a:endParaRPr>
          </a:p>
          <a:p>
            <a:pPr algn="just"/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</a:rPr>
              <a:t>The histogram on the right organizes the data-points into bins and shows the frequency distribution of each bin. Filters can be applied to this chart by selecting a specific bar in the bar chart or by selecting a specific country on the choropleth.</a:t>
            </a:r>
          </a:p>
          <a:p>
            <a:endParaRPr lang="en-US" sz="14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F7284-B2E3-40DE-AD93-57D77F700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17" y="6391961"/>
            <a:ext cx="5413316" cy="493648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782EC20-E951-4112-8A58-C21A0226828B}"/>
              </a:ext>
            </a:extLst>
          </p:cNvPr>
          <p:cNvSpPr txBox="1"/>
          <p:nvPr/>
        </p:nvSpPr>
        <p:spPr>
          <a:xfrm>
            <a:off x="10972800" y="6321453"/>
            <a:ext cx="5589947" cy="4374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just"/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</a:rPr>
              <a:t>This chart helps to visualize the categorical data in the dataset. Clicking on individual bar updates the histogram by highlighting only the data corresponding to the selected bar.</a:t>
            </a:r>
          </a:p>
          <a:p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93E00E-EA91-4239-BA08-EFD66D892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5866" y="11229115"/>
            <a:ext cx="5696881" cy="50455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473309-F444-424D-8DB2-C93853F545E3}"/>
              </a:ext>
            </a:extLst>
          </p:cNvPr>
          <p:cNvSpPr txBox="1"/>
          <p:nvPr/>
        </p:nvSpPr>
        <p:spPr>
          <a:xfrm>
            <a:off x="5426326" y="11301794"/>
            <a:ext cx="5163055" cy="48665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3200" b="1" dirty="0"/>
          </a:p>
          <a:p>
            <a:endParaRPr lang="en-US" sz="3200" b="1" dirty="0"/>
          </a:p>
          <a:p>
            <a:endParaRPr lang="en-US" sz="2400" b="1" dirty="0"/>
          </a:p>
          <a:p>
            <a:pPr algn="just"/>
            <a:r>
              <a:rPr lang="en-US" sz="2400" dirty="0">
                <a:solidFill>
                  <a:srgbClr val="001314"/>
                </a:solidFill>
                <a:latin typeface="Book Antiqua" panose="02040602050305030304" pitchFamily="18" charset="0"/>
              </a:rPr>
              <a:t>This plot shows the relationship between the different numerical attributes in the dataset. The more closer the attributes on the plane, more closely are they related to each other.</a:t>
            </a:r>
          </a:p>
          <a:p>
            <a:endParaRPr lang="en-US" sz="32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F3FB9FF-B876-4FE8-8AD1-FA68AED2F4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79160" y="56450"/>
            <a:ext cx="1729992" cy="150982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DE951E-F706-450E-9AD9-235866E2E3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32500" y="3734216"/>
            <a:ext cx="4890186" cy="49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79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oster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 Accessible" id="{BC02AB42-924F-614D-9F02-5DAD031142A4}" vid="{CEC2668D-C73A-D648-809C-2002B42E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Poster Template</Template>
  <TotalTime>331</TotalTime>
  <Words>291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Narrow</vt:lpstr>
      <vt:lpstr>Book Antiqua</vt:lpstr>
      <vt:lpstr>Calibri</vt:lpstr>
      <vt:lpstr>System Font Regular</vt:lpstr>
      <vt:lpstr>Research Poster Template</vt:lpstr>
      <vt:lpstr>PowerPoint Presentation</vt:lpstr>
    </vt:vector>
  </TitlesOfParts>
  <Manager/>
  <Company/>
  <LinksUpToDate>false</LinksUpToDate>
  <SharedDoc>false</SharedDoc>
  <HyperlinkBase>www.buffalo.edu/brand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Kenil Patel</cp:lastModifiedBy>
  <cp:revision>31</cp:revision>
  <cp:lastPrinted>2018-07-27T15:05:13Z</cp:lastPrinted>
  <dcterms:created xsi:type="dcterms:W3CDTF">2019-03-28T18:35:19Z</dcterms:created>
  <dcterms:modified xsi:type="dcterms:W3CDTF">2021-05-14T00:38:37Z</dcterms:modified>
  <cp:category/>
</cp:coreProperties>
</file>