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sldIdLst>
    <p:sldId id="257" r:id="rId2"/>
    <p:sldId id="258" r:id="rId3"/>
    <p:sldId id="263" r:id="rId4"/>
    <p:sldId id="259" r:id="rId5"/>
    <p:sldId id="266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1614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417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676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125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5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421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754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93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76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33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857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59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662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050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76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068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0A77-08A3-4B54-B8E2-2608C5EDA25B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538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00A77-08A3-4B54-B8E2-2608C5EDA25B}" type="datetimeFigureOut">
              <a:rPr lang="pl-PL" smtClean="0"/>
              <a:t>14.11.2020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7A11B3-0A24-4A89-B9E1-9D47C9F175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4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BAFED04-851A-4EE8-9938-3BBDC1C8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66661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l-PL" sz="5000" dirty="0"/>
              <a:t>Podsumowanie sprintu</a:t>
            </a:r>
          </a:p>
        </p:txBody>
      </p:sp>
    </p:spTree>
    <p:extLst>
      <p:ext uri="{BB962C8B-B14F-4D97-AF65-F5344CB8AC3E}">
        <p14:creationId xmlns:p14="http://schemas.microsoft.com/office/powerpoint/2010/main" val="10254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594F6C4-7924-4F5D-B361-70C82B97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Zadania w sprincie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579E1B4A-E62D-4F2D-945B-E027A018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200" dirty="0">
                <a:solidFill>
                  <a:schemeClr val="tx1"/>
                </a:solidFill>
              </a:rPr>
              <a:t>Czas trwania sprintu: </a:t>
            </a:r>
            <a:r>
              <a:rPr lang="pl-PL" sz="2200" dirty="0" smtClean="0">
                <a:solidFill>
                  <a:schemeClr val="tx1"/>
                </a:solidFill>
              </a:rPr>
              <a:t>3 tygodnie</a:t>
            </a:r>
            <a:endParaRPr lang="pl-PL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200" dirty="0">
                <a:solidFill>
                  <a:schemeClr val="tx1"/>
                </a:solidFill>
              </a:rPr>
              <a:t>------------------------------------------------------</a:t>
            </a:r>
          </a:p>
          <a:p>
            <a:r>
              <a:rPr lang="pl-PL" sz="2200" dirty="0">
                <a:solidFill>
                  <a:schemeClr val="accent1"/>
                </a:solidFill>
              </a:rPr>
              <a:t>Przesuwanie się postaci..  </a:t>
            </a:r>
            <a:r>
              <a:rPr lang="pl-PL" sz="2200" dirty="0">
                <a:solidFill>
                  <a:schemeClr val="accent1"/>
                </a:solidFill>
              </a:rPr>
              <a:t>	</a:t>
            </a:r>
            <a:r>
              <a:rPr lang="pl-PL" sz="2200" dirty="0">
                <a:solidFill>
                  <a:schemeClr val="accent1"/>
                </a:solidFill>
              </a:rPr>
              <a:t>	</a:t>
            </a:r>
            <a:r>
              <a:rPr lang="pl-PL" sz="2200" dirty="0" smtClean="0">
                <a:solidFill>
                  <a:schemeClr val="accent1"/>
                </a:solidFill>
              </a:rPr>
              <a:t>|| </a:t>
            </a:r>
            <a:r>
              <a:rPr lang="pl-PL" sz="2200" dirty="0">
                <a:solidFill>
                  <a:schemeClr val="accent1"/>
                </a:solidFill>
              </a:rPr>
              <a:t>	</a:t>
            </a:r>
            <a:r>
              <a:rPr lang="pl-PL" sz="2200" dirty="0" smtClean="0">
                <a:solidFill>
                  <a:schemeClr val="accent1"/>
                </a:solidFill>
              </a:rPr>
              <a:t>+21sp</a:t>
            </a:r>
            <a:endParaRPr lang="pl-PL" sz="2200" dirty="0">
              <a:solidFill>
                <a:schemeClr val="accent1"/>
              </a:solidFill>
            </a:endParaRPr>
          </a:p>
          <a:p>
            <a:r>
              <a:rPr lang="pl-PL" sz="2200" dirty="0">
                <a:solidFill>
                  <a:schemeClr val="accent1"/>
                </a:solidFill>
              </a:rPr>
              <a:t>Obsługa bazy danych w </a:t>
            </a:r>
            <a:r>
              <a:rPr lang="pl-PL" sz="2200" dirty="0" smtClean="0">
                <a:solidFill>
                  <a:schemeClr val="accent1"/>
                </a:solidFill>
              </a:rPr>
              <a:t>grze		|| </a:t>
            </a:r>
            <a:r>
              <a:rPr lang="pl-PL" sz="2200" dirty="0">
                <a:solidFill>
                  <a:schemeClr val="accent1"/>
                </a:solidFill>
              </a:rPr>
              <a:t>	</a:t>
            </a:r>
            <a:r>
              <a:rPr lang="pl-PL" sz="2200" dirty="0" smtClean="0">
                <a:solidFill>
                  <a:schemeClr val="accent1"/>
                </a:solidFill>
              </a:rPr>
              <a:t>+21sp</a:t>
            </a:r>
            <a:endParaRPr lang="pl-PL" sz="2200" dirty="0">
              <a:solidFill>
                <a:schemeClr val="accent1"/>
              </a:solidFill>
            </a:endParaRPr>
          </a:p>
          <a:p>
            <a:r>
              <a:rPr lang="pl-PL" sz="2200" dirty="0">
                <a:solidFill>
                  <a:schemeClr val="accent1"/>
                </a:solidFill>
              </a:rPr>
              <a:t>Pobieranie listy wyników z </a:t>
            </a:r>
            <a:r>
              <a:rPr lang="pl-PL" sz="2200" dirty="0" smtClean="0">
                <a:solidFill>
                  <a:schemeClr val="accent1"/>
                </a:solidFill>
              </a:rPr>
              <a:t>bazy	</a:t>
            </a:r>
            <a:r>
              <a:rPr lang="pl-PL" sz="2200" dirty="0" smtClean="0">
                <a:solidFill>
                  <a:schemeClr val="accent1"/>
                </a:solidFill>
              </a:rPr>
              <a:t>||  +21sp</a:t>
            </a:r>
          </a:p>
          <a:p>
            <a:r>
              <a:rPr lang="pl-PL" sz="2200" dirty="0">
                <a:solidFill>
                  <a:schemeClr val="accent1"/>
                </a:solidFill>
              </a:rPr>
              <a:t>Generowanie przeszkód i </a:t>
            </a:r>
            <a:r>
              <a:rPr lang="pl-PL" sz="2200" dirty="0" smtClean="0">
                <a:solidFill>
                  <a:schemeClr val="accent1"/>
                </a:solidFill>
              </a:rPr>
              <a:t>monet	||  +34sp</a:t>
            </a:r>
          </a:p>
          <a:p>
            <a:r>
              <a:rPr lang="pl-PL" sz="2200" dirty="0">
                <a:solidFill>
                  <a:schemeClr val="accent1"/>
                </a:solidFill>
              </a:rPr>
              <a:t>Stworzenie struktury bazy </a:t>
            </a:r>
            <a:r>
              <a:rPr lang="pl-PL" sz="2200" dirty="0" smtClean="0">
                <a:solidFill>
                  <a:schemeClr val="accent1"/>
                </a:solidFill>
              </a:rPr>
              <a:t>danych||  +13sp</a:t>
            </a:r>
            <a:endParaRPr lang="pl-PL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sz="2200" dirty="0" smtClean="0">
                <a:solidFill>
                  <a:schemeClr val="tx1"/>
                </a:solidFill>
              </a:rPr>
              <a:t>------------------------------------------------------</a:t>
            </a:r>
            <a:endParaRPr lang="pl-PL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200" dirty="0">
                <a:solidFill>
                  <a:schemeClr val="accent1"/>
                </a:solidFill>
              </a:rPr>
              <a:t>							</a:t>
            </a:r>
            <a:r>
              <a:rPr lang="pl-PL" sz="2200" dirty="0">
                <a:solidFill>
                  <a:schemeClr val="tx1"/>
                </a:solidFill>
              </a:rPr>
              <a:t>      	SUMA  </a:t>
            </a:r>
            <a:r>
              <a:rPr lang="pl-PL" sz="2200" dirty="0" smtClean="0">
                <a:solidFill>
                  <a:schemeClr val="tx1"/>
                </a:solidFill>
              </a:rPr>
              <a:t>110 SP</a:t>
            </a:r>
            <a:endParaRPr lang="pl-PL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594F6C4-7924-4F5D-B361-70C82B97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Cel sprintu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579E1B4A-E62D-4F2D-945B-E027A018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 smtClean="0">
                <a:solidFill>
                  <a:schemeClr val="tx1"/>
                </a:solidFill>
              </a:rPr>
              <a:t>------------------------------------------------------</a:t>
            </a:r>
            <a:endParaRPr lang="pl-PL" sz="2200" dirty="0">
              <a:solidFill>
                <a:schemeClr val="tx1"/>
              </a:solidFill>
            </a:endParaRPr>
          </a:p>
          <a:p>
            <a:r>
              <a:rPr lang="pl-PL" sz="2200" dirty="0">
                <a:solidFill>
                  <a:schemeClr val="accent1"/>
                </a:solidFill>
              </a:rPr>
              <a:t>Przesuwanie się postaci..  </a:t>
            </a:r>
            <a:r>
              <a:rPr lang="pl-PL" sz="2200" dirty="0">
                <a:solidFill>
                  <a:schemeClr val="accent1"/>
                </a:solidFill>
              </a:rPr>
              <a:t>	</a:t>
            </a:r>
            <a:r>
              <a:rPr lang="pl-PL" sz="2200" dirty="0">
                <a:solidFill>
                  <a:schemeClr val="accent1"/>
                </a:solidFill>
              </a:rPr>
              <a:t>	</a:t>
            </a:r>
            <a:endParaRPr lang="pl-PL" sz="2200" dirty="0">
              <a:solidFill>
                <a:schemeClr val="accent1"/>
              </a:solidFill>
            </a:endParaRPr>
          </a:p>
          <a:p>
            <a:r>
              <a:rPr lang="pl-PL" sz="2200" dirty="0">
                <a:solidFill>
                  <a:schemeClr val="accent1"/>
                </a:solidFill>
              </a:rPr>
              <a:t>Obsługa bazy danych w </a:t>
            </a:r>
            <a:r>
              <a:rPr lang="pl-PL" sz="2200" dirty="0" smtClean="0">
                <a:solidFill>
                  <a:schemeClr val="accent1"/>
                </a:solidFill>
              </a:rPr>
              <a:t>grze		</a:t>
            </a:r>
          </a:p>
          <a:p>
            <a:r>
              <a:rPr lang="pl-PL" sz="2200" dirty="0" smtClean="0">
                <a:solidFill>
                  <a:schemeClr val="accent1"/>
                </a:solidFill>
              </a:rPr>
              <a:t>Stworzenie </a:t>
            </a:r>
            <a:r>
              <a:rPr lang="pl-PL" sz="2200" dirty="0">
                <a:solidFill>
                  <a:schemeClr val="accent1"/>
                </a:solidFill>
              </a:rPr>
              <a:t>struktury bazy </a:t>
            </a:r>
            <a:r>
              <a:rPr lang="pl-PL" sz="2200" dirty="0" smtClean="0">
                <a:solidFill>
                  <a:schemeClr val="accent1"/>
                </a:solidFill>
              </a:rPr>
              <a:t>danych</a:t>
            </a:r>
          </a:p>
          <a:p>
            <a:r>
              <a:rPr lang="pl-PL" sz="2200" dirty="0" smtClean="0">
                <a:solidFill>
                  <a:schemeClr val="tx1"/>
                </a:solidFill>
              </a:rPr>
              <a:t>------------------------------------------------------</a:t>
            </a:r>
            <a:endParaRPr lang="pl-PL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2200" dirty="0">
                <a:solidFill>
                  <a:schemeClr val="accent1"/>
                </a:solidFill>
              </a:rPr>
              <a:t>							</a:t>
            </a:r>
            <a:r>
              <a:rPr lang="pl-PL" sz="2200" dirty="0">
                <a:solidFill>
                  <a:schemeClr val="tx1"/>
                </a:solidFill>
              </a:rPr>
              <a:t>      	</a:t>
            </a:r>
          </a:p>
        </p:txBody>
      </p:sp>
    </p:spTree>
    <p:extLst>
      <p:ext uri="{BB962C8B-B14F-4D97-AF65-F5344CB8AC3E}">
        <p14:creationId xmlns:p14="http://schemas.microsoft.com/office/powerpoint/2010/main" val="6798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8FA23A4-547E-4457-A042-35E1178F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609600"/>
            <a:ext cx="8611272" cy="564859"/>
          </a:xfrm>
        </p:spPr>
        <p:txBody>
          <a:bodyPr>
            <a:normAutofit fontScale="90000"/>
          </a:bodyPr>
          <a:lstStyle/>
          <a:p>
            <a:pPr algn="ctr"/>
            <a:r>
              <a:rPr lang="pl-PL" b="1" dirty="0"/>
              <a:t>Struktura bazy danych</a:t>
            </a:r>
            <a:br>
              <a:rPr lang="pl-PL" b="1" dirty="0"/>
            </a:br>
            <a:endParaRPr lang="pl-PL" dirty="0"/>
          </a:p>
        </p:txBody>
      </p:sp>
      <p:graphicFrame>
        <p:nvGraphicFramePr>
          <p:cNvPr id="9" name="Symbol zastępczy zawartości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427989"/>
              </p:ext>
            </p:extLst>
          </p:nvPr>
        </p:nvGraphicFramePr>
        <p:xfrm>
          <a:off x="2983219" y="1385654"/>
          <a:ext cx="4603115" cy="718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0620"/>
                <a:gridCol w="1150620"/>
                <a:gridCol w="1150620"/>
                <a:gridCol w="1151255"/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Wyniki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id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nazwa_gracza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data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wynik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771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integer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text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>
                          <a:effectLst/>
                        </a:rPr>
                        <a:t>text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>
                          <a:effectLst/>
                        </a:rPr>
                        <a:t>integer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2874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300" b="0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pl-PL" sz="1300" b="0" i="0" u="none" strike="noStrike" cap="none" normalizeH="0" baseline="0" dirty="0" smtClean="0" bmk="">
                <a:ln>
                  <a:noFill/>
                </a:ln>
                <a:solidFill>
                  <a:srgbClr val="2E74B5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truktura bazy danych</a:t>
            </a:r>
            <a:endParaRPr kumimoji="0" lang="pl-PL" sz="13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Tabela do przechowywania wyników: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26235"/>
              </p:ext>
            </p:extLst>
          </p:nvPr>
        </p:nvGraphicFramePr>
        <p:xfrm>
          <a:off x="4205410" y="2704234"/>
          <a:ext cx="2301240" cy="697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0620"/>
                <a:gridCol w="115062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Monety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id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ilosc_monet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56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integer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>
                          <a:effectLst/>
                        </a:rPr>
                        <a:t>integer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22470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Tabela do przechowywania informacji o monetach:</a:t>
            </a: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80960"/>
              </p:ext>
            </p:extLst>
          </p:nvPr>
        </p:nvGraphicFramePr>
        <p:xfrm>
          <a:off x="2502594" y="4191000"/>
          <a:ext cx="5754370" cy="718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0620"/>
                <a:gridCol w="1150620"/>
                <a:gridCol w="1150620"/>
                <a:gridCol w="1151255"/>
                <a:gridCol w="1151255"/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Postacie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id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nazwa_postaci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odblokowany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aktywny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cena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771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integer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text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>
                          <a:effectLst/>
                        </a:rPr>
                        <a:t>boolean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boolean</a:t>
                      </a:r>
                      <a:endParaRPr lang="pl-PL" sz="110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>
                          <a:effectLst/>
                        </a:rPr>
                        <a:t>integer</a:t>
                      </a:r>
                      <a:endParaRPr lang="pl-PL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3733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Tabela do przechowywania informacji o dostępnych postaciach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8FA23A4-547E-4457-A042-35E1178F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372094"/>
            <a:ext cx="8611272" cy="564859"/>
          </a:xfrm>
        </p:spPr>
        <p:txBody>
          <a:bodyPr>
            <a:normAutofit fontScale="90000"/>
          </a:bodyPr>
          <a:lstStyle/>
          <a:p>
            <a:pPr algn="ctr"/>
            <a:r>
              <a:rPr lang="pl-PL" b="1" dirty="0"/>
              <a:t>Struktura bazy danych</a:t>
            </a:r>
            <a:br>
              <a:rPr lang="pl-PL" b="1" dirty="0"/>
            </a:br>
            <a:endParaRPr lang="pl-P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2469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normalizeH="0" baseline="0" dirty="0" smtClean="0">
                <a:ln>
                  <a:noFill/>
                </a:ln>
                <a:solidFill>
                  <a:srgbClr val="1F4D78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pl-PL" sz="1200" b="0" i="0" u="none" strike="noStrike" cap="none" normalizeH="0" baseline="0" dirty="0" smtClean="0" bmk="">
                <a:ln>
                  <a:noFill/>
                </a:ln>
                <a:solidFill>
                  <a:srgbClr val="1F4D78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iagram encji:</a:t>
            </a:r>
            <a:endParaRPr kumimoji="0" lang="pl-PL" sz="12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7" name="Obraz 2" descr="Opis: C:\Users\Bartek\Download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062841"/>
            <a:ext cx="35623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4494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normalizeH="0" baseline="0" dirty="0" smtClean="0">
                <a:ln>
                  <a:noFill/>
                </a:ln>
                <a:solidFill>
                  <a:srgbClr val="1F4D78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pl-PL" sz="1200" b="0" i="0" u="none" strike="noStrike" cap="none" normalizeH="0" baseline="0" dirty="0" smtClean="0" bmk="">
                <a:ln>
                  <a:noFill/>
                </a:ln>
                <a:solidFill>
                  <a:srgbClr val="1F4D78"/>
                </a:solidFill>
                <a:effectLst/>
                <a:latin typeface="Calibri Light" pitchFamily="34" charset="0"/>
                <a:ea typeface="Times New Roman" pitchFamily="18" charset="0"/>
                <a:cs typeface="Times New Roman" pitchFamily="18" charset="0"/>
              </a:rPr>
              <a:t>krypt do utworzenia bazy danych:</a:t>
            </a:r>
            <a:endParaRPr kumimoji="0" lang="pl-PL" sz="12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Pole tekstowe 2"/>
          <p:cNvSpPr txBox="1">
            <a:spLocks noChangeArrowheads="1"/>
          </p:cNvSpPr>
          <p:nvPr/>
        </p:nvSpPr>
        <p:spPr bwMode="auto">
          <a:xfrm>
            <a:off x="2893695" y="3413826"/>
            <a:ext cx="4899660" cy="31807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CREATE TABLE</a:t>
            </a:r>
            <a:r>
              <a:rPr lang="pl-PL" sz="1000" dirty="0">
                <a:effectLst/>
                <a:latin typeface="Calibri"/>
                <a:ea typeface="Calibri"/>
              </a:rPr>
              <a:t> wyniki (</a:t>
            </a:r>
            <a:endParaRPr lang="pl-PL" sz="1100" dirty="0">
              <a:effectLst/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dirty="0">
                <a:effectLst/>
                <a:latin typeface="Calibri"/>
                <a:ea typeface="Calibri"/>
              </a:rPr>
              <a:t>	id </a:t>
            </a:r>
            <a:r>
              <a:rPr lang="pl-PL" sz="1000" dirty="0">
                <a:solidFill>
                  <a:srgbClr val="1F4E79"/>
                </a:solidFill>
                <a:effectLst/>
                <a:latin typeface="Calibri"/>
                <a:ea typeface="Calibri"/>
              </a:rPr>
              <a:t>INTEGER </a:t>
            </a: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PRIMARY KEY</a:t>
            </a:r>
            <a:r>
              <a:rPr lang="pl-PL" sz="1000" dirty="0">
                <a:effectLst/>
                <a:latin typeface="Calibri"/>
                <a:ea typeface="Calibri"/>
              </a:rPr>
              <a:t>,</a:t>
            </a:r>
            <a:endParaRPr lang="pl-PL" sz="1100" dirty="0">
              <a:effectLst/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dirty="0">
                <a:effectLst/>
                <a:latin typeface="Calibri"/>
                <a:ea typeface="Calibri"/>
              </a:rPr>
              <a:t>	</a:t>
            </a:r>
            <a:r>
              <a:rPr lang="pl-PL" sz="1000" dirty="0" err="1">
                <a:effectLst/>
                <a:latin typeface="Calibri"/>
                <a:ea typeface="Calibri"/>
              </a:rPr>
              <a:t>nazwa_gracza</a:t>
            </a:r>
            <a:r>
              <a:rPr lang="pl-PL" sz="1000" dirty="0">
                <a:effectLst/>
                <a:latin typeface="Calibri"/>
                <a:ea typeface="Calibri"/>
              </a:rPr>
              <a:t> </a:t>
            </a:r>
            <a:r>
              <a:rPr lang="pl-PL" sz="1000" dirty="0">
                <a:solidFill>
                  <a:srgbClr val="1F4E79"/>
                </a:solidFill>
                <a:effectLst/>
                <a:latin typeface="Calibri"/>
                <a:ea typeface="Calibri"/>
              </a:rPr>
              <a:t>TEXT </a:t>
            </a: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NOT</a:t>
            </a:r>
            <a:r>
              <a:rPr lang="pl-PL" sz="1000" dirty="0">
                <a:effectLst/>
                <a:latin typeface="Calibri"/>
                <a:ea typeface="Calibri"/>
              </a:rPr>
              <a:t> </a:t>
            </a:r>
            <a:r>
              <a:rPr lang="pl-PL" sz="1000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NULL</a:t>
            </a:r>
            <a:r>
              <a:rPr lang="pl-PL" sz="1000" dirty="0">
                <a:effectLst/>
                <a:latin typeface="Calibri"/>
                <a:ea typeface="Calibri"/>
              </a:rPr>
              <a:t>,</a:t>
            </a:r>
            <a:endParaRPr lang="pl-PL" sz="1100" dirty="0">
              <a:effectLst/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dirty="0">
                <a:effectLst/>
                <a:latin typeface="Calibri"/>
                <a:ea typeface="Calibri"/>
              </a:rPr>
              <a:t>	</a:t>
            </a:r>
            <a:r>
              <a:rPr lang="pl-PL" sz="1000" dirty="0" err="1">
                <a:effectLst/>
                <a:latin typeface="Calibri"/>
                <a:ea typeface="Calibri"/>
              </a:rPr>
              <a:t>data_gry</a:t>
            </a:r>
            <a:r>
              <a:rPr lang="pl-PL" sz="1000" dirty="0">
                <a:effectLst/>
                <a:latin typeface="Calibri"/>
                <a:ea typeface="Calibri"/>
              </a:rPr>
              <a:t> </a:t>
            </a:r>
            <a:r>
              <a:rPr lang="pl-PL" sz="1000" dirty="0">
                <a:solidFill>
                  <a:srgbClr val="1F4E79"/>
                </a:solidFill>
                <a:effectLst/>
                <a:latin typeface="Calibri"/>
                <a:ea typeface="Calibri"/>
              </a:rPr>
              <a:t>TEXT </a:t>
            </a: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NOT</a:t>
            </a:r>
            <a:r>
              <a:rPr lang="pl-PL" sz="1000" dirty="0">
                <a:effectLst/>
                <a:latin typeface="Calibri"/>
                <a:ea typeface="Calibri"/>
              </a:rPr>
              <a:t> </a:t>
            </a:r>
            <a:r>
              <a:rPr lang="pl-PL" sz="1000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NULL</a:t>
            </a:r>
            <a:r>
              <a:rPr lang="pl-PL" sz="1000" dirty="0">
                <a:effectLst/>
                <a:latin typeface="Calibri"/>
                <a:ea typeface="Calibri"/>
              </a:rPr>
              <a:t>,</a:t>
            </a:r>
            <a:endParaRPr lang="pl-PL" sz="1100" dirty="0">
              <a:effectLst/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dirty="0">
                <a:effectLst/>
                <a:latin typeface="Calibri"/>
                <a:ea typeface="Calibri"/>
              </a:rPr>
              <a:t>	wynik </a:t>
            </a:r>
            <a:r>
              <a:rPr lang="pl-PL" sz="1000" dirty="0">
                <a:solidFill>
                  <a:srgbClr val="1F4E79"/>
                </a:solidFill>
                <a:effectLst/>
                <a:latin typeface="Calibri"/>
                <a:ea typeface="Calibri"/>
              </a:rPr>
              <a:t>INTEGER </a:t>
            </a: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NOT</a:t>
            </a:r>
            <a:r>
              <a:rPr lang="pl-PL" sz="1000" dirty="0">
                <a:effectLst/>
                <a:latin typeface="Calibri"/>
                <a:ea typeface="Calibri"/>
              </a:rPr>
              <a:t> </a:t>
            </a:r>
            <a:r>
              <a:rPr lang="pl-PL" sz="1000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NULL</a:t>
            </a:r>
            <a:endParaRPr lang="pl-PL" sz="1100" dirty="0">
              <a:effectLst/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dirty="0">
                <a:effectLst/>
                <a:latin typeface="Calibri"/>
                <a:ea typeface="Calibri"/>
              </a:rPr>
              <a:t>);</a:t>
            </a:r>
            <a:endParaRPr lang="pl-PL" sz="1100" dirty="0">
              <a:effectLst/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dirty="0">
                <a:effectLst/>
                <a:latin typeface="Calibri"/>
                <a:ea typeface="Calibri"/>
              </a:rPr>
              <a:t> </a:t>
            </a:r>
            <a:endParaRPr lang="pl-PL" sz="1100" dirty="0">
              <a:effectLst/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CREATE TABLE</a:t>
            </a:r>
            <a:r>
              <a:rPr lang="pl-PL" sz="1000" dirty="0">
                <a:effectLst/>
                <a:latin typeface="Calibri"/>
                <a:ea typeface="Calibri"/>
              </a:rPr>
              <a:t> monety (</a:t>
            </a:r>
            <a:endParaRPr lang="pl-PL" sz="1100" dirty="0">
              <a:effectLst/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dirty="0">
                <a:effectLst/>
                <a:latin typeface="Calibri"/>
                <a:ea typeface="Calibri"/>
              </a:rPr>
              <a:t>	id </a:t>
            </a:r>
            <a:r>
              <a:rPr lang="pl-PL" sz="1000" dirty="0">
                <a:solidFill>
                  <a:srgbClr val="1F4E79"/>
                </a:solidFill>
                <a:effectLst/>
                <a:latin typeface="Calibri"/>
                <a:ea typeface="Calibri"/>
              </a:rPr>
              <a:t>INTEGER </a:t>
            </a: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PRIMARY KEY</a:t>
            </a:r>
            <a:r>
              <a:rPr lang="pl-PL" sz="1000" dirty="0">
                <a:effectLst/>
                <a:latin typeface="Calibri"/>
                <a:ea typeface="Calibri"/>
              </a:rPr>
              <a:t>,</a:t>
            </a:r>
            <a:endParaRPr lang="pl-PL" sz="1100" dirty="0">
              <a:effectLst/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dirty="0">
                <a:effectLst/>
                <a:latin typeface="Calibri"/>
                <a:ea typeface="Calibri"/>
              </a:rPr>
              <a:t>	</a:t>
            </a:r>
            <a:r>
              <a:rPr lang="pl-PL" sz="1000" dirty="0" err="1">
                <a:effectLst/>
                <a:latin typeface="Calibri"/>
                <a:ea typeface="Calibri"/>
              </a:rPr>
              <a:t>ilosc_monet</a:t>
            </a:r>
            <a:r>
              <a:rPr lang="pl-PL" sz="1000" dirty="0">
                <a:effectLst/>
                <a:latin typeface="Calibri"/>
                <a:ea typeface="Calibri"/>
              </a:rPr>
              <a:t> </a:t>
            </a:r>
            <a:r>
              <a:rPr lang="pl-PL" sz="1000" dirty="0">
                <a:solidFill>
                  <a:srgbClr val="1F4E79"/>
                </a:solidFill>
                <a:effectLst/>
                <a:latin typeface="Calibri"/>
                <a:ea typeface="Calibri"/>
              </a:rPr>
              <a:t>INTEGER </a:t>
            </a: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NOT</a:t>
            </a:r>
            <a:r>
              <a:rPr lang="pl-PL" sz="1000" dirty="0">
                <a:effectLst/>
                <a:latin typeface="Calibri"/>
                <a:ea typeface="Calibri"/>
              </a:rPr>
              <a:t> </a:t>
            </a:r>
            <a:r>
              <a:rPr lang="pl-PL" sz="1000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NULL</a:t>
            </a:r>
            <a:endParaRPr lang="pl-PL" sz="1100" dirty="0">
              <a:effectLst/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dirty="0">
                <a:effectLst/>
                <a:latin typeface="Calibri"/>
                <a:ea typeface="Calibri"/>
              </a:rPr>
              <a:t>);</a:t>
            </a:r>
            <a:endParaRPr lang="pl-PL" sz="1100" dirty="0">
              <a:effectLst/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dirty="0">
                <a:effectLst/>
                <a:latin typeface="Calibri"/>
                <a:ea typeface="Calibri"/>
              </a:rPr>
              <a:t> </a:t>
            </a:r>
            <a:endParaRPr lang="pl-PL" sz="1100" dirty="0">
              <a:effectLst/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CREATE TABLE</a:t>
            </a:r>
            <a:r>
              <a:rPr lang="pl-PL" sz="1000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 </a:t>
            </a:r>
            <a:r>
              <a:rPr lang="pl-PL" sz="1000" dirty="0">
                <a:effectLst/>
                <a:latin typeface="Calibri"/>
                <a:ea typeface="Calibri"/>
              </a:rPr>
              <a:t>postacie (</a:t>
            </a:r>
            <a:endParaRPr lang="pl-PL" sz="1100" dirty="0">
              <a:effectLst/>
              <a:latin typeface="Calibri"/>
              <a:ea typeface="Calibri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pl-PL" sz="1000" dirty="0">
                <a:effectLst/>
                <a:latin typeface="Calibri"/>
                <a:ea typeface="Calibri"/>
              </a:rPr>
              <a:t> id </a:t>
            </a:r>
            <a:r>
              <a:rPr lang="pl-PL" sz="1000" dirty="0">
                <a:solidFill>
                  <a:srgbClr val="1F4E79"/>
                </a:solidFill>
                <a:effectLst/>
                <a:latin typeface="Calibri"/>
                <a:ea typeface="Calibri"/>
              </a:rPr>
              <a:t>INTEGER</a:t>
            </a:r>
            <a:r>
              <a:rPr lang="pl-PL" sz="1000" dirty="0">
                <a:effectLst/>
                <a:latin typeface="Calibri"/>
                <a:ea typeface="Calibri"/>
              </a:rPr>
              <a:t> </a:t>
            </a: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PRIMARY KEY</a:t>
            </a:r>
            <a:r>
              <a:rPr lang="pl-PL" sz="1000" dirty="0">
                <a:effectLst/>
                <a:latin typeface="Calibri"/>
                <a:ea typeface="Calibri"/>
              </a:rPr>
              <a:t>,</a:t>
            </a:r>
            <a:endParaRPr lang="pl-PL" sz="1100" dirty="0">
              <a:effectLst/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dirty="0">
                <a:effectLst/>
                <a:latin typeface="Calibri"/>
                <a:ea typeface="Calibri"/>
              </a:rPr>
              <a:t>    	</a:t>
            </a:r>
            <a:r>
              <a:rPr lang="pl-PL" sz="1000" dirty="0" err="1">
                <a:effectLst/>
                <a:latin typeface="Calibri"/>
                <a:ea typeface="Calibri"/>
              </a:rPr>
              <a:t>nazwa_postaci</a:t>
            </a:r>
            <a:r>
              <a:rPr lang="pl-PL" sz="1000" dirty="0">
                <a:effectLst/>
                <a:latin typeface="Calibri"/>
                <a:ea typeface="Calibri"/>
              </a:rPr>
              <a:t> </a:t>
            </a:r>
            <a:r>
              <a:rPr lang="pl-PL" sz="1000" dirty="0">
                <a:solidFill>
                  <a:srgbClr val="1F4E79"/>
                </a:solidFill>
                <a:effectLst/>
                <a:latin typeface="Calibri"/>
                <a:ea typeface="Calibri"/>
              </a:rPr>
              <a:t>TEXT</a:t>
            </a:r>
            <a:r>
              <a:rPr lang="pl-PL" sz="1000" dirty="0">
                <a:effectLst/>
                <a:latin typeface="Calibri"/>
                <a:ea typeface="Calibri"/>
              </a:rPr>
              <a:t> </a:t>
            </a: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NOT</a:t>
            </a:r>
            <a:r>
              <a:rPr lang="pl-PL" sz="1000" dirty="0">
                <a:effectLst/>
                <a:latin typeface="Calibri"/>
                <a:ea typeface="Calibri"/>
              </a:rPr>
              <a:t> </a:t>
            </a:r>
            <a:r>
              <a:rPr lang="pl-PL" sz="1000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NULL</a:t>
            </a:r>
            <a:r>
              <a:rPr lang="pl-PL" sz="1000" dirty="0">
                <a:effectLst/>
                <a:latin typeface="Calibri"/>
                <a:ea typeface="Calibri"/>
              </a:rPr>
              <a:t> </a:t>
            </a: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UNIQUE</a:t>
            </a:r>
            <a:r>
              <a:rPr lang="pl-PL" sz="1000" dirty="0">
                <a:effectLst/>
                <a:latin typeface="Calibri"/>
                <a:ea typeface="Calibri"/>
              </a:rPr>
              <a:t>,</a:t>
            </a:r>
            <a:endParaRPr lang="pl-PL" sz="1100" dirty="0">
              <a:effectLst/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dirty="0">
                <a:effectLst/>
                <a:latin typeface="Calibri"/>
                <a:ea typeface="Calibri"/>
              </a:rPr>
              <a:t>   	 odblokowany </a:t>
            </a:r>
            <a:r>
              <a:rPr lang="pl-PL" sz="1000" dirty="0">
                <a:solidFill>
                  <a:srgbClr val="1F4E79"/>
                </a:solidFill>
                <a:effectLst/>
                <a:latin typeface="Calibri"/>
                <a:ea typeface="Calibri"/>
              </a:rPr>
              <a:t>BOOLEAN</a:t>
            </a:r>
            <a:r>
              <a:rPr lang="pl-PL" sz="1000" dirty="0">
                <a:effectLst/>
                <a:latin typeface="Calibri"/>
                <a:ea typeface="Calibri"/>
              </a:rPr>
              <a:t> </a:t>
            </a: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NOT</a:t>
            </a:r>
            <a:r>
              <a:rPr lang="pl-PL" sz="1000" dirty="0">
                <a:effectLst/>
                <a:latin typeface="Calibri"/>
                <a:ea typeface="Calibri"/>
              </a:rPr>
              <a:t> </a:t>
            </a:r>
            <a:r>
              <a:rPr lang="pl-PL" sz="1000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NULL</a:t>
            </a:r>
            <a:r>
              <a:rPr lang="pl-PL" sz="1000" dirty="0">
                <a:effectLst/>
                <a:latin typeface="Calibri"/>
                <a:ea typeface="Calibri"/>
              </a:rPr>
              <a:t> </a:t>
            </a: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CHECK</a:t>
            </a:r>
            <a:r>
              <a:rPr lang="pl-PL" sz="1000" dirty="0">
                <a:effectLst/>
                <a:latin typeface="Calibri"/>
                <a:ea typeface="Calibri"/>
              </a:rPr>
              <a:t> (odblokowany </a:t>
            </a: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IN</a:t>
            </a:r>
            <a:r>
              <a:rPr lang="pl-PL" sz="1000" dirty="0">
                <a:effectLst/>
                <a:latin typeface="Calibri"/>
                <a:ea typeface="Calibri"/>
              </a:rPr>
              <a:t> (0,1)),</a:t>
            </a:r>
            <a:endParaRPr lang="pl-PL" sz="1100" dirty="0">
              <a:effectLst/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dirty="0">
                <a:effectLst/>
                <a:latin typeface="Calibri"/>
                <a:ea typeface="Calibri"/>
              </a:rPr>
              <a:t>   	 aktywny </a:t>
            </a:r>
            <a:r>
              <a:rPr lang="pl-PL" sz="1000" dirty="0">
                <a:solidFill>
                  <a:srgbClr val="1F4E79"/>
                </a:solidFill>
                <a:effectLst/>
                <a:latin typeface="Calibri"/>
                <a:ea typeface="Calibri"/>
              </a:rPr>
              <a:t>BOOLEAN </a:t>
            </a: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NOT</a:t>
            </a:r>
            <a:r>
              <a:rPr lang="pl-PL" sz="1000" dirty="0">
                <a:effectLst/>
                <a:latin typeface="Calibri"/>
                <a:ea typeface="Calibri"/>
              </a:rPr>
              <a:t> </a:t>
            </a:r>
            <a:r>
              <a:rPr lang="pl-PL" sz="1000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NULL</a:t>
            </a:r>
            <a:r>
              <a:rPr lang="pl-PL" sz="1000" dirty="0">
                <a:effectLst/>
                <a:latin typeface="Calibri"/>
                <a:ea typeface="Calibri"/>
              </a:rPr>
              <a:t> </a:t>
            </a: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CHECK</a:t>
            </a:r>
            <a:r>
              <a:rPr lang="pl-PL" sz="1000" dirty="0">
                <a:effectLst/>
                <a:latin typeface="Calibri"/>
                <a:ea typeface="Calibri"/>
              </a:rPr>
              <a:t> (aktywny </a:t>
            </a: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IN</a:t>
            </a:r>
            <a:r>
              <a:rPr lang="pl-PL" sz="1000" dirty="0">
                <a:effectLst/>
                <a:latin typeface="Calibri"/>
                <a:ea typeface="Calibri"/>
              </a:rPr>
              <a:t> (0,1)),</a:t>
            </a:r>
            <a:endParaRPr lang="pl-PL" sz="1100" dirty="0">
              <a:effectLst/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dirty="0">
                <a:effectLst/>
                <a:latin typeface="Calibri"/>
                <a:ea typeface="Calibri"/>
              </a:rPr>
              <a:t>    	cena </a:t>
            </a:r>
            <a:r>
              <a:rPr lang="pl-PL" sz="1000" dirty="0">
                <a:solidFill>
                  <a:srgbClr val="1F4E79"/>
                </a:solidFill>
                <a:effectLst/>
                <a:latin typeface="Calibri"/>
                <a:ea typeface="Calibri"/>
              </a:rPr>
              <a:t>INTEGER </a:t>
            </a:r>
            <a:r>
              <a:rPr lang="pl-PL" sz="1000" b="1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NOT </a:t>
            </a:r>
            <a:r>
              <a:rPr lang="pl-PL" sz="1000" dirty="0">
                <a:solidFill>
                  <a:srgbClr val="ED7D31"/>
                </a:solidFill>
                <a:effectLst/>
                <a:latin typeface="Calibri"/>
                <a:ea typeface="Calibri"/>
              </a:rPr>
              <a:t>NULL</a:t>
            </a:r>
            <a:endParaRPr lang="pl-PL" sz="1100" dirty="0">
              <a:effectLst/>
              <a:latin typeface="Calibri"/>
              <a:ea typeface="Calibr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000" dirty="0">
                <a:effectLst/>
                <a:latin typeface="Calibri"/>
                <a:ea typeface="Calibri"/>
              </a:rPr>
              <a:t>);</a:t>
            </a:r>
            <a:endParaRPr lang="pl-PL" sz="1100" dirty="0">
              <a:effectLst/>
              <a:latin typeface="Calibri"/>
              <a:ea typeface="Calibri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3378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Skrypt do utworzenia bazy danych</a:t>
            </a: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8FA23A4-547E-4457-A042-35E1178F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609600"/>
            <a:ext cx="8611272" cy="564859"/>
          </a:xfrm>
        </p:spPr>
        <p:txBody>
          <a:bodyPr>
            <a:normAutofit fontScale="90000"/>
          </a:bodyPr>
          <a:lstStyle/>
          <a:p>
            <a:pPr algn="ctr"/>
            <a:r>
              <a:rPr lang="pl-PL" b="1" dirty="0" smtClean="0"/>
              <a:t>Przesuwanie się postaci</a:t>
            </a:r>
            <a:r>
              <a:rPr lang="pl-PL" b="1" dirty="0"/>
              <a:t/>
            </a:r>
            <a:br>
              <a:rPr lang="pl-PL" b="1" dirty="0"/>
            </a:b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62" y="1852550"/>
            <a:ext cx="7383331" cy="414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9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8FA23A4-547E-4457-A042-35E1178F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30" y="609600"/>
            <a:ext cx="8611272" cy="564859"/>
          </a:xfrm>
        </p:spPr>
        <p:txBody>
          <a:bodyPr>
            <a:normAutofit fontScale="90000"/>
          </a:bodyPr>
          <a:lstStyle/>
          <a:p>
            <a:r>
              <a:rPr lang="pl-PL" dirty="0"/>
              <a:t>Stworzenie struktury bazy danych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39" y="1572592"/>
            <a:ext cx="7644720" cy="482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0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xmlns="" id="{5004EF23-3AB0-4A92-8EE9-E6ADDBD65596}"/>
              </a:ext>
            </a:extLst>
          </p:cNvPr>
          <p:cNvSpPr txBox="1">
            <a:spLocks/>
          </p:cNvSpPr>
          <p:nvPr/>
        </p:nvSpPr>
        <p:spPr>
          <a:xfrm>
            <a:off x="2921791" y="223846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Dziękuje za uwagę!</a:t>
            </a:r>
          </a:p>
        </p:txBody>
      </p:sp>
    </p:spTree>
    <p:extLst>
      <p:ext uri="{BB962C8B-B14F-4D97-AF65-F5344CB8AC3E}">
        <p14:creationId xmlns:p14="http://schemas.microsoft.com/office/powerpoint/2010/main" val="12187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</TotalTime>
  <Words>105</Words>
  <Application>Microsoft Office PowerPoint</Application>
  <PresentationFormat>Niestandardowy</PresentationFormat>
  <Paragraphs>75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Faseta</vt:lpstr>
      <vt:lpstr>Podsumowanie sprintu</vt:lpstr>
      <vt:lpstr>Zadania w sprincie</vt:lpstr>
      <vt:lpstr>Cel sprintu</vt:lpstr>
      <vt:lpstr>Struktura bazy danych </vt:lpstr>
      <vt:lpstr>Struktura bazy danych </vt:lpstr>
      <vt:lpstr>Przesuwanie się postaci </vt:lpstr>
      <vt:lpstr>Stworzenie struktury bazy danych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Podsumowanie sprintu</dc:title>
  <dc:creator>Mateusz Maślach</dc:creator>
  <cp:lastModifiedBy>Mateusz Stanek</cp:lastModifiedBy>
  <cp:revision>16</cp:revision>
  <dcterms:created xsi:type="dcterms:W3CDTF">2020-10-23T15:27:59Z</dcterms:created>
  <dcterms:modified xsi:type="dcterms:W3CDTF">2020-11-14T09:17:24Z</dcterms:modified>
</cp:coreProperties>
</file>