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5"/>
  </p:notesMasterIdLst>
  <p:sldIdLst>
    <p:sldId id="404" r:id="rId2"/>
    <p:sldId id="257" r:id="rId3"/>
    <p:sldId id="258" r:id="rId4"/>
    <p:sldId id="259" r:id="rId5"/>
    <p:sldId id="260" r:id="rId6"/>
    <p:sldId id="261" r:id="rId7"/>
    <p:sldId id="262" r:id="rId8"/>
    <p:sldId id="405"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7CB7F-13BA-4086-A6D2-C8A5320EEC43}" type="datetimeFigureOut">
              <a:rPr lang="en-IN" smtClean="0"/>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E9E95-4CA8-46BE-97DC-C5B378B069DC}" type="slidenum">
              <a:rPr lang="en-IN" smtClean="0"/>
              <a:t>‹#›</a:t>
            </a:fld>
            <a:endParaRPr lang="en-IN"/>
          </a:p>
        </p:txBody>
      </p:sp>
    </p:spTree>
    <p:extLst>
      <p:ext uri="{BB962C8B-B14F-4D97-AF65-F5344CB8AC3E}">
        <p14:creationId xmlns:p14="http://schemas.microsoft.com/office/powerpoint/2010/main" val="1670828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DE9E95-4CA8-46BE-97DC-C5B378B069DC}" type="slidenum">
              <a:rPr lang="en-IN" smtClean="0"/>
              <a:t>8</a:t>
            </a:fld>
            <a:endParaRPr lang="en-IN"/>
          </a:p>
        </p:txBody>
      </p:sp>
    </p:spTree>
    <p:extLst>
      <p:ext uri="{BB962C8B-B14F-4D97-AF65-F5344CB8AC3E}">
        <p14:creationId xmlns:p14="http://schemas.microsoft.com/office/powerpoint/2010/main" val="1843088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BB540D-7624-4FBA-98AE-EF9AFE7F547D}"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0A9B91-26CB-4738-BDF9-1FF3CC865A66}" type="slidenum">
              <a:rPr lang="en-IN" smtClean="0"/>
              <a:t>‹#›</a:t>
            </a:fld>
            <a:endParaRPr lang="en-IN"/>
          </a:p>
        </p:txBody>
      </p:sp>
    </p:spTree>
    <p:extLst>
      <p:ext uri="{BB962C8B-B14F-4D97-AF65-F5344CB8AC3E}">
        <p14:creationId xmlns:p14="http://schemas.microsoft.com/office/powerpoint/2010/main" val="1552371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B540D-7624-4FBA-98AE-EF9AFE7F547D}"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0A9B91-26CB-4738-BDF9-1FF3CC865A66}" type="slidenum">
              <a:rPr lang="en-IN" smtClean="0"/>
              <a:t>‹#›</a:t>
            </a:fld>
            <a:endParaRPr lang="en-IN"/>
          </a:p>
        </p:txBody>
      </p:sp>
    </p:spTree>
    <p:extLst>
      <p:ext uri="{BB962C8B-B14F-4D97-AF65-F5344CB8AC3E}">
        <p14:creationId xmlns:p14="http://schemas.microsoft.com/office/powerpoint/2010/main" val="51446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B540D-7624-4FBA-98AE-EF9AFE7F547D}"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0A9B91-26CB-4738-BDF9-1FF3CC865A6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40687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B540D-7624-4FBA-98AE-EF9AFE7F547D}"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0A9B91-26CB-4738-BDF9-1FF3CC865A66}" type="slidenum">
              <a:rPr lang="en-IN" smtClean="0"/>
              <a:t>‹#›</a:t>
            </a:fld>
            <a:endParaRPr lang="en-IN"/>
          </a:p>
        </p:txBody>
      </p:sp>
    </p:spTree>
    <p:extLst>
      <p:ext uri="{BB962C8B-B14F-4D97-AF65-F5344CB8AC3E}">
        <p14:creationId xmlns:p14="http://schemas.microsoft.com/office/powerpoint/2010/main" val="3098074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B540D-7624-4FBA-98AE-EF9AFE7F547D}"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0A9B91-26CB-4738-BDF9-1FF3CC865A6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280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B540D-7624-4FBA-98AE-EF9AFE7F547D}"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0A9B91-26CB-4738-BDF9-1FF3CC865A66}" type="slidenum">
              <a:rPr lang="en-IN" smtClean="0"/>
              <a:t>‹#›</a:t>
            </a:fld>
            <a:endParaRPr lang="en-IN"/>
          </a:p>
        </p:txBody>
      </p:sp>
    </p:spTree>
    <p:extLst>
      <p:ext uri="{BB962C8B-B14F-4D97-AF65-F5344CB8AC3E}">
        <p14:creationId xmlns:p14="http://schemas.microsoft.com/office/powerpoint/2010/main" val="945031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BB540D-7624-4FBA-98AE-EF9AFE7F547D}"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0A9B91-26CB-4738-BDF9-1FF3CC865A66}" type="slidenum">
              <a:rPr lang="en-IN" smtClean="0"/>
              <a:t>‹#›</a:t>
            </a:fld>
            <a:endParaRPr lang="en-IN"/>
          </a:p>
        </p:txBody>
      </p:sp>
    </p:spTree>
    <p:extLst>
      <p:ext uri="{BB962C8B-B14F-4D97-AF65-F5344CB8AC3E}">
        <p14:creationId xmlns:p14="http://schemas.microsoft.com/office/powerpoint/2010/main" val="2940405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BB540D-7624-4FBA-98AE-EF9AFE7F547D}"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0A9B91-26CB-4738-BDF9-1FF3CC865A66}" type="slidenum">
              <a:rPr lang="en-IN" smtClean="0"/>
              <a:t>‹#›</a:t>
            </a:fld>
            <a:endParaRPr lang="en-IN"/>
          </a:p>
        </p:txBody>
      </p:sp>
    </p:spTree>
    <p:extLst>
      <p:ext uri="{BB962C8B-B14F-4D97-AF65-F5344CB8AC3E}">
        <p14:creationId xmlns:p14="http://schemas.microsoft.com/office/powerpoint/2010/main" val="3173053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BB540D-7624-4FBA-98AE-EF9AFE7F547D}"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0A9B91-26CB-4738-BDF9-1FF3CC865A66}" type="slidenum">
              <a:rPr lang="en-IN" smtClean="0"/>
              <a:t>‹#›</a:t>
            </a:fld>
            <a:endParaRPr lang="en-IN"/>
          </a:p>
        </p:txBody>
      </p:sp>
    </p:spTree>
    <p:extLst>
      <p:ext uri="{BB962C8B-B14F-4D97-AF65-F5344CB8AC3E}">
        <p14:creationId xmlns:p14="http://schemas.microsoft.com/office/powerpoint/2010/main" val="910545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BB540D-7624-4FBA-98AE-EF9AFE7F547D}"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0A9B91-26CB-4738-BDF9-1FF3CC865A66}" type="slidenum">
              <a:rPr lang="en-IN" smtClean="0"/>
              <a:t>‹#›</a:t>
            </a:fld>
            <a:endParaRPr lang="en-IN"/>
          </a:p>
        </p:txBody>
      </p:sp>
    </p:spTree>
    <p:extLst>
      <p:ext uri="{BB962C8B-B14F-4D97-AF65-F5344CB8AC3E}">
        <p14:creationId xmlns:p14="http://schemas.microsoft.com/office/powerpoint/2010/main" val="121085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B540D-7624-4FBA-98AE-EF9AFE7F547D}"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0A9B91-26CB-4738-BDF9-1FF3CC865A66}" type="slidenum">
              <a:rPr lang="en-IN" smtClean="0"/>
              <a:t>‹#›</a:t>
            </a:fld>
            <a:endParaRPr lang="en-IN"/>
          </a:p>
        </p:txBody>
      </p:sp>
    </p:spTree>
    <p:extLst>
      <p:ext uri="{BB962C8B-B14F-4D97-AF65-F5344CB8AC3E}">
        <p14:creationId xmlns:p14="http://schemas.microsoft.com/office/powerpoint/2010/main" val="445000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BB540D-7624-4FBA-98AE-EF9AFE7F547D}"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0A9B91-26CB-4738-BDF9-1FF3CC865A66}" type="slidenum">
              <a:rPr lang="en-IN" smtClean="0"/>
              <a:t>‹#›</a:t>
            </a:fld>
            <a:endParaRPr lang="en-IN"/>
          </a:p>
        </p:txBody>
      </p:sp>
    </p:spTree>
    <p:extLst>
      <p:ext uri="{BB962C8B-B14F-4D97-AF65-F5344CB8AC3E}">
        <p14:creationId xmlns:p14="http://schemas.microsoft.com/office/powerpoint/2010/main" val="217067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BB540D-7624-4FBA-98AE-EF9AFE7F547D}" type="datetimeFigureOut">
              <a:rPr lang="en-IN" smtClean="0"/>
              <a:t>28-03-2024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0A9B91-26CB-4738-BDF9-1FF3CC865A66}" type="slidenum">
              <a:rPr lang="en-IN" smtClean="0"/>
              <a:t>‹#›</a:t>
            </a:fld>
            <a:endParaRPr lang="en-IN"/>
          </a:p>
        </p:txBody>
      </p:sp>
    </p:spTree>
    <p:extLst>
      <p:ext uri="{BB962C8B-B14F-4D97-AF65-F5344CB8AC3E}">
        <p14:creationId xmlns:p14="http://schemas.microsoft.com/office/powerpoint/2010/main" val="233745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BB540D-7624-4FBA-98AE-EF9AFE7F547D}" type="datetimeFigureOut">
              <a:rPr lang="en-IN" smtClean="0"/>
              <a:t>28-03-2024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0A9B91-26CB-4738-BDF9-1FF3CC865A66}" type="slidenum">
              <a:rPr lang="en-IN" smtClean="0"/>
              <a:t>‹#›</a:t>
            </a:fld>
            <a:endParaRPr lang="en-IN"/>
          </a:p>
        </p:txBody>
      </p:sp>
    </p:spTree>
    <p:extLst>
      <p:ext uri="{BB962C8B-B14F-4D97-AF65-F5344CB8AC3E}">
        <p14:creationId xmlns:p14="http://schemas.microsoft.com/office/powerpoint/2010/main" val="250028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BB540D-7624-4FBA-98AE-EF9AFE7F547D}" type="datetimeFigureOut">
              <a:rPr lang="en-IN" smtClean="0"/>
              <a:t>28-03-2024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0A9B91-26CB-4738-BDF9-1FF3CC865A66}" type="slidenum">
              <a:rPr lang="en-IN" smtClean="0"/>
              <a:t>‹#›</a:t>
            </a:fld>
            <a:endParaRPr lang="en-IN"/>
          </a:p>
        </p:txBody>
      </p:sp>
    </p:spTree>
    <p:extLst>
      <p:ext uri="{BB962C8B-B14F-4D97-AF65-F5344CB8AC3E}">
        <p14:creationId xmlns:p14="http://schemas.microsoft.com/office/powerpoint/2010/main" val="233025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BB540D-7624-4FBA-98AE-EF9AFE7F547D}"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0A9B91-26CB-4738-BDF9-1FF3CC865A66}" type="slidenum">
              <a:rPr lang="en-IN" smtClean="0"/>
              <a:t>‹#›</a:t>
            </a:fld>
            <a:endParaRPr lang="en-IN"/>
          </a:p>
        </p:txBody>
      </p:sp>
    </p:spTree>
    <p:extLst>
      <p:ext uri="{BB962C8B-B14F-4D97-AF65-F5344CB8AC3E}">
        <p14:creationId xmlns:p14="http://schemas.microsoft.com/office/powerpoint/2010/main" val="302673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BB540D-7624-4FBA-98AE-EF9AFE7F547D}"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0A9B91-26CB-4738-BDF9-1FF3CC865A66}" type="slidenum">
              <a:rPr lang="en-IN" smtClean="0"/>
              <a:t>‹#›</a:t>
            </a:fld>
            <a:endParaRPr lang="en-IN"/>
          </a:p>
        </p:txBody>
      </p:sp>
    </p:spTree>
    <p:extLst>
      <p:ext uri="{BB962C8B-B14F-4D97-AF65-F5344CB8AC3E}">
        <p14:creationId xmlns:p14="http://schemas.microsoft.com/office/powerpoint/2010/main" val="3413353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BB540D-7624-4FBA-98AE-EF9AFE7F547D}" type="datetimeFigureOut">
              <a:rPr lang="en-IN" smtClean="0"/>
              <a:t>28-03-2024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90A9B91-26CB-4738-BDF9-1FF3CC865A66}" type="slidenum">
              <a:rPr lang="en-IN" smtClean="0"/>
              <a:t>‹#›</a:t>
            </a:fld>
            <a:endParaRPr lang="en-IN"/>
          </a:p>
        </p:txBody>
      </p:sp>
    </p:spTree>
    <p:extLst>
      <p:ext uri="{BB962C8B-B14F-4D97-AF65-F5344CB8AC3E}">
        <p14:creationId xmlns:p14="http://schemas.microsoft.com/office/powerpoint/2010/main" val="282586179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video" Target="https://www.youtube.com/embed/8Cda6QTnfbY?feature=oembed" TargetMode="Externa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B823893-4171-C4C1-DBE2-977F2F6C07C5}"/>
              </a:ext>
            </a:extLst>
          </p:cNvPr>
          <p:cNvSpPr>
            <a:spLocks noGrp="1" noChangeArrowheads="1"/>
          </p:cNvSpPr>
          <p:nvPr>
            <p:ph type="ctrTitle"/>
          </p:nvPr>
        </p:nvSpPr>
        <p:spPr>
          <a:xfrm>
            <a:off x="748145" y="2039022"/>
            <a:ext cx="10134600" cy="1942669"/>
          </a:xfrm>
        </p:spPr>
        <p:txBody>
          <a:bodyPr>
            <a:normAutofit/>
          </a:bodyPr>
          <a:lstStyle/>
          <a:p>
            <a:r>
              <a:rPr lang="en-US" sz="2800" dirty="0">
                <a:solidFill>
                  <a:srgbClr val="FF0000"/>
                </a:solidFill>
                <a:latin typeface="Times New Roman" panose="02020603050405020304" pitchFamily="18" charset="0"/>
                <a:cs typeface="Times New Roman" panose="02020603050405020304" pitchFamily="18" charset="0"/>
              </a:rPr>
              <a:t>IoT REMOTE MONITORING AND CONTROL SYSTEM FOR SMART AGRICULTURE USING PYTHON PROGRAMMING</a:t>
            </a:r>
            <a:br>
              <a:rPr lang="en-GB" altLang="en-US" sz="3600" b="1" dirty="0">
                <a:solidFill>
                  <a:srgbClr val="FF0066"/>
                </a:solidFill>
                <a:latin typeface="Times New Roman" panose="02020603050405020304" pitchFamily="18" charset="0"/>
                <a:ea typeface="Cambria" panose="02040503050406030204" pitchFamily="18" charset="0"/>
                <a:cs typeface="Times New Roman" panose="02020603050405020304" pitchFamily="18" charset="0"/>
              </a:rPr>
            </a:br>
            <a:endParaRPr lang="en-GB" altLang="en-US" sz="3600" b="1" dirty="0">
              <a:solidFill>
                <a:srgbClr val="FF0066"/>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5363" name="Subtitle 2">
            <a:extLst>
              <a:ext uri="{FF2B5EF4-FFF2-40B4-BE49-F238E27FC236}">
                <a16:creationId xmlns:a16="http://schemas.microsoft.com/office/drawing/2014/main" id="{02FDA5E0-1310-8DEB-C9CB-6B1FFF20C54A}"/>
              </a:ext>
            </a:extLst>
          </p:cNvPr>
          <p:cNvSpPr>
            <a:spLocks noGrp="1"/>
          </p:cNvSpPr>
          <p:nvPr>
            <p:ph type="subTitle" idx="1"/>
          </p:nvPr>
        </p:nvSpPr>
        <p:spPr>
          <a:xfrm>
            <a:off x="748145" y="4076699"/>
            <a:ext cx="4648200" cy="1655763"/>
          </a:xfrm>
        </p:spPr>
        <p:txBody>
          <a:bodyPr rtlCol="0">
            <a:normAutofit fontScale="92500" lnSpcReduction="20000"/>
          </a:bodyPr>
          <a:lstStyle/>
          <a:p>
            <a:pPr algn="l" eaLnBrk="1" fontAlgn="auto" hangingPunct="1">
              <a:spcAft>
                <a:spcPts val="0"/>
              </a:spcAft>
              <a:buFont typeface="Wingdings 3" charset="2"/>
              <a:buNone/>
              <a:defRPr/>
            </a:pPr>
            <a:r>
              <a:rPr lang="en-GB" altLang="en-US" b="1" dirty="0">
                <a:solidFill>
                  <a:srgbClr val="FF33CC"/>
                </a:solidFill>
                <a:latin typeface="+mj-lt"/>
                <a:ea typeface="Cambria" panose="02040503050406030204" pitchFamily="18" charset="0"/>
                <a:cs typeface="Cambria" panose="02040503050406030204" pitchFamily="18" charset="0"/>
              </a:rPr>
              <a:t>PROJECT GUIDE :</a:t>
            </a:r>
          </a:p>
          <a:p>
            <a:pPr algn="l" eaLnBrk="1" fontAlgn="auto" hangingPunct="1">
              <a:spcAft>
                <a:spcPts val="0"/>
              </a:spcAft>
              <a:buFont typeface="Wingdings 3" charset="2"/>
              <a:buNone/>
              <a:defRPr/>
            </a:pPr>
            <a:r>
              <a:rPr lang="en-GB" altLang="en-US" b="1" dirty="0">
                <a:solidFill>
                  <a:srgbClr val="7030A0"/>
                </a:solidFill>
                <a:latin typeface="+mj-lt"/>
                <a:ea typeface="Cambria" panose="02040503050406030204" pitchFamily="18" charset="0"/>
                <a:cs typeface="Cambria" panose="02040503050406030204" pitchFamily="18" charset="0"/>
              </a:rPr>
              <a:t>Dr .MADHU SUNDAR</a:t>
            </a:r>
          </a:p>
          <a:p>
            <a:pPr algn="l" eaLnBrk="1" fontAlgn="auto" hangingPunct="1">
              <a:spcAft>
                <a:spcPts val="0"/>
              </a:spcAft>
              <a:buFont typeface="Wingdings 3" charset="2"/>
              <a:buNone/>
              <a:defRPr/>
            </a:pPr>
            <a:r>
              <a:rPr lang="en-GB" altLang="en-US" b="1" dirty="0">
                <a:latin typeface="+mj-lt"/>
                <a:ea typeface="Cambria" panose="02040503050406030204" pitchFamily="18" charset="0"/>
                <a:cs typeface="Cambria" panose="02040503050406030204" pitchFamily="18" charset="0"/>
              </a:rPr>
              <a:t>Assist Prof. (SG), Dept. of Industrial Eng.,</a:t>
            </a:r>
          </a:p>
          <a:p>
            <a:pPr algn="l" eaLnBrk="1" fontAlgn="auto" hangingPunct="1">
              <a:spcAft>
                <a:spcPts val="0"/>
              </a:spcAft>
              <a:buFont typeface="Wingdings 3" charset="2"/>
              <a:buNone/>
              <a:defRPr/>
            </a:pPr>
            <a:r>
              <a:rPr lang="en-GB" altLang="en-US" b="1" dirty="0">
                <a:latin typeface="+mj-lt"/>
                <a:ea typeface="Cambria" panose="02040503050406030204" pitchFamily="18" charset="0"/>
                <a:cs typeface="Cambria" panose="02040503050406030204" pitchFamily="18" charset="0"/>
              </a:rPr>
              <a:t>Institute of Mechanical Eng.,</a:t>
            </a:r>
          </a:p>
          <a:p>
            <a:pPr algn="l" eaLnBrk="1" fontAlgn="auto" hangingPunct="1">
              <a:spcAft>
                <a:spcPts val="0"/>
              </a:spcAft>
              <a:buFont typeface="Wingdings 3" charset="2"/>
              <a:buNone/>
              <a:defRPr/>
            </a:pPr>
            <a:r>
              <a:rPr lang="en-GB" altLang="en-US" b="1" dirty="0">
                <a:latin typeface="+mj-lt"/>
                <a:ea typeface="Cambria" panose="02040503050406030204" pitchFamily="18" charset="0"/>
                <a:cs typeface="Cambria" panose="02040503050406030204" pitchFamily="18" charset="0"/>
              </a:rPr>
              <a:t>SSE, SIMATS</a:t>
            </a:r>
          </a:p>
        </p:txBody>
      </p:sp>
      <p:pic>
        <p:nvPicPr>
          <p:cNvPr id="15364" name="Picture 3">
            <a:extLst>
              <a:ext uri="{FF2B5EF4-FFF2-40B4-BE49-F238E27FC236}">
                <a16:creationId xmlns:a16="http://schemas.microsoft.com/office/drawing/2014/main" id="{6F36815B-746C-5162-D4B0-362D8A082687}"/>
              </a:ext>
            </a:extLst>
          </p:cNvPr>
          <p:cNvPicPr>
            <a:picLocks noChangeAspect="1"/>
          </p:cNvPicPr>
          <p:nvPr/>
        </p:nvPicPr>
        <p:blipFill>
          <a:blip r:embed="rId2"/>
          <a:srcRect l="8240" r="8205"/>
          <a:stretch>
            <a:fillRect/>
          </a:stretch>
        </p:blipFill>
        <p:spPr bwMode="auto">
          <a:xfrm>
            <a:off x="1333499" y="432592"/>
            <a:ext cx="9525001" cy="15589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5365" name="Subtitle 2">
            <a:extLst>
              <a:ext uri="{FF2B5EF4-FFF2-40B4-BE49-F238E27FC236}">
                <a16:creationId xmlns:a16="http://schemas.microsoft.com/office/drawing/2014/main" id="{D422D05F-F529-B077-DF1F-6F63C140E060}"/>
              </a:ext>
            </a:extLst>
          </p:cNvPr>
          <p:cNvSpPr txBox="1">
            <a:spLocks/>
          </p:cNvSpPr>
          <p:nvPr/>
        </p:nvSpPr>
        <p:spPr bwMode="auto">
          <a:xfrm>
            <a:off x="7810500" y="4076700"/>
            <a:ext cx="4648200" cy="1942669"/>
          </a:xfrm>
          <a:prstGeom prst="rect">
            <a:avLst/>
          </a:prstGeom>
          <a:noFill/>
          <a:ln>
            <a:noFill/>
          </a:ln>
        </p:spPr>
        <p:txBody>
          <a:bodyPr/>
          <a:lstStyle>
            <a:lvl1pPr>
              <a:lnSpc>
                <a:spcPct val="90000"/>
              </a:lnSpc>
              <a:spcBef>
                <a:spcPts val="1000"/>
              </a:spcBef>
              <a:buFont typeface="Arial" panose="020B0604020202020204" pitchFamily="34" charset="0"/>
              <a:buChar char="•"/>
              <a:defRPr sz="2200">
                <a:solidFill>
                  <a:schemeClr val="tx1"/>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fontAlgn="auto" hangingPunct="1">
              <a:spcAft>
                <a:spcPts val="0"/>
              </a:spcAft>
              <a:buFont typeface="Arial" panose="020B0604020202020204" pitchFamily="34" charset="0"/>
              <a:buNone/>
              <a:defRPr/>
            </a:pPr>
            <a:r>
              <a:rPr lang="en-GB" altLang="en-US" sz="1800" b="1" dirty="0">
                <a:solidFill>
                  <a:srgbClr val="FF33CC"/>
                </a:solidFill>
                <a:latin typeface="+mj-lt"/>
                <a:ea typeface="Cambria" panose="02040503050406030204" pitchFamily="18" charset="0"/>
                <a:cs typeface="Cambria" panose="02040503050406030204" pitchFamily="18" charset="0"/>
              </a:rPr>
              <a:t>TEAM  :</a:t>
            </a:r>
          </a:p>
          <a:p>
            <a:pPr eaLnBrk="1" fontAlgn="auto" hangingPunct="1">
              <a:spcAft>
                <a:spcPts val="0"/>
              </a:spcAft>
              <a:buFont typeface="Arial" panose="020B0604020202020204" pitchFamily="34" charset="0"/>
              <a:buNone/>
              <a:defRPr/>
            </a:pPr>
            <a:r>
              <a:rPr lang="en-GB" altLang="en-US" sz="1800" b="1" dirty="0">
                <a:solidFill>
                  <a:srgbClr val="7030A0"/>
                </a:solidFill>
                <a:latin typeface="+mj-lt"/>
                <a:ea typeface="Cambria" panose="02040503050406030204" pitchFamily="18" charset="0"/>
                <a:cs typeface="Cambria" panose="02040503050406030204" pitchFamily="18" charset="0"/>
              </a:rPr>
              <a:t>K.KISHORE-192211</a:t>
            </a:r>
            <a:r>
              <a:rPr lang="en-IN" altLang="en-US" sz="1800" b="1" dirty="0">
                <a:solidFill>
                  <a:srgbClr val="7030A0"/>
                </a:solidFill>
                <a:latin typeface="+mj-lt"/>
                <a:ea typeface="Cambria" panose="02040503050406030204" pitchFamily="18" charset="0"/>
                <a:cs typeface="Cambria" panose="02040503050406030204" pitchFamily="18" charset="0"/>
              </a:rPr>
              <a:t>912</a:t>
            </a:r>
            <a:endParaRPr lang="en-GB" altLang="en-US" sz="1800" b="1" dirty="0">
              <a:solidFill>
                <a:srgbClr val="7030A0"/>
              </a:solidFill>
              <a:latin typeface="+mj-lt"/>
              <a:ea typeface="Cambria" panose="02040503050406030204" pitchFamily="18" charset="0"/>
              <a:cs typeface="Cambria" panose="02040503050406030204" pitchFamily="18" charset="0"/>
            </a:endParaRPr>
          </a:p>
          <a:p>
            <a:pPr eaLnBrk="1" fontAlgn="auto" hangingPunct="1">
              <a:spcAft>
                <a:spcPts val="0"/>
              </a:spcAft>
              <a:buFont typeface="Arial" panose="020B0604020202020204" pitchFamily="34" charset="0"/>
              <a:buNone/>
              <a:defRPr/>
            </a:pPr>
            <a:r>
              <a:rPr lang="en-GB" altLang="en-US" sz="1800" b="1" dirty="0">
                <a:solidFill>
                  <a:srgbClr val="7030A0"/>
                </a:solidFill>
                <a:latin typeface="+mj-lt"/>
                <a:ea typeface="Cambria" panose="02040503050406030204" pitchFamily="18" charset="0"/>
                <a:cs typeface="Cambria" panose="02040503050406030204" pitchFamily="18" charset="0"/>
              </a:rPr>
              <a:t>P.K.GOKULAVASAN-192211892</a:t>
            </a:r>
          </a:p>
          <a:p>
            <a:pPr eaLnBrk="1" fontAlgn="auto" hangingPunct="1">
              <a:spcAft>
                <a:spcPts val="0"/>
              </a:spcAft>
              <a:buFont typeface="Arial" panose="020B0604020202020204" pitchFamily="34" charset="0"/>
              <a:buNone/>
              <a:defRPr/>
            </a:pPr>
            <a:r>
              <a:rPr lang="en-GB" altLang="en-US" sz="1800" b="1" dirty="0">
                <a:solidFill>
                  <a:srgbClr val="7030A0"/>
                </a:solidFill>
                <a:latin typeface="+mj-lt"/>
                <a:ea typeface="Cambria" panose="02040503050406030204" pitchFamily="18" charset="0"/>
                <a:cs typeface="Cambria" panose="02040503050406030204" pitchFamily="18" charset="0"/>
              </a:rPr>
              <a:t>A.MANIDEEP-192210054</a:t>
            </a:r>
          </a:p>
          <a:p>
            <a:pPr eaLnBrk="1" fontAlgn="auto" hangingPunct="1">
              <a:spcAft>
                <a:spcPts val="0"/>
              </a:spcAft>
              <a:buFont typeface="Arial" panose="020B0604020202020204" pitchFamily="34" charset="0"/>
              <a:buNone/>
              <a:defRPr/>
            </a:pPr>
            <a:r>
              <a:rPr lang="en-GB" altLang="en-US" sz="1800" b="1" dirty="0">
                <a:latin typeface="+mj-lt"/>
                <a:ea typeface="Cambria" panose="02040503050406030204" pitchFamily="18" charset="0"/>
                <a:cs typeface="Cambria" panose="02040503050406030204" pitchFamily="18" charset="0"/>
              </a:rPr>
              <a:t>SSE, SIMATS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5362"/>
                                        </p:tgtEl>
                                      </p:cBhvr>
                                    </p:animEffect>
                                    <p:animScale>
                                      <p:cBhvr>
                                        <p:cTn id="7" dur="250" autoRev="1" fill="hold"/>
                                        <p:tgtEl>
                                          <p:spTgt spid="153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FF58-32AA-E1E8-481E-8A6931CF8E5B}"/>
              </a:ext>
            </a:extLst>
          </p:cNvPr>
          <p:cNvSpPr>
            <a:spLocks noGrp="1"/>
          </p:cNvSpPr>
          <p:nvPr>
            <p:ph type="title"/>
          </p:nvPr>
        </p:nvSpPr>
        <p:spPr>
          <a:xfrm>
            <a:off x="913775" y="610897"/>
            <a:ext cx="10364451" cy="1596177"/>
          </a:xfrm>
        </p:spPr>
        <p:txBody>
          <a:bodyPr/>
          <a:lstStyle/>
          <a:p>
            <a:r>
              <a:rPr lang="en-IN" b="1" i="0" cap="none" dirty="0">
                <a:solidFill>
                  <a:srgbClr val="0D0D0D"/>
                </a:solidFill>
                <a:effectLst/>
                <a:highlight>
                  <a:srgbClr val="FFFFFF"/>
                </a:highlight>
                <a:latin typeface="Times New Roman" panose="02020603050405020304" pitchFamily="18" charset="0"/>
                <a:cs typeface="Times New Roman" panose="02020603050405020304" pitchFamily="18" charset="0"/>
              </a:rPr>
              <a:t>Implementation</a:t>
            </a:r>
            <a:br>
              <a:rPr lang="en-IN" b="1" i="0" cap="none" dirty="0">
                <a:solidFill>
                  <a:srgbClr val="0D0D0D"/>
                </a:solidFill>
                <a:effectLst/>
                <a:highlight>
                  <a:srgbClr val="FFFFFF"/>
                </a:highlight>
                <a:latin typeface="Söhne"/>
              </a:rPr>
            </a:br>
            <a:endParaRPr lang="en-IN" cap="none" dirty="0"/>
          </a:p>
        </p:txBody>
      </p:sp>
      <p:sp>
        <p:nvSpPr>
          <p:cNvPr id="3" name="Content Placeholder 2">
            <a:extLst>
              <a:ext uri="{FF2B5EF4-FFF2-40B4-BE49-F238E27FC236}">
                <a16:creationId xmlns:a16="http://schemas.microsoft.com/office/drawing/2014/main" id="{029C8FDD-4AD6-24EE-485E-AD7D3F519FB6}"/>
              </a:ext>
            </a:extLst>
          </p:cNvPr>
          <p:cNvSpPr>
            <a:spLocks noGrp="1"/>
          </p:cNvSpPr>
          <p:nvPr>
            <p:ph sz="quarter" idx="13"/>
          </p:nvPr>
        </p:nvSpPr>
        <p:spPr>
          <a:xfrm>
            <a:off x="786453" y="1938829"/>
            <a:ext cx="10363826" cy="4809212"/>
          </a:xfrm>
        </p:spPr>
        <p:txBody>
          <a:bodyPr>
            <a:normAutofit fontScale="32500" lnSpcReduction="20000"/>
          </a:bodyPr>
          <a:lstStyle/>
          <a:p>
            <a:pPr algn="just">
              <a:lnSpc>
                <a:spcPct val="120000"/>
              </a:lnSpc>
              <a:buFont typeface="+mj-lt"/>
              <a:buAutoNum type="arabicPeriod"/>
            </a:pPr>
            <a:r>
              <a:rPr lang="en-US" sz="6200" b="1" i="0" cap="none" dirty="0">
                <a:solidFill>
                  <a:srgbClr val="0D0D0D"/>
                </a:solidFill>
                <a:effectLst/>
                <a:latin typeface="Times New Roman" panose="02020603050405020304" pitchFamily="18" charset="0"/>
                <a:cs typeface="Times New Roman" panose="02020603050405020304" pitchFamily="18" charset="0"/>
              </a:rPr>
              <a:t>Hardware setup</a:t>
            </a:r>
            <a:r>
              <a:rPr lang="en-US" sz="6200" b="0" i="0" cap="none" dirty="0">
                <a:solidFill>
                  <a:srgbClr val="0D0D0D"/>
                </a:solidFill>
                <a:effectLst/>
                <a:latin typeface="Times New Roman" panose="02020603050405020304" pitchFamily="18" charset="0"/>
                <a:cs typeface="Times New Roman" panose="02020603050405020304" pitchFamily="18" charset="0"/>
              </a:rPr>
              <a:t>: deploy sensors and microcontrollers across the agricultural field. Connect sensors to microcontrollers.</a:t>
            </a:r>
          </a:p>
          <a:p>
            <a:pPr algn="just">
              <a:lnSpc>
                <a:spcPct val="120000"/>
              </a:lnSpc>
              <a:buFont typeface="+mj-lt"/>
              <a:buAutoNum type="arabicPeriod"/>
            </a:pPr>
            <a:r>
              <a:rPr lang="en-US" sz="6200" b="1" i="0" cap="none" dirty="0">
                <a:solidFill>
                  <a:srgbClr val="0D0D0D"/>
                </a:solidFill>
                <a:effectLst/>
                <a:latin typeface="Times New Roman" panose="02020603050405020304" pitchFamily="18" charset="0"/>
                <a:cs typeface="Times New Roman" panose="02020603050405020304" pitchFamily="18" charset="0"/>
              </a:rPr>
              <a:t>Software development</a:t>
            </a:r>
            <a:r>
              <a:rPr lang="en-US" sz="6200" b="0" i="0" cap="none" dirty="0">
                <a:solidFill>
                  <a:srgbClr val="0D0D0D"/>
                </a:solidFill>
                <a:effectLst/>
                <a:latin typeface="Times New Roman" panose="02020603050405020304" pitchFamily="18" charset="0"/>
                <a:cs typeface="Times New Roman" panose="02020603050405020304" pitchFamily="18" charset="0"/>
              </a:rPr>
              <a:t>: develop firmware for microcontrollers to collect data from sensors and transmit it to the central hub. Develop the central hub software for data processing, analysis, decision making, and communication with actuators.</a:t>
            </a:r>
          </a:p>
          <a:p>
            <a:pPr algn="just">
              <a:lnSpc>
                <a:spcPct val="120000"/>
              </a:lnSpc>
              <a:buFont typeface="+mj-lt"/>
              <a:buAutoNum type="arabicPeriod"/>
            </a:pPr>
            <a:r>
              <a:rPr lang="en-US" sz="6200" b="1" i="0" cap="none" dirty="0">
                <a:solidFill>
                  <a:srgbClr val="0D0D0D"/>
                </a:solidFill>
                <a:effectLst/>
                <a:latin typeface="Times New Roman" panose="02020603050405020304" pitchFamily="18" charset="0"/>
                <a:cs typeface="Times New Roman" panose="02020603050405020304" pitchFamily="18" charset="0"/>
              </a:rPr>
              <a:t>Cloud setup</a:t>
            </a:r>
            <a:r>
              <a:rPr lang="en-US" sz="6200" b="0" i="0" cap="none" dirty="0">
                <a:solidFill>
                  <a:srgbClr val="0D0D0D"/>
                </a:solidFill>
                <a:effectLst/>
                <a:latin typeface="Times New Roman" panose="02020603050405020304" pitchFamily="18" charset="0"/>
                <a:cs typeface="Times New Roman" panose="02020603050405020304" pitchFamily="18" charset="0"/>
              </a:rPr>
              <a:t>: set up cloud infrastructure if needed for storage, processing, and visualization of data.</a:t>
            </a:r>
          </a:p>
          <a:p>
            <a:pPr algn="just">
              <a:lnSpc>
                <a:spcPct val="120000"/>
              </a:lnSpc>
              <a:buFont typeface="+mj-lt"/>
              <a:buAutoNum type="arabicPeriod"/>
            </a:pPr>
            <a:r>
              <a:rPr lang="en-US" sz="6200" b="1" i="0" cap="none" dirty="0">
                <a:solidFill>
                  <a:srgbClr val="0D0D0D"/>
                </a:solidFill>
                <a:effectLst/>
                <a:latin typeface="Times New Roman" panose="02020603050405020304" pitchFamily="18" charset="0"/>
                <a:cs typeface="Times New Roman" panose="02020603050405020304" pitchFamily="18" charset="0"/>
              </a:rPr>
              <a:t>User interface development</a:t>
            </a:r>
            <a:r>
              <a:rPr lang="en-US" sz="6200" b="0" i="0" cap="none" dirty="0">
                <a:solidFill>
                  <a:srgbClr val="0D0D0D"/>
                </a:solidFill>
                <a:effectLst/>
                <a:latin typeface="Times New Roman" panose="02020603050405020304" pitchFamily="18" charset="0"/>
                <a:cs typeface="Times New Roman" panose="02020603050405020304" pitchFamily="18" charset="0"/>
              </a:rPr>
              <a:t>: develop a web or mobile application for users to interact with the system.</a:t>
            </a:r>
            <a:endParaRPr lang="en-IN" sz="6200" b="0" i="0" cap="none" dirty="0">
              <a:solidFill>
                <a:srgbClr val="0D0D0D"/>
              </a:solidFill>
              <a:effectLst/>
              <a:latin typeface="Times New Roman" panose="02020603050405020304" pitchFamily="18" charset="0"/>
              <a:cs typeface="Times New Roman" panose="02020603050405020304" pitchFamily="18" charset="0"/>
            </a:endParaRPr>
          </a:p>
          <a:p>
            <a:pPr algn="just">
              <a:lnSpc>
                <a:spcPct val="120000"/>
              </a:lnSpc>
              <a:buFont typeface="+mj-lt"/>
              <a:buAutoNum type="arabicPeriod"/>
            </a:pPr>
            <a:r>
              <a:rPr lang="en-US" sz="6200" b="1" i="0" cap="none" dirty="0">
                <a:solidFill>
                  <a:srgbClr val="0D0D0D"/>
                </a:solidFill>
                <a:effectLst/>
                <a:latin typeface="Times New Roman" panose="02020603050405020304" pitchFamily="18" charset="0"/>
                <a:cs typeface="Times New Roman" panose="02020603050405020304" pitchFamily="18" charset="0"/>
              </a:rPr>
              <a:t>Integration and testing</a:t>
            </a:r>
            <a:r>
              <a:rPr lang="en-US" sz="6200" b="0" i="0" cap="none" dirty="0">
                <a:solidFill>
                  <a:srgbClr val="0D0D0D"/>
                </a:solidFill>
                <a:effectLst/>
                <a:latin typeface="Times New Roman" panose="02020603050405020304" pitchFamily="18" charset="0"/>
                <a:cs typeface="Times New Roman" panose="02020603050405020304" pitchFamily="18" charset="0"/>
              </a:rPr>
              <a:t>: integrate all components together and conduct rigorous testing to ensure the system functions reliably.</a:t>
            </a:r>
          </a:p>
          <a:p>
            <a:endParaRPr lang="en-IN" cap="none" dirty="0"/>
          </a:p>
        </p:txBody>
      </p:sp>
    </p:spTree>
    <p:extLst>
      <p:ext uri="{BB962C8B-B14F-4D97-AF65-F5344CB8AC3E}">
        <p14:creationId xmlns:p14="http://schemas.microsoft.com/office/powerpoint/2010/main" val="4221221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531A-B079-EDA5-B5B3-77B244BEFDCF}"/>
              </a:ext>
            </a:extLst>
          </p:cNvPr>
          <p:cNvSpPr>
            <a:spLocks noGrp="1"/>
          </p:cNvSpPr>
          <p:nvPr>
            <p:ph type="title"/>
          </p:nvPr>
        </p:nvSpPr>
        <p:spPr/>
        <p:txBody>
          <a:bodyPr/>
          <a:lstStyle/>
          <a:p>
            <a:r>
              <a:rPr lang="en-IN" b="1" i="0" cap="none" dirty="0">
                <a:solidFill>
                  <a:srgbClr val="0D0D0D"/>
                </a:solidFill>
                <a:effectLst/>
                <a:highlight>
                  <a:srgbClr val="FFFFFF"/>
                </a:highlight>
                <a:latin typeface="Times New Roman" panose="02020603050405020304" pitchFamily="18" charset="0"/>
                <a:cs typeface="Times New Roman" panose="02020603050405020304" pitchFamily="18" charset="0"/>
              </a:rPr>
              <a:t>Results and discussion</a:t>
            </a:r>
            <a:br>
              <a:rPr lang="en-IN" b="1" i="0" cap="none" dirty="0">
                <a:solidFill>
                  <a:srgbClr val="0D0D0D"/>
                </a:solidFill>
                <a:effectLst/>
                <a:highlight>
                  <a:srgbClr val="FFFFFF"/>
                </a:highlight>
                <a:latin typeface="Söhne"/>
              </a:rPr>
            </a:br>
            <a:endParaRPr lang="en-IN" cap="none" dirty="0"/>
          </a:p>
        </p:txBody>
      </p:sp>
      <p:sp>
        <p:nvSpPr>
          <p:cNvPr id="3" name="Content Placeholder 2">
            <a:extLst>
              <a:ext uri="{FF2B5EF4-FFF2-40B4-BE49-F238E27FC236}">
                <a16:creationId xmlns:a16="http://schemas.microsoft.com/office/drawing/2014/main" id="{1C468572-FDA3-7383-6417-1395BB0656AA}"/>
              </a:ext>
            </a:extLst>
          </p:cNvPr>
          <p:cNvSpPr>
            <a:spLocks noGrp="1"/>
          </p:cNvSpPr>
          <p:nvPr>
            <p:ph sz="quarter" idx="13"/>
          </p:nvPr>
        </p:nvSpPr>
        <p:spPr>
          <a:xfrm>
            <a:off x="781694" y="2123252"/>
            <a:ext cx="10363826" cy="3424107"/>
          </a:xfrm>
        </p:spPr>
        <p:txBody>
          <a:bodyPr/>
          <a:lstStyle/>
          <a:p>
            <a:pPr algn="just">
              <a:buFont typeface="Arial" panose="020B0604020202020204" pitchFamily="34" charset="0"/>
              <a:buChar char="•"/>
            </a:pPr>
            <a:r>
              <a:rPr lang="en-US" sz="2400" b="0" i="0" cap="none" dirty="0">
                <a:solidFill>
                  <a:srgbClr val="0D0D0D"/>
                </a:solidFill>
                <a:effectLst/>
                <a:latin typeface="Times New Roman" panose="02020603050405020304" pitchFamily="18" charset="0"/>
                <a:cs typeface="Times New Roman" panose="02020603050405020304" pitchFamily="18" charset="0"/>
              </a:rPr>
              <a:t>Improved crop yield and quality due to optimized control actions based on real-time data.</a:t>
            </a:r>
          </a:p>
          <a:p>
            <a:pPr algn="just">
              <a:buFont typeface="Arial" panose="020B0604020202020204" pitchFamily="34" charset="0"/>
              <a:buChar char="•"/>
            </a:pPr>
            <a:r>
              <a:rPr lang="en-US" sz="2400" b="0" i="0" cap="none" dirty="0">
                <a:solidFill>
                  <a:srgbClr val="0D0D0D"/>
                </a:solidFill>
                <a:effectLst/>
                <a:latin typeface="Times New Roman" panose="02020603050405020304" pitchFamily="18" charset="0"/>
                <a:cs typeface="Times New Roman" panose="02020603050405020304" pitchFamily="18" charset="0"/>
              </a:rPr>
              <a:t>Reduction in water usage through precise irrigation scheduling.</a:t>
            </a:r>
          </a:p>
          <a:p>
            <a:pPr algn="just">
              <a:buFont typeface="Arial" panose="020B0604020202020204" pitchFamily="34" charset="0"/>
              <a:buChar char="•"/>
            </a:pPr>
            <a:r>
              <a:rPr lang="en-US" sz="2400" b="0" i="0" cap="none" dirty="0">
                <a:solidFill>
                  <a:srgbClr val="0D0D0D"/>
                </a:solidFill>
                <a:effectLst/>
                <a:latin typeface="Times New Roman" panose="02020603050405020304" pitchFamily="18" charset="0"/>
                <a:cs typeface="Times New Roman" panose="02020603050405020304" pitchFamily="18" charset="0"/>
              </a:rPr>
              <a:t>Enhanced pest management through early detection and targeted interventions.</a:t>
            </a:r>
          </a:p>
          <a:p>
            <a:pPr algn="just">
              <a:buFont typeface="Arial" panose="020B0604020202020204" pitchFamily="34" charset="0"/>
              <a:buChar char="•"/>
            </a:pPr>
            <a:r>
              <a:rPr lang="en-US" sz="2400" b="0" i="0" cap="none" dirty="0">
                <a:solidFill>
                  <a:srgbClr val="0D0D0D"/>
                </a:solidFill>
                <a:effectLst/>
                <a:latin typeface="Times New Roman" panose="02020603050405020304" pitchFamily="18" charset="0"/>
                <a:cs typeface="Times New Roman" panose="02020603050405020304" pitchFamily="18" charset="0"/>
              </a:rPr>
              <a:t>Increased efficiency and productivity of agricultural operations.</a:t>
            </a:r>
          </a:p>
          <a:p>
            <a:pPr algn="just">
              <a:buFont typeface="Arial" panose="020B0604020202020204" pitchFamily="34" charset="0"/>
              <a:buChar char="•"/>
            </a:pPr>
            <a:r>
              <a:rPr lang="en-US" sz="2400" b="0" i="0" cap="none" dirty="0">
                <a:solidFill>
                  <a:srgbClr val="0D0D0D"/>
                </a:solidFill>
                <a:effectLst/>
                <a:latin typeface="Times New Roman" panose="02020603050405020304" pitchFamily="18" charset="0"/>
                <a:cs typeface="Times New Roman" panose="02020603050405020304" pitchFamily="18" charset="0"/>
              </a:rPr>
              <a:t>Cost savings and environmental benefits.</a:t>
            </a:r>
          </a:p>
          <a:p>
            <a:endParaRPr lang="en-IN" cap="none" dirty="0"/>
          </a:p>
        </p:txBody>
      </p:sp>
    </p:spTree>
    <p:extLst>
      <p:ext uri="{BB962C8B-B14F-4D97-AF65-F5344CB8AC3E}">
        <p14:creationId xmlns:p14="http://schemas.microsoft.com/office/powerpoint/2010/main" val="72584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9F64-81AA-60A8-C202-38BF5ACD7238}"/>
              </a:ext>
            </a:extLst>
          </p:cNvPr>
          <p:cNvSpPr>
            <a:spLocks noGrp="1"/>
          </p:cNvSpPr>
          <p:nvPr>
            <p:ph type="title"/>
          </p:nvPr>
        </p:nvSpPr>
        <p:spPr>
          <a:xfrm>
            <a:off x="677334" y="621175"/>
            <a:ext cx="8596668" cy="1320800"/>
          </a:xfrm>
        </p:spPr>
        <p:txBody>
          <a:bodyPr/>
          <a:lstStyle/>
          <a:p>
            <a:r>
              <a:rPr lang="en-IN" b="1" i="0" cap="none" dirty="0">
                <a:solidFill>
                  <a:srgbClr val="0D0D0D"/>
                </a:solidFill>
                <a:effectLst/>
                <a:highlight>
                  <a:srgbClr val="FFFFFF"/>
                </a:highlight>
                <a:latin typeface="Times New Roman" panose="02020603050405020304" pitchFamily="18" charset="0"/>
                <a:cs typeface="Times New Roman" panose="02020603050405020304" pitchFamily="18" charset="0"/>
              </a:rPr>
              <a:t>Conclusion</a:t>
            </a:r>
            <a:br>
              <a:rPr lang="en-IN" b="1" i="0" cap="none" dirty="0">
                <a:solidFill>
                  <a:srgbClr val="0D0D0D"/>
                </a:solidFill>
                <a:effectLst/>
                <a:highlight>
                  <a:srgbClr val="FFFFFF"/>
                </a:highlight>
                <a:latin typeface="Söhne"/>
              </a:rPr>
            </a:br>
            <a:endParaRPr lang="en-IN" cap="none" dirty="0"/>
          </a:p>
        </p:txBody>
      </p:sp>
      <p:sp>
        <p:nvSpPr>
          <p:cNvPr id="3" name="Content Placeholder 2">
            <a:extLst>
              <a:ext uri="{FF2B5EF4-FFF2-40B4-BE49-F238E27FC236}">
                <a16:creationId xmlns:a16="http://schemas.microsoft.com/office/drawing/2014/main" id="{B0E58338-2257-1762-445F-91085C7ECBDB}"/>
              </a:ext>
            </a:extLst>
          </p:cNvPr>
          <p:cNvSpPr>
            <a:spLocks noGrp="1"/>
          </p:cNvSpPr>
          <p:nvPr>
            <p:ph sz="quarter" idx="13"/>
          </p:nvPr>
        </p:nvSpPr>
        <p:spPr/>
        <p:txBody>
          <a:bodyPr>
            <a:normAutofit/>
          </a:bodyPr>
          <a:lstStyle/>
          <a:p>
            <a:pPr algn="just"/>
            <a:r>
              <a:rPr lang="en-US" sz="2400" b="0" i="0" cap="none" dirty="0">
                <a:solidFill>
                  <a:srgbClr val="0D0D0D"/>
                </a:solidFill>
                <a:effectLst/>
                <a:latin typeface="Times New Roman" panose="02020603050405020304" pitchFamily="18" charset="0"/>
                <a:cs typeface="Times New Roman" panose="02020603050405020304" pitchFamily="18" charset="0"/>
              </a:rPr>
              <a:t>The </a:t>
            </a:r>
            <a:r>
              <a:rPr lang="en-US" sz="2400" b="0" i="0" cap="none" dirty="0" err="1">
                <a:solidFill>
                  <a:srgbClr val="0D0D0D"/>
                </a:solidFill>
                <a:effectLst/>
                <a:latin typeface="Times New Roman" panose="02020603050405020304" pitchFamily="18" charset="0"/>
                <a:cs typeface="Times New Roman" panose="02020603050405020304" pitchFamily="18" charset="0"/>
              </a:rPr>
              <a:t>iot</a:t>
            </a:r>
            <a:r>
              <a:rPr lang="en-US" sz="2400" b="0" i="0" cap="none" dirty="0">
                <a:solidFill>
                  <a:srgbClr val="0D0D0D"/>
                </a:solidFill>
                <a:effectLst/>
                <a:latin typeface="Times New Roman" panose="02020603050405020304" pitchFamily="18" charset="0"/>
                <a:cs typeface="Times New Roman" panose="02020603050405020304" pitchFamily="18" charset="0"/>
              </a:rPr>
              <a:t> remote monitoring and control system presented in this study offer significant advantages for modern agriculture. By leveraging advanced technologies such as </a:t>
            </a:r>
            <a:r>
              <a:rPr lang="en-US" sz="2400" b="0" i="0" cap="none" dirty="0" err="1">
                <a:solidFill>
                  <a:srgbClr val="0D0D0D"/>
                </a:solidFill>
                <a:effectLst/>
                <a:latin typeface="Times New Roman" panose="02020603050405020304" pitchFamily="18" charset="0"/>
                <a:cs typeface="Times New Roman" panose="02020603050405020304" pitchFamily="18" charset="0"/>
              </a:rPr>
              <a:t>iot</a:t>
            </a:r>
            <a:r>
              <a:rPr lang="en-US" sz="2400" b="0" i="0" cap="none" dirty="0">
                <a:solidFill>
                  <a:srgbClr val="0D0D0D"/>
                </a:solidFill>
                <a:effectLst/>
                <a:latin typeface="Times New Roman" panose="02020603050405020304" pitchFamily="18" charset="0"/>
                <a:cs typeface="Times New Roman" panose="02020603050405020304" pitchFamily="18" charset="0"/>
              </a:rPr>
              <a:t>, cloud computing, and data analytics, farmers can make informed decisions, optimize resource usage, and maximize crop yields. The system provides a scalable and adaptable solution for various agricultural settings, contributing to sustainable farming practices and food security.</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61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21803-3E2D-1A74-6A35-E9AC092DF533}"/>
              </a:ext>
            </a:extLst>
          </p:cNvPr>
          <p:cNvSpPr>
            <a:spLocks noGrp="1"/>
          </p:cNvSpPr>
          <p:nvPr>
            <p:ph type="title"/>
          </p:nvPr>
        </p:nvSpPr>
        <p:spPr/>
        <p:txBody>
          <a:bodyPr/>
          <a:lstStyle/>
          <a:p>
            <a:r>
              <a:rPr lang="en-IN" b="1" i="0" cap="none" dirty="0">
                <a:solidFill>
                  <a:srgbClr val="0D0D0D"/>
                </a:solidFill>
                <a:effectLst/>
                <a:highlight>
                  <a:srgbClr val="FFFFFF"/>
                </a:highlight>
                <a:latin typeface="Times New Roman" panose="02020603050405020304" pitchFamily="18" charset="0"/>
                <a:cs typeface="Times New Roman" panose="02020603050405020304" pitchFamily="18" charset="0"/>
              </a:rPr>
              <a:t>References</a:t>
            </a:r>
            <a:br>
              <a:rPr lang="en-IN" b="1" i="0" cap="none" dirty="0">
                <a:solidFill>
                  <a:srgbClr val="0D0D0D"/>
                </a:solidFill>
                <a:effectLst/>
                <a:highlight>
                  <a:srgbClr val="FFFFFF"/>
                </a:highlight>
                <a:latin typeface="Söhne"/>
              </a:rPr>
            </a:br>
            <a:endParaRPr lang="en-IN" cap="none" dirty="0"/>
          </a:p>
        </p:txBody>
      </p:sp>
      <p:sp>
        <p:nvSpPr>
          <p:cNvPr id="3" name="Content Placeholder 2">
            <a:extLst>
              <a:ext uri="{FF2B5EF4-FFF2-40B4-BE49-F238E27FC236}">
                <a16:creationId xmlns:a16="http://schemas.microsoft.com/office/drawing/2014/main" id="{6ED72193-0EC2-0305-4B76-DBF58A4F8D7A}"/>
              </a:ext>
            </a:extLst>
          </p:cNvPr>
          <p:cNvSpPr>
            <a:spLocks noGrp="1"/>
          </p:cNvSpPr>
          <p:nvPr>
            <p:ph sz="quarter" idx="13"/>
          </p:nvPr>
        </p:nvSpPr>
        <p:spPr/>
        <p:txBody>
          <a:bodyPr/>
          <a:lstStyle/>
          <a:p>
            <a:pPr algn="l"/>
            <a:r>
              <a:rPr lang="en-US" b="0" i="0" cap="none" dirty="0">
                <a:solidFill>
                  <a:srgbClr val="0D0D0D"/>
                </a:solidFill>
                <a:effectLst/>
                <a:latin typeface="Times New Roman" panose="02020603050405020304" pitchFamily="18" charset="0"/>
                <a:cs typeface="Times New Roman" panose="02020603050405020304" pitchFamily="18" charset="0"/>
              </a:rPr>
              <a:t>[1] smith, J., &amp; Jones, A. (Year). Title of the paper. Journal name, volume(issue), page range.</a:t>
            </a:r>
          </a:p>
          <a:p>
            <a:pPr algn="l"/>
            <a:r>
              <a:rPr lang="en-US" b="0" i="0" cap="none" dirty="0">
                <a:solidFill>
                  <a:srgbClr val="0D0D0D"/>
                </a:solidFill>
                <a:effectLst/>
                <a:latin typeface="Times New Roman" panose="02020603050405020304" pitchFamily="18" charset="0"/>
                <a:cs typeface="Times New Roman" panose="02020603050405020304" pitchFamily="18" charset="0"/>
              </a:rPr>
              <a:t>[2] </a:t>
            </a:r>
            <a:r>
              <a:rPr lang="en-US" b="0" i="0" cap="none" dirty="0" err="1">
                <a:solidFill>
                  <a:srgbClr val="0D0D0D"/>
                </a:solidFill>
                <a:effectLst/>
                <a:latin typeface="Times New Roman" panose="02020603050405020304" pitchFamily="18" charset="0"/>
                <a:cs typeface="Times New Roman" panose="02020603050405020304" pitchFamily="18" charset="0"/>
              </a:rPr>
              <a:t>johnson</a:t>
            </a:r>
            <a:r>
              <a:rPr lang="en-US" b="0" i="0" cap="none" dirty="0">
                <a:solidFill>
                  <a:srgbClr val="0D0D0D"/>
                </a:solidFill>
                <a:effectLst/>
                <a:latin typeface="Times New Roman" panose="02020603050405020304" pitchFamily="18" charset="0"/>
                <a:cs typeface="Times New Roman" panose="02020603050405020304" pitchFamily="18" charset="0"/>
              </a:rPr>
              <a:t>, b., Et al. (Year). Title of the book. Publisher.</a:t>
            </a:r>
          </a:p>
          <a:p>
            <a:pPr algn="l"/>
            <a:r>
              <a:rPr lang="en-US" b="0" i="0" cap="none" dirty="0">
                <a:solidFill>
                  <a:srgbClr val="0D0D0D"/>
                </a:solidFill>
                <a:effectLst/>
                <a:latin typeface="Times New Roman" panose="02020603050405020304" pitchFamily="18" charset="0"/>
                <a:cs typeface="Times New Roman" panose="02020603050405020304" pitchFamily="18" charset="0"/>
              </a:rPr>
              <a:t>[3] official documentation of </a:t>
            </a:r>
            <a:r>
              <a:rPr lang="en-US" b="0" i="0" cap="none" dirty="0" err="1">
                <a:solidFill>
                  <a:srgbClr val="0D0D0D"/>
                </a:solidFill>
                <a:effectLst/>
                <a:latin typeface="Times New Roman" panose="02020603050405020304" pitchFamily="18" charset="0"/>
                <a:cs typeface="Times New Roman" panose="02020603050405020304" pitchFamily="18" charset="0"/>
              </a:rPr>
              <a:t>mqtt</a:t>
            </a:r>
            <a:r>
              <a:rPr lang="en-US" b="0" i="0" cap="none" dirty="0">
                <a:solidFill>
                  <a:srgbClr val="0D0D0D"/>
                </a:solidFill>
                <a:effectLst/>
                <a:latin typeface="Times New Roman" panose="02020603050405020304" pitchFamily="18" charset="0"/>
                <a:cs typeface="Times New Roman" panose="02020603050405020304" pitchFamily="18" charset="0"/>
              </a:rPr>
              <a:t> protocol: </a:t>
            </a:r>
            <a:r>
              <a:rPr lang="en-US" b="0" i="0" u="none" strike="noStrike" cap="none" dirty="0">
                <a:solidFill>
                  <a:srgbClr val="0D0D0D"/>
                </a:solidFill>
                <a:effectLst/>
                <a:latin typeface="Times New Roman" panose="02020603050405020304" pitchFamily="18" charset="0"/>
                <a:cs typeface="Times New Roman" panose="02020603050405020304" pitchFamily="18" charset="0"/>
              </a:rPr>
              <a:t>https://mqtt.Org/documentation</a:t>
            </a:r>
            <a:endParaRPr lang="en-US" b="0" i="0" cap="none"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014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F320-55CC-1A08-8DA6-FB1883DDA1E7}"/>
              </a:ext>
            </a:extLst>
          </p:cNvPr>
          <p:cNvSpPr>
            <a:spLocks noGrp="1"/>
          </p:cNvSpPr>
          <p:nvPr>
            <p:ph type="title"/>
          </p:nvPr>
        </p:nvSpPr>
        <p:spPr>
          <a:xfrm>
            <a:off x="913774" y="132080"/>
            <a:ext cx="5934969" cy="1473200"/>
          </a:xfrm>
        </p:spPr>
        <p:txBody>
          <a:bodyPr/>
          <a:lstStyle/>
          <a:p>
            <a:pPr algn="l"/>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364B64-1AE9-C99E-E33F-E594AFA38D43}"/>
              </a:ext>
            </a:extLst>
          </p:cNvPr>
          <p:cNvSpPr>
            <a:spLocks noGrp="1"/>
          </p:cNvSpPr>
          <p:nvPr>
            <p:ph type="body" sz="half" idx="2"/>
          </p:nvPr>
        </p:nvSpPr>
        <p:spPr>
          <a:xfrm>
            <a:off x="426720" y="1859280"/>
            <a:ext cx="6807200" cy="3931919"/>
          </a:xfrm>
        </p:spPr>
        <p:txBody>
          <a:bodyPr>
            <a:noAutofit/>
          </a:bodyPr>
          <a:lstStyle/>
          <a:p>
            <a:pPr marL="285750" indent="-285750" algn="just">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Overview: This project focuses on developing an internet of things (IoT) based remote monitoring and control system tailored for smart agriculture practices.</a:t>
            </a:r>
          </a:p>
          <a:p>
            <a:pPr marL="285750" indent="-285750" algn="just">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Problem statement: Modern agriculture demands efficient resource management and real-time monitoring to enhance productivity. Traditional methods lack scalability and real-time data access, prompting the need for IoT solutions.</a:t>
            </a:r>
          </a:p>
          <a:p>
            <a:pPr marL="285750" indent="-285750" algn="just">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Solution approach: leveraging python programming language and IoT technologies, this project aims to design a comprehensive system that enables farmers to remotely monitor and control various aspects of their agricultural operations.</a:t>
            </a:r>
            <a:endParaRPr lang="en-IN" sz="2000" cap="none"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A9396F9-71ED-B8BB-DC8F-0247F092764D}"/>
              </a:ext>
            </a:extLst>
          </p:cNvPr>
          <p:cNvPicPr>
            <a:picLocks noChangeAspect="1"/>
          </p:cNvPicPr>
          <p:nvPr/>
        </p:nvPicPr>
        <p:blipFill>
          <a:blip r:embed="rId2"/>
          <a:stretch>
            <a:fillRect/>
          </a:stretch>
        </p:blipFill>
        <p:spPr>
          <a:xfrm>
            <a:off x="7658735" y="1371600"/>
            <a:ext cx="4210050" cy="4114800"/>
          </a:xfrm>
          <a:prstGeom prst="rect">
            <a:avLst/>
          </a:prstGeom>
        </p:spPr>
      </p:pic>
    </p:spTree>
    <p:extLst>
      <p:ext uri="{BB962C8B-B14F-4D97-AF65-F5344CB8AC3E}">
        <p14:creationId xmlns:p14="http://schemas.microsoft.com/office/powerpoint/2010/main" val="30836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BD64-1541-C4AC-E2E4-DC633FA83E4E}"/>
              </a:ext>
            </a:extLst>
          </p:cNvPr>
          <p:cNvSpPr>
            <a:spLocks noGrp="1"/>
          </p:cNvSpPr>
          <p:nvPr>
            <p:ph type="title"/>
          </p:nvPr>
        </p:nvSpPr>
        <p:spPr>
          <a:xfrm>
            <a:off x="913774" y="621175"/>
            <a:ext cx="5934969" cy="701040"/>
          </a:xfrm>
        </p:spPr>
        <p:txBody>
          <a:bodyPr/>
          <a:lstStyle/>
          <a:p>
            <a:pPr algn="l"/>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CFAF7B-9E5A-B48C-7BB4-6DE3374E7709}"/>
              </a:ext>
            </a:extLst>
          </p:cNvPr>
          <p:cNvSpPr>
            <a:spLocks noGrp="1"/>
          </p:cNvSpPr>
          <p:nvPr>
            <p:ph type="body" sz="half" idx="2"/>
          </p:nvPr>
        </p:nvSpPr>
        <p:spPr>
          <a:xfrm>
            <a:off x="337734" y="1842304"/>
            <a:ext cx="6511009" cy="4124960"/>
          </a:xfrm>
        </p:spPr>
        <p:txBody>
          <a:bodyPr>
            <a:noAutofit/>
          </a:bodyPr>
          <a:lstStyle/>
          <a:p>
            <a:pPr algn="just">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 </a:t>
            </a:r>
            <a:r>
              <a:rPr lang="en-US" sz="2000" b="0" i="0" cap="none" dirty="0">
                <a:solidFill>
                  <a:srgbClr val="0D0D0D"/>
                </a:solidFill>
                <a:effectLst/>
                <a:latin typeface="Times New Roman" panose="02020603050405020304" pitchFamily="18" charset="0"/>
                <a:cs typeface="Times New Roman" panose="02020603050405020304" pitchFamily="18" charset="0"/>
              </a:rPr>
              <a:t>Introduction to the increasing importance of technology in agriculture.</a:t>
            </a:r>
          </a:p>
          <a:p>
            <a:pPr algn="just">
              <a:buFont typeface="Arial" panose="020B0604020202020204" pitchFamily="34" charset="0"/>
              <a:buChar char="•"/>
            </a:pPr>
            <a:r>
              <a:rPr lang="en-US" sz="2000" b="0" i="0" cap="none" dirty="0">
                <a:solidFill>
                  <a:srgbClr val="0D0D0D"/>
                </a:solidFill>
                <a:effectLst/>
                <a:latin typeface="Times New Roman" panose="02020603050405020304" pitchFamily="18" charset="0"/>
                <a:cs typeface="Times New Roman" panose="02020603050405020304" pitchFamily="18" charset="0"/>
              </a:rPr>
              <a:t>Brief overview of the internet of things (IoT) concept.</a:t>
            </a:r>
          </a:p>
          <a:p>
            <a:pPr algn="just">
              <a:buFont typeface="Arial" panose="020B0604020202020204" pitchFamily="34" charset="0"/>
              <a:buChar char="•"/>
            </a:pPr>
            <a:r>
              <a:rPr lang="en-US" sz="2000" b="0" i="0" cap="none" dirty="0">
                <a:solidFill>
                  <a:srgbClr val="0D0D0D"/>
                </a:solidFill>
                <a:effectLst/>
                <a:latin typeface="Times New Roman" panose="02020603050405020304" pitchFamily="18" charset="0"/>
                <a:cs typeface="Times New Roman" panose="02020603050405020304" pitchFamily="18" charset="0"/>
              </a:rPr>
              <a:t>The significance of remote monitoring and control systems in modern agriculture.</a:t>
            </a:r>
          </a:p>
          <a:p>
            <a:pPr algn="just">
              <a:buFont typeface="Arial" panose="020B0604020202020204" pitchFamily="34" charset="0"/>
              <a:buChar char="•"/>
            </a:pPr>
            <a:r>
              <a:rPr lang="en-US" sz="2000" b="0" i="0" cap="none" dirty="0">
                <a:solidFill>
                  <a:srgbClr val="0D0D0D"/>
                </a:solidFill>
                <a:effectLst/>
                <a:latin typeface="Times New Roman" panose="02020603050405020304" pitchFamily="18" charset="0"/>
                <a:cs typeface="Times New Roman" panose="02020603050405020304" pitchFamily="18" charset="0"/>
              </a:rPr>
              <a:t>Introduction to python programming language as a versatile tool for IoT applications.</a:t>
            </a:r>
          </a:p>
          <a:p>
            <a:pPr algn="just">
              <a:buFont typeface="Arial" panose="020B0604020202020204" pitchFamily="34" charset="0"/>
              <a:buChar char="•"/>
            </a:pPr>
            <a:r>
              <a:rPr lang="en-US" sz="2000" b="0" i="0" cap="none" dirty="0">
                <a:solidFill>
                  <a:srgbClr val="0D0D0D"/>
                </a:solidFill>
                <a:effectLst/>
                <a:latin typeface="Times New Roman" panose="02020603050405020304" pitchFamily="18" charset="0"/>
                <a:cs typeface="Times New Roman" panose="02020603050405020304" pitchFamily="18" charset="0"/>
              </a:rPr>
              <a:t>Importance of real-time monitoring and control for optimizing resource usage and enhancing crop yields.</a:t>
            </a:r>
          </a:p>
        </p:txBody>
      </p:sp>
      <p:pic>
        <p:nvPicPr>
          <p:cNvPr id="5" name="Picture 4">
            <a:extLst>
              <a:ext uri="{FF2B5EF4-FFF2-40B4-BE49-F238E27FC236}">
                <a16:creationId xmlns:a16="http://schemas.microsoft.com/office/drawing/2014/main" id="{596BA832-904F-25AE-AAC0-548EB1445381}"/>
              </a:ext>
            </a:extLst>
          </p:cNvPr>
          <p:cNvPicPr>
            <a:picLocks noChangeAspect="1"/>
          </p:cNvPicPr>
          <p:nvPr/>
        </p:nvPicPr>
        <p:blipFill rotWithShape="1">
          <a:blip r:embed="rId2"/>
          <a:srcRect l="5405" r="40267"/>
          <a:stretch/>
        </p:blipFill>
        <p:spPr>
          <a:xfrm>
            <a:off x="7091680" y="0"/>
            <a:ext cx="5100320" cy="6858000"/>
          </a:xfrm>
          <a:prstGeom prst="rect">
            <a:avLst/>
          </a:prstGeom>
        </p:spPr>
      </p:pic>
    </p:spTree>
    <p:extLst>
      <p:ext uri="{BB962C8B-B14F-4D97-AF65-F5344CB8AC3E}">
        <p14:creationId xmlns:p14="http://schemas.microsoft.com/office/powerpoint/2010/main" val="259825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26F8-0FF7-B6E3-D527-0955183D9EA9}"/>
              </a:ext>
            </a:extLst>
          </p:cNvPr>
          <p:cNvSpPr>
            <a:spLocks noGrp="1"/>
          </p:cNvSpPr>
          <p:nvPr>
            <p:ph type="title"/>
          </p:nvPr>
        </p:nvSpPr>
        <p:spPr>
          <a:xfrm>
            <a:off x="913774" y="609600"/>
            <a:ext cx="5934969" cy="833120"/>
          </a:xfrm>
        </p:spPr>
        <p:txBody>
          <a:bodyPr/>
          <a:lstStyle/>
          <a:p>
            <a:pPr algn="l"/>
            <a:r>
              <a:rPr lang="en-US" dirty="0">
                <a:latin typeface="Times New Roman" panose="02020603050405020304" pitchFamily="18" charset="0"/>
                <a:cs typeface="Times New Roman" panose="02020603050405020304" pitchFamily="18" charset="0"/>
              </a:rPr>
              <a:t>OBJECTIVES:</a:t>
            </a:r>
            <a:endParaRPr lang="en-IN" dirty="0"/>
          </a:p>
        </p:txBody>
      </p:sp>
      <p:sp>
        <p:nvSpPr>
          <p:cNvPr id="3" name="Content Placeholder 2">
            <a:extLst>
              <a:ext uri="{FF2B5EF4-FFF2-40B4-BE49-F238E27FC236}">
                <a16:creationId xmlns:a16="http://schemas.microsoft.com/office/drawing/2014/main" id="{7953B6A6-1F1B-BDEA-6174-390C9F31A470}"/>
              </a:ext>
            </a:extLst>
          </p:cNvPr>
          <p:cNvSpPr>
            <a:spLocks noGrp="1"/>
          </p:cNvSpPr>
          <p:nvPr>
            <p:ph type="body" sz="half" idx="2"/>
          </p:nvPr>
        </p:nvSpPr>
        <p:spPr>
          <a:xfrm>
            <a:off x="913794" y="1706880"/>
            <a:ext cx="5934949" cy="4084319"/>
          </a:xfrm>
        </p:spPr>
        <p:txBody>
          <a:bodyPr>
            <a:normAutofit/>
          </a:bodyPr>
          <a:lstStyle/>
          <a:p>
            <a:pPr algn="just">
              <a:buFont typeface="Arial" panose="020B0604020202020204" pitchFamily="34" charset="0"/>
              <a:buChar char="•"/>
            </a:pPr>
            <a:r>
              <a:rPr lang="en-US" sz="1900" b="0" i="0" cap="none" dirty="0">
                <a:solidFill>
                  <a:srgbClr val="0D0D0D"/>
                </a:solidFill>
                <a:effectLst/>
                <a:latin typeface="Times New Roman" panose="02020603050405020304" pitchFamily="18" charset="0"/>
                <a:cs typeface="Times New Roman" panose="02020603050405020304" pitchFamily="18" charset="0"/>
              </a:rPr>
              <a:t>Develop an </a:t>
            </a:r>
            <a:r>
              <a:rPr lang="en-US" sz="1900" cap="none" dirty="0">
                <a:solidFill>
                  <a:srgbClr val="0D0D0D"/>
                </a:solidFill>
                <a:latin typeface="Times New Roman" panose="02020603050405020304" pitchFamily="18" charset="0"/>
                <a:cs typeface="Times New Roman" panose="02020603050405020304" pitchFamily="18" charset="0"/>
              </a:rPr>
              <a:t>I</a:t>
            </a:r>
            <a:r>
              <a:rPr lang="en-US" sz="1900" b="0" i="0" cap="none" dirty="0">
                <a:solidFill>
                  <a:srgbClr val="0D0D0D"/>
                </a:solidFill>
                <a:effectLst/>
                <a:latin typeface="Times New Roman" panose="02020603050405020304" pitchFamily="18" charset="0"/>
                <a:cs typeface="Times New Roman" panose="02020603050405020304" pitchFamily="18" charset="0"/>
              </a:rPr>
              <a:t>oT-based system for remote monitoring and control in smart agriculture.</a:t>
            </a:r>
          </a:p>
          <a:p>
            <a:pPr algn="just">
              <a:buFont typeface="Arial" panose="020B0604020202020204" pitchFamily="34" charset="0"/>
              <a:buChar char="•"/>
            </a:pPr>
            <a:r>
              <a:rPr lang="en-US" sz="1900" b="0" i="0" cap="none" dirty="0">
                <a:solidFill>
                  <a:srgbClr val="0D0D0D"/>
                </a:solidFill>
                <a:effectLst/>
                <a:latin typeface="Times New Roman" panose="02020603050405020304" pitchFamily="18" charset="0"/>
                <a:cs typeface="Times New Roman" panose="02020603050405020304" pitchFamily="18" charset="0"/>
              </a:rPr>
              <a:t>Implement python programming for system development and management.</a:t>
            </a:r>
          </a:p>
          <a:p>
            <a:pPr algn="just">
              <a:buFont typeface="Arial" panose="020B0604020202020204" pitchFamily="34" charset="0"/>
              <a:buChar char="•"/>
            </a:pPr>
            <a:r>
              <a:rPr lang="en-US" sz="1900" b="0" i="0" cap="none" dirty="0">
                <a:solidFill>
                  <a:srgbClr val="0D0D0D"/>
                </a:solidFill>
                <a:effectLst/>
                <a:latin typeface="Times New Roman" panose="02020603050405020304" pitchFamily="18" charset="0"/>
                <a:cs typeface="Times New Roman" panose="02020603050405020304" pitchFamily="18" charset="0"/>
              </a:rPr>
              <a:t>Integrate sensors to collect real-time data on soil moisture, temperature, and humidity.</a:t>
            </a:r>
          </a:p>
          <a:p>
            <a:pPr algn="just">
              <a:buFont typeface="Arial" panose="020B0604020202020204" pitchFamily="34" charset="0"/>
              <a:buChar char="•"/>
            </a:pPr>
            <a:r>
              <a:rPr lang="en-US" sz="1900" b="0" i="0" cap="none" dirty="0">
                <a:solidFill>
                  <a:srgbClr val="0D0D0D"/>
                </a:solidFill>
                <a:effectLst/>
                <a:latin typeface="Times New Roman" panose="02020603050405020304" pitchFamily="18" charset="0"/>
                <a:cs typeface="Times New Roman" panose="02020603050405020304" pitchFamily="18" charset="0"/>
              </a:rPr>
              <a:t>Utilize data analytics to generate insights on crop health and environmental conditions.</a:t>
            </a:r>
          </a:p>
          <a:p>
            <a:pPr algn="just">
              <a:buFont typeface="Arial" panose="020B0604020202020204" pitchFamily="34" charset="0"/>
              <a:buChar char="•"/>
            </a:pPr>
            <a:r>
              <a:rPr lang="en-US" sz="1900" b="0" i="0" cap="none" dirty="0">
                <a:solidFill>
                  <a:srgbClr val="0D0D0D"/>
                </a:solidFill>
                <a:effectLst/>
                <a:latin typeface="Times New Roman" panose="02020603050405020304" pitchFamily="18" charset="0"/>
                <a:cs typeface="Times New Roman" panose="02020603050405020304" pitchFamily="18" charset="0"/>
              </a:rPr>
              <a:t>Enable remote control functionality for irrigation systems and nutrient supply.</a:t>
            </a:r>
          </a:p>
          <a:p>
            <a:endParaRPr lang="en-IN" dirty="0"/>
          </a:p>
        </p:txBody>
      </p:sp>
      <p:pic>
        <p:nvPicPr>
          <p:cNvPr id="5" name="Picture 4">
            <a:extLst>
              <a:ext uri="{FF2B5EF4-FFF2-40B4-BE49-F238E27FC236}">
                <a16:creationId xmlns:a16="http://schemas.microsoft.com/office/drawing/2014/main" id="{CE33908F-2761-56E6-54E5-2811A999B301}"/>
              </a:ext>
            </a:extLst>
          </p:cNvPr>
          <p:cNvPicPr>
            <a:picLocks noChangeAspect="1"/>
          </p:cNvPicPr>
          <p:nvPr/>
        </p:nvPicPr>
        <p:blipFill>
          <a:blip r:embed="rId2"/>
          <a:stretch>
            <a:fillRect/>
          </a:stretch>
        </p:blipFill>
        <p:spPr>
          <a:xfrm>
            <a:off x="7132320" y="0"/>
            <a:ext cx="5059680" cy="6858000"/>
          </a:xfrm>
          <a:prstGeom prst="rect">
            <a:avLst/>
          </a:prstGeom>
        </p:spPr>
      </p:pic>
    </p:spTree>
    <p:extLst>
      <p:ext uri="{BB962C8B-B14F-4D97-AF65-F5344CB8AC3E}">
        <p14:creationId xmlns:p14="http://schemas.microsoft.com/office/powerpoint/2010/main" val="356682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4653-32B9-3BE9-67C3-381B6C391A77}"/>
              </a:ext>
            </a:extLst>
          </p:cNvPr>
          <p:cNvSpPr>
            <a:spLocks noGrp="1"/>
          </p:cNvSpPr>
          <p:nvPr>
            <p:ph type="title"/>
          </p:nvPr>
        </p:nvSpPr>
        <p:spPr/>
        <p:txBody>
          <a:bodyPr/>
          <a:lstStyle/>
          <a:p>
            <a:pPr algn="l"/>
            <a:r>
              <a:rPr lang="en-IN" b="0" i="0" dirty="0">
                <a:solidFill>
                  <a:srgbClr val="0D0D0D"/>
                </a:solidFill>
                <a:effectLst/>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D1087C-6E71-F765-1C18-B2318D2F2A65}"/>
              </a:ext>
            </a:extLst>
          </p:cNvPr>
          <p:cNvSpPr>
            <a:spLocks noGrp="1"/>
          </p:cNvSpPr>
          <p:nvPr>
            <p:ph sz="quarter" idx="13"/>
          </p:nvPr>
        </p:nvSpPr>
        <p:spPr/>
        <p:txBody>
          <a:bodyPr>
            <a:normAutofit lnSpcReduction="10000"/>
          </a:bodyPr>
          <a:lstStyle/>
          <a:p>
            <a:pPr algn="just">
              <a:buFont typeface="Arial" panose="020B0604020202020204" pitchFamily="34" charset="0"/>
              <a:buChar char="•"/>
            </a:pPr>
            <a:r>
              <a:rPr lang="en-US" sz="2200" b="0" i="0" cap="none" dirty="0">
                <a:solidFill>
                  <a:srgbClr val="0D0D0D"/>
                </a:solidFill>
                <a:effectLst/>
                <a:latin typeface="Times New Roman" panose="02020603050405020304" pitchFamily="18" charset="0"/>
                <a:cs typeface="Times New Roman" panose="02020603050405020304" pitchFamily="18" charset="0"/>
              </a:rPr>
              <a:t>Review of existing remote monitoring and control systems in agriculture.</a:t>
            </a:r>
          </a:p>
          <a:p>
            <a:pPr algn="just">
              <a:buFont typeface="Arial" panose="020B0604020202020204" pitchFamily="34" charset="0"/>
              <a:buChar char="•"/>
            </a:pPr>
            <a:r>
              <a:rPr lang="en-US" sz="2200" b="0" i="0" cap="none" dirty="0">
                <a:solidFill>
                  <a:srgbClr val="0D0D0D"/>
                </a:solidFill>
                <a:effectLst/>
                <a:latin typeface="Times New Roman" panose="02020603050405020304" pitchFamily="18" charset="0"/>
                <a:cs typeface="Times New Roman" panose="02020603050405020304" pitchFamily="18" charset="0"/>
              </a:rPr>
              <a:t>Analysis of traditional agricultural practices and their limitations in terms of efficiency and productivity.</a:t>
            </a:r>
          </a:p>
          <a:p>
            <a:pPr algn="just">
              <a:buFont typeface="Arial" panose="020B0604020202020204" pitchFamily="34" charset="0"/>
              <a:buChar char="•"/>
            </a:pPr>
            <a:r>
              <a:rPr lang="en-US" sz="2200" b="0" i="0" cap="none" dirty="0">
                <a:solidFill>
                  <a:srgbClr val="0D0D0D"/>
                </a:solidFill>
                <a:effectLst/>
                <a:latin typeface="Times New Roman" panose="02020603050405020304" pitchFamily="18" charset="0"/>
                <a:cs typeface="Times New Roman" panose="02020603050405020304" pitchFamily="18" charset="0"/>
              </a:rPr>
              <a:t>Overview of </a:t>
            </a:r>
            <a:r>
              <a:rPr lang="en-US" sz="2200" cap="none" dirty="0">
                <a:solidFill>
                  <a:srgbClr val="0D0D0D"/>
                </a:solidFill>
                <a:latin typeface="Times New Roman" panose="02020603050405020304" pitchFamily="18" charset="0"/>
                <a:cs typeface="Times New Roman" panose="02020603050405020304" pitchFamily="18" charset="0"/>
              </a:rPr>
              <a:t>I</a:t>
            </a:r>
            <a:r>
              <a:rPr lang="en-US" sz="2200" b="0" i="0" cap="none" dirty="0">
                <a:solidFill>
                  <a:srgbClr val="0D0D0D"/>
                </a:solidFill>
                <a:effectLst/>
                <a:latin typeface="Times New Roman" panose="02020603050405020304" pitchFamily="18" charset="0"/>
                <a:cs typeface="Times New Roman" panose="02020603050405020304" pitchFamily="18" charset="0"/>
              </a:rPr>
              <a:t>oT applications in agriculture, focusing on remote sensing, data analytics, and automation.</a:t>
            </a:r>
          </a:p>
          <a:p>
            <a:pPr algn="just">
              <a:buFont typeface="Arial" panose="020B0604020202020204" pitchFamily="34" charset="0"/>
              <a:buChar char="•"/>
            </a:pPr>
            <a:r>
              <a:rPr lang="en-US" sz="2200" b="0" i="0" cap="none" dirty="0">
                <a:solidFill>
                  <a:srgbClr val="0D0D0D"/>
                </a:solidFill>
                <a:effectLst/>
                <a:latin typeface="Times New Roman" panose="02020603050405020304" pitchFamily="18" charset="0"/>
                <a:cs typeface="Times New Roman" panose="02020603050405020304" pitchFamily="18" charset="0"/>
              </a:rPr>
              <a:t>Examination of research papers, articles, and patents related to </a:t>
            </a:r>
            <a:r>
              <a:rPr lang="en-US" sz="2200" cap="none" dirty="0">
                <a:solidFill>
                  <a:srgbClr val="0D0D0D"/>
                </a:solidFill>
                <a:latin typeface="Times New Roman" panose="02020603050405020304" pitchFamily="18" charset="0"/>
                <a:cs typeface="Times New Roman" panose="02020603050405020304" pitchFamily="18" charset="0"/>
              </a:rPr>
              <a:t>I</a:t>
            </a:r>
            <a:r>
              <a:rPr lang="en-US" sz="2200" b="0" i="0" cap="none" dirty="0">
                <a:solidFill>
                  <a:srgbClr val="0D0D0D"/>
                </a:solidFill>
                <a:effectLst/>
                <a:latin typeface="Times New Roman" panose="02020603050405020304" pitchFamily="18" charset="0"/>
                <a:cs typeface="Times New Roman" panose="02020603050405020304" pitchFamily="18" charset="0"/>
              </a:rPr>
              <a:t>oT-based solutions for smart agriculture.</a:t>
            </a:r>
          </a:p>
          <a:p>
            <a:pPr algn="just">
              <a:buFont typeface="Arial" panose="020B0604020202020204" pitchFamily="34" charset="0"/>
              <a:buChar char="•"/>
            </a:pPr>
            <a:r>
              <a:rPr lang="en-US" sz="2200" b="0" i="0" cap="none" dirty="0">
                <a:solidFill>
                  <a:srgbClr val="0D0D0D"/>
                </a:solidFill>
                <a:effectLst/>
                <a:latin typeface="Times New Roman" panose="02020603050405020304" pitchFamily="18" charset="0"/>
                <a:cs typeface="Times New Roman" panose="02020603050405020304" pitchFamily="18" charset="0"/>
              </a:rPr>
              <a:t>Comparison of different </a:t>
            </a:r>
            <a:r>
              <a:rPr lang="en-US" sz="2200" cap="none" dirty="0">
                <a:solidFill>
                  <a:srgbClr val="0D0D0D"/>
                </a:solidFill>
                <a:latin typeface="Times New Roman" panose="02020603050405020304" pitchFamily="18" charset="0"/>
                <a:cs typeface="Times New Roman" panose="02020603050405020304" pitchFamily="18" charset="0"/>
              </a:rPr>
              <a:t>I</a:t>
            </a:r>
            <a:r>
              <a:rPr lang="en-US" sz="2200" b="0" i="0" cap="none" dirty="0">
                <a:solidFill>
                  <a:srgbClr val="0D0D0D"/>
                </a:solidFill>
                <a:effectLst/>
                <a:latin typeface="Times New Roman" panose="02020603050405020304" pitchFamily="18" charset="0"/>
                <a:cs typeface="Times New Roman" panose="02020603050405020304" pitchFamily="18" charset="0"/>
              </a:rPr>
              <a:t>oT platforms and technologies used in agricultural monitoring and control systems.</a:t>
            </a:r>
          </a:p>
          <a:p>
            <a:endParaRPr lang="en-IN" dirty="0"/>
          </a:p>
        </p:txBody>
      </p:sp>
    </p:spTree>
    <p:extLst>
      <p:ext uri="{BB962C8B-B14F-4D97-AF65-F5344CB8AC3E}">
        <p14:creationId xmlns:p14="http://schemas.microsoft.com/office/powerpoint/2010/main" val="341965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7CDA-A39D-DE8C-E6F3-2D1855F7F70B}"/>
              </a:ext>
            </a:extLst>
          </p:cNvPr>
          <p:cNvSpPr>
            <a:spLocks noGrp="1"/>
          </p:cNvSpPr>
          <p:nvPr>
            <p:ph type="title"/>
          </p:nvPr>
        </p:nvSpPr>
        <p:spPr/>
        <p:txBody>
          <a:bodyPr/>
          <a:lstStyle/>
          <a:p>
            <a:pPr algn="l"/>
            <a:r>
              <a:rPr lang="en-IN" dirty="0">
                <a:latin typeface="Times New Roman" panose="02020603050405020304" pitchFamily="18" charset="0"/>
                <a:cs typeface="Times New Roman" panose="02020603050405020304" pitchFamily="18" charset="0"/>
              </a:rPr>
              <a:t>Research Gap:</a:t>
            </a:r>
          </a:p>
        </p:txBody>
      </p:sp>
      <p:sp>
        <p:nvSpPr>
          <p:cNvPr id="3" name="Content Placeholder 2">
            <a:extLst>
              <a:ext uri="{FF2B5EF4-FFF2-40B4-BE49-F238E27FC236}">
                <a16:creationId xmlns:a16="http://schemas.microsoft.com/office/drawing/2014/main" id="{AE1195E4-DDAA-A827-6D02-3EAABBC01795}"/>
              </a:ext>
            </a:extLst>
          </p:cNvPr>
          <p:cNvSpPr>
            <a:spLocks noGrp="1"/>
          </p:cNvSpPr>
          <p:nvPr>
            <p:ph sz="quarter" idx="13"/>
          </p:nvPr>
        </p:nvSpPr>
        <p:spPr/>
        <p:txBody>
          <a:bodyPr>
            <a:normAutofit fontScale="92500" lnSpcReduction="20000"/>
          </a:bodyPr>
          <a:lstStyle/>
          <a:p>
            <a:pPr algn="l">
              <a:buFont typeface="Arial" panose="020B0604020202020204" pitchFamily="34" charset="0"/>
              <a:buChar char="•"/>
            </a:pPr>
            <a:r>
              <a:rPr lang="en-US" sz="2400" b="0" i="0" cap="none" dirty="0">
                <a:solidFill>
                  <a:srgbClr val="0D0D0D"/>
                </a:solidFill>
                <a:effectLst/>
                <a:latin typeface="Times New Roman" panose="02020603050405020304" pitchFamily="18" charset="0"/>
                <a:cs typeface="Times New Roman" panose="02020603050405020304" pitchFamily="18" charset="0"/>
              </a:rPr>
              <a:t>Despite significant advancements in </a:t>
            </a:r>
            <a:r>
              <a:rPr lang="en-US" sz="2400" cap="none" dirty="0">
                <a:solidFill>
                  <a:srgbClr val="0D0D0D"/>
                </a:solidFill>
                <a:latin typeface="Times New Roman" panose="02020603050405020304" pitchFamily="18" charset="0"/>
                <a:cs typeface="Times New Roman" panose="02020603050405020304" pitchFamily="18" charset="0"/>
              </a:rPr>
              <a:t>I</a:t>
            </a:r>
            <a:r>
              <a:rPr lang="en-US" sz="2400" b="0" i="0" cap="none" dirty="0">
                <a:solidFill>
                  <a:srgbClr val="0D0D0D"/>
                </a:solidFill>
                <a:effectLst/>
                <a:latin typeface="Times New Roman" panose="02020603050405020304" pitchFamily="18" charset="0"/>
                <a:cs typeface="Times New Roman" panose="02020603050405020304" pitchFamily="18" charset="0"/>
              </a:rPr>
              <a:t>oT-based solutions for agriculture, there remains a gap in the development of comprehensive, user-friendly systems specifically tailored for small to medium-sized farms.</a:t>
            </a:r>
          </a:p>
          <a:p>
            <a:pPr algn="l">
              <a:buFont typeface="Arial" panose="020B0604020202020204" pitchFamily="34" charset="0"/>
              <a:buChar char="•"/>
            </a:pPr>
            <a:r>
              <a:rPr lang="en-US" sz="2400" b="0" i="0" cap="none" dirty="0">
                <a:solidFill>
                  <a:srgbClr val="0D0D0D"/>
                </a:solidFill>
                <a:effectLst/>
                <a:latin typeface="Times New Roman" panose="02020603050405020304" pitchFamily="18" charset="0"/>
                <a:cs typeface="Times New Roman" panose="02020603050405020304" pitchFamily="18" charset="0"/>
              </a:rPr>
              <a:t>Many existing systems focus on large-scale commercial agriculture, neglecting the needs and constraints of smaller farms.</a:t>
            </a:r>
          </a:p>
          <a:p>
            <a:pPr algn="l">
              <a:buFont typeface="Arial" panose="020B0604020202020204" pitchFamily="34" charset="0"/>
              <a:buChar char="•"/>
            </a:pPr>
            <a:r>
              <a:rPr lang="en-US" sz="2400" b="0" i="0" cap="none" dirty="0">
                <a:solidFill>
                  <a:srgbClr val="0D0D0D"/>
                </a:solidFill>
                <a:effectLst/>
                <a:latin typeface="Times New Roman" panose="02020603050405020304" pitchFamily="18" charset="0"/>
                <a:cs typeface="Times New Roman" panose="02020603050405020304" pitchFamily="18" charset="0"/>
              </a:rPr>
              <a:t>Limited research has been conducted on the integration of </a:t>
            </a:r>
            <a:r>
              <a:rPr lang="en-US" sz="2400" cap="none" dirty="0">
                <a:solidFill>
                  <a:srgbClr val="0D0D0D"/>
                </a:solidFill>
                <a:latin typeface="Times New Roman" panose="02020603050405020304" pitchFamily="18" charset="0"/>
                <a:cs typeface="Times New Roman" panose="02020603050405020304" pitchFamily="18" charset="0"/>
              </a:rPr>
              <a:t>I</a:t>
            </a:r>
            <a:r>
              <a:rPr lang="en-US" sz="2400" b="0" i="0" cap="none" dirty="0">
                <a:solidFill>
                  <a:srgbClr val="0D0D0D"/>
                </a:solidFill>
                <a:effectLst/>
                <a:latin typeface="Times New Roman" panose="02020603050405020304" pitchFamily="18" charset="0"/>
                <a:cs typeface="Times New Roman" panose="02020603050405020304" pitchFamily="18" charset="0"/>
              </a:rPr>
              <a:t>oT technologies with traditional farming practices in developing regions, where access to resources and technology infrastructure may be limited.</a:t>
            </a:r>
          </a:p>
          <a:p>
            <a:pPr algn="l">
              <a:buFont typeface="Arial" panose="020B0604020202020204" pitchFamily="34" charset="0"/>
              <a:buChar char="•"/>
            </a:pPr>
            <a:r>
              <a:rPr lang="en-US" sz="2400" b="0" i="0" cap="none" dirty="0">
                <a:solidFill>
                  <a:srgbClr val="0D0D0D"/>
                </a:solidFill>
                <a:effectLst/>
                <a:latin typeface="Times New Roman" panose="02020603050405020304" pitchFamily="18" charset="0"/>
                <a:cs typeface="Times New Roman" panose="02020603050405020304" pitchFamily="18" charset="0"/>
              </a:rPr>
              <a:t>There is a lack of standardized protocols and frameworks for interoperability among different IoT devices and platforms used in agricultural applications</a:t>
            </a:r>
            <a:r>
              <a:rPr lang="en-US" b="0" i="0" dirty="0">
                <a:solidFill>
                  <a:srgbClr val="0D0D0D"/>
                </a:solidFill>
                <a:effectLst/>
                <a:latin typeface="Söhne"/>
              </a:rPr>
              <a:t>.</a:t>
            </a:r>
          </a:p>
          <a:p>
            <a:endParaRPr lang="en-IN" dirty="0"/>
          </a:p>
        </p:txBody>
      </p:sp>
    </p:spTree>
    <p:extLst>
      <p:ext uri="{BB962C8B-B14F-4D97-AF65-F5344CB8AC3E}">
        <p14:creationId xmlns:p14="http://schemas.microsoft.com/office/powerpoint/2010/main" val="370242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D6340-EEAC-7C10-FDDD-4FA273FDB233}"/>
              </a:ext>
            </a:extLst>
          </p:cNvPr>
          <p:cNvSpPr>
            <a:spLocks noGrp="1"/>
          </p:cNvSpPr>
          <p:nvPr>
            <p:ph type="title"/>
          </p:nvPr>
        </p:nvSpPr>
        <p:spPr/>
        <p:txBody>
          <a:bodyPr/>
          <a:lstStyle/>
          <a:p>
            <a:pPr algn="l"/>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Proposed Model</a:t>
            </a:r>
            <a:br>
              <a:rPr lang="en-IN" b="1" i="0" dirty="0">
                <a:solidFill>
                  <a:srgbClr val="0D0D0D"/>
                </a:solidFill>
                <a:effectLst/>
                <a:highlight>
                  <a:srgbClr val="FFFFFF"/>
                </a:highlight>
                <a:latin typeface="Söhne"/>
              </a:rPr>
            </a:br>
            <a:endParaRPr lang="en-IN" dirty="0"/>
          </a:p>
        </p:txBody>
      </p:sp>
      <p:pic>
        <p:nvPicPr>
          <p:cNvPr id="8" name="Picture 7">
            <a:extLst>
              <a:ext uri="{FF2B5EF4-FFF2-40B4-BE49-F238E27FC236}">
                <a16:creationId xmlns:a16="http://schemas.microsoft.com/office/drawing/2014/main" id="{AF28BBF8-4955-224E-ACAE-8607261BB0E5}"/>
              </a:ext>
            </a:extLst>
          </p:cNvPr>
          <p:cNvPicPr>
            <a:picLocks noChangeAspect="1"/>
          </p:cNvPicPr>
          <p:nvPr/>
        </p:nvPicPr>
        <p:blipFill>
          <a:blip r:embed="rId2"/>
          <a:stretch>
            <a:fillRect/>
          </a:stretch>
        </p:blipFill>
        <p:spPr>
          <a:xfrm>
            <a:off x="763929" y="1481559"/>
            <a:ext cx="9565926" cy="5022111"/>
          </a:xfrm>
          <a:prstGeom prst="rect">
            <a:avLst/>
          </a:prstGeom>
        </p:spPr>
      </p:pic>
    </p:spTree>
    <p:extLst>
      <p:ext uri="{BB962C8B-B14F-4D97-AF65-F5344CB8AC3E}">
        <p14:creationId xmlns:p14="http://schemas.microsoft.com/office/powerpoint/2010/main" val="399677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1" title="What is Smart Agriculture? Understanding the smart farming | IoTDunia #smartagriculture #smartfarm">
            <a:hlinkClick r:id="" action="ppaction://media"/>
            <a:extLst>
              <a:ext uri="{FF2B5EF4-FFF2-40B4-BE49-F238E27FC236}">
                <a16:creationId xmlns:a16="http://schemas.microsoft.com/office/drawing/2014/main" id="{8B82FBD2-F3DF-6807-F9E2-1DA86BA7A6C1}"/>
              </a:ext>
            </a:extLst>
          </p:cNvPr>
          <p:cNvPicPr>
            <a:picLocks noRot="1" noChangeAspect="1"/>
          </p:cNvPicPr>
          <p:nvPr>
            <a:videoFile r:link="rId1"/>
          </p:nvPr>
        </p:nvPicPr>
        <p:blipFill>
          <a:blip r:embed="rId4"/>
          <a:stretch>
            <a:fillRect/>
          </a:stretch>
        </p:blipFill>
        <p:spPr>
          <a:xfrm>
            <a:off x="905453" y="1141560"/>
            <a:ext cx="8103466" cy="4574879"/>
          </a:xfrm>
          <a:prstGeom prst="rect">
            <a:avLst/>
          </a:prstGeom>
        </p:spPr>
      </p:pic>
    </p:spTree>
    <p:extLst>
      <p:ext uri="{BB962C8B-B14F-4D97-AF65-F5344CB8AC3E}">
        <p14:creationId xmlns:p14="http://schemas.microsoft.com/office/powerpoint/2010/main" val="76956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4F9A1-C775-6914-EFEF-E935562D910D}"/>
              </a:ext>
            </a:extLst>
          </p:cNvPr>
          <p:cNvSpPr>
            <a:spLocks noGrp="1"/>
          </p:cNvSpPr>
          <p:nvPr>
            <p:ph type="title"/>
          </p:nvPr>
        </p:nvSpPr>
        <p:spPr/>
        <p:txBody>
          <a:bodyPr/>
          <a:lstStyle/>
          <a:p>
            <a:pPr algn="l"/>
            <a:r>
              <a:rPr lang="en-IN" b="1" i="0" cap="none" dirty="0">
                <a:solidFill>
                  <a:srgbClr val="0D0D0D"/>
                </a:solidFill>
                <a:effectLst/>
                <a:highlight>
                  <a:srgbClr val="FFFFFF"/>
                </a:highlight>
                <a:latin typeface="Times New Roman" panose="02020603050405020304" pitchFamily="18" charset="0"/>
                <a:cs typeface="Times New Roman" panose="02020603050405020304" pitchFamily="18" charset="0"/>
              </a:rPr>
              <a:t>Method explanation</a:t>
            </a:r>
            <a:br>
              <a:rPr lang="en-IN" b="1" i="0" cap="none" dirty="0">
                <a:solidFill>
                  <a:srgbClr val="0D0D0D"/>
                </a:solidFill>
                <a:effectLst/>
                <a:highlight>
                  <a:srgbClr val="FFFFFF"/>
                </a:highlight>
                <a:latin typeface="Söhne"/>
              </a:rPr>
            </a:br>
            <a:endParaRPr lang="en-IN" cap="none" dirty="0"/>
          </a:p>
        </p:txBody>
      </p:sp>
      <p:sp>
        <p:nvSpPr>
          <p:cNvPr id="3" name="Content Placeholder 2">
            <a:extLst>
              <a:ext uri="{FF2B5EF4-FFF2-40B4-BE49-F238E27FC236}">
                <a16:creationId xmlns:a16="http://schemas.microsoft.com/office/drawing/2014/main" id="{FA068436-1BF0-EBE0-67F6-97F666936C0F}"/>
              </a:ext>
            </a:extLst>
          </p:cNvPr>
          <p:cNvSpPr>
            <a:spLocks noGrp="1"/>
          </p:cNvSpPr>
          <p:nvPr>
            <p:ph sz="quarter" idx="13"/>
          </p:nvPr>
        </p:nvSpPr>
        <p:spPr/>
        <p:txBody>
          <a:bodyPr>
            <a:normAutofit/>
          </a:bodyPr>
          <a:lstStyle/>
          <a:p>
            <a:r>
              <a:rPr lang="en-US" sz="2400" cap="none" dirty="0">
                <a:latin typeface="Times New Roman" panose="02020603050405020304" pitchFamily="18" charset="0"/>
                <a:cs typeface="Times New Roman" panose="02020603050405020304" pitchFamily="18" charset="0"/>
              </a:rPr>
              <a:t>Data collection: sensors deployed across the agricultural field collect data on various parameters such as temperature, humidity, soil moisture, etc.</a:t>
            </a:r>
          </a:p>
          <a:p>
            <a:r>
              <a:rPr lang="en-US" sz="2400" cap="none" dirty="0">
                <a:latin typeface="Times New Roman" panose="02020603050405020304" pitchFamily="18" charset="0"/>
                <a:cs typeface="Times New Roman" panose="02020603050405020304" pitchFamily="18" charset="0"/>
              </a:rPr>
              <a:t>Data transmission: microcontrollers receive data from sensors and transmit it to the central hub using </a:t>
            </a:r>
            <a:r>
              <a:rPr lang="en-US" sz="2400" cap="none" dirty="0" err="1">
                <a:latin typeface="Times New Roman" panose="02020603050405020304" pitchFamily="18" charset="0"/>
                <a:cs typeface="Times New Roman" panose="02020603050405020304" pitchFamily="18" charset="0"/>
              </a:rPr>
              <a:t>mqtt</a:t>
            </a:r>
            <a:r>
              <a:rPr lang="en-US" sz="2400" cap="none" dirty="0">
                <a:latin typeface="Times New Roman" panose="02020603050405020304" pitchFamily="18" charset="0"/>
                <a:cs typeface="Times New Roman" panose="02020603050405020304" pitchFamily="18" charset="0"/>
              </a:rPr>
              <a:t> or other suitable communication protocols.</a:t>
            </a:r>
          </a:p>
          <a:p>
            <a:r>
              <a:rPr lang="en-US" sz="2400" cap="none" dirty="0">
                <a:latin typeface="Times New Roman" panose="02020603050405020304" pitchFamily="18" charset="0"/>
                <a:cs typeface="Times New Roman" panose="02020603050405020304" pitchFamily="18" charset="0"/>
              </a:rPr>
              <a:t>Data processing and analysis: the central hub receives the data, processes it, and performs analysis to derive insights into the agricultural conditions.</a:t>
            </a:r>
          </a:p>
          <a:p>
            <a:r>
              <a:rPr lang="en-US" sz="2400" cap="none" dirty="0">
                <a:latin typeface="Times New Roman" panose="02020603050405020304" pitchFamily="18" charset="0"/>
                <a:cs typeface="Times New Roman" panose="02020603050405020304" pitchFamily="18" charset="0"/>
              </a:rPr>
              <a:t>Decision making: based on the analyzed data, the system makes decisions regarding control actions such as irrigation, fertilization, pest control, etc</a:t>
            </a:r>
            <a:r>
              <a:rPr lang="en-US" cap="none" dirty="0">
                <a:latin typeface="Times New Roman" panose="02020603050405020304" pitchFamily="18" charset="0"/>
                <a:cs typeface="Times New Roman" panose="02020603050405020304" pitchFamily="18" charset="0"/>
              </a:rPr>
              <a:t>.</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731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166</TotalTime>
  <Words>874</Words>
  <Application>Microsoft Office PowerPoint</Application>
  <PresentationFormat>Widescreen</PresentationFormat>
  <Paragraphs>63</Paragraphs>
  <Slides>13</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Söhne</vt:lpstr>
      <vt:lpstr>Times New Roman</vt:lpstr>
      <vt:lpstr>Trebuchet MS</vt:lpstr>
      <vt:lpstr>Wingdings 3</vt:lpstr>
      <vt:lpstr>Facet</vt:lpstr>
      <vt:lpstr>IoT REMOTE MONITORING AND CONTROL SYSTEM FOR SMART AGRICULTURE USING PYTHON PROGRAMMING </vt:lpstr>
      <vt:lpstr>ABSTRACT:</vt:lpstr>
      <vt:lpstr>INTRODUCTION:</vt:lpstr>
      <vt:lpstr>OBJECTIVES:</vt:lpstr>
      <vt:lpstr>Existing System:</vt:lpstr>
      <vt:lpstr>Research Gap:</vt:lpstr>
      <vt:lpstr>Proposed Model </vt:lpstr>
      <vt:lpstr>PowerPoint Presentation</vt:lpstr>
      <vt:lpstr>Method explanation </vt:lpstr>
      <vt:lpstr>Implementation </vt:lpstr>
      <vt:lpstr>Results and discussion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REMOTE MONITORING AND CONTROL SYSTEM FOR SMART AGRICULTURE USING PYTHON PROGRAMMING</dc:title>
  <dc:creator>Manideep Anumandla</dc:creator>
  <cp:lastModifiedBy>GOKUL PORCHEZHIYAN</cp:lastModifiedBy>
  <cp:revision>20</cp:revision>
  <dcterms:created xsi:type="dcterms:W3CDTF">2024-03-27T07:40:16Z</dcterms:created>
  <dcterms:modified xsi:type="dcterms:W3CDTF">2024-03-28T08:21:28Z</dcterms:modified>
</cp:coreProperties>
</file>