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eya Khanna" initials="PK" lastIdx="1" clrIdx="0">
    <p:extLst>
      <p:ext uri="{19B8F6BF-5375-455C-9EA6-DF929625EA0E}">
        <p15:presenceInfo xmlns:p15="http://schemas.microsoft.com/office/powerpoint/2012/main" userId="9c30c6df023e69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B2AA"/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7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8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0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0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1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3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8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8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0949-5FE3-4971-AB12-C6CC597A9E2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4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0949-5FE3-4971-AB12-C6CC597A9E2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F45C-73EF-4D44-BD76-7D55E2C0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 Home BMI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Preeya Khanna</a:t>
            </a:r>
          </a:p>
        </p:txBody>
      </p:sp>
    </p:spTree>
    <p:extLst>
      <p:ext uri="{BB962C8B-B14F-4D97-AF65-F5344CB8AC3E}">
        <p14:creationId xmlns:p14="http://schemas.microsoft.com/office/powerpoint/2010/main" val="10392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10 Days: </a:t>
            </a:r>
          </a:p>
          <a:p>
            <a:pPr lvl="1"/>
            <a:r>
              <a:rPr lang="en-US" dirty="0"/>
              <a:t>Thurs-Fri (2)</a:t>
            </a:r>
          </a:p>
          <a:p>
            <a:pPr lvl="1"/>
            <a:r>
              <a:rPr lang="en-US" dirty="0"/>
              <a:t>Mon – Fri (5)</a:t>
            </a:r>
          </a:p>
          <a:p>
            <a:pPr lvl="1"/>
            <a:r>
              <a:rPr lang="en-US" dirty="0"/>
              <a:t>Mon – Wed (3)</a:t>
            </a:r>
          </a:p>
          <a:p>
            <a:endParaRPr lang="en-US" dirty="0"/>
          </a:p>
          <a:p>
            <a:r>
              <a:rPr lang="en-US" dirty="0"/>
              <a:t>Different times of day</a:t>
            </a:r>
          </a:p>
          <a:p>
            <a:endParaRPr lang="en-US" dirty="0"/>
          </a:p>
          <a:p>
            <a:r>
              <a:rPr lang="en-US" dirty="0"/>
              <a:t>Daily metrics:</a:t>
            </a:r>
          </a:p>
          <a:p>
            <a:pPr lvl="1"/>
            <a:r>
              <a:rPr lang="en-US" dirty="0"/>
              <a:t>A) Movement related desynchronization</a:t>
            </a:r>
          </a:p>
          <a:p>
            <a:pPr lvl="1"/>
            <a:r>
              <a:rPr lang="en-US" dirty="0"/>
              <a:t>B) M1/STN Beta</a:t>
            </a:r>
          </a:p>
          <a:p>
            <a:pPr lvl="1"/>
            <a:r>
              <a:rPr lang="en-US" dirty="0"/>
              <a:t>C) Left hand accelerometer sensors / pulse sensor</a:t>
            </a:r>
          </a:p>
          <a:p>
            <a:pPr lvl="1"/>
            <a:r>
              <a:rPr lang="en-US" dirty="0"/>
              <a:t>D) Right hand IMU</a:t>
            </a:r>
          </a:p>
          <a:p>
            <a:pPr lvl="1"/>
            <a:r>
              <a:rPr lang="en-US" dirty="0"/>
              <a:t>E) Mood assessments before/after training</a:t>
            </a:r>
          </a:p>
        </p:txBody>
      </p:sp>
    </p:spTree>
    <p:extLst>
      <p:ext uri="{BB962C8B-B14F-4D97-AF65-F5344CB8AC3E}">
        <p14:creationId xmlns:p14="http://schemas.microsoft.com/office/powerpoint/2010/main" val="228925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03" y="315214"/>
            <a:ext cx="10515600" cy="1325563"/>
          </a:xfrm>
        </p:spPr>
        <p:txBody>
          <a:bodyPr/>
          <a:lstStyle/>
          <a:p>
            <a:r>
              <a:rPr lang="en-US" dirty="0"/>
              <a:t>Task: </a:t>
            </a:r>
          </a:p>
        </p:txBody>
      </p:sp>
      <p:sp>
        <p:nvSpPr>
          <p:cNvPr id="4" name="Oval 3"/>
          <p:cNvSpPr/>
          <p:nvPr/>
        </p:nvSpPr>
        <p:spPr>
          <a:xfrm>
            <a:off x="646903" y="2330031"/>
            <a:ext cx="914400" cy="914400"/>
          </a:xfrm>
          <a:prstGeom prst="ellipse">
            <a:avLst/>
          </a:prstGeom>
          <a:solidFill>
            <a:srgbClr val="4682B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6903" y="4566429"/>
            <a:ext cx="914400" cy="914400"/>
          </a:xfrm>
          <a:prstGeom prst="ellipse">
            <a:avLst/>
          </a:prstGeom>
          <a:solidFill>
            <a:srgbClr val="20B2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6903" y="3448230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8614" y="1687194"/>
            <a:ext cx="123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Cursor</a:t>
            </a:r>
          </a:p>
          <a:p>
            <a:r>
              <a:rPr lang="en-US" dirty="0"/>
              <a:t> to Center: </a:t>
            </a:r>
          </a:p>
        </p:txBody>
      </p:sp>
      <p:sp>
        <p:nvSpPr>
          <p:cNvPr id="13" name="Oval 12"/>
          <p:cNvSpPr/>
          <p:nvPr/>
        </p:nvSpPr>
        <p:spPr>
          <a:xfrm>
            <a:off x="2227467" y="2330031"/>
            <a:ext cx="914400" cy="914400"/>
          </a:xfrm>
          <a:prstGeom prst="ellipse">
            <a:avLst/>
          </a:prstGeom>
          <a:solidFill>
            <a:srgbClr val="4682B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227467" y="4566429"/>
            <a:ext cx="914400" cy="914400"/>
          </a:xfrm>
          <a:prstGeom prst="ellipse">
            <a:avLst/>
          </a:prstGeom>
          <a:solidFill>
            <a:srgbClr val="20B2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27467" y="3448230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69178" y="1687194"/>
            <a:ext cx="1156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Cursor</a:t>
            </a:r>
          </a:p>
          <a:p>
            <a:pPr algn="ctr"/>
            <a:r>
              <a:rPr lang="en-US" dirty="0"/>
              <a:t>in Center: </a:t>
            </a:r>
          </a:p>
        </p:txBody>
      </p:sp>
      <p:sp>
        <p:nvSpPr>
          <p:cNvPr id="17" name="Oval 16"/>
          <p:cNvSpPr/>
          <p:nvPr/>
        </p:nvSpPr>
        <p:spPr>
          <a:xfrm>
            <a:off x="843862" y="2825849"/>
            <a:ext cx="520482" cy="520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24426" y="3520844"/>
            <a:ext cx="520482" cy="520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97983" y="2316427"/>
            <a:ext cx="914400" cy="914400"/>
          </a:xfrm>
          <a:prstGeom prst="ellipse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797983" y="4552825"/>
            <a:ext cx="914400" cy="914400"/>
          </a:xfrm>
          <a:prstGeom prst="ellipse">
            <a:avLst/>
          </a:prstGeom>
          <a:solidFill>
            <a:srgbClr val="20B2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97983" y="3434626"/>
            <a:ext cx="914400" cy="9144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97507" y="1673590"/>
            <a:ext cx="124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Cursor </a:t>
            </a:r>
          </a:p>
          <a:p>
            <a:pPr algn="ctr"/>
            <a:r>
              <a:rPr lang="en-US" dirty="0"/>
              <a:t>to </a:t>
            </a:r>
            <a:r>
              <a:rPr lang="en-US" dirty="0" err="1"/>
              <a:t>Periph</a:t>
            </a:r>
            <a:r>
              <a:rPr lang="en-US" dirty="0"/>
              <a:t>: </a:t>
            </a:r>
          </a:p>
        </p:txBody>
      </p:sp>
      <p:sp>
        <p:nvSpPr>
          <p:cNvPr id="23" name="Oval 22"/>
          <p:cNvSpPr/>
          <p:nvPr/>
        </p:nvSpPr>
        <p:spPr>
          <a:xfrm>
            <a:off x="4004567" y="3469553"/>
            <a:ext cx="520482" cy="520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61522" y="2330031"/>
            <a:ext cx="914400" cy="914400"/>
          </a:xfrm>
          <a:prstGeom prst="ellipse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261522" y="4566429"/>
            <a:ext cx="914400" cy="914400"/>
          </a:xfrm>
          <a:prstGeom prst="ellipse">
            <a:avLst/>
          </a:prstGeom>
          <a:solidFill>
            <a:srgbClr val="20B2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61522" y="3448230"/>
            <a:ext cx="914400" cy="9144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58481" y="2970586"/>
            <a:ext cx="520482" cy="520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63653" y="2316427"/>
            <a:ext cx="914400" cy="914400"/>
          </a:xfrm>
          <a:prstGeom prst="ellipse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763653" y="4552825"/>
            <a:ext cx="914400" cy="914400"/>
          </a:xfrm>
          <a:prstGeom prst="ellipse">
            <a:avLst/>
          </a:prstGeom>
          <a:solidFill>
            <a:srgbClr val="20B2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63653" y="3434626"/>
            <a:ext cx="914400" cy="9144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75763" y="2710345"/>
            <a:ext cx="520482" cy="520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177231" y="2330031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TAP!</a:t>
            </a:r>
          </a:p>
        </p:txBody>
      </p:sp>
      <p:sp>
        <p:nvSpPr>
          <p:cNvPr id="34" name="Oval 33"/>
          <p:cNvSpPr/>
          <p:nvPr/>
        </p:nvSpPr>
        <p:spPr>
          <a:xfrm>
            <a:off x="8177231" y="4566429"/>
            <a:ext cx="914400" cy="914400"/>
          </a:xfrm>
          <a:prstGeom prst="ellipse">
            <a:avLst/>
          </a:prstGeom>
          <a:solidFill>
            <a:srgbClr val="20B2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177231" y="3448230"/>
            <a:ext cx="914400" cy="9144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653934" y="1574886"/>
            <a:ext cx="113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Cursor </a:t>
            </a:r>
          </a:p>
          <a:p>
            <a:pPr algn="ctr"/>
            <a:r>
              <a:rPr lang="en-US" dirty="0"/>
              <a:t>in </a:t>
            </a:r>
            <a:r>
              <a:rPr lang="en-US" dirty="0" err="1"/>
              <a:t>Periph</a:t>
            </a:r>
            <a:r>
              <a:rPr lang="en-US" dirty="0"/>
              <a:t>: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61194" y="1583484"/>
            <a:ext cx="1415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Begin Finger-</a:t>
            </a:r>
          </a:p>
          <a:p>
            <a:pPr algn="ctr"/>
            <a:r>
              <a:rPr lang="en-US" dirty="0"/>
              <a:t>tapping</a:t>
            </a:r>
          </a:p>
        </p:txBody>
      </p:sp>
      <p:sp>
        <p:nvSpPr>
          <p:cNvPr id="39" name="Oval 38"/>
          <p:cNvSpPr/>
          <p:nvPr/>
        </p:nvSpPr>
        <p:spPr>
          <a:xfrm>
            <a:off x="11032177" y="2316427"/>
            <a:ext cx="914400" cy="914400"/>
          </a:xfrm>
          <a:prstGeom prst="ellipse">
            <a:avLst/>
          </a:prstGeom>
          <a:solidFill>
            <a:srgbClr val="4682B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1032177" y="4552825"/>
            <a:ext cx="914400" cy="914400"/>
          </a:xfrm>
          <a:prstGeom prst="ellipse">
            <a:avLst/>
          </a:prstGeom>
          <a:solidFill>
            <a:srgbClr val="20B2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032177" y="3434626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873888" y="1673590"/>
            <a:ext cx="123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Cursor</a:t>
            </a:r>
          </a:p>
          <a:p>
            <a:r>
              <a:rPr lang="en-US" dirty="0"/>
              <a:t> to Center: </a:t>
            </a:r>
          </a:p>
        </p:txBody>
      </p:sp>
      <p:sp>
        <p:nvSpPr>
          <p:cNvPr id="43" name="Oval 42"/>
          <p:cNvSpPr/>
          <p:nvPr/>
        </p:nvSpPr>
        <p:spPr>
          <a:xfrm>
            <a:off x="11229136" y="2812245"/>
            <a:ext cx="520482" cy="520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606013" y="3676851"/>
            <a:ext cx="1029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553813" y="2970586"/>
            <a:ext cx="111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Tap for </a:t>
            </a:r>
          </a:p>
          <a:p>
            <a:pPr algn="ctr"/>
            <a:r>
              <a:rPr lang="en-US" dirty="0"/>
              <a:t>6 seconds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51230" y="5753820"/>
            <a:ext cx="5279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Periph</a:t>
            </a:r>
            <a:r>
              <a:rPr lang="en-US" dirty="0"/>
              <a:t> target timeout = 60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Reward sound after tapping</a:t>
            </a:r>
          </a:p>
        </p:txBody>
      </p:sp>
    </p:spTree>
    <p:extLst>
      <p:ext uri="{BB962C8B-B14F-4D97-AF65-F5344CB8AC3E}">
        <p14:creationId xmlns:p14="http://schemas.microsoft.com/office/powerpoint/2010/main" val="238167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/>
      <p:bldP spid="39" grpId="0" animBg="1"/>
      <p:bldP spid="40" grpId="0" animBg="1"/>
      <p:bldP spid="41" grpId="0" animBg="1"/>
      <p:bldP spid="42" grpId="0"/>
      <p:bldP spid="43" grpId="0" animBg="1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Decoder: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8200" y="1767327"/>
            <a:ext cx="10842961" cy="3563159"/>
            <a:chOff x="1035757" y="2613804"/>
            <a:chExt cx="9660300" cy="31745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574"/>
            <a:stretch/>
          </p:blipFill>
          <p:spPr>
            <a:xfrm>
              <a:off x="1035757" y="2725946"/>
              <a:ext cx="9660300" cy="306237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598543" y="2613804"/>
              <a:ext cx="871268" cy="241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367"/>
            <a:ext cx="10515600" cy="51273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Calibrated from instructed delay task: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Calculate M1 mean/spread </a:t>
            </a:r>
          </a:p>
          <a:p>
            <a:r>
              <a:rPr lang="en-US" dirty="0"/>
              <a:t>Decoder is position decoder w/ smoothing (2 </a:t>
            </a:r>
            <a:r>
              <a:rPr lang="en-US" dirty="0" err="1"/>
              <a:t>timesteps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Occasionally add assist if performance is poor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1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3387" y="1781175"/>
            <a:ext cx="914400" cy="914400"/>
          </a:xfrm>
          <a:prstGeom prst="ellipse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3387" y="4752975"/>
            <a:ext cx="914400" cy="914400"/>
          </a:xfrm>
          <a:prstGeom prst="ellipse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3387" y="3267075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5" t="49727"/>
          <a:stretch/>
        </p:blipFill>
        <p:spPr>
          <a:xfrm>
            <a:off x="1911193" y="1162971"/>
            <a:ext cx="10120011" cy="26958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5" b="51558"/>
          <a:stretch/>
        </p:blipFill>
        <p:spPr>
          <a:xfrm>
            <a:off x="1911194" y="3732902"/>
            <a:ext cx="10120010" cy="2597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574"/>
            <a:ext cx="10515600" cy="1325563"/>
          </a:xfrm>
        </p:spPr>
        <p:txBody>
          <a:bodyPr/>
          <a:lstStyle/>
          <a:p>
            <a:r>
              <a:rPr lang="en-US" dirty="0"/>
              <a:t>Time to Top and Bottom Targets: </a:t>
            </a:r>
          </a:p>
        </p:txBody>
      </p:sp>
    </p:spTree>
    <p:extLst>
      <p:ext uri="{BB962C8B-B14F-4D97-AF65-F5344CB8AC3E}">
        <p14:creationId xmlns:p14="http://schemas.microsoft.com/office/powerpoint/2010/main" val="95009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Modulation to Top / Bottom Targets: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51" y="2063984"/>
            <a:ext cx="5733423" cy="405214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910423" y="2246872"/>
            <a:ext cx="259336" cy="259336"/>
          </a:xfrm>
          <a:prstGeom prst="ellipse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910423" y="3028500"/>
            <a:ext cx="259336" cy="259336"/>
          </a:xfrm>
          <a:prstGeom prst="ellipse">
            <a:avLst/>
          </a:prstGeom>
          <a:solidFill>
            <a:srgbClr val="20B2A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10423" y="2618708"/>
            <a:ext cx="259336" cy="259336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60179" y="2421613"/>
            <a:ext cx="159823" cy="159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15533" y="2182483"/>
            <a:ext cx="448573" cy="118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10423" y="4322963"/>
            <a:ext cx="259336" cy="259336"/>
          </a:xfrm>
          <a:prstGeom prst="ellipse">
            <a:avLst/>
          </a:prstGeom>
          <a:solidFill>
            <a:srgbClr val="4682B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910423" y="5104591"/>
            <a:ext cx="259336" cy="259336"/>
          </a:xfrm>
          <a:prstGeom prst="ellipse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10423" y="4694799"/>
            <a:ext cx="259336" cy="259336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60179" y="5104591"/>
            <a:ext cx="159823" cy="159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15533" y="4258574"/>
            <a:ext cx="448573" cy="118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2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How Different is Beta during Low / High Target?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8"/>
          <a:stretch/>
        </p:blipFill>
        <p:spPr>
          <a:xfrm>
            <a:off x="6627356" y="1443516"/>
            <a:ext cx="5402719" cy="490013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43387" y="1781175"/>
            <a:ext cx="914400" cy="914400"/>
          </a:xfrm>
          <a:prstGeom prst="ellipse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3387" y="4752975"/>
            <a:ext cx="914400" cy="914400"/>
          </a:xfrm>
          <a:prstGeom prst="ellipse">
            <a:avLst/>
          </a:prstGeom>
          <a:solidFill>
            <a:srgbClr val="20B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3387" y="3267075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16" b="42484"/>
          <a:stretch/>
        </p:blipFill>
        <p:spPr>
          <a:xfrm>
            <a:off x="1539419" y="2357916"/>
            <a:ext cx="5154612" cy="33094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71750" y="1681495"/>
            <a:ext cx="3248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M1 Beta Power Distributions for 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4682B4"/>
                </a:solidFill>
              </a:rPr>
              <a:t>High</a:t>
            </a:r>
            <a:r>
              <a:rPr lang="en-US" dirty="0"/>
              <a:t> vs. </a:t>
            </a:r>
            <a:r>
              <a:rPr lang="en-US" dirty="0">
                <a:solidFill>
                  <a:srgbClr val="20B2AA"/>
                </a:solidFill>
              </a:rPr>
              <a:t>Low</a:t>
            </a:r>
            <a:r>
              <a:rPr lang="en-US" dirty="0"/>
              <a:t> Beta Target</a:t>
            </a:r>
          </a:p>
        </p:txBody>
      </p:sp>
    </p:spTree>
    <p:extLst>
      <p:ext uri="{BB962C8B-B14F-4D97-AF65-F5344CB8AC3E}">
        <p14:creationId xmlns:p14="http://schemas.microsoft.com/office/powerpoint/2010/main" val="775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183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At Home BMI Summary</vt:lpstr>
      <vt:lpstr>Overview: </vt:lpstr>
      <vt:lpstr>Task: </vt:lpstr>
      <vt:lpstr>Decoder: </vt:lpstr>
      <vt:lpstr>Time to Top and Bottom Targets: </vt:lpstr>
      <vt:lpstr>Beta Modulation to Top / Bottom Targets:</vt:lpstr>
      <vt:lpstr>How Different is Beta during Low / High Target?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Home BMI Summary</dc:title>
  <dc:creator>Preeya Khanna</dc:creator>
  <cp:lastModifiedBy>Preeya Khanna</cp:lastModifiedBy>
  <cp:revision>13</cp:revision>
  <dcterms:created xsi:type="dcterms:W3CDTF">2017-03-06T03:36:38Z</dcterms:created>
  <dcterms:modified xsi:type="dcterms:W3CDTF">2017-03-06T05:13:36Z</dcterms:modified>
</cp:coreProperties>
</file>