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9" r:id="rId11"/>
    <p:sldId id="273" r:id="rId12"/>
    <p:sldId id="272" r:id="rId13"/>
    <p:sldId id="266" r:id="rId14"/>
    <p:sldId id="270" r:id="rId15"/>
    <p:sldId id="271" r:id="rId16"/>
    <p:sldId id="267" r:id="rId17"/>
    <p:sldId id="274" r:id="rId18"/>
    <p:sldId id="275" r:id="rId19"/>
    <p:sldId id="268" r:id="rId20"/>
    <p:sldId id="277" r:id="rId21"/>
    <p:sldId id="276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E73B6-EC97-4CCD-B2C1-FB981EC16A3F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82C15-FB1A-47D5-845F-EE3C62A83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3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609E-FECD-4BB8-9883-D5B4DB7335B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E705-D226-4AC2-AD3A-6E7A390D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5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609E-FECD-4BB8-9883-D5B4DB7335B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E705-D226-4AC2-AD3A-6E7A390D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609E-FECD-4BB8-9883-D5B4DB7335B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E705-D226-4AC2-AD3A-6E7A390D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9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609E-FECD-4BB8-9883-D5B4DB7335B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E705-D226-4AC2-AD3A-6E7A390D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7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609E-FECD-4BB8-9883-D5B4DB7335B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E705-D226-4AC2-AD3A-6E7A390D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609E-FECD-4BB8-9883-D5B4DB7335B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E705-D226-4AC2-AD3A-6E7A390D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4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609E-FECD-4BB8-9883-D5B4DB7335B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E705-D226-4AC2-AD3A-6E7A390D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8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609E-FECD-4BB8-9883-D5B4DB7335B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E705-D226-4AC2-AD3A-6E7A390D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7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609E-FECD-4BB8-9883-D5B4DB7335B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E705-D226-4AC2-AD3A-6E7A390D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0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609E-FECD-4BB8-9883-D5B4DB7335B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E705-D226-4AC2-AD3A-6E7A390D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5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609E-FECD-4BB8-9883-D5B4DB7335B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E705-D226-4AC2-AD3A-6E7A390D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0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609E-FECD-4BB8-9883-D5B4DB7335B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7E705-D226-4AC2-AD3A-6E7A390D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6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4943" y="1627330"/>
            <a:ext cx="9144000" cy="2387600"/>
          </a:xfrm>
        </p:spPr>
        <p:txBody>
          <a:bodyPr/>
          <a:lstStyle/>
          <a:p>
            <a:r>
              <a:rPr lang="en-US" dirty="0"/>
              <a:t>At-Home Neurofeedback</a:t>
            </a:r>
            <a:br>
              <a:rPr lang="en-US" dirty="0"/>
            </a:br>
            <a:r>
              <a:rPr lang="en-US" dirty="0"/>
              <a:t>05/17 – 06/08</a:t>
            </a:r>
          </a:p>
        </p:txBody>
      </p:sp>
    </p:spTree>
    <p:extLst>
      <p:ext uri="{BB962C8B-B14F-4D97-AF65-F5344CB8AC3E}">
        <p14:creationId xmlns:p14="http://schemas.microsoft.com/office/powerpoint/2010/main" val="3999055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95" y="1325563"/>
            <a:ext cx="10058400" cy="56631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95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Is the 1 week break really a result of (un)learning, or can it be explained by a shift in baseline beta?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2822" y="3892323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week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8577959" y="4007287"/>
            <a:ext cx="84045" cy="423161"/>
          </a:xfrm>
          <a:prstGeom prst="leftBrace">
            <a:avLst>
              <a:gd name="adj1" fmla="val 56733"/>
              <a:gd name="adj2" fmla="val 518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80499" y="3898521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week</a:t>
            </a:r>
          </a:p>
        </p:txBody>
      </p:sp>
      <p:sp>
        <p:nvSpPr>
          <p:cNvPr id="8" name="Left Brace 7"/>
          <p:cNvSpPr/>
          <p:nvPr/>
        </p:nvSpPr>
        <p:spPr>
          <a:xfrm rot="16200000">
            <a:off x="6885636" y="4013485"/>
            <a:ext cx="84045" cy="423161"/>
          </a:xfrm>
          <a:prstGeom prst="leftBrace">
            <a:avLst>
              <a:gd name="adj1" fmla="val 56733"/>
              <a:gd name="adj2" fmla="val 518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46711" y="5663821"/>
            <a:ext cx="2650078" cy="61414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807336" y="5631639"/>
            <a:ext cx="1442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Reduction in </a:t>
            </a:r>
          </a:p>
          <a:p>
            <a:r>
              <a:rPr lang="en-US" dirty="0">
                <a:solidFill>
                  <a:srgbClr val="FF0000"/>
                </a:solidFill>
              </a:rPr>
              <a:t>Baseline beta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1306" y="1331753"/>
            <a:ext cx="781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Percent Correct (% of Targets Achieved / Total Targets presented in 5 min window)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73217" y="5049672"/>
            <a:ext cx="2650078" cy="61414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699" y="4403341"/>
            <a:ext cx="1816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Slight increase in </a:t>
            </a:r>
          </a:p>
          <a:p>
            <a:r>
              <a:rPr lang="en-US" dirty="0">
                <a:solidFill>
                  <a:srgbClr val="FF0000"/>
                </a:solidFill>
              </a:rPr>
              <a:t>Baseline beta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488166" y="3468575"/>
            <a:ext cx="68482" cy="93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235857" y="3370997"/>
            <a:ext cx="10872" cy="229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921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62088"/>
            <a:ext cx="11010900" cy="4351338"/>
          </a:xfrm>
        </p:spPr>
        <p:txBody>
          <a:bodyPr>
            <a:normAutofit/>
          </a:bodyPr>
          <a:lstStyle/>
          <a:p>
            <a:r>
              <a:rPr lang="en-US" dirty="0"/>
              <a:t>1. Does he learn? </a:t>
            </a:r>
          </a:p>
          <a:p>
            <a:pPr lvl="1"/>
            <a:r>
              <a:rPr lang="en-US" dirty="0"/>
              <a:t>Over days? </a:t>
            </a:r>
          </a:p>
          <a:p>
            <a:pPr lvl="1"/>
            <a:r>
              <a:rPr lang="en-US" dirty="0"/>
              <a:t>Within session? </a:t>
            </a:r>
          </a:p>
          <a:p>
            <a:r>
              <a:rPr lang="en-US" dirty="0"/>
              <a:t>2. What’s the effect of the week-long break in practice ? </a:t>
            </a:r>
          </a:p>
          <a:p>
            <a:r>
              <a:rPr lang="en-US" dirty="0"/>
              <a:t>3. Discernable effect of neurofeedback on following movement? </a:t>
            </a:r>
          </a:p>
          <a:p>
            <a:r>
              <a:rPr lang="en-US" dirty="0"/>
              <a:t>4. Mean beta trends with medication time or time of day? </a:t>
            </a:r>
          </a:p>
          <a:p>
            <a:r>
              <a:rPr lang="en-US" dirty="0"/>
              <a:t>5. How reliable is the setup? </a:t>
            </a:r>
          </a:p>
          <a:p>
            <a:pPr lvl="1"/>
            <a:r>
              <a:rPr lang="en-US" dirty="0"/>
              <a:t>Dropped packets throughout session? </a:t>
            </a:r>
          </a:p>
          <a:p>
            <a:r>
              <a:rPr lang="en-US" dirty="0"/>
              <a:t>6. Future Improvements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3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62088"/>
            <a:ext cx="110109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1. Does he learn?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Over days?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Within session?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2. What’s the effect of the week-long break in practice ? </a:t>
            </a:r>
          </a:p>
          <a:p>
            <a:r>
              <a:rPr lang="en-US" dirty="0"/>
              <a:t>3. Discernable effect of neurofeedback on following movement? </a:t>
            </a:r>
          </a:p>
          <a:p>
            <a:r>
              <a:rPr lang="en-US" dirty="0"/>
              <a:t>4. Mean beta trends with medication time or time of day? </a:t>
            </a:r>
          </a:p>
          <a:p>
            <a:r>
              <a:rPr lang="en-US" dirty="0"/>
              <a:t>5. How reliable is the setup? </a:t>
            </a:r>
          </a:p>
          <a:p>
            <a:pPr lvl="1"/>
            <a:r>
              <a:rPr lang="en-US" dirty="0"/>
              <a:t>Dropped packets throughout session? </a:t>
            </a:r>
          </a:p>
          <a:p>
            <a:r>
              <a:rPr lang="en-US" dirty="0"/>
              <a:t>6. Future Improvements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36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17" y="201350"/>
            <a:ext cx="10776046" cy="1325563"/>
          </a:xfrm>
        </p:spPr>
        <p:txBody>
          <a:bodyPr/>
          <a:lstStyle/>
          <a:p>
            <a:pPr algn="ctr"/>
            <a:r>
              <a:rPr lang="en-US" dirty="0"/>
              <a:t>Kinematics from Tapping: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"/>
          <a:stretch/>
        </p:blipFill>
        <p:spPr>
          <a:xfrm>
            <a:off x="0" y="2119677"/>
            <a:ext cx="6698272" cy="38084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" r="6131"/>
          <a:stretch/>
        </p:blipFill>
        <p:spPr>
          <a:xfrm>
            <a:off x="6209731" y="2119678"/>
            <a:ext cx="5777562" cy="380841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085832" y="1106379"/>
            <a:ext cx="41238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Total Tapping Time: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19843" y="1106379"/>
            <a:ext cx="53721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Reaction Time (Time to start first tap):</a:t>
            </a:r>
          </a:p>
        </p:txBody>
      </p:sp>
    </p:spTree>
    <p:extLst>
      <p:ext uri="{BB962C8B-B14F-4D97-AF65-F5344CB8AC3E}">
        <p14:creationId xmlns:p14="http://schemas.microsoft.com/office/powerpoint/2010/main" val="3056256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 Time from Touch Sensor is Best modeled as discrete groups: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9" y="1690688"/>
            <a:ext cx="4438095" cy="441904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547991"/>
              </p:ext>
            </p:extLst>
          </p:nvPr>
        </p:nvGraphicFramePr>
        <p:xfrm>
          <a:off x="4616504" y="2071045"/>
          <a:ext cx="7216104" cy="3359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026">
                  <a:extLst>
                    <a:ext uri="{9D8B030D-6E8A-4147-A177-3AD203B41FA5}">
                      <a16:colId xmlns:a16="http://schemas.microsoft.com/office/drawing/2014/main" val="977338281"/>
                    </a:ext>
                  </a:extLst>
                </a:gridCol>
                <a:gridCol w="1804026">
                  <a:extLst>
                    <a:ext uri="{9D8B030D-6E8A-4147-A177-3AD203B41FA5}">
                      <a16:colId xmlns:a16="http://schemas.microsoft.com/office/drawing/2014/main" val="3236715108"/>
                    </a:ext>
                  </a:extLst>
                </a:gridCol>
                <a:gridCol w="1804026">
                  <a:extLst>
                    <a:ext uri="{9D8B030D-6E8A-4147-A177-3AD203B41FA5}">
                      <a16:colId xmlns:a16="http://schemas.microsoft.com/office/drawing/2014/main" val="3496813438"/>
                    </a:ext>
                  </a:extLst>
                </a:gridCol>
                <a:gridCol w="1804026">
                  <a:extLst>
                    <a:ext uri="{9D8B030D-6E8A-4147-A177-3AD203B41FA5}">
                      <a16:colId xmlns:a16="http://schemas.microsoft.com/office/drawing/2014/main" val="2341888277"/>
                    </a:ext>
                  </a:extLst>
                </a:gridCol>
              </a:tblGrid>
              <a:tr h="5248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RT From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(not from fair</a:t>
                      </a:r>
                      <a:r>
                        <a:rPr lang="en-US" baseline="0" dirty="0"/>
                        <a:t> coin), Binomial Test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312285"/>
                  </a:ext>
                </a:extLst>
              </a:tr>
              <a:tr h="524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1.2 – 1.6 sec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57%</a:t>
                      </a:r>
                      <a:r>
                        <a:rPr lang="en-US" baseline="0" dirty="0"/>
                        <a:t> 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0" dirty="0"/>
                        <a:t> = 0.791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557658"/>
                  </a:ext>
                </a:extLst>
              </a:tr>
              <a:tr h="524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 – 1.2 sec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45%</a:t>
                      </a:r>
                      <a:r>
                        <a:rPr lang="en-US" baseline="0" dirty="0"/>
                        <a:t> 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= 0.728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340372"/>
                  </a:ext>
                </a:extLst>
              </a:tr>
              <a:tr h="524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 – 0.9 sec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41%</a:t>
                      </a:r>
                      <a:r>
                        <a:rPr lang="en-US" baseline="0" dirty="0"/>
                        <a:t> 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= 0.1374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79780"/>
                  </a:ext>
                </a:extLst>
              </a:tr>
              <a:tr h="5248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 – 0.5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29%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= 0.0055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74921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2674392" y="5771913"/>
            <a:ext cx="68432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/>
              <a:t>HIGH targets appear to be faster</a:t>
            </a:r>
          </a:p>
        </p:txBody>
      </p:sp>
    </p:spTree>
    <p:extLst>
      <p:ext uri="{BB962C8B-B14F-4D97-AF65-F5344CB8AC3E}">
        <p14:creationId xmlns:p14="http://schemas.microsoft.com/office/powerpoint/2010/main" val="97177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Difficulty of Beta Task explains differences in Reaction Time?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60" y="1307059"/>
            <a:ext cx="6894740" cy="5407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118053"/>
            <a:ext cx="47846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Indeed, harder NF targets (evidenced by longer time to finish NF target, axis) are associated with a longer </a:t>
            </a:r>
            <a:r>
              <a:rPr lang="en-US" sz="2400" dirty="0">
                <a:sym typeface="Wingdings" panose="05000000000000000000" pitchFamily="2" charset="2"/>
              </a:rPr>
              <a:t>RT (slope of linear regression sig. &gt; 0)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4 Consecutive Days had harder low beta target (see slide 10) possibly explaining the faster RTs for higher target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1897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884" y="46066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Is there a trend in tapping times ? If so, we could potentially exclude early data when he is less proficient at tapping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84" y="2309280"/>
            <a:ext cx="10154257" cy="463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04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62088"/>
            <a:ext cx="110109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1. Does he learn?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Over days?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Within session?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2. What’s the effect of the week-long break in practice ? </a:t>
            </a:r>
          </a:p>
          <a:p>
            <a:r>
              <a:rPr lang="en-US" dirty="0"/>
              <a:t>3. Discernable effect of neurofeedback on following movement? </a:t>
            </a:r>
          </a:p>
          <a:p>
            <a:r>
              <a:rPr lang="en-US" dirty="0"/>
              <a:t>4. Mean beta trends with medication time or time of day? </a:t>
            </a:r>
          </a:p>
          <a:p>
            <a:r>
              <a:rPr lang="en-US" dirty="0"/>
              <a:t>5. How reliable is the setup? </a:t>
            </a:r>
          </a:p>
          <a:p>
            <a:pPr lvl="1"/>
            <a:r>
              <a:rPr lang="en-US" dirty="0"/>
              <a:t>Dropped packets throughout session? </a:t>
            </a:r>
          </a:p>
          <a:p>
            <a:r>
              <a:rPr lang="en-US" dirty="0"/>
              <a:t>6. Future Improvements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1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62088"/>
            <a:ext cx="110109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1. Does he learn?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Over days?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Within session?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2. What’s the effect of the week-long break in practice ?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3. Discernable effect of neurofeedback on following movement? </a:t>
            </a:r>
          </a:p>
          <a:p>
            <a:r>
              <a:rPr lang="en-US" dirty="0"/>
              <a:t>4. Mean beta trends with medication time or time of day? </a:t>
            </a:r>
          </a:p>
          <a:p>
            <a:r>
              <a:rPr lang="en-US" dirty="0"/>
              <a:t>5. How reliable is the setup? </a:t>
            </a:r>
          </a:p>
          <a:p>
            <a:pPr lvl="1"/>
            <a:r>
              <a:rPr lang="en-US" dirty="0"/>
              <a:t>Dropped packets throughout session? </a:t>
            </a:r>
          </a:p>
          <a:p>
            <a:r>
              <a:rPr lang="en-US" dirty="0"/>
              <a:t>6. Future Improvements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8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543" y="334993"/>
            <a:ext cx="7872098" cy="63438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616" y="641444"/>
            <a:ext cx="34255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Beta power as function of: </a:t>
            </a:r>
          </a:p>
          <a:p>
            <a:endParaRPr lang="en-US" sz="3600" dirty="0"/>
          </a:p>
          <a:p>
            <a:pPr marL="342900" indent="-342900">
              <a:buAutoNum type="arabicParenR"/>
            </a:pPr>
            <a:r>
              <a:rPr lang="en-US" sz="3600" dirty="0"/>
              <a:t>Time of Day </a:t>
            </a:r>
          </a:p>
          <a:p>
            <a:pPr marL="342900" indent="-342900">
              <a:buAutoNum type="arabicParenR"/>
            </a:pPr>
            <a:endParaRPr lang="en-US" sz="3600" dirty="0"/>
          </a:p>
          <a:p>
            <a:pPr marL="342900" indent="-342900">
              <a:buAutoNum type="arabicParenR"/>
            </a:pPr>
            <a:endParaRPr lang="en-US" sz="3600" dirty="0"/>
          </a:p>
          <a:p>
            <a:pPr marL="342900" indent="-342900">
              <a:buAutoNum type="arabicParenR"/>
            </a:pPr>
            <a:endParaRPr lang="en-US" sz="3600" dirty="0"/>
          </a:p>
          <a:p>
            <a:pPr marL="342900" indent="-342900">
              <a:buAutoNum type="arabicParenR"/>
            </a:pPr>
            <a:r>
              <a:rPr lang="en-US" sz="3600" dirty="0"/>
              <a:t>Time Since last Med Dose</a:t>
            </a:r>
          </a:p>
        </p:txBody>
      </p:sp>
    </p:spTree>
    <p:extLst>
      <p:ext uri="{BB962C8B-B14F-4D97-AF65-F5344CB8AC3E}">
        <p14:creationId xmlns:p14="http://schemas.microsoft.com/office/powerpoint/2010/main" val="81319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34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Dates of Neurofeedback Sessions: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067326"/>
              </p:ext>
            </p:extLst>
          </p:nvPr>
        </p:nvGraphicFramePr>
        <p:xfrm>
          <a:off x="2186744" y="1320846"/>
          <a:ext cx="8128001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517609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288408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72638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439950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927906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354458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7580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Sunday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Saturday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T, 5/17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W, 5/18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R, 5/19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F, 5/20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49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M, 5/23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T, 5/24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8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M, 5/30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30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W,</a:t>
                      </a:r>
                      <a:r>
                        <a:rPr lang="en-US" b="1" baseline="0" dirty="0"/>
                        <a:t> 6/8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291706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91209" y="3488424"/>
            <a:ext cx="8915400" cy="2309813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400" dirty="0"/>
              <a:t>Recording Details: </a:t>
            </a:r>
          </a:p>
          <a:p>
            <a:r>
              <a:rPr lang="en-US" sz="2400" dirty="0"/>
              <a:t>E10 – E11</a:t>
            </a:r>
          </a:p>
          <a:p>
            <a:r>
              <a:rPr lang="en-US" sz="2400" dirty="0"/>
              <a:t>BW: 2.5</a:t>
            </a:r>
          </a:p>
          <a:p>
            <a:r>
              <a:rPr lang="en-US" sz="2400" dirty="0"/>
              <a:t>Center Frequency: </a:t>
            </a:r>
            <a:r>
              <a:rPr lang="en-US" sz="2400" b="1" dirty="0"/>
              <a:t>12.5</a:t>
            </a:r>
            <a:r>
              <a:rPr lang="en-US" sz="2400" dirty="0"/>
              <a:t> Hz</a:t>
            </a:r>
          </a:p>
          <a:p>
            <a:r>
              <a:rPr lang="en-US" sz="2400" dirty="0"/>
              <a:t>Gain: 4000</a:t>
            </a:r>
          </a:p>
          <a:p>
            <a:r>
              <a:rPr lang="en-US" sz="2400" dirty="0"/>
              <a:t>Stim </a:t>
            </a:r>
            <a:r>
              <a:rPr lang="en-US" sz="2400" b="1" dirty="0"/>
              <a:t>ON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Tasks: </a:t>
            </a:r>
          </a:p>
          <a:p>
            <a:r>
              <a:rPr lang="en-US" sz="2400" dirty="0"/>
              <a:t>Motor task: Movement from one target to another target after a tone</a:t>
            </a:r>
          </a:p>
          <a:p>
            <a:r>
              <a:rPr lang="en-US" sz="2400" dirty="0"/>
              <a:t>Neurofeedback only</a:t>
            </a:r>
          </a:p>
          <a:p>
            <a:r>
              <a:rPr lang="en-US" sz="2400" dirty="0"/>
              <a:t>Neurofeedback plus movement task: NF to top or bottom target, then 3x taps between targets</a:t>
            </a:r>
          </a:p>
        </p:txBody>
      </p:sp>
    </p:spTree>
    <p:extLst>
      <p:ext uri="{BB962C8B-B14F-4D97-AF65-F5344CB8AC3E}">
        <p14:creationId xmlns:p14="http://schemas.microsoft.com/office/powerpoint/2010/main" val="3372321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62088"/>
            <a:ext cx="110109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1. Does he learn?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Over days?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Within session?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2. What’s the effect of the week-long break in practice ?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3. Discernable effect of neurofeedback on following movement? </a:t>
            </a:r>
          </a:p>
          <a:p>
            <a:r>
              <a:rPr lang="en-US" dirty="0"/>
              <a:t>4. Mean beta trends with medication time or time of day? </a:t>
            </a:r>
          </a:p>
          <a:p>
            <a:r>
              <a:rPr lang="en-US" dirty="0"/>
              <a:t>5. How reliable is the setup? </a:t>
            </a:r>
          </a:p>
          <a:p>
            <a:pPr lvl="1"/>
            <a:r>
              <a:rPr lang="en-US" dirty="0"/>
              <a:t>Dropped packets throughout session? </a:t>
            </a:r>
          </a:p>
          <a:p>
            <a:r>
              <a:rPr lang="en-US" dirty="0"/>
              <a:t>6. Future Improvements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75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62088"/>
            <a:ext cx="110109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1. Does he learn?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Over days?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Within session?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2. What’s the effect of the week-long break in practice ?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3. Discernable effect of neurofeedback on following movement?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4. Mean beta trends with medication time or time of day? </a:t>
            </a:r>
          </a:p>
          <a:p>
            <a:r>
              <a:rPr lang="en-US" dirty="0"/>
              <a:t>5. How reliable is the setup? </a:t>
            </a:r>
          </a:p>
          <a:p>
            <a:pPr lvl="1"/>
            <a:r>
              <a:rPr lang="en-US" dirty="0"/>
              <a:t>Dropped packets throughout session? </a:t>
            </a:r>
          </a:p>
          <a:p>
            <a:r>
              <a:rPr lang="en-US" dirty="0"/>
              <a:t>6. Future Improvements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84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Improvements to System: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40" y="1877041"/>
            <a:ext cx="6613479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Engineering</a:t>
            </a:r>
          </a:p>
          <a:p>
            <a:pPr lvl="1"/>
            <a:r>
              <a:rPr lang="en-US" sz="2800" dirty="0"/>
              <a:t>Place Arduino on board instead of glove (heavy)</a:t>
            </a:r>
          </a:p>
          <a:p>
            <a:pPr lvl="1"/>
            <a:r>
              <a:rPr lang="en-US" sz="2800" dirty="0"/>
              <a:t>Add a way to secure tapping pad to table</a:t>
            </a:r>
          </a:p>
          <a:p>
            <a:pPr lvl="1"/>
            <a:r>
              <a:rPr lang="en-US" sz="2800" dirty="0"/>
              <a:t>Don’t use BT w/ </a:t>
            </a:r>
            <a:r>
              <a:rPr lang="en-US" sz="2800" dirty="0" err="1"/>
              <a:t>Matlab</a:t>
            </a:r>
            <a:r>
              <a:rPr lang="en-US" sz="2800" dirty="0"/>
              <a:t> (slow), just use serial connection for faster Fs and better power supply (USB port instead of batteries) </a:t>
            </a:r>
          </a:p>
          <a:p>
            <a:pPr lvl="1"/>
            <a:r>
              <a:rPr lang="en-US" sz="2800" dirty="0"/>
              <a:t>Better sleeve for holding Nexus – Velcro sleeve instead of strap + clamps</a:t>
            </a:r>
          </a:p>
          <a:p>
            <a:pPr lvl="1"/>
            <a:r>
              <a:rPr lang="en-US" sz="2800" dirty="0"/>
              <a:t>File writing mid-task (</a:t>
            </a:r>
            <a:r>
              <a:rPr lang="en-US" sz="2800" dirty="0" err="1"/>
              <a:t>hdf</a:t>
            </a:r>
            <a:r>
              <a:rPr lang="en-US" sz="2800" dirty="0"/>
              <a:t> files) instead of saving at end (and graceful failures) for data loss minimization</a:t>
            </a:r>
          </a:p>
          <a:p>
            <a:pPr lvl="1"/>
            <a:r>
              <a:rPr lang="en-US" sz="2800" dirty="0"/>
              <a:t>Push buttons on board instead of touch sensors (make easier to push buttons)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9" t="14527" b="22587"/>
          <a:stretch/>
        </p:blipFill>
        <p:spPr>
          <a:xfrm>
            <a:off x="7383438" y="1690688"/>
            <a:ext cx="4150341" cy="431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75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Improvements to System: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Directions</a:t>
            </a:r>
          </a:p>
          <a:p>
            <a:pPr lvl="1"/>
            <a:r>
              <a:rPr lang="en-US" dirty="0"/>
              <a:t>No movement</a:t>
            </a:r>
          </a:p>
          <a:p>
            <a:pPr lvl="1"/>
            <a:r>
              <a:rPr lang="en-US" dirty="0"/>
              <a:t>Consistent strategy</a:t>
            </a:r>
          </a:p>
          <a:p>
            <a:pPr lvl="1"/>
            <a:endParaRPr lang="en-US" dirty="0"/>
          </a:p>
          <a:p>
            <a:r>
              <a:rPr lang="en-US" dirty="0"/>
              <a:t>Experiment Design</a:t>
            </a:r>
          </a:p>
          <a:p>
            <a:pPr lvl="1"/>
            <a:r>
              <a:rPr lang="en-US" dirty="0"/>
              <a:t>Stream STN beta power channel (no additional battery drain)</a:t>
            </a:r>
          </a:p>
          <a:p>
            <a:pPr lvl="1"/>
            <a:r>
              <a:rPr lang="en-US" dirty="0"/>
              <a:t>Reset decoder according to baseline @ beginning of each day</a:t>
            </a:r>
          </a:p>
          <a:p>
            <a:pPr lvl="1"/>
            <a:r>
              <a:rPr lang="en-US" dirty="0"/>
              <a:t>Auto-adjust assist level (when getting better, make task harder slowly) 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98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91102" y="201352"/>
            <a:ext cx="13392844" cy="1325563"/>
          </a:xfrm>
        </p:spPr>
        <p:txBody>
          <a:bodyPr/>
          <a:lstStyle/>
          <a:p>
            <a:pPr algn="ctr"/>
            <a:r>
              <a:rPr lang="en-US" dirty="0"/>
              <a:t>Example Patient Strategies: 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391" y="1667450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1) Moving</a:t>
            </a:r>
          </a:p>
          <a:p>
            <a:r>
              <a:rPr lang="en-US" sz="3600" dirty="0"/>
              <a:t>2) ‘Piano playing’</a:t>
            </a:r>
          </a:p>
          <a:p>
            <a:r>
              <a:rPr lang="en-US" sz="3600" dirty="0"/>
              <a:t>3) ~Sleeping</a:t>
            </a:r>
          </a:p>
          <a:p>
            <a:r>
              <a:rPr lang="en-US" sz="3600" dirty="0"/>
              <a:t>4) Focusing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115941" y="2148706"/>
            <a:ext cx="4113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https://berkeley.app.box.com/files/0/f/8011975297/1/f_67419777141</a:t>
            </a:r>
          </a:p>
        </p:txBody>
      </p:sp>
      <p:sp>
        <p:nvSpPr>
          <p:cNvPr id="7" name="Rectangle 6"/>
          <p:cNvSpPr/>
          <p:nvPr/>
        </p:nvSpPr>
        <p:spPr>
          <a:xfrm>
            <a:off x="6115941" y="3276752"/>
            <a:ext cx="36006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https://berkeley.app.box.com/files/0/f/8011975297/1/f_66396078701</a:t>
            </a:r>
          </a:p>
        </p:txBody>
      </p:sp>
    </p:spTree>
    <p:extLst>
      <p:ext uri="{BB962C8B-B14F-4D97-AF65-F5344CB8AC3E}">
        <p14:creationId xmlns:p14="http://schemas.microsoft.com/office/powerpoint/2010/main" val="2179185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learning</a:t>
            </a:r>
          </a:p>
          <a:p>
            <a:endParaRPr lang="en-US" dirty="0"/>
          </a:p>
          <a:p>
            <a:r>
              <a:rPr lang="en-US" dirty="0"/>
              <a:t>Variable beta levels day-to-day that require daily recalibration</a:t>
            </a:r>
          </a:p>
          <a:p>
            <a:endParaRPr lang="en-US" dirty="0"/>
          </a:p>
          <a:p>
            <a:r>
              <a:rPr lang="en-US" dirty="0"/>
              <a:t>Many engineering fixes to the current system for heavier use</a:t>
            </a:r>
          </a:p>
          <a:p>
            <a:endParaRPr lang="en-US" dirty="0"/>
          </a:p>
          <a:p>
            <a:r>
              <a:rPr lang="en-US" dirty="0"/>
              <a:t>Better patient instructions are needed</a:t>
            </a:r>
          </a:p>
        </p:txBody>
      </p:sp>
    </p:spTree>
    <p:extLst>
      <p:ext uri="{BB962C8B-B14F-4D97-AF65-F5344CB8AC3E}">
        <p14:creationId xmlns:p14="http://schemas.microsoft.com/office/powerpoint/2010/main" val="371987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579"/>
            <a:ext cx="12351224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	</a:t>
            </a:r>
            <a:r>
              <a:rPr lang="en-US" sz="4000" b="1" dirty="0" err="1"/>
              <a:t>Ipsi</a:t>
            </a:r>
            <a:r>
              <a:rPr lang="en-US" sz="4000" dirty="0"/>
              <a:t> Finger Movement      	</a:t>
            </a:r>
            <a:r>
              <a:rPr lang="en-US" sz="4000" b="1" u="sng" dirty="0"/>
              <a:t>Contra</a:t>
            </a:r>
            <a:r>
              <a:rPr lang="en-US" sz="4000" dirty="0"/>
              <a:t> Finger Movement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436" y="1124288"/>
            <a:ext cx="6000000" cy="5409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564" y="1124287"/>
            <a:ext cx="6784336" cy="52299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7900" y="6354281"/>
            <a:ext cx="1051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is when tone is played,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 is power channel over M1, Spectrogram computed w/ </a:t>
            </a:r>
            <a:r>
              <a:rPr lang="en-US" dirty="0" err="1"/>
              <a:t>pwelch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1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/>
          <a:lstStyle/>
          <a:p>
            <a:r>
              <a:rPr lang="en-US" dirty="0"/>
              <a:t>Neurofeedback w/ Tapping Task: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238"/>
            <a:ext cx="6096000" cy="4657725"/>
          </a:xfrm>
        </p:spPr>
        <p:txBody>
          <a:bodyPr>
            <a:noAutofit/>
          </a:bodyPr>
          <a:lstStyle/>
          <a:p>
            <a:r>
              <a:rPr lang="en-US" sz="2400" dirty="0"/>
              <a:t>Fixed decoder: Beta power mean = 375, </a:t>
            </a:r>
            <a:r>
              <a:rPr lang="en-US" sz="2400" dirty="0" err="1"/>
              <a:t>std</a:t>
            </a:r>
            <a:r>
              <a:rPr lang="en-US" sz="2400" dirty="0"/>
              <a:t> = 75 (from Power channel)</a:t>
            </a:r>
          </a:p>
          <a:p>
            <a:r>
              <a:rPr lang="en-US" sz="2400" dirty="0"/>
              <a:t>Decoding: </a:t>
            </a:r>
          </a:p>
          <a:p>
            <a:pPr lvl="1"/>
            <a:r>
              <a:rPr lang="en-US" sz="1800" dirty="0"/>
              <a:t>Z-score current estimate of power </a:t>
            </a:r>
            <a:r>
              <a:rPr lang="en-US" sz="1800" dirty="0">
                <a:sym typeface="Wingdings" panose="05000000000000000000" pitchFamily="2" charset="2"/>
              </a:rPr>
              <a:t>(w/ mean and </a:t>
            </a:r>
            <a:r>
              <a:rPr lang="en-US" sz="1800" dirty="0" err="1">
                <a:sym typeface="Wingdings" panose="05000000000000000000" pitchFamily="2" charset="2"/>
              </a:rPr>
              <a:t>std</a:t>
            </a:r>
            <a:r>
              <a:rPr lang="en-US" sz="18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sz="1800" dirty="0"/>
              <a:t>Transform </a:t>
            </a:r>
            <a:r>
              <a:rPr lang="en-US" sz="1800" dirty="0" err="1"/>
              <a:t>zscore</a:t>
            </a:r>
            <a:r>
              <a:rPr lang="en-US" sz="1800" dirty="0"/>
              <a:t> to the y-axis of the screen (-8, 8)</a:t>
            </a:r>
          </a:p>
          <a:p>
            <a:pPr lvl="1"/>
            <a:r>
              <a:rPr lang="en-US" sz="1800" dirty="0"/>
              <a:t>Constant positional assist of 15%</a:t>
            </a:r>
          </a:p>
          <a:p>
            <a:r>
              <a:rPr lang="en-US" sz="2400" dirty="0"/>
              <a:t>NF Targets</a:t>
            </a:r>
          </a:p>
          <a:p>
            <a:pPr lvl="1"/>
            <a:r>
              <a:rPr lang="en-US" sz="1800" dirty="0"/>
              <a:t>Only </a:t>
            </a:r>
            <a:r>
              <a:rPr lang="en-US" sz="1800" dirty="0">
                <a:solidFill>
                  <a:srgbClr val="FFD805"/>
                </a:solidFill>
              </a:rPr>
              <a:t>TOP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20B2AA"/>
                </a:solidFill>
              </a:rPr>
              <a:t>BOTTOM</a:t>
            </a:r>
            <a:r>
              <a:rPr lang="en-US" sz="1800" dirty="0"/>
              <a:t> target</a:t>
            </a:r>
          </a:p>
          <a:p>
            <a:r>
              <a:rPr lang="en-US" sz="2400" dirty="0"/>
              <a:t>Tapping: </a:t>
            </a:r>
          </a:p>
          <a:p>
            <a:pPr lvl="1"/>
            <a:r>
              <a:rPr lang="en-US" sz="1800" dirty="0"/>
              <a:t>Wearing glove w/ accelerometer</a:t>
            </a:r>
          </a:p>
          <a:p>
            <a:pPr lvl="1"/>
            <a:r>
              <a:rPr lang="en-US" sz="1800" dirty="0"/>
              <a:t>Must tap between targets 3 x to complete the trial (cap touch sensors detect when target has been selected)</a:t>
            </a:r>
          </a:p>
          <a:p>
            <a:pPr lvl="1"/>
            <a:endParaRPr lang="en-US" sz="18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t="30761" r="59469" b="34095"/>
          <a:stretch/>
        </p:blipFill>
        <p:spPr>
          <a:xfrm>
            <a:off x="7773995" y="4063729"/>
            <a:ext cx="4132255" cy="2451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752" y="1271588"/>
            <a:ext cx="4120498" cy="278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0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62088"/>
            <a:ext cx="11010900" cy="4351338"/>
          </a:xfrm>
        </p:spPr>
        <p:txBody>
          <a:bodyPr>
            <a:normAutofit/>
          </a:bodyPr>
          <a:lstStyle/>
          <a:p>
            <a:r>
              <a:rPr lang="en-US" dirty="0"/>
              <a:t>1. Does he learn? </a:t>
            </a:r>
          </a:p>
          <a:p>
            <a:pPr lvl="1"/>
            <a:r>
              <a:rPr lang="en-US" dirty="0"/>
              <a:t>Over days? </a:t>
            </a:r>
          </a:p>
          <a:p>
            <a:pPr lvl="1"/>
            <a:r>
              <a:rPr lang="en-US" dirty="0"/>
              <a:t>Within session? </a:t>
            </a:r>
          </a:p>
          <a:p>
            <a:r>
              <a:rPr lang="en-US" dirty="0"/>
              <a:t>2. What’s the effect of the week-long break in practice ? </a:t>
            </a:r>
          </a:p>
          <a:p>
            <a:r>
              <a:rPr lang="en-US" dirty="0"/>
              <a:t>3. Discernable effect of neurofeedback on following movement? </a:t>
            </a:r>
          </a:p>
          <a:p>
            <a:r>
              <a:rPr lang="en-US" dirty="0"/>
              <a:t>4. Mean beta trends with medication time or time of day? </a:t>
            </a:r>
          </a:p>
          <a:p>
            <a:r>
              <a:rPr lang="en-US" dirty="0"/>
              <a:t>5. How reliable is the setup? </a:t>
            </a:r>
          </a:p>
          <a:p>
            <a:pPr lvl="1"/>
            <a:r>
              <a:rPr lang="en-US" dirty="0"/>
              <a:t>Dropped packets throughout session? </a:t>
            </a:r>
          </a:p>
          <a:p>
            <a:r>
              <a:rPr lang="en-US" dirty="0"/>
              <a:t>6. Future Improvements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0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504" y="0"/>
            <a:ext cx="10515600" cy="1325563"/>
          </a:xfrm>
        </p:spPr>
        <p:txBody>
          <a:bodyPr/>
          <a:lstStyle/>
          <a:p>
            <a:r>
              <a:rPr lang="en-US" dirty="0"/>
              <a:t>Presentation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702" y="1061572"/>
            <a:ext cx="10515600" cy="57964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1. </a:t>
            </a:r>
            <a:r>
              <a:rPr lang="en-US" sz="3600" dirty="0" err="1"/>
              <a:t>Colormap</a:t>
            </a:r>
            <a:endParaRPr lang="en-US" sz="3600" dirty="0"/>
          </a:p>
          <a:p>
            <a:pPr lvl="1"/>
            <a:r>
              <a:rPr lang="en-US" sz="3200" dirty="0"/>
              <a:t> </a:t>
            </a:r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D805"/>
                </a:solidFill>
              </a:rPr>
              <a:t>TOP</a:t>
            </a:r>
            <a:r>
              <a:rPr lang="en-US" sz="3200" dirty="0"/>
              <a:t> target is </a:t>
            </a:r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E141"/>
                </a:solidFill>
              </a:rPr>
              <a:t>Yellow</a:t>
            </a:r>
          </a:p>
          <a:p>
            <a:pPr lvl="1"/>
            <a:r>
              <a:rPr lang="en-US" sz="3200" dirty="0"/>
              <a:t> </a:t>
            </a:r>
            <a:r>
              <a:rPr lang="en-US" sz="3200" dirty="0">
                <a:solidFill>
                  <a:srgbClr val="20B2AA"/>
                </a:solidFill>
              </a:rPr>
              <a:t>BOTTOM</a:t>
            </a:r>
            <a:r>
              <a:rPr lang="en-US" sz="3200" dirty="0"/>
              <a:t> target is </a:t>
            </a:r>
            <a:r>
              <a:rPr lang="en-US" sz="3200" dirty="0">
                <a:solidFill>
                  <a:srgbClr val="47C0B9"/>
                </a:solidFill>
              </a:rPr>
              <a:t>Teal</a:t>
            </a:r>
          </a:p>
          <a:p>
            <a:endParaRPr lang="en-US" sz="3600" dirty="0">
              <a:solidFill>
                <a:srgbClr val="47C0B9"/>
              </a:solidFill>
            </a:endParaRPr>
          </a:p>
          <a:p>
            <a:r>
              <a:rPr lang="en-US" sz="3600" dirty="0"/>
              <a:t>2. ‘Consecutive’ Learning Data from </a:t>
            </a:r>
            <a:r>
              <a:rPr lang="en-US" sz="3600" dirty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a:rPr>
              <a:t>Highlighted Days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3. Neurofeedback = NF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614058"/>
              </p:ext>
            </p:extLst>
          </p:nvPr>
        </p:nvGraphicFramePr>
        <p:xfrm>
          <a:off x="2635915" y="3926910"/>
          <a:ext cx="6807199" cy="1849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72457">
                  <a:extLst>
                    <a:ext uri="{9D8B030D-6E8A-4147-A177-3AD203B41FA5}">
                      <a16:colId xmlns:a16="http://schemas.microsoft.com/office/drawing/2014/main" val="751760978"/>
                    </a:ext>
                  </a:extLst>
                </a:gridCol>
                <a:gridCol w="972457">
                  <a:extLst>
                    <a:ext uri="{9D8B030D-6E8A-4147-A177-3AD203B41FA5}">
                      <a16:colId xmlns:a16="http://schemas.microsoft.com/office/drawing/2014/main" val="3442884089"/>
                    </a:ext>
                  </a:extLst>
                </a:gridCol>
                <a:gridCol w="972457">
                  <a:extLst>
                    <a:ext uri="{9D8B030D-6E8A-4147-A177-3AD203B41FA5}">
                      <a16:colId xmlns:a16="http://schemas.microsoft.com/office/drawing/2014/main" val="1672638958"/>
                    </a:ext>
                  </a:extLst>
                </a:gridCol>
                <a:gridCol w="972457">
                  <a:extLst>
                    <a:ext uri="{9D8B030D-6E8A-4147-A177-3AD203B41FA5}">
                      <a16:colId xmlns:a16="http://schemas.microsoft.com/office/drawing/2014/main" val="2443995044"/>
                    </a:ext>
                  </a:extLst>
                </a:gridCol>
                <a:gridCol w="972457">
                  <a:extLst>
                    <a:ext uri="{9D8B030D-6E8A-4147-A177-3AD203B41FA5}">
                      <a16:colId xmlns:a16="http://schemas.microsoft.com/office/drawing/2014/main" val="3392790641"/>
                    </a:ext>
                  </a:extLst>
                </a:gridCol>
                <a:gridCol w="972457">
                  <a:extLst>
                    <a:ext uri="{9D8B030D-6E8A-4147-A177-3AD203B41FA5}">
                      <a16:colId xmlns:a16="http://schemas.microsoft.com/office/drawing/2014/main" val="535445835"/>
                    </a:ext>
                  </a:extLst>
                </a:gridCol>
                <a:gridCol w="972457">
                  <a:extLst>
                    <a:ext uri="{9D8B030D-6E8A-4147-A177-3AD203B41FA5}">
                      <a16:colId xmlns:a16="http://schemas.microsoft.com/office/drawing/2014/main" val="3577580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T, 5/17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W, 5/18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R, 5/19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F, 5/20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49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M, 5/23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T, 5/24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8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M, 5/30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309132"/>
                  </a:ext>
                </a:extLst>
              </a:tr>
              <a:tr h="239077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W,</a:t>
                      </a:r>
                      <a:r>
                        <a:rPr lang="en-US" b="1" baseline="0" dirty="0"/>
                        <a:t> 6/8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29170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17"/>
          <a:stretch/>
        </p:blipFill>
        <p:spPr>
          <a:xfrm>
            <a:off x="6681840" y="1061572"/>
            <a:ext cx="608486" cy="212032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817660" y="1460310"/>
            <a:ext cx="2011680" cy="286603"/>
          </a:xfrm>
          <a:prstGeom prst="straightConnector1">
            <a:avLst/>
          </a:prstGeom>
          <a:ln w="34925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120185" y="2185540"/>
            <a:ext cx="17446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08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86" y="663567"/>
            <a:ext cx="2630464" cy="2152650"/>
          </a:xfrm>
        </p:spPr>
        <p:txBody>
          <a:bodyPr>
            <a:normAutofit/>
          </a:bodyPr>
          <a:lstStyle/>
          <a:p>
            <a:r>
              <a:rPr lang="en-US" sz="3200" dirty="0"/>
              <a:t>NF Learning Over Consecutive days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609"/>
          <a:stretch/>
        </p:blipFill>
        <p:spPr>
          <a:xfrm>
            <a:off x="2551137" y="2774935"/>
            <a:ext cx="9640863" cy="36830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90" b="27671"/>
          <a:stretch/>
        </p:blipFill>
        <p:spPr>
          <a:xfrm>
            <a:off x="2551136" y="263517"/>
            <a:ext cx="9640864" cy="316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529" y="-320522"/>
            <a:ext cx="7923805" cy="2152650"/>
          </a:xfrm>
        </p:spPr>
        <p:txBody>
          <a:bodyPr>
            <a:normAutofit/>
          </a:bodyPr>
          <a:lstStyle/>
          <a:p>
            <a:r>
              <a:rPr lang="en-US" sz="3200" dirty="0"/>
              <a:t>NF Learning Within Consecutive days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93"/>
          <a:stretch/>
        </p:blipFill>
        <p:spPr>
          <a:xfrm>
            <a:off x="903626" y="1443419"/>
            <a:ext cx="10677199" cy="5319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85"/>
          <a:stretch/>
        </p:blipFill>
        <p:spPr>
          <a:xfrm>
            <a:off x="903625" y="3888989"/>
            <a:ext cx="10677201" cy="251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4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176" y="2152981"/>
            <a:ext cx="3747448" cy="4220522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Days with 1 week break: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Top Target is harder after 1 week break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Even </a:t>
            </a:r>
            <a:r>
              <a:rPr lang="en-US" dirty="0">
                <a:solidFill>
                  <a:schemeClr val="accent5"/>
                </a:solidFill>
              </a:rPr>
              <a:t>middle target </a:t>
            </a:r>
            <a:r>
              <a:rPr lang="en-US" dirty="0"/>
              <a:t>becomes harder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339196" y="420986"/>
            <a:ext cx="8331250" cy="5816042"/>
            <a:chOff x="4707686" y="475577"/>
            <a:chExt cx="8331250" cy="581604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4" b="72154"/>
            <a:stretch/>
          </p:blipFill>
          <p:spPr>
            <a:xfrm>
              <a:off x="4763762" y="3845306"/>
              <a:ext cx="8275174" cy="244631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022655" y="514395"/>
              <a:ext cx="7040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 week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70111" y="499742"/>
              <a:ext cx="7040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 week</a:t>
              </a:r>
            </a:p>
          </p:txBody>
        </p:sp>
        <p:sp>
          <p:nvSpPr>
            <p:cNvPr id="7" name="Left Brace 6"/>
            <p:cNvSpPr/>
            <p:nvPr/>
          </p:nvSpPr>
          <p:spPr>
            <a:xfrm rot="16200000">
              <a:off x="9318291" y="628399"/>
              <a:ext cx="84045" cy="423161"/>
            </a:xfrm>
            <a:prstGeom prst="leftBrace">
              <a:avLst>
                <a:gd name="adj1" fmla="val 56733"/>
                <a:gd name="adj2" fmla="val 5185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/>
            <p:cNvSpPr/>
            <p:nvPr/>
          </p:nvSpPr>
          <p:spPr>
            <a:xfrm rot="16200000">
              <a:off x="10775248" y="614706"/>
              <a:ext cx="84045" cy="423161"/>
            </a:xfrm>
            <a:prstGeom prst="leftBrace">
              <a:avLst>
                <a:gd name="adj1" fmla="val 56733"/>
                <a:gd name="adj2" fmla="val 5185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67828" y="475577"/>
              <a:ext cx="872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Weekend</a:t>
              </a: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6618056" y="589581"/>
              <a:ext cx="84045" cy="423161"/>
            </a:xfrm>
            <a:prstGeom prst="leftBrace">
              <a:avLst>
                <a:gd name="adj1" fmla="val 56733"/>
                <a:gd name="adj2" fmla="val 5185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4" t="49881" r="4833" b="27761"/>
            <a:stretch/>
          </p:blipFill>
          <p:spPr>
            <a:xfrm>
              <a:off x="4707686" y="892473"/>
              <a:ext cx="7848254" cy="196418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4" t="27855" b="50240"/>
            <a:stretch/>
          </p:blipFill>
          <p:spPr>
            <a:xfrm>
              <a:off x="4763762" y="2565778"/>
              <a:ext cx="8275174" cy="19243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964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1199</Words>
  <Application>Microsoft Office PowerPoint</Application>
  <PresentationFormat>Widescreen</PresentationFormat>
  <Paragraphs>221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At-Home Neurofeedback 05/17 – 06/08</vt:lpstr>
      <vt:lpstr>Dates of Neurofeedback Sessions:</vt:lpstr>
      <vt:lpstr> Ipsi Finger Movement       Contra Finger Movement</vt:lpstr>
      <vt:lpstr>Neurofeedback w/ Tapping Task: </vt:lpstr>
      <vt:lpstr>Questions: </vt:lpstr>
      <vt:lpstr>Presentation Notes</vt:lpstr>
      <vt:lpstr>NF Learning Over Consecutive days</vt:lpstr>
      <vt:lpstr>NF Learning Within Consecutive days</vt:lpstr>
      <vt:lpstr>Adding Days with 1 week break:   - Top Target is harder after 1 week break  - Even middle target becomes harder    </vt:lpstr>
      <vt:lpstr>Is the 1 week break really a result of (un)learning, or can it be explained by a shift in baseline beta? </vt:lpstr>
      <vt:lpstr>Questions: </vt:lpstr>
      <vt:lpstr>Questions: </vt:lpstr>
      <vt:lpstr>Kinematics from Tapping:</vt:lpstr>
      <vt:lpstr>Reaction Time from Touch Sensor is Best modeled as discrete groups: </vt:lpstr>
      <vt:lpstr>Difficulty of Beta Task explains differences in Reaction Time? </vt:lpstr>
      <vt:lpstr>Is there a trend in tapping times ? If so, we could potentially exclude early data when he is less proficient at tapping</vt:lpstr>
      <vt:lpstr>Questions: </vt:lpstr>
      <vt:lpstr>Questions: </vt:lpstr>
      <vt:lpstr>PowerPoint Presentation</vt:lpstr>
      <vt:lpstr>Questions: </vt:lpstr>
      <vt:lpstr>Questions: </vt:lpstr>
      <vt:lpstr>Future Improvements to System:</vt:lpstr>
      <vt:lpstr>Future Improvements to System:</vt:lpstr>
      <vt:lpstr>Example Patient Strategies: Videos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Preeya Khanna</dc:creator>
  <cp:lastModifiedBy>Preeya Khanna</cp:lastModifiedBy>
  <cp:revision>26</cp:revision>
  <dcterms:created xsi:type="dcterms:W3CDTF">2016-07-06T21:16:02Z</dcterms:created>
  <dcterms:modified xsi:type="dcterms:W3CDTF">2016-07-07T06:27:57Z</dcterms:modified>
</cp:coreProperties>
</file>