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9984-7627-4C63-A072-8D5286D9B4C2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26BC-5E49-4B7A-9889-1A85DE999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axis is constant offset to mean PAC, and Y axis is -1*mean(PAC) : 2*mean(PAC)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F14A0-7426-4A66-BDDC-ACEF3E74A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0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D3BF-6F34-42C2-BA36-9C989E11C1D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D941-6376-4E68-B081-8E22D7E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52" y="16391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Gamma &amp; P.A.C Measurements with Nexus-E: </a:t>
            </a:r>
            <a:br>
              <a:rPr lang="en-US" dirty="0"/>
            </a:br>
            <a:r>
              <a:rPr lang="en-US" sz="4400" dirty="0"/>
              <a:t>A study in compression and stim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2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17271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Going back to streaming, 2 leads, being aware of dropped packets and bad BP filter edge effects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59" y="1690688"/>
            <a:ext cx="5476874" cy="5395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6" y="1713666"/>
            <a:ext cx="5539410" cy="5457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8733" y="129837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Unfiltered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2133" y="1344334"/>
            <a:ext cx="36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 filtered: [5 7 70 90], 3dB &amp; 30dB</a:t>
            </a:r>
          </a:p>
        </p:txBody>
      </p:sp>
    </p:spTree>
    <p:extLst>
      <p:ext uri="{BB962C8B-B14F-4D97-AF65-F5344CB8AC3E}">
        <p14:creationId xmlns:p14="http://schemas.microsoft.com/office/powerpoint/2010/main" val="27833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6591" y="208377"/>
            <a:ext cx="1114507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BP filter and different time segments, does the difference between high and low PAC improve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11" y="4160747"/>
            <a:ext cx="3466750" cy="260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06" y="4165860"/>
            <a:ext cx="3514432" cy="263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26" y="1567697"/>
            <a:ext cx="3383196" cy="2537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79" y="1550504"/>
            <a:ext cx="3406117" cy="25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42" y="1442689"/>
            <a:ext cx="6010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Mean PSD during </a:t>
            </a:r>
            <a:r>
              <a:rPr lang="en-US" sz="2800" dirty="0" err="1"/>
              <a:t>Dyskinetic</a:t>
            </a:r>
            <a:r>
              <a:rPr lang="en-US" sz="2800" dirty="0"/>
              <a:t> Part of File</a:t>
            </a:r>
          </a:p>
          <a:p>
            <a:pPr algn="ctr"/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Presence of peak at 70 Hz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Stim On (4V, 140 Hz)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Testing streaming with compression off and compression 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59" y="985631"/>
            <a:ext cx="5587503" cy="42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Baseline PSD without </a:t>
            </a:r>
            <a:r>
              <a:rPr lang="en-US" dirty="0" err="1"/>
              <a:t>Pxx</a:t>
            </a:r>
            <a:r>
              <a:rPr lang="en-US" dirty="0"/>
              <a:t> channels on (streaming from time domain data): </a:t>
            </a:r>
            <a:r>
              <a:rPr lang="en-US" dirty="0">
                <a:solidFill>
                  <a:srgbClr val="FF0000"/>
                </a:solidFill>
              </a:rPr>
              <a:t>No File playing in Saline Tank</a:t>
            </a:r>
          </a:p>
        </p:txBody>
      </p:sp>
      <p:pic>
        <p:nvPicPr>
          <p:cNvPr id="1026" name="Picture 2" descr="C:\Users\khannp1\AppData\Local\Microsoft\Windows\Temporary Internet Files\Content.Outlook\WGBLH73M\nofile_psd_compress_compar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97" y="2087217"/>
            <a:ext cx="6332419" cy="40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PSD without </a:t>
            </a:r>
            <a:r>
              <a:rPr lang="en-US" dirty="0" err="1"/>
              <a:t>Pxx</a:t>
            </a:r>
            <a:r>
              <a:rPr lang="en-US" dirty="0"/>
              <a:t> channels on (streaming from time domain data): </a:t>
            </a:r>
            <a:r>
              <a:rPr lang="en-US" dirty="0">
                <a:solidFill>
                  <a:srgbClr val="FF0000"/>
                </a:solidFill>
              </a:rPr>
              <a:t>Non-dyskinesia File (no 70 Hz)</a:t>
            </a:r>
          </a:p>
        </p:txBody>
      </p:sp>
      <p:pic>
        <p:nvPicPr>
          <p:cNvPr id="2050" name="Picture 2" descr="C:\Users\khannp1\AppData\Local\Microsoft\Windows\Temporary Internet Files\Content.Outlook\WGBLH73M\dystonic_psd_compress_compare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38" y="1848680"/>
            <a:ext cx="8024524" cy="48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PSD without </a:t>
            </a:r>
            <a:r>
              <a:rPr lang="en-US" dirty="0" err="1"/>
              <a:t>Pxx</a:t>
            </a:r>
            <a:r>
              <a:rPr lang="en-US" dirty="0"/>
              <a:t> channels on (streaming from time domain data): </a:t>
            </a:r>
            <a:r>
              <a:rPr lang="en-US" dirty="0">
                <a:solidFill>
                  <a:srgbClr val="FF0000"/>
                </a:solidFill>
              </a:rPr>
              <a:t>Dyskinesia File (70 Hz)</a:t>
            </a:r>
          </a:p>
        </p:txBody>
      </p:sp>
      <p:pic>
        <p:nvPicPr>
          <p:cNvPr id="3074" name="Picture 2" descr="C:\Users\khannp1\AppData\Local\Microsoft\Windows\Temporary Internet Files\Content.Outlook\WGBLH73M\dyskinesia_psd_compress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6684476" cy="494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9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239"/>
            <a:ext cx="10515600" cy="1325563"/>
          </a:xfrm>
        </p:spPr>
        <p:txBody>
          <a:bodyPr/>
          <a:lstStyle/>
          <a:p>
            <a:r>
              <a:rPr lang="en-US" dirty="0"/>
              <a:t>Trying different Gamma Configurations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49" y="1875193"/>
            <a:ext cx="4444361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Sense differences between </a:t>
            </a:r>
            <a:r>
              <a:rPr lang="en-US" sz="2400" dirty="0">
                <a:solidFill>
                  <a:srgbClr val="FF0000"/>
                </a:solidFill>
              </a:rPr>
              <a:t>dyskinesia file (red)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non-dyskinesia file (blue)</a:t>
            </a:r>
          </a:p>
          <a:p>
            <a:r>
              <a:rPr lang="en-US" sz="2400" dirty="0"/>
              <a:t>Different configurations of power channels</a:t>
            </a:r>
          </a:p>
          <a:p>
            <a:r>
              <a:rPr lang="en-US" sz="2400" dirty="0"/>
              <a:t>Optimize Sensing Channel CF / BW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50" y="1383312"/>
            <a:ext cx="6429203" cy="48319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543261" y="3551593"/>
            <a:ext cx="8382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62461" y="2865793"/>
            <a:ext cx="8382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05461" y="3018193"/>
            <a:ext cx="8382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48461" y="1875193"/>
            <a:ext cx="8382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0861" y="320833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70 +/- 2.5 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71961" y="2522533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72.5 +/- 2.5 Hz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1161" y="2674933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75 +/- 2.5 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10361" y="1536308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75 +/- 8 Hz</a:t>
            </a:r>
          </a:p>
        </p:txBody>
      </p:sp>
    </p:spTree>
    <p:extLst>
      <p:ext uri="{BB962C8B-B14F-4D97-AF65-F5344CB8AC3E}">
        <p14:creationId xmlns:p14="http://schemas.microsoft.com/office/powerpoint/2010/main" val="3446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1" y="58666"/>
            <a:ext cx="10515600" cy="1325563"/>
          </a:xfrm>
        </p:spPr>
        <p:txBody>
          <a:bodyPr/>
          <a:lstStyle/>
          <a:p>
            <a:r>
              <a:rPr lang="en-US" dirty="0"/>
              <a:t>1D Gamma Detector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387"/>
          <a:stretch/>
        </p:blipFill>
        <p:spPr>
          <a:xfrm>
            <a:off x="4260553" y="1288596"/>
            <a:ext cx="7441117" cy="55408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4952" y="1676401"/>
            <a:ext cx="2438400" cy="19050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7152" y="1676402"/>
            <a:ext cx="2362200" cy="1905000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08352" y="138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</a:t>
            </a:r>
            <a:r>
              <a:rPr lang="en-US" dirty="0" err="1"/>
              <a:t>Dysk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6752" y="135469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Dysk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4336752" y="1676402"/>
            <a:ext cx="228600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5027" y="1539359"/>
            <a:ext cx="2486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signals of high gamma for different stim levels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393902" y="2743201"/>
            <a:ext cx="228600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464" y="2743201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Gamma Signals from power channels for different stim levels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174952" y="3252494"/>
            <a:ext cx="50292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5352" y="3129384"/>
            <a:ext cx="742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Thresh.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718252" y="5219700"/>
            <a:ext cx="3429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698952" y="5219700"/>
            <a:ext cx="3429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22777" y="4973479"/>
            <a:ext cx="866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 Gamma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718253" y="4973479"/>
            <a:ext cx="866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Gamma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17402" y="4595336"/>
            <a:ext cx="250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played into saline tank to generate above figure (concatenated non-dyskinesia and dyskinesia file together)</a:t>
            </a:r>
          </a:p>
        </p:txBody>
      </p:sp>
    </p:spTree>
    <p:extLst>
      <p:ext uri="{BB962C8B-B14F-4D97-AF65-F5344CB8AC3E}">
        <p14:creationId xmlns:p14="http://schemas.microsoft.com/office/powerpoint/2010/main" val="235269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9"/>
          <a:stretch/>
        </p:blipFill>
        <p:spPr>
          <a:xfrm>
            <a:off x="3048001" y="1857375"/>
            <a:ext cx="7534275" cy="4141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Design 2D detector that uses </a:t>
            </a:r>
            <a:br>
              <a:rPr lang="en-US" sz="3200" dirty="0"/>
            </a:br>
            <a:r>
              <a:rPr lang="en-US" sz="3200" dirty="0"/>
              <a:t>presence of </a:t>
            </a:r>
            <a:r>
              <a:rPr lang="en-US" sz="3200" dirty="0" err="1"/>
              <a:t>stim</a:t>
            </a:r>
            <a:r>
              <a:rPr lang="en-US" sz="3200" dirty="0"/>
              <a:t> to calculate threshold: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9350" y="2190750"/>
            <a:ext cx="4114800" cy="335279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95750" y="2190751"/>
            <a:ext cx="1905000" cy="3352799"/>
          </a:xfrm>
          <a:prstGeom prst="rect">
            <a:avLst/>
          </a:prstGeom>
          <a:solidFill>
            <a:srgbClr val="FFFF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62850" y="17240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</a:t>
            </a:r>
            <a:r>
              <a:rPr lang="en-US" dirty="0" err="1"/>
              <a:t>Dysk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6750" y="168515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Dysk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1200" y="5467529"/>
            <a:ext cx="381000" cy="537528"/>
          </a:xfrm>
          <a:prstGeom prst="straightConnector1">
            <a:avLst/>
          </a:prstGeom>
          <a:ln w="31750">
            <a:solidFill>
              <a:srgbClr val="61B0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1" y="2362200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1B056"/>
                </a:solidFill>
              </a:rPr>
              <a:t>Tracking </a:t>
            </a:r>
            <a:r>
              <a:rPr lang="en-US" sz="1400" dirty="0" err="1">
                <a:solidFill>
                  <a:srgbClr val="61B056"/>
                </a:solidFill>
              </a:rPr>
              <a:t>Stim</a:t>
            </a:r>
            <a:r>
              <a:rPr lang="en-US" sz="1400" dirty="0">
                <a:solidFill>
                  <a:srgbClr val="61B056"/>
                </a:solidFill>
              </a:rPr>
              <a:t> with (Px2)</a:t>
            </a:r>
            <a:endParaRPr lang="en-US" sz="1400" dirty="0">
              <a:solidFill>
                <a:srgbClr val="61B056"/>
              </a:solidFill>
              <a:sym typeface="Wingdings" panose="05000000000000000000" pitchFamily="2" charset="2"/>
            </a:endParaRPr>
          </a:p>
          <a:p>
            <a:endParaRPr lang="en-US" sz="1400" dirty="0">
              <a:solidFill>
                <a:srgbClr val="61B05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001" y="6019800"/>
            <a:ext cx="2651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1B056"/>
                </a:solidFill>
              </a:rPr>
              <a:t>~1V during </a:t>
            </a:r>
            <a:r>
              <a:rPr lang="en-US" dirty="0" err="1">
                <a:solidFill>
                  <a:srgbClr val="61B056"/>
                </a:solidFill>
              </a:rPr>
              <a:t>dysk</a:t>
            </a:r>
            <a:r>
              <a:rPr lang="en-US" dirty="0">
                <a:solidFill>
                  <a:srgbClr val="61B056"/>
                </a:solidFill>
              </a:rPr>
              <a:t> </a:t>
            </a:r>
            <a:r>
              <a:rPr lang="en-US" dirty="0">
                <a:solidFill>
                  <a:srgbClr val="61B056"/>
                </a:solidFill>
                <a:sym typeface="Wingdings" panose="05000000000000000000" pitchFamily="2" charset="2"/>
              </a:rPr>
              <a:t>(0-75 sec)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172200" y="5181601"/>
            <a:ext cx="1447800" cy="817622"/>
          </a:xfrm>
          <a:prstGeom prst="straightConnector1">
            <a:avLst/>
          </a:prstGeom>
          <a:ln w="31750">
            <a:solidFill>
              <a:srgbClr val="61B0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534401" y="1253609"/>
            <a:ext cx="2266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B056"/>
                </a:solidFill>
                <a:sym typeface="Wingdings" panose="05000000000000000000" pitchFamily="2" charset="2"/>
              </a:rPr>
              <a:t>2V during non-</a:t>
            </a:r>
            <a:r>
              <a:rPr lang="en-US" dirty="0" err="1">
                <a:solidFill>
                  <a:srgbClr val="61B056"/>
                </a:solidFill>
                <a:sym typeface="Wingdings" panose="05000000000000000000" pitchFamily="2" charset="2"/>
              </a:rPr>
              <a:t>dysk</a:t>
            </a:r>
            <a:endParaRPr lang="en-US" dirty="0">
              <a:solidFill>
                <a:srgbClr val="61B05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720138" y="1724026"/>
            <a:ext cx="947737" cy="1171575"/>
          </a:xfrm>
          <a:prstGeom prst="straightConnector1">
            <a:avLst/>
          </a:prstGeom>
          <a:ln w="31750">
            <a:solidFill>
              <a:srgbClr val="61B0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85925" y="521958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Detect Events Occur When </a:t>
            </a:r>
            <a:r>
              <a:rPr lang="en-US" sz="1400" b="1" dirty="0" err="1">
                <a:solidFill>
                  <a:schemeClr val="accent5"/>
                </a:solidFill>
              </a:rPr>
              <a:t>Stim</a:t>
            </a:r>
            <a:r>
              <a:rPr lang="en-US" sz="1400" b="1" dirty="0">
                <a:solidFill>
                  <a:schemeClr val="accent5"/>
                </a:solidFill>
              </a:rPr>
              <a:t> is at ~1V, 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3438525" y="5400765"/>
            <a:ext cx="457200" cy="80426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20137" y="6057126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Detect Events ALSO Occur When </a:t>
            </a:r>
            <a:r>
              <a:rPr lang="en-US" sz="1400" b="1" dirty="0" err="1">
                <a:solidFill>
                  <a:schemeClr val="accent5"/>
                </a:solidFill>
              </a:rPr>
              <a:t>Stim</a:t>
            </a:r>
            <a:r>
              <a:rPr lang="en-US" sz="1400" b="1" dirty="0">
                <a:solidFill>
                  <a:schemeClr val="accent5"/>
                </a:solidFill>
              </a:rPr>
              <a:t> is at ~2V,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8839201" y="5736294"/>
            <a:ext cx="757236" cy="291220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7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Amplitude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91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it be sensed w/ Nexus-E? </a:t>
            </a:r>
          </a:p>
          <a:p>
            <a:r>
              <a:rPr lang="en-US" dirty="0"/>
              <a:t>Use example files</a:t>
            </a:r>
          </a:p>
          <a:p>
            <a:pPr lvl="1"/>
            <a:r>
              <a:rPr lang="en-US" dirty="0"/>
              <a:t>One w/ high PAC (stim off) , one w/ low PAC (stim on)</a:t>
            </a:r>
          </a:p>
          <a:p>
            <a:pPr lvl="1"/>
            <a:endParaRPr lang="en-US" dirty="0"/>
          </a:p>
          <a:p>
            <a:r>
              <a:rPr lang="en-US" dirty="0"/>
              <a:t>Issues : </a:t>
            </a:r>
          </a:p>
          <a:p>
            <a:pPr lvl="1"/>
            <a:r>
              <a:rPr lang="en-US" dirty="0"/>
              <a:t>Stim artifact bleeding into P.A.C.</a:t>
            </a:r>
          </a:p>
          <a:p>
            <a:pPr lvl="1"/>
            <a:r>
              <a:rPr lang="en-US" dirty="0"/>
              <a:t>105 Hz artifact bleeding into P.A.C. calculation</a:t>
            </a:r>
          </a:p>
          <a:p>
            <a:pPr lvl="1"/>
            <a:r>
              <a:rPr lang="en-US" dirty="0"/>
              <a:t>Dropped packets during streaming create P.A.C artifacts (H.F amp. Coupled to L.F. phase)</a:t>
            </a:r>
          </a:p>
          <a:p>
            <a:pPr lvl="1"/>
            <a:r>
              <a:rPr lang="en-US" dirty="0"/>
              <a:t>BP filters can create edge effects in P.A.C plot</a:t>
            </a:r>
          </a:p>
          <a:p>
            <a:pPr lvl="1"/>
            <a:endParaRPr lang="en-US" dirty="0"/>
          </a:p>
          <a:p>
            <a:r>
              <a:rPr lang="en-US" dirty="0"/>
              <a:t>Approaches :</a:t>
            </a:r>
          </a:p>
          <a:p>
            <a:pPr lvl="1"/>
            <a:r>
              <a:rPr lang="en-US" dirty="0"/>
              <a:t>Band pass filtering</a:t>
            </a:r>
          </a:p>
          <a:p>
            <a:pPr lvl="1"/>
            <a:r>
              <a:rPr lang="en-US" dirty="0"/>
              <a:t>Removal of sections /w dropped packets</a:t>
            </a:r>
          </a:p>
          <a:p>
            <a:pPr lvl="1"/>
            <a:r>
              <a:rPr lang="en-US" dirty="0"/>
              <a:t>Stim on different lead than sensing (case of STN stim, cortical sensing)</a:t>
            </a:r>
          </a:p>
          <a:p>
            <a:pPr lvl="1"/>
            <a:r>
              <a:rPr lang="en-US" dirty="0"/>
              <a:t>Use longer time segment than 400 </a:t>
            </a:r>
            <a:r>
              <a:rPr lang="en-US" dirty="0" err="1"/>
              <a:t>ms</a:t>
            </a:r>
            <a:r>
              <a:rPr lang="en-US" dirty="0"/>
              <a:t> (concatenate data)</a:t>
            </a:r>
          </a:p>
        </p:txBody>
      </p:sp>
    </p:spTree>
    <p:extLst>
      <p:ext uri="{BB962C8B-B14F-4D97-AF65-F5344CB8AC3E}">
        <p14:creationId xmlns:p14="http://schemas.microsoft.com/office/powerpoint/2010/main" val="339822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413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Gamma &amp; P.A.C Measurements with Nexus-E:  A study in compression and stim effects</vt:lpstr>
      <vt:lpstr>PowerPoint Presentation</vt:lpstr>
      <vt:lpstr>Baseline PSD without Pxx channels on (streaming from time domain data): No File playing in Saline Tank</vt:lpstr>
      <vt:lpstr>PSD without Pxx channels on (streaming from time domain data): Non-dyskinesia File (no 70 Hz)</vt:lpstr>
      <vt:lpstr>PSD without Pxx channels on (streaming from time domain data): Dyskinesia File (70 Hz)</vt:lpstr>
      <vt:lpstr>Trying different Gamma Configurations </vt:lpstr>
      <vt:lpstr>1D Gamma Detector</vt:lpstr>
      <vt:lpstr>Design 2D detector that uses  presence of stim to calculate threshold:</vt:lpstr>
      <vt:lpstr>Phase Amplitude Coupling</vt:lpstr>
      <vt:lpstr>Going back to streaming, 2 leads, being aware of dropped packets and bad BP filter edge effects</vt:lpstr>
      <vt:lpstr>Using BP filter and different time segments, does the difference between high and low PAC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5</cp:revision>
  <dcterms:created xsi:type="dcterms:W3CDTF">2016-03-09T22:43:02Z</dcterms:created>
  <dcterms:modified xsi:type="dcterms:W3CDTF">2016-03-09T23:06:10Z</dcterms:modified>
</cp:coreProperties>
</file>