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8F37"/>
    <a:srgbClr val="A1D663"/>
    <a:srgbClr val="797C7F"/>
    <a:srgbClr val="FCAA5A"/>
    <a:srgbClr val="D40D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0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1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9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6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6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4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1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436CC-F0E8-444B-8E53-ADCB218C475D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52D75-93D8-4680-A541-F05FE30C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9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At-home Neurofeedback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 with 5 days</a:t>
            </a:r>
          </a:p>
        </p:txBody>
      </p:sp>
    </p:spTree>
    <p:extLst>
      <p:ext uri="{BB962C8B-B14F-4D97-AF65-F5344CB8AC3E}">
        <p14:creationId xmlns:p14="http://schemas.microsoft.com/office/powerpoint/2010/main" val="78655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444" y="192846"/>
            <a:ext cx="10515600" cy="1325563"/>
          </a:xfrm>
        </p:spPr>
        <p:txBody>
          <a:bodyPr/>
          <a:lstStyle/>
          <a:p>
            <a:r>
              <a:rPr lang="en-US" dirty="0"/>
              <a:t>STN Mean Power vs. M1 Power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4545" y="5418432"/>
            <a:ext cx="7885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Each point represents 2.5 minutes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 STN beta power and High STN variance is correlated with lower M1 power</a:t>
            </a:r>
          </a:p>
          <a:p>
            <a:pPr marL="285750" indent="-285750">
              <a:buFontTx/>
              <a:buChar char="-"/>
            </a:pPr>
            <a:r>
              <a:rPr lang="en-US" dirty="0"/>
              <a:t>Lower M1 power  correlated with time to target (lowest target is harder)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5" y="1216965"/>
            <a:ext cx="5333333" cy="40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18" y="1216965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4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22"/>
          <a:stretch/>
        </p:blipFill>
        <p:spPr>
          <a:xfrm>
            <a:off x="4112666" y="2796207"/>
            <a:ext cx="7481255" cy="2875007"/>
          </a:xfrm>
        </p:spPr>
      </p:pic>
      <p:grpSp>
        <p:nvGrpSpPr>
          <p:cNvPr id="14" name="Group 13"/>
          <p:cNvGrpSpPr/>
          <p:nvPr/>
        </p:nvGrpSpPr>
        <p:grpSpPr>
          <a:xfrm>
            <a:off x="166828" y="2994990"/>
            <a:ext cx="4225764" cy="3548185"/>
            <a:chOff x="590897" y="2107095"/>
            <a:chExt cx="4225764" cy="35481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97" y="2107095"/>
              <a:ext cx="4225764" cy="3548185"/>
            </a:xfrm>
            <a:prstGeom prst="rect">
              <a:avLst/>
            </a:prstGeom>
          </p:spPr>
        </p:pic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1484243" y="2343528"/>
              <a:ext cx="13252" cy="290433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67156" y="2343528"/>
              <a:ext cx="1552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Finger Tapping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0959" y="234352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NF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6891" y="1690688"/>
            <a:ext cx="10312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 target acquisition Beta power (target acquisition on red vertical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target acquisition, baseline beta power returns to mean followed by movement related desynchronization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3087" y="2796207"/>
            <a:ext cx="8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Patient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14831" y="2865332"/>
            <a:ext cx="327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NHPs in Beta NF + Reaching Task</a:t>
            </a:r>
          </a:p>
        </p:txBody>
      </p:sp>
    </p:spTree>
    <p:extLst>
      <p:ext uri="{BB962C8B-B14F-4D97-AF65-F5344CB8AC3E}">
        <p14:creationId xmlns:p14="http://schemas.microsoft.com/office/powerpoint/2010/main" val="127135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Daily:</a:t>
            </a:r>
          </a:p>
          <a:p>
            <a:pPr lvl="1"/>
            <a:r>
              <a:rPr lang="en-US" dirty="0"/>
              <a:t>Arm movement task to assess mean and distribution of motor cortical beta power</a:t>
            </a:r>
          </a:p>
          <a:p>
            <a:pPr lvl="1"/>
            <a:r>
              <a:rPr lang="en-US" dirty="0"/>
              <a:t>Fit beta to cursor mapping each day, based on the arm movement task</a:t>
            </a:r>
          </a:p>
          <a:p>
            <a:pPr lvl="1"/>
            <a:r>
              <a:rPr lang="en-US" dirty="0"/>
              <a:t>Neurofeedback task with tapping after each trail</a:t>
            </a:r>
          </a:p>
          <a:p>
            <a:pPr lvl="1"/>
            <a:endParaRPr lang="en-US" dirty="0"/>
          </a:p>
          <a:p>
            <a:r>
              <a:rPr lang="en-US" dirty="0"/>
              <a:t>Neural Recording: </a:t>
            </a:r>
          </a:p>
          <a:p>
            <a:pPr lvl="1"/>
            <a:r>
              <a:rPr lang="en-US" dirty="0"/>
              <a:t>Streaming M1 beta power channel (controls Neurofeedback cursor)</a:t>
            </a:r>
          </a:p>
          <a:p>
            <a:pPr lvl="1"/>
            <a:r>
              <a:rPr lang="en-US" dirty="0"/>
              <a:t>Streaming STN beta power channel </a:t>
            </a:r>
          </a:p>
          <a:p>
            <a:pPr lvl="1"/>
            <a:endParaRPr lang="en-US" dirty="0"/>
          </a:p>
          <a:p>
            <a:r>
              <a:rPr lang="en-US" dirty="0"/>
              <a:t>Other Sensor: </a:t>
            </a:r>
          </a:p>
          <a:p>
            <a:pPr lvl="1"/>
            <a:r>
              <a:rPr lang="en-US" dirty="0"/>
              <a:t>IMU on tapping hand</a:t>
            </a:r>
          </a:p>
          <a:p>
            <a:pPr lvl="1"/>
            <a:r>
              <a:rPr lang="en-US" dirty="0"/>
              <a:t>Touch sensor on tapping hand</a:t>
            </a:r>
          </a:p>
          <a:p>
            <a:pPr lvl="1"/>
            <a:r>
              <a:rPr lang="en-US" dirty="0"/>
              <a:t>Accelerometer on non-tapping hand</a:t>
            </a:r>
          </a:p>
          <a:p>
            <a:pPr lvl="1"/>
            <a:r>
              <a:rPr lang="en-US" dirty="0"/>
              <a:t>Pulse sensor on non-tapping hand</a:t>
            </a:r>
          </a:p>
        </p:txBody>
      </p:sp>
    </p:spTree>
    <p:extLst>
      <p:ext uri="{BB962C8B-B14F-4D97-AF65-F5344CB8AC3E}">
        <p14:creationId xmlns:p14="http://schemas.microsoft.com/office/powerpoint/2010/main" val="2996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Neurofeedback Performance: Time to Target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/>
          <a:stretch/>
        </p:blipFill>
        <p:spPr>
          <a:xfrm>
            <a:off x="715617" y="1589059"/>
            <a:ext cx="11022496" cy="500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58120" y="139337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Timeouts</a:t>
            </a:r>
          </a:p>
        </p:txBody>
      </p:sp>
      <p:sp>
        <p:nvSpPr>
          <p:cNvPr id="6" name="Arc 5"/>
          <p:cNvSpPr/>
          <p:nvPr/>
        </p:nvSpPr>
        <p:spPr>
          <a:xfrm rot="15942084">
            <a:off x="9735678" y="1397240"/>
            <a:ext cx="937436" cy="1401441"/>
          </a:xfrm>
          <a:prstGeom prst="arc">
            <a:avLst>
              <a:gd name="adj1" fmla="val 16887175"/>
              <a:gd name="adj2" fmla="val 0"/>
            </a:avLst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1" y="1596721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3281" y="1598792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4223" y="1589059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5792" y="1578040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61365" y="1596721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2820" y="1327992"/>
            <a:ext cx="1312347" cy="6155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Low Target</a:t>
            </a:r>
          </a:p>
          <a:p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4467" y="3878115"/>
            <a:ext cx="13630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High Target</a:t>
            </a:r>
          </a:p>
        </p:txBody>
      </p:sp>
    </p:spTree>
    <p:extLst>
      <p:ext uri="{BB962C8B-B14F-4D97-AF65-F5344CB8AC3E}">
        <p14:creationId xmlns:p14="http://schemas.microsoft.com/office/powerpoint/2010/main" val="146342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Power Leading Up To Target Acquisition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5869"/>
            <a:ext cx="5182291" cy="4351338"/>
          </a:xfrm>
        </p:spPr>
      </p:pic>
      <p:sp>
        <p:nvSpPr>
          <p:cNvPr id="5" name="TextBox 4"/>
          <p:cNvSpPr txBox="1"/>
          <p:nvPr/>
        </p:nvSpPr>
        <p:spPr>
          <a:xfrm>
            <a:off x="5655710" y="2809462"/>
            <a:ext cx="124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Target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7798" y="4989444"/>
            <a:ext cx="120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Target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9084" y="2266123"/>
            <a:ext cx="7191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40D10"/>
                </a:solidFill>
              </a:rPr>
              <a:t>Day 1</a:t>
            </a:r>
          </a:p>
          <a:p>
            <a:r>
              <a:rPr lang="en-US" b="1" dirty="0">
                <a:solidFill>
                  <a:srgbClr val="FCAA5A"/>
                </a:solidFill>
              </a:rPr>
              <a:t>Day 2</a:t>
            </a:r>
          </a:p>
          <a:p>
            <a:r>
              <a:rPr lang="en-US" b="1" dirty="0">
                <a:solidFill>
                  <a:srgbClr val="797C7F"/>
                </a:solidFill>
              </a:rPr>
              <a:t>Day 3</a:t>
            </a:r>
          </a:p>
          <a:p>
            <a:r>
              <a:rPr lang="en-US" b="1" dirty="0">
                <a:solidFill>
                  <a:srgbClr val="A1D663"/>
                </a:solidFill>
              </a:rPr>
              <a:t>Day 4</a:t>
            </a:r>
          </a:p>
          <a:p>
            <a:r>
              <a:rPr lang="en-US" b="1" dirty="0">
                <a:solidFill>
                  <a:srgbClr val="0E8F37"/>
                </a:solidFill>
              </a:rPr>
              <a:t>Day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2036" y="2207212"/>
            <a:ext cx="3657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Comments: </a:t>
            </a:r>
          </a:p>
          <a:p>
            <a:pPr marL="342900" indent="-342900">
              <a:buAutoNum type="arabicParenR"/>
            </a:pPr>
            <a:r>
              <a:rPr lang="en-US" sz="2000" dirty="0"/>
              <a:t>More beta increase and decrease to acquire targets than on day 1</a:t>
            </a:r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/>
              <a:t>Separation in high/low beta power earlier before target acquisition </a:t>
            </a:r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/>
              <a:t>Each trace starts at Beta = 0</a:t>
            </a:r>
          </a:p>
        </p:txBody>
      </p:sp>
    </p:spTree>
    <p:extLst>
      <p:ext uri="{BB962C8B-B14F-4D97-AF65-F5344CB8AC3E}">
        <p14:creationId xmlns:p14="http://schemas.microsoft.com/office/powerpoint/2010/main" val="73620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Beta Power 5 seconds Prior to High / Low Targets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62" y="1690688"/>
            <a:ext cx="4238914" cy="481522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194852" y="1825625"/>
            <a:ext cx="615894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Histograms of beta power channel activity  5 sec preceding high/low beta target, aggregated for each day</a:t>
            </a:r>
          </a:p>
          <a:p>
            <a:endParaRPr lang="en-US" dirty="0"/>
          </a:p>
          <a:p>
            <a:r>
              <a:rPr lang="en-US" dirty="0"/>
              <a:t>Each distribution has median of arm movement beta power subtracted</a:t>
            </a:r>
          </a:p>
          <a:p>
            <a:endParaRPr lang="en-US" dirty="0"/>
          </a:p>
          <a:p>
            <a:r>
              <a:rPr lang="en-US" dirty="0"/>
              <a:t>Vertical bars indicate median of distribution</a:t>
            </a:r>
          </a:p>
          <a:p>
            <a:endParaRPr lang="en-US" dirty="0"/>
          </a:p>
          <a:p>
            <a:r>
              <a:rPr lang="en-US" dirty="0"/>
              <a:t>Oddly, in first few days, low target distribution had a higher median than high target distribution – maybe her strategy for the low target involved a synchronization followed by desynchronization ?</a:t>
            </a:r>
          </a:p>
        </p:txBody>
      </p:sp>
    </p:spTree>
    <p:extLst>
      <p:ext uri="{BB962C8B-B14F-4D97-AF65-F5344CB8AC3E}">
        <p14:creationId xmlns:p14="http://schemas.microsoft.com/office/powerpoint/2010/main" val="133956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Beta Power 5 seconds Prior to High / Low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9134"/>
            <a:ext cx="472771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From previous plot, if break up distributions into 10 min blocks and compute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Median (High) – Median (Low)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See improvement over the five days </a:t>
            </a:r>
          </a:p>
          <a:p>
            <a:endParaRPr lang="en-US" dirty="0"/>
          </a:p>
          <a:p>
            <a:r>
              <a:rPr lang="en-US" dirty="0"/>
              <a:t>Getting better at separating her distributions from one another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358" y="1959134"/>
            <a:ext cx="4676190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0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69172" cy="4351338"/>
          </a:xfrm>
        </p:spPr>
        <p:txBody>
          <a:bodyPr/>
          <a:lstStyle/>
          <a:p>
            <a:r>
              <a:rPr lang="en-US" dirty="0"/>
              <a:t>Sometimes she can do task well, then all of a sudden can’t anymore (e.g. Day 2, high target – see slide 3)</a:t>
            </a:r>
          </a:p>
          <a:p>
            <a:endParaRPr lang="en-US" dirty="0"/>
          </a:p>
          <a:p>
            <a:r>
              <a:rPr lang="en-US" dirty="0"/>
              <a:t>Assessed correlation between performance and baseline M1 / STN beta mean and variance</a:t>
            </a:r>
          </a:p>
          <a:p>
            <a:pPr lvl="1"/>
            <a:r>
              <a:rPr lang="en-US" dirty="0"/>
              <a:t>Only use data from 2/6, 2/7, 2/8</a:t>
            </a:r>
          </a:p>
          <a:p>
            <a:pPr lvl="1"/>
            <a:r>
              <a:rPr lang="en-US" dirty="0"/>
              <a:t>STN gain on 2/2, 2/3 was set higher and sometimes saturated</a:t>
            </a:r>
          </a:p>
        </p:txBody>
      </p:sp>
    </p:spTree>
    <p:extLst>
      <p:ext uri="{BB962C8B-B14F-4D97-AF65-F5344CB8AC3E}">
        <p14:creationId xmlns:p14="http://schemas.microsoft.com/office/powerpoint/2010/main" val="409688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STN Power Mean and Variance vs. Time to Target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413"/>
            <a:ext cx="5333333" cy="40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97" y="1866413"/>
            <a:ext cx="5333333" cy="400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041285"/>
            <a:ext cx="1096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Each point represents 2.5 minutes – mean time to target within window vs. STN power or STN variance in window</a:t>
            </a:r>
          </a:p>
          <a:p>
            <a:r>
              <a:rPr lang="en-US" dirty="0"/>
              <a:t>- Currently unclear if high STN power or high STN variance correlates with better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77144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444" y="192846"/>
            <a:ext cx="10515600" cy="1325563"/>
          </a:xfrm>
        </p:spPr>
        <p:txBody>
          <a:bodyPr/>
          <a:lstStyle/>
          <a:p>
            <a:r>
              <a:rPr lang="en-US" dirty="0"/>
              <a:t>STN Power Variance vs. M1 Power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3" y="1173853"/>
            <a:ext cx="5333333" cy="40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244" y="1173853"/>
            <a:ext cx="5038095" cy="400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34545" y="5418432"/>
            <a:ext cx="9879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Each point represents 2.5 minutes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STN variance is correlated with lower M1 beta power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 Maybe higher STN variance allows easier desynchronization – easier to get to lower beta target</a:t>
            </a:r>
          </a:p>
          <a:p>
            <a:pPr marL="285750" indent="-285750">
              <a:buFontTx/>
              <a:buChar char="-"/>
            </a:pPr>
            <a:r>
              <a:rPr lang="en-US" dirty="0"/>
              <a:t>STN variance not correlated with M1 variance</a:t>
            </a:r>
          </a:p>
        </p:txBody>
      </p:sp>
    </p:spTree>
    <p:extLst>
      <p:ext uri="{BB962C8B-B14F-4D97-AF65-F5344CB8AC3E}">
        <p14:creationId xmlns:p14="http://schemas.microsoft.com/office/powerpoint/2010/main" val="192069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525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At-home Neurofeedback</vt:lpstr>
      <vt:lpstr>Setup: </vt:lpstr>
      <vt:lpstr>Neurofeedback Performance: Time to Target</vt:lpstr>
      <vt:lpstr>Beta Power Leading Up To Target Acquisition</vt:lpstr>
      <vt:lpstr>Distribution of Beta Power 5 seconds Prior to High / Low Targets</vt:lpstr>
      <vt:lpstr>Distribution of Beta Power 5 seconds Prior to High / Low Targets</vt:lpstr>
      <vt:lpstr>Observations</vt:lpstr>
      <vt:lpstr>STN Power Mean and Variance vs. Time to Target</vt:lpstr>
      <vt:lpstr>STN Power Variance vs. M1 Power</vt:lpstr>
      <vt:lpstr>STN Mean Power vs. M1 Power</vt:lpstr>
      <vt:lpstr>Kinematics: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Preeya Khanna</dc:creator>
  <cp:lastModifiedBy>Preeya Khanna</cp:lastModifiedBy>
  <cp:revision>16</cp:revision>
  <dcterms:created xsi:type="dcterms:W3CDTF">2017-02-09T17:45:48Z</dcterms:created>
  <dcterms:modified xsi:type="dcterms:W3CDTF">2017-02-09T19:23:12Z</dcterms:modified>
</cp:coreProperties>
</file>