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636"/>
    <a:srgbClr val="487CAC"/>
    <a:srgbClr val="00B050"/>
    <a:srgbClr val="8F9090"/>
    <a:srgbClr val="8ECC8C"/>
    <a:srgbClr val="278D8B"/>
    <a:srgbClr val="FFFFFF"/>
    <a:srgbClr val="656E5D"/>
    <a:srgbClr val="6E726A"/>
    <a:srgbClr val="6871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4" autoAdjust="0"/>
    <p:restoredTop sz="94764" autoAdjust="0"/>
  </p:normalViewPr>
  <p:slideViewPr>
    <p:cSldViewPr snapToGrid="0">
      <p:cViewPr>
        <p:scale>
          <a:sx n="40" d="100"/>
          <a:sy n="40" d="100"/>
        </p:scale>
        <p:origin x="13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1933B-4762-47D0-9921-81C48238B814}" type="datetimeFigureOut">
              <a:rPr lang="en-US" smtClean="0"/>
              <a:t>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78D1D-711D-4747-8F46-034D4F575087}" type="slidenum">
              <a:rPr lang="en-US" smtClean="0"/>
              <a:t>‹#›</a:t>
            </a:fld>
            <a:endParaRPr lang="en-US"/>
          </a:p>
        </p:txBody>
      </p:sp>
    </p:spTree>
    <p:extLst>
      <p:ext uri="{BB962C8B-B14F-4D97-AF65-F5344CB8AC3E}">
        <p14:creationId xmlns:p14="http://schemas.microsoft.com/office/powerpoint/2010/main" val="400120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E78D1D-711D-4747-8F46-034D4F575087}" type="slidenum">
              <a:rPr lang="en-US" smtClean="0"/>
              <a:t>19</a:t>
            </a:fld>
            <a:endParaRPr lang="en-US"/>
          </a:p>
        </p:txBody>
      </p:sp>
    </p:spTree>
    <p:extLst>
      <p:ext uri="{BB962C8B-B14F-4D97-AF65-F5344CB8AC3E}">
        <p14:creationId xmlns:p14="http://schemas.microsoft.com/office/powerpoint/2010/main" val="356446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37C613-7693-42F2-9113-0EAF177BA8FB}"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339704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7C613-7693-42F2-9113-0EAF177BA8FB}"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47053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7C613-7693-42F2-9113-0EAF177BA8FB}"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2816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7C613-7693-42F2-9113-0EAF177BA8FB}"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168568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37C613-7693-42F2-9113-0EAF177BA8FB}"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212646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7C613-7693-42F2-9113-0EAF177BA8FB}"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253415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37C613-7693-42F2-9113-0EAF177BA8FB}"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331359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37C613-7693-42F2-9113-0EAF177BA8FB}"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333244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7C613-7693-42F2-9113-0EAF177BA8FB}"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101990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37C613-7693-42F2-9113-0EAF177BA8FB}"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210381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37C613-7693-42F2-9113-0EAF177BA8FB}"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C6922-645E-4415-99E7-C00B61ACEEBE}" type="slidenum">
              <a:rPr lang="en-US" smtClean="0"/>
              <a:t>‹#›</a:t>
            </a:fld>
            <a:endParaRPr lang="en-US"/>
          </a:p>
        </p:txBody>
      </p:sp>
    </p:spTree>
    <p:extLst>
      <p:ext uri="{BB962C8B-B14F-4D97-AF65-F5344CB8AC3E}">
        <p14:creationId xmlns:p14="http://schemas.microsoft.com/office/powerpoint/2010/main" val="148345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7C613-7693-42F2-9113-0EAF177BA8FB}" type="datetimeFigureOut">
              <a:rPr lang="en-US" smtClean="0"/>
              <a:t>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C6922-645E-4415-99E7-C00B61ACEEBE}" type="slidenum">
              <a:rPr lang="en-US" smtClean="0"/>
              <a:t>‹#›</a:t>
            </a:fld>
            <a:endParaRPr lang="en-US"/>
          </a:p>
        </p:txBody>
      </p:sp>
    </p:spTree>
    <p:extLst>
      <p:ext uri="{BB962C8B-B14F-4D97-AF65-F5344CB8AC3E}">
        <p14:creationId xmlns:p14="http://schemas.microsoft.com/office/powerpoint/2010/main" val="4129105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Patient Data</a:t>
            </a:r>
            <a:endParaRPr lang="en-US" dirty="0"/>
          </a:p>
        </p:txBody>
      </p:sp>
      <p:sp>
        <p:nvSpPr>
          <p:cNvPr id="3" name="Subtitle 2"/>
          <p:cNvSpPr>
            <a:spLocks noGrp="1"/>
          </p:cNvSpPr>
          <p:nvPr>
            <p:ph type="subTitle" idx="1"/>
          </p:nvPr>
        </p:nvSpPr>
        <p:spPr/>
        <p:txBody>
          <a:bodyPr/>
          <a:lstStyle/>
          <a:p>
            <a:r>
              <a:rPr lang="en-US" dirty="0" smtClean="0"/>
              <a:t>Starr Collaboration</a:t>
            </a:r>
          </a:p>
          <a:p>
            <a:r>
              <a:rPr lang="en-US" dirty="0" smtClean="0"/>
              <a:t>Preeya Khanna, 1-6-2015</a:t>
            </a:r>
            <a:endParaRPr lang="en-US" dirty="0"/>
          </a:p>
        </p:txBody>
      </p:sp>
    </p:spTree>
    <p:extLst>
      <p:ext uri="{BB962C8B-B14F-4D97-AF65-F5344CB8AC3E}">
        <p14:creationId xmlns:p14="http://schemas.microsoft.com/office/powerpoint/2010/main" val="373682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Chance Level for Low and High Targets</a:t>
            </a:r>
            <a:endParaRPr lang="en-US" dirty="0"/>
          </a:p>
        </p:txBody>
      </p:sp>
      <p:sp>
        <p:nvSpPr>
          <p:cNvPr id="5" name="TextBox 4"/>
          <p:cNvSpPr txBox="1"/>
          <p:nvPr/>
        </p:nvSpPr>
        <p:spPr>
          <a:xfrm>
            <a:off x="1079292" y="2113613"/>
            <a:ext cx="4512039" cy="2031325"/>
          </a:xfrm>
          <a:prstGeom prst="rect">
            <a:avLst/>
          </a:prstGeom>
          <a:noFill/>
        </p:spPr>
        <p:txBody>
          <a:bodyPr wrap="square" rtlCol="0">
            <a:spAutoFit/>
          </a:bodyPr>
          <a:lstStyle/>
          <a:p>
            <a:pPr marL="285750" indent="-285750">
              <a:buFontTx/>
              <a:buChar char="-"/>
            </a:pPr>
            <a:r>
              <a:rPr lang="en-US" dirty="0" smtClean="0"/>
              <a:t>No timeout in this task</a:t>
            </a:r>
          </a:p>
          <a:p>
            <a:pPr marL="285750" indent="-285750">
              <a:buFontTx/>
              <a:buChar char="-"/>
            </a:pPr>
            <a:r>
              <a:rPr lang="en-US" dirty="0" smtClean="0"/>
              <a:t>1000 simulations </a:t>
            </a:r>
          </a:p>
          <a:p>
            <a:pPr marL="285750" indent="-285750">
              <a:buFontTx/>
              <a:buChar char="-"/>
            </a:pPr>
            <a:r>
              <a:rPr lang="en-US" dirty="0" smtClean="0"/>
              <a:t>Performance is &gt; 99.75 % of chance </a:t>
            </a:r>
          </a:p>
          <a:p>
            <a:r>
              <a:rPr lang="en-US" dirty="0" smtClean="0"/>
              <a:t>     performance ( p = 0.0025 )</a:t>
            </a:r>
          </a:p>
          <a:p>
            <a:endParaRPr lang="en-US" dirty="0" smtClean="0"/>
          </a:p>
          <a:p>
            <a:r>
              <a:rPr lang="en-US" dirty="0" smtClean="0"/>
              <a:t>Patient notes clear movement strategy for top and bottom targets</a:t>
            </a:r>
          </a:p>
        </p:txBody>
      </p:sp>
      <p:pic>
        <p:nvPicPr>
          <p:cNvPr id="3" name="Picture 2"/>
          <p:cNvPicPr>
            <a:picLocks noChangeAspect="1"/>
          </p:cNvPicPr>
          <p:nvPr/>
        </p:nvPicPr>
        <p:blipFill>
          <a:blip r:embed="rId2"/>
          <a:stretch>
            <a:fillRect/>
          </a:stretch>
        </p:blipFill>
        <p:spPr>
          <a:xfrm>
            <a:off x="6331995" y="1552861"/>
            <a:ext cx="5354044" cy="4013534"/>
          </a:xfrm>
          <a:prstGeom prst="rect">
            <a:avLst/>
          </a:prstGeom>
        </p:spPr>
      </p:pic>
      <p:cxnSp>
        <p:nvCxnSpPr>
          <p:cNvPr id="7" name="Straight Connector 6"/>
          <p:cNvCxnSpPr/>
          <p:nvPr/>
        </p:nvCxnSpPr>
        <p:spPr>
          <a:xfrm flipH="1" flipV="1">
            <a:off x="10166757" y="1834379"/>
            <a:ext cx="29981" cy="3117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66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05" y="0"/>
            <a:ext cx="10515600" cy="1325563"/>
          </a:xfrm>
        </p:spPr>
        <p:txBody>
          <a:bodyPr/>
          <a:lstStyle/>
          <a:p>
            <a:r>
              <a:rPr lang="en-US" dirty="0" smtClean="0"/>
              <a:t>Neural Signal Control during BMI</a:t>
            </a:r>
            <a:endParaRPr lang="en-US" dirty="0"/>
          </a:p>
        </p:txBody>
      </p:sp>
      <p:sp>
        <p:nvSpPr>
          <p:cNvPr id="9" name="TextBox 8"/>
          <p:cNvSpPr txBox="1"/>
          <p:nvPr/>
        </p:nvSpPr>
        <p:spPr>
          <a:xfrm>
            <a:off x="8709285" y="6328563"/>
            <a:ext cx="3329951" cy="369332"/>
          </a:xfrm>
          <a:prstGeom prst="rect">
            <a:avLst/>
          </a:prstGeom>
          <a:noFill/>
        </p:spPr>
        <p:txBody>
          <a:bodyPr wrap="none" rtlCol="0">
            <a:spAutoFit/>
          </a:bodyPr>
          <a:lstStyle/>
          <a:p>
            <a:r>
              <a:rPr lang="en-US" dirty="0" smtClean="0"/>
              <a:t>* p &lt; 0.1, ** p &lt; .05 (</a:t>
            </a:r>
            <a:r>
              <a:rPr lang="en-US" dirty="0" smtClean="0">
                <a:solidFill>
                  <a:srgbClr val="FF0000"/>
                </a:solidFill>
              </a:rPr>
              <a:t>ANOVA</a:t>
            </a:r>
            <a:r>
              <a:rPr lang="en-US" dirty="0" smtClean="0"/>
              <a:t>, </a:t>
            </a:r>
            <a:r>
              <a:rPr lang="en-US" dirty="0" smtClean="0">
                <a:solidFill>
                  <a:srgbClr val="0070C0"/>
                </a:solidFill>
              </a:rPr>
              <a:t>KW</a:t>
            </a:r>
            <a:r>
              <a:rPr lang="en-US" dirty="0" smtClean="0"/>
              <a:t>)</a:t>
            </a:r>
            <a:endParaRPr lang="en-US" dirty="0"/>
          </a:p>
        </p:txBody>
      </p:sp>
      <p:pic>
        <p:nvPicPr>
          <p:cNvPr id="3" name="Picture 2"/>
          <p:cNvPicPr>
            <a:picLocks noChangeAspect="1"/>
          </p:cNvPicPr>
          <p:nvPr/>
        </p:nvPicPr>
        <p:blipFill>
          <a:blip r:embed="rId2"/>
          <a:stretch>
            <a:fillRect/>
          </a:stretch>
        </p:blipFill>
        <p:spPr>
          <a:xfrm>
            <a:off x="8255726" y="474997"/>
            <a:ext cx="3936274" cy="6222897"/>
          </a:xfrm>
          <a:prstGeom prst="rect">
            <a:avLst/>
          </a:prstGeom>
        </p:spPr>
      </p:pic>
      <p:pic>
        <p:nvPicPr>
          <p:cNvPr id="5" name="Picture 4"/>
          <p:cNvPicPr>
            <a:picLocks noChangeAspect="1"/>
          </p:cNvPicPr>
          <p:nvPr/>
        </p:nvPicPr>
        <p:blipFill>
          <a:blip r:embed="rId3"/>
          <a:stretch>
            <a:fillRect/>
          </a:stretch>
        </p:blipFill>
        <p:spPr>
          <a:xfrm>
            <a:off x="1035242" y="1718962"/>
            <a:ext cx="6260701" cy="4585534"/>
          </a:xfrm>
          <a:prstGeom prst="rect">
            <a:avLst/>
          </a:prstGeom>
        </p:spPr>
      </p:pic>
      <p:sp>
        <p:nvSpPr>
          <p:cNvPr id="6" name="TextBox 5"/>
          <p:cNvSpPr txBox="1"/>
          <p:nvPr/>
        </p:nvSpPr>
        <p:spPr>
          <a:xfrm>
            <a:off x="2514937" y="1534296"/>
            <a:ext cx="4781006" cy="369332"/>
          </a:xfrm>
          <a:prstGeom prst="rect">
            <a:avLst/>
          </a:prstGeom>
          <a:noFill/>
        </p:spPr>
        <p:txBody>
          <a:bodyPr wrap="square" rtlCol="0">
            <a:spAutoFit/>
          </a:bodyPr>
          <a:lstStyle/>
          <a:p>
            <a:r>
              <a:rPr lang="en-US" dirty="0" smtClean="0"/>
              <a:t>Control Signal: Power Channel</a:t>
            </a:r>
            <a:endParaRPr lang="en-US" dirty="0"/>
          </a:p>
        </p:txBody>
      </p:sp>
      <p:sp>
        <p:nvSpPr>
          <p:cNvPr id="10" name="TextBox 9"/>
          <p:cNvSpPr txBox="1"/>
          <p:nvPr/>
        </p:nvSpPr>
        <p:spPr>
          <a:xfrm>
            <a:off x="8797091" y="132216"/>
            <a:ext cx="2623120" cy="646331"/>
          </a:xfrm>
          <a:prstGeom prst="rect">
            <a:avLst/>
          </a:prstGeom>
          <a:noFill/>
        </p:spPr>
        <p:txBody>
          <a:bodyPr wrap="square" rtlCol="0">
            <a:spAutoFit/>
          </a:bodyPr>
          <a:lstStyle/>
          <a:p>
            <a:pPr algn="ctr"/>
            <a:r>
              <a:rPr lang="en-US" dirty="0" smtClean="0"/>
              <a:t>Simultaneously Recorded </a:t>
            </a:r>
          </a:p>
          <a:p>
            <a:pPr algn="ctr"/>
            <a:r>
              <a:rPr lang="en-US" dirty="0" smtClean="0"/>
              <a:t>Time Domain Signal</a:t>
            </a:r>
            <a:endParaRPr lang="en-US" dirty="0"/>
          </a:p>
        </p:txBody>
      </p:sp>
    </p:spTree>
    <p:extLst>
      <p:ext uri="{BB962C8B-B14F-4D97-AF65-F5344CB8AC3E}">
        <p14:creationId xmlns:p14="http://schemas.microsoft.com/office/powerpoint/2010/main" val="114497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scored Spectrograms during Control</a:t>
            </a:r>
            <a:endParaRPr lang="en-US" dirty="0"/>
          </a:p>
        </p:txBody>
      </p:sp>
      <p:pic>
        <p:nvPicPr>
          <p:cNvPr id="4" name="Picture 3"/>
          <p:cNvPicPr>
            <a:picLocks noChangeAspect="1"/>
          </p:cNvPicPr>
          <p:nvPr/>
        </p:nvPicPr>
        <p:blipFill>
          <a:blip r:embed="rId2"/>
          <a:stretch>
            <a:fillRect/>
          </a:stretch>
        </p:blipFill>
        <p:spPr>
          <a:xfrm>
            <a:off x="5244430" y="1471675"/>
            <a:ext cx="5558103" cy="5248774"/>
          </a:xfrm>
          <a:prstGeom prst="rect">
            <a:avLst/>
          </a:prstGeom>
        </p:spPr>
      </p:pic>
    </p:spTree>
    <p:extLst>
      <p:ext uri="{BB962C8B-B14F-4D97-AF65-F5344CB8AC3E}">
        <p14:creationId xmlns:p14="http://schemas.microsoft.com/office/powerpoint/2010/main" val="133668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794" y="1510229"/>
            <a:ext cx="5524417" cy="4143313"/>
          </a:xfrm>
          <a:prstGeom prst="rect">
            <a:avLst/>
          </a:prstGeom>
        </p:spPr>
      </p:pic>
      <p:sp>
        <p:nvSpPr>
          <p:cNvPr id="5" name="TextBox 4"/>
          <p:cNvSpPr txBox="1"/>
          <p:nvPr/>
        </p:nvSpPr>
        <p:spPr>
          <a:xfrm>
            <a:off x="7621081" y="1325563"/>
            <a:ext cx="4178105"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Power Spectral Density of Patients 1-3</a:t>
            </a:r>
            <a:endParaRPr lang="en-US" dirty="0">
              <a:latin typeface="Arial" panose="020B0604020202020204" pitchFamily="34" charset="0"/>
              <a:cs typeface="Arial" panose="020B0604020202020204" pitchFamily="34" charset="0"/>
            </a:endParaRPr>
          </a:p>
        </p:txBody>
      </p:sp>
      <p:sp>
        <p:nvSpPr>
          <p:cNvPr id="6" name="Rectangle 5"/>
          <p:cNvSpPr/>
          <p:nvPr/>
        </p:nvSpPr>
        <p:spPr>
          <a:xfrm flipH="1">
            <a:off x="7808374" y="1879561"/>
            <a:ext cx="284813" cy="3337016"/>
          </a:xfrm>
          <a:prstGeom prst="rect">
            <a:avLst/>
          </a:prstGeom>
          <a:solidFill>
            <a:srgbClr val="7030A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838200" y="1433739"/>
            <a:ext cx="5667531" cy="4351338"/>
          </a:xfrm>
        </p:spPr>
        <p:txBody>
          <a:bodyPr>
            <a:normAutofit/>
          </a:bodyPr>
          <a:lstStyle/>
          <a:p>
            <a:r>
              <a:rPr lang="en-US" sz="1800" dirty="0" smtClean="0"/>
              <a:t>Weaker motor cortical signal, beta peak: 20-30 Hz</a:t>
            </a:r>
          </a:p>
          <a:p>
            <a:r>
              <a:rPr lang="en-US" sz="1800" dirty="0" smtClean="0"/>
              <a:t>Stim OFF</a:t>
            </a:r>
          </a:p>
          <a:p>
            <a:r>
              <a:rPr lang="en-US" sz="1800" dirty="0" smtClean="0"/>
              <a:t>Learning with assist </a:t>
            </a:r>
            <a:r>
              <a:rPr lang="en-US" sz="1800" dirty="0" smtClean="0">
                <a:sym typeface="Wingdings" panose="05000000000000000000" pitchFamily="2" charset="2"/>
              </a:rPr>
              <a:t> Blocks without lower assist </a:t>
            </a:r>
          </a:p>
          <a:p>
            <a:pPr lvl="1"/>
            <a:r>
              <a:rPr lang="en-US" sz="1400" dirty="0" smtClean="0">
                <a:sym typeface="Wingdings" panose="05000000000000000000" pitchFamily="2" charset="2"/>
              </a:rPr>
              <a:t>Decoder 1: ‘</a:t>
            </a:r>
            <a:r>
              <a:rPr lang="en-US" sz="1400" dirty="0" err="1" smtClean="0">
                <a:sym typeface="Wingdings" panose="05000000000000000000" pitchFamily="2" charset="2"/>
              </a:rPr>
              <a:t>df</a:t>
            </a:r>
            <a:r>
              <a:rPr lang="en-US" sz="1400" dirty="0" smtClean="0">
                <a:sym typeface="Wingdings" panose="05000000000000000000" pitchFamily="2" charset="2"/>
              </a:rPr>
              <a:t>’</a:t>
            </a:r>
          </a:p>
          <a:p>
            <a:pPr lvl="1"/>
            <a:r>
              <a:rPr lang="en-US" sz="1400" dirty="0" smtClean="0">
                <a:sym typeface="Wingdings" panose="05000000000000000000" pitchFamily="2" charset="2"/>
              </a:rPr>
              <a:t>Decoder 2: ‘</a:t>
            </a:r>
            <a:r>
              <a:rPr lang="en-US" sz="1400" dirty="0" err="1" smtClean="0">
                <a:sym typeface="Wingdings" panose="05000000000000000000" pitchFamily="2" charset="2"/>
              </a:rPr>
              <a:t>jk</a:t>
            </a:r>
            <a:r>
              <a:rPr lang="en-US" sz="1400" dirty="0" smtClean="0">
                <a:sym typeface="Wingdings" panose="05000000000000000000" pitchFamily="2" charset="2"/>
              </a:rPr>
              <a:t>’</a:t>
            </a:r>
          </a:p>
          <a:p>
            <a:r>
              <a:rPr lang="en-US" sz="1800" dirty="0" smtClean="0">
                <a:sym typeface="Wingdings" panose="05000000000000000000" pitchFamily="2" charset="2"/>
              </a:rPr>
              <a:t>Control with time domain channel</a:t>
            </a:r>
          </a:p>
          <a:p>
            <a:pPr lvl="1"/>
            <a:r>
              <a:rPr lang="en-US" sz="1400" dirty="0" smtClean="0">
                <a:sym typeface="Wingdings" panose="05000000000000000000" pitchFamily="2" charset="2"/>
              </a:rPr>
              <a:t>Used </a:t>
            </a:r>
            <a:r>
              <a:rPr lang="en-US" sz="1400" dirty="0" err="1" smtClean="0">
                <a:sym typeface="Wingdings" panose="05000000000000000000" pitchFamily="2" charset="2"/>
              </a:rPr>
              <a:t>welch’s</a:t>
            </a:r>
            <a:r>
              <a:rPr lang="en-US" sz="1400" dirty="0" smtClean="0">
                <a:sym typeface="Wingdings" panose="05000000000000000000" pitchFamily="2" charset="2"/>
              </a:rPr>
              <a:t> method for spectral analysis</a:t>
            </a:r>
          </a:p>
          <a:p>
            <a:pPr lvl="1"/>
            <a:r>
              <a:rPr lang="en-US" sz="1400" dirty="0" smtClean="0">
                <a:sym typeface="Wingdings" panose="05000000000000000000" pitchFamily="2" charset="2"/>
              </a:rPr>
              <a:t>Used </a:t>
            </a:r>
            <a:r>
              <a:rPr lang="en-US" sz="1400" dirty="0" err="1" smtClean="0">
                <a:sym typeface="Wingdings" panose="05000000000000000000" pitchFamily="2" charset="2"/>
              </a:rPr>
              <a:t>Kalman</a:t>
            </a:r>
            <a:r>
              <a:rPr lang="en-US" sz="1400" dirty="0" smtClean="0">
                <a:sym typeface="Wingdings" panose="05000000000000000000" pitchFamily="2" charset="2"/>
              </a:rPr>
              <a:t> Filter to estimate cursor position (instead of linear transform)</a:t>
            </a:r>
          </a:p>
          <a:p>
            <a:pPr lvl="1"/>
            <a:r>
              <a:rPr lang="en-US" sz="1400" dirty="0" smtClean="0">
                <a:sym typeface="Wingdings" panose="05000000000000000000" pitchFamily="2" charset="2"/>
              </a:rPr>
              <a:t>Tried CLDA – convergence to minimal cursor movement</a:t>
            </a:r>
          </a:p>
          <a:p>
            <a:pPr marL="457200" lvl="1" indent="0">
              <a:buNone/>
            </a:pPr>
            <a:endParaRPr lang="en-US" sz="1400" dirty="0" smtClean="0">
              <a:sym typeface="Wingdings" panose="05000000000000000000" pitchFamily="2" charset="2"/>
            </a:endParaRPr>
          </a:p>
          <a:p>
            <a:r>
              <a:rPr lang="en-US" sz="1800" dirty="0" smtClean="0">
                <a:sym typeface="Wingdings" panose="05000000000000000000" pitchFamily="2" charset="2"/>
              </a:rPr>
              <a:t>Task difference: used only 3 targets </a:t>
            </a:r>
          </a:p>
          <a:p>
            <a:pPr lvl="1"/>
            <a:r>
              <a:rPr lang="en-US" sz="1400" dirty="0">
                <a:sym typeface="Wingdings" panose="05000000000000000000" pitchFamily="2" charset="2"/>
              </a:rPr>
              <a:t>n</a:t>
            </a:r>
            <a:r>
              <a:rPr lang="en-US" sz="1400" dirty="0" smtClean="0">
                <a:sym typeface="Wingdings" panose="05000000000000000000" pitchFamily="2" charset="2"/>
              </a:rPr>
              <a:t>o bottom target (-6)</a:t>
            </a:r>
          </a:p>
          <a:p>
            <a:pPr lvl="1"/>
            <a:r>
              <a:rPr lang="en-US" sz="1400" dirty="0" smtClean="0">
                <a:sym typeface="Wingdings" panose="05000000000000000000" pitchFamily="2" charset="2"/>
              </a:rPr>
              <a:t>Had target timeout of 15 – 60 sec (block dependent)</a:t>
            </a:r>
          </a:p>
        </p:txBody>
      </p:sp>
    </p:spTree>
    <p:extLst>
      <p:ext uri="{BB962C8B-B14F-4D97-AF65-F5344CB8AC3E}">
        <p14:creationId xmlns:p14="http://schemas.microsoft.com/office/powerpoint/2010/main" val="234641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89" y="-44727"/>
            <a:ext cx="10574311" cy="1124020"/>
          </a:xfrm>
        </p:spPr>
        <p:txBody>
          <a:bodyPr/>
          <a:lstStyle/>
          <a:p>
            <a:r>
              <a:rPr lang="en-US" dirty="0" smtClean="0"/>
              <a:t>Time to Target Metrics</a:t>
            </a:r>
            <a:endParaRPr lang="en-US" dirty="0"/>
          </a:p>
        </p:txBody>
      </p:sp>
      <p:pic>
        <p:nvPicPr>
          <p:cNvPr id="3" name="Picture 2"/>
          <p:cNvPicPr>
            <a:picLocks noChangeAspect="1"/>
          </p:cNvPicPr>
          <p:nvPr/>
        </p:nvPicPr>
        <p:blipFill>
          <a:blip r:embed="rId2"/>
          <a:stretch>
            <a:fillRect/>
          </a:stretch>
        </p:blipFill>
        <p:spPr>
          <a:xfrm>
            <a:off x="488430" y="1280835"/>
            <a:ext cx="5607570" cy="5577165"/>
          </a:xfrm>
          <a:prstGeom prst="rect">
            <a:avLst/>
          </a:prstGeom>
        </p:spPr>
      </p:pic>
      <p:pic>
        <p:nvPicPr>
          <p:cNvPr id="6" name="Picture 5"/>
          <p:cNvPicPr>
            <a:picLocks noChangeAspect="1"/>
          </p:cNvPicPr>
          <p:nvPr/>
        </p:nvPicPr>
        <p:blipFill>
          <a:blip r:embed="rId3"/>
          <a:stretch>
            <a:fillRect/>
          </a:stretch>
        </p:blipFill>
        <p:spPr>
          <a:xfrm>
            <a:off x="5976334" y="1280835"/>
            <a:ext cx="5176348" cy="5514456"/>
          </a:xfrm>
          <a:prstGeom prst="rect">
            <a:avLst/>
          </a:prstGeom>
        </p:spPr>
      </p:pic>
      <p:sp>
        <p:nvSpPr>
          <p:cNvPr id="7" name="TextBox 6"/>
          <p:cNvSpPr txBox="1"/>
          <p:nvPr/>
        </p:nvSpPr>
        <p:spPr>
          <a:xfrm>
            <a:off x="2863121" y="978135"/>
            <a:ext cx="1147750" cy="369332"/>
          </a:xfrm>
          <a:prstGeom prst="rect">
            <a:avLst/>
          </a:prstGeom>
          <a:noFill/>
        </p:spPr>
        <p:txBody>
          <a:bodyPr wrap="none" rtlCol="0">
            <a:spAutoFit/>
          </a:bodyPr>
          <a:lstStyle/>
          <a:p>
            <a:r>
              <a:rPr lang="en-US" dirty="0" smtClean="0"/>
              <a:t>Decoder 1</a:t>
            </a:r>
            <a:endParaRPr lang="en-US" dirty="0"/>
          </a:p>
        </p:txBody>
      </p:sp>
      <p:sp>
        <p:nvSpPr>
          <p:cNvPr id="8" name="TextBox 7"/>
          <p:cNvSpPr txBox="1"/>
          <p:nvPr/>
        </p:nvSpPr>
        <p:spPr>
          <a:xfrm>
            <a:off x="8179632" y="911503"/>
            <a:ext cx="1147750" cy="369332"/>
          </a:xfrm>
          <a:prstGeom prst="rect">
            <a:avLst/>
          </a:prstGeom>
          <a:noFill/>
        </p:spPr>
        <p:txBody>
          <a:bodyPr wrap="none" rtlCol="0">
            <a:spAutoFit/>
          </a:bodyPr>
          <a:lstStyle/>
          <a:p>
            <a:r>
              <a:rPr lang="en-US" dirty="0" smtClean="0"/>
              <a:t>Decoder 2</a:t>
            </a:r>
            <a:endParaRPr lang="en-US" dirty="0"/>
          </a:p>
        </p:txBody>
      </p:sp>
    </p:spTree>
    <p:extLst>
      <p:ext uri="{BB962C8B-B14F-4D97-AF65-F5344CB8AC3E}">
        <p14:creationId xmlns:p14="http://schemas.microsoft.com/office/powerpoint/2010/main" val="41492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587" y="-159254"/>
            <a:ext cx="10515600" cy="1325563"/>
          </a:xfrm>
        </p:spPr>
        <p:txBody>
          <a:bodyPr/>
          <a:lstStyle/>
          <a:p>
            <a:r>
              <a:rPr lang="en-US" dirty="0" smtClean="0"/>
              <a:t>Chance Level for Decoder 2 (‘</a:t>
            </a:r>
            <a:r>
              <a:rPr lang="en-US" dirty="0" err="1" smtClean="0"/>
              <a:t>jk</a:t>
            </a:r>
            <a:r>
              <a:rPr lang="en-US" dirty="0" smtClean="0"/>
              <a:t>’ blocks)</a:t>
            </a:r>
            <a:endParaRPr lang="en-US" dirty="0"/>
          </a:p>
        </p:txBody>
      </p:sp>
      <p:sp>
        <p:nvSpPr>
          <p:cNvPr id="5" name="TextBox 4"/>
          <p:cNvSpPr txBox="1"/>
          <p:nvPr/>
        </p:nvSpPr>
        <p:spPr>
          <a:xfrm>
            <a:off x="914400" y="1521982"/>
            <a:ext cx="4512039" cy="2585323"/>
          </a:xfrm>
          <a:prstGeom prst="rect">
            <a:avLst/>
          </a:prstGeom>
          <a:noFill/>
        </p:spPr>
        <p:txBody>
          <a:bodyPr wrap="square" rtlCol="0">
            <a:spAutoFit/>
          </a:bodyPr>
          <a:lstStyle/>
          <a:p>
            <a:pPr marL="285750" indent="-285750">
              <a:buFontTx/>
              <a:buChar char="-"/>
            </a:pPr>
            <a:r>
              <a:rPr lang="en-US" dirty="0" smtClean="0"/>
              <a:t>60 sec timeout</a:t>
            </a:r>
          </a:p>
          <a:p>
            <a:pPr marL="285750" indent="-285750">
              <a:buFontTx/>
              <a:buChar char="-"/>
            </a:pPr>
            <a:r>
              <a:rPr lang="en-US" dirty="0" smtClean="0"/>
              <a:t>1000 simulations </a:t>
            </a:r>
          </a:p>
          <a:p>
            <a:pPr marL="285750" indent="-285750">
              <a:buFontTx/>
              <a:buChar char="-"/>
            </a:pPr>
            <a:r>
              <a:rPr lang="en-US" dirty="0" smtClean="0"/>
              <a:t>Performance is &gt; 100 % of chance </a:t>
            </a:r>
          </a:p>
          <a:p>
            <a:r>
              <a:rPr lang="en-US" dirty="0" smtClean="0"/>
              <a:t>     performance ( p = 0.0 )</a:t>
            </a:r>
          </a:p>
          <a:p>
            <a:endParaRPr lang="en-US" dirty="0"/>
          </a:p>
          <a:p>
            <a:pPr marL="285750" indent="-285750">
              <a:buFontTx/>
              <a:buChar char="-"/>
            </a:pPr>
            <a:r>
              <a:rPr lang="en-US" dirty="0" smtClean="0"/>
              <a:t>Indication that even though couldn’t get to the bottom target, that she was trying</a:t>
            </a:r>
          </a:p>
          <a:p>
            <a:pPr marL="285750" indent="-285750">
              <a:buFontTx/>
              <a:buChar char="-"/>
            </a:pPr>
            <a:endParaRPr lang="en-US" dirty="0"/>
          </a:p>
          <a:p>
            <a:pPr marL="285750" indent="-285750">
              <a:buFontTx/>
              <a:buChar char="-"/>
            </a:pPr>
            <a:endParaRPr lang="en-US" dirty="0" smtClean="0"/>
          </a:p>
        </p:txBody>
      </p:sp>
      <p:pic>
        <p:nvPicPr>
          <p:cNvPr id="4" name="Picture 3"/>
          <p:cNvPicPr>
            <a:picLocks noChangeAspect="1"/>
          </p:cNvPicPr>
          <p:nvPr/>
        </p:nvPicPr>
        <p:blipFill>
          <a:blip r:embed="rId2"/>
          <a:stretch>
            <a:fillRect/>
          </a:stretch>
        </p:blipFill>
        <p:spPr>
          <a:xfrm>
            <a:off x="8394491" y="1189044"/>
            <a:ext cx="3406193" cy="2553373"/>
          </a:xfrm>
          <a:prstGeom prst="rect">
            <a:avLst/>
          </a:prstGeom>
        </p:spPr>
      </p:pic>
      <p:cxnSp>
        <p:nvCxnSpPr>
          <p:cNvPr id="7" name="Straight Connector 6"/>
          <p:cNvCxnSpPr/>
          <p:nvPr/>
        </p:nvCxnSpPr>
        <p:spPr>
          <a:xfrm flipV="1">
            <a:off x="11133628" y="1412985"/>
            <a:ext cx="11559" cy="19948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8394491" y="3914812"/>
            <a:ext cx="3406193" cy="2553374"/>
          </a:xfrm>
          <a:prstGeom prst="rect">
            <a:avLst/>
          </a:prstGeom>
        </p:spPr>
      </p:pic>
      <p:cxnSp>
        <p:nvCxnSpPr>
          <p:cNvPr id="12" name="Straight Connector 11"/>
          <p:cNvCxnSpPr/>
          <p:nvPr/>
        </p:nvCxnSpPr>
        <p:spPr>
          <a:xfrm flipH="1" flipV="1">
            <a:off x="11017770" y="4107305"/>
            <a:ext cx="20919" cy="20000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608695" y="959370"/>
            <a:ext cx="1296060" cy="369332"/>
          </a:xfrm>
          <a:prstGeom prst="rect">
            <a:avLst/>
          </a:prstGeom>
          <a:noFill/>
        </p:spPr>
        <p:txBody>
          <a:bodyPr wrap="none" rtlCol="0">
            <a:spAutoFit/>
          </a:bodyPr>
          <a:lstStyle/>
          <a:p>
            <a:r>
              <a:rPr lang="en-US" dirty="0" smtClean="0"/>
              <a:t>All 3 targets</a:t>
            </a:r>
            <a:endParaRPr lang="en-US" dirty="0"/>
          </a:p>
        </p:txBody>
      </p:sp>
      <p:sp>
        <p:nvSpPr>
          <p:cNvPr id="16" name="TextBox 15"/>
          <p:cNvSpPr txBox="1"/>
          <p:nvPr/>
        </p:nvSpPr>
        <p:spPr>
          <a:xfrm>
            <a:off x="9255169" y="3781692"/>
            <a:ext cx="2003112" cy="369332"/>
          </a:xfrm>
          <a:prstGeom prst="rect">
            <a:avLst/>
          </a:prstGeom>
          <a:noFill/>
        </p:spPr>
        <p:txBody>
          <a:bodyPr wrap="none" rtlCol="0">
            <a:spAutoFit/>
          </a:bodyPr>
          <a:lstStyle/>
          <a:p>
            <a:r>
              <a:rPr lang="en-US" dirty="0" smtClean="0"/>
              <a:t>Only Bottom Target</a:t>
            </a:r>
            <a:endParaRPr lang="en-US" dirty="0"/>
          </a:p>
        </p:txBody>
      </p:sp>
    </p:spTree>
    <p:extLst>
      <p:ext uri="{BB962C8B-B14F-4D97-AF65-F5344CB8AC3E}">
        <p14:creationId xmlns:p14="http://schemas.microsoft.com/office/powerpoint/2010/main" val="3170736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05" y="0"/>
            <a:ext cx="4238544" cy="1325563"/>
          </a:xfrm>
        </p:spPr>
        <p:txBody>
          <a:bodyPr>
            <a:normAutofit fontScale="90000"/>
          </a:bodyPr>
          <a:lstStyle/>
          <a:p>
            <a:r>
              <a:rPr lang="en-US" dirty="0" smtClean="0"/>
              <a:t>Neural Signal Control during BMI</a:t>
            </a:r>
            <a:endParaRPr lang="en-US" dirty="0"/>
          </a:p>
        </p:txBody>
      </p:sp>
      <p:sp>
        <p:nvSpPr>
          <p:cNvPr id="9" name="TextBox 8"/>
          <p:cNvSpPr txBox="1"/>
          <p:nvPr/>
        </p:nvSpPr>
        <p:spPr>
          <a:xfrm>
            <a:off x="827601" y="6267404"/>
            <a:ext cx="3329951" cy="369332"/>
          </a:xfrm>
          <a:prstGeom prst="rect">
            <a:avLst/>
          </a:prstGeom>
          <a:noFill/>
        </p:spPr>
        <p:txBody>
          <a:bodyPr wrap="none" rtlCol="0">
            <a:spAutoFit/>
          </a:bodyPr>
          <a:lstStyle/>
          <a:p>
            <a:r>
              <a:rPr lang="en-US" dirty="0" smtClean="0"/>
              <a:t>* p &lt; 0.1, ** p &lt; .05 (</a:t>
            </a:r>
            <a:r>
              <a:rPr lang="en-US" dirty="0" smtClean="0">
                <a:solidFill>
                  <a:srgbClr val="FF0000"/>
                </a:solidFill>
              </a:rPr>
              <a:t>ANOVA</a:t>
            </a:r>
            <a:r>
              <a:rPr lang="en-US" dirty="0" smtClean="0"/>
              <a:t>, </a:t>
            </a:r>
            <a:r>
              <a:rPr lang="en-US" dirty="0" smtClean="0">
                <a:solidFill>
                  <a:srgbClr val="0070C0"/>
                </a:solidFill>
              </a:rPr>
              <a:t>KW</a:t>
            </a:r>
            <a:r>
              <a:rPr lang="en-US" dirty="0" smtClean="0"/>
              <a:t>)</a:t>
            </a:r>
            <a:endParaRPr lang="en-US" dirty="0"/>
          </a:p>
        </p:txBody>
      </p:sp>
      <p:pic>
        <p:nvPicPr>
          <p:cNvPr id="4" name="Picture 3"/>
          <p:cNvPicPr>
            <a:picLocks noChangeAspect="1"/>
          </p:cNvPicPr>
          <p:nvPr/>
        </p:nvPicPr>
        <p:blipFill>
          <a:blip r:embed="rId2"/>
          <a:stretch>
            <a:fillRect/>
          </a:stretch>
        </p:blipFill>
        <p:spPr>
          <a:xfrm>
            <a:off x="5030979" y="630005"/>
            <a:ext cx="3353853" cy="6468396"/>
          </a:xfrm>
          <a:prstGeom prst="rect">
            <a:avLst/>
          </a:prstGeom>
        </p:spPr>
      </p:pic>
      <p:sp>
        <p:nvSpPr>
          <p:cNvPr id="10" name="TextBox 9"/>
          <p:cNvSpPr txBox="1"/>
          <p:nvPr/>
        </p:nvSpPr>
        <p:spPr>
          <a:xfrm>
            <a:off x="5485276" y="0"/>
            <a:ext cx="2623120" cy="830997"/>
          </a:xfrm>
          <a:prstGeom prst="rect">
            <a:avLst/>
          </a:prstGeom>
          <a:noFill/>
        </p:spPr>
        <p:txBody>
          <a:bodyPr wrap="square" rtlCol="0">
            <a:spAutoFit/>
          </a:bodyPr>
          <a:lstStyle/>
          <a:p>
            <a:pPr algn="ctr"/>
            <a:r>
              <a:rPr lang="en-US" sz="1600" dirty="0" smtClean="0"/>
              <a:t>Simultaneously Recorded </a:t>
            </a:r>
          </a:p>
          <a:p>
            <a:pPr algn="ctr"/>
            <a:r>
              <a:rPr lang="en-US" sz="1600" dirty="0" smtClean="0"/>
              <a:t>Time Domain Signal Combined Session</a:t>
            </a:r>
            <a:endParaRPr lang="en-US" sz="1600" dirty="0"/>
          </a:p>
        </p:txBody>
      </p:sp>
      <p:pic>
        <p:nvPicPr>
          <p:cNvPr id="7" name="Picture 6"/>
          <p:cNvPicPr>
            <a:picLocks noChangeAspect="1"/>
          </p:cNvPicPr>
          <p:nvPr/>
        </p:nvPicPr>
        <p:blipFill>
          <a:blip r:embed="rId3"/>
          <a:stretch>
            <a:fillRect/>
          </a:stretch>
        </p:blipFill>
        <p:spPr>
          <a:xfrm>
            <a:off x="373305" y="2431180"/>
            <a:ext cx="4657674" cy="3491516"/>
          </a:xfrm>
          <a:prstGeom prst="rect">
            <a:avLst/>
          </a:prstGeom>
        </p:spPr>
      </p:pic>
      <p:sp>
        <p:nvSpPr>
          <p:cNvPr id="8" name="TextBox 7"/>
          <p:cNvSpPr txBox="1"/>
          <p:nvPr/>
        </p:nvSpPr>
        <p:spPr>
          <a:xfrm>
            <a:off x="1125374" y="1551618"/>
            <a:ext cx="2788170" cy="923330"/>
          </a:xfrm>
          <a:prstGeom prst="rect">
            <a:avLst/>
          </a:prstGeom>
          <a:noFill/>
        </p:spPr>
        <p:txBody>
          <a:bodyPr wrap="square" rtlCol="0">
            <a:spAutoFit/>
          </a:bodyPr>
          <a:lstStyle/>
          <a:p>
            <a:pPr marL="285750" indent="-285750">
              <a:buFontTx/>
              <a:buChar char="-"/>
            </a:pPr>
            <a:r>
              <a:rPr lang="en-US" dirty="0" smtClean="0"/>
              <a:t>Combine </a:t>
            </a:r>
            <a:r>
              <a:rPr lang="en-US" dirty="0" err="1" smtClean="0"/>
              <a:t>df</a:t>
            </a:r>
            <a:r>
              <a:rPr lang="en-US" dirty="0" smtClean="0"/>
              <a:t> / </a:t>
            </a:r>
            <a:r>
              <a:rPr lang="en-US" dirty="0" err="1" smtClean="0"/>
              <a:t>jk</a:t>
            </a:r>
            <a:r>
              <a:rPr lang="en-US" dirty="0" smtClean="0"/>
              <a:t> sessions</a:t>
            </a:r>
          </a:p>
          <a:p>
            <a:pPr marL="285750" indent="-285750">
              <a:buFontTx/>
              <a:buChar char="-"/>
            </a:pPr>
            <a:r>
              <a:rPr lang="en-US" dirty="0" smtClean="0"/>
              <a:t>Looks same for </a:t>
            </a:r>
            <a:r>
              <a:rPr lang="en-US" dirty="0" err="1" smtClean="0"/>
              <a:t>jk</a:t>
            </a:r>
            <a:r>
              <a:rPr lang="en-US" dirty="0" smtClean="0"/>
              <a:t> session only</a:t>
            </a:r>
            <a:endParaRPr lang="en-US" dirty="0"/>
          </a:p>
        </p:txBody>
      </p:sp>
      <p:pic>
        <p:nvPicPr>
          <p:cNvPr id="11" name="Picture 10"/>
          <p:cNvPicPr>
            <a:picLocks noChangeAspect="1"/>
          </p:cNvPicPr>
          <p:nvPr/>
        </p:nvPicPr>
        <p:blipFill>
          <a:blip r:embed="rId4"/>
          <a:stretch>
            <a:fillRect/>
          </a:stretch>
        </p:blipFill>
        <p:spPr>
          <a:xfrm>
            <a:off x="8259580" y="672261"/>
            <a:ext cx="3823886" cy="6454701"/>
          </a:xfrm>
          <a:prstGeom prst="rect">
            <a:avLst/>
          </a:prstGeom>
        </p:spPr>
      </p:pic>
      <p:sp>
        <p:nvSpPr>
          <p:cNvPr id="12" name="TextBox 11"/>
          <p:cNvSpPr txBox="1"/>
          <p:nvPr/>
        </p:nvSpPr>
        <p:spPr>
          <a:xfrm>
            <a:off x="8981823" y="0"/>
            <a:ext cx="2623120" cy="830997"/>
          </a:xfrm>
          <a:prstGeom prst="rect">
            <a:avLst/>
          </a:prstGeom>
          <a:noFill/>
        </p:spPr>
        <p:txBody>
          <a:bodyPr wrap="square" rtlCol="0">
            <a:spAutoFit/>
          </a:bodyPr>
          <a:lstStyle/>
          <a:p>
            <a:pPr algn="ctr"/>
            <a:r>
              <a:rPr lang="en-US" sz="1600" dirty="0" smtClean="0"/>
              <a:t>Simultaneously Recorded </a:t>
            </a:r>
          </a:p>
          <a:p>
            <a:pPr algn="ctr"/>
            <a:r>
              <a:rPr lang="en-US" sz="1600" dirty="0" smtClean="0"/>
              <a:t>Time Domain Signal </a:t>
            </a:r>
          </a:p>
          <a:p>
            <a:pPr algn="ctr"/>
            <a:r>
              <a:rPr lang="en-US" sz="1600" dirty="0" err="1" smtClean="0"/>
              <a:t>jk</a:t>
            </a:r>
            <a:r>
              <a:rPr lang="en-US" sz="1600" dirty="0" smtClean="0"/>
              <a:t> Session</a:t>
            </a:r>
            <a:endParaRPr lang="en-US" sz="1600" dirty="0"/>
          </a:p>
        </p:txBody>
      </p:sp>
    </p:spTree>
    <p:extLst>
      <p:ext uri="{BB962C8B-B14F-4D97-AF65-F5344CB8AC3E}">
        <p14:creationId xmlns:p14="http://schemas.microsoft.com/office/powerpoint/2010/main" val="619705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scored Spectrograms during Control</a:t>
            </a:r>
            <a:endParaRPr lang="en-US" dirty="0"/>
          </a:p>
        </p:txBody>
      </p:sp>
      <p:pic>
        <p:nvPicPr>
          <p:cNvPr id="3" name="Picture 2"/>
          <p:cNvPicPr>
            <a:picLocks noChangeAspect="1"/>
          </p:cNvPicPr>
          <p:nvPr/>
        </p:nvPicPr>
        <p:blipFill>
          <a:blip r:embed="rId2"/>
          <a:stretch>
            <a:fillRect/>
          </a:stretch>
        </p:blipFill>
        <p:spPr>
          <a:xfrm>
            <a:off x="749301" y="1690146"/>
            <a:ext cx="5724345" cy="4809547"/>
          </a:xfrm>
          <a:prstGeom prst="rect">
            <a:avLst/>
          </a:prstGeom>
        </p:spPr>
      </p:pic>
      <p:sp>
        <p:nvSpPr>
          <p:cNvPr id="5" name="Rectangle 4"/>
          <p:cNvSpPr/>
          <p:nvPr/>
        </p:nvSpPr>
        <p:spPr>
          <a:xfrm>
            <a:off x="2857670" y="2515146"/>
            <a:ext cx="629092" cy="75593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58229" y="2515145"/>
            <a:ext cx="629092" cy="75593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81952" y="4961041"/>
            <a:ext cx="629092" cy="75593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22568" y="1410754"/>
            <a:ext cx="2502608" cy="369332"/>
          </a:xfrm>
          <a:prstGeom prst="rect">
            <a:avLst/>
          </a:prstGeom>
        </p:spPr>
        <p:txBody>
          <a:bodyPr wrap="none">
            <a:spAutoFit/>
          </a:bodyPr>
          <a:lstStyle/>
          <a:p>
            <a:r>
              <a:rPr lang="en-US" dirty="0" smtClean="0"/>
              <a:t> Combine </a:t>
            </a:r>
            <a:r>
              <a:rPr lang="en-US" dirty="0" err="1" smtClean="0"/>
              <a:t>df</a:t>
            </a:r>
            <a:r>
              <a:rPr lang="en-US" dirty="0" smtClean="0"/>
              <a:t> / </a:t>
            </a:r>
            <a:r>
              <a:rPr lang="en-US" dirty="0" err="1" smtClean="0"/>
              <a:t>jk</a:t>
            </a:r>
            <a:r>
              <a:rPr lang="en-US" dirty="0" smtClean="0"/>
              <a:t> sessions</a:t>
            </a:r>
          </a:p>
        </p:txBody>
      </p:sp>
      <p:sp>
        <p:nvSpPr>
          <p:cNvPr id="9" name="Rectangle 8"/>
          <p:cNvSpPr/>
          <p:nvPr/>
        </p:nvSpPr>
        <p:spPr>
          <a:xfrm>
            <a:off x="7946913" y="1506022"/>
            <a:ext cx="1678665" cy="369332"/>
          </a:xfrm>
          <a:prstGeom prst="rect">
            <a:avLst/>
          </a:prstGeom>
        </p:spPr>
        <p:txBody>
          <a:bodyPr wrap="none">
            <a:spAutoFit/>
          </a:bodyPr>
          <a:lstStyle/>
          <a:p>
            <a:r>
              <a:rPr lang="en-US" dirty="0" smtClean="0"/>
              <a:t>Only </a:t>
            </a:r>
            <a:r>
              <a:rPr lang="en-US" dirty="0" err="1" smtClean="0"/>
              <a:t>jk</a:t>
            </a:r>
            <a:r>
              <a:rPr lang="en-US" dirty="0" smtClean="0"/>
              <a:t> sessions</a:t>
            </a:r>
          </a:p>
        </p:txBody>
      </p:sp>
      <p:pic>
        <p:nvPicPr>
          <p:cNvPr id="10" name="Picture 9"/>
          <p:cNvPicPr>
            <a:picLocks noChangeAspect="1"/>
          </p:cNvPicPr>
          <p:nvPr/>
        </p:nvPicPr>
        <p:blipFill>
          <a:blip r:embed="rId3"/>
          <a:stretch>
            <a:fillRect/>
          </a:stretch>
        </p:blipFill>
        <p:spPr>
          <a:xfrm>
            <a:off x="6562545" y="1690688"/>
            <a:ext cx="4859795" cy="4635161"/>
          </a:xfrm>
          <a:prstGeom prst="rect">
            <a:avLst/>
          </a:prstGeom>
        </p:spPr>
      </p:pic>
    </p:spTree>
    <p:extLst>
      <p:ext uri="{BB962C8B-B14F-4D97-AF65-F5344CB8AC3E}">
        <p14:creationId xmlns:p14="http://schemas.microsoft.com/office/powerpoint/2010/main" val="160960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540811"/>
            <a:ext cx="10515600" cy="5534545"/>
          </a:xfrm>
        </p:spPr>
        <p:txBody>
          <a:bodyPr>
            <a:normAutofit fontScale="70000" lnSpcReduction="20000"/>
          </a:bodyPr>
          <a:lstStyle/>
          <a:p>
            <a:r>
              <a:rPr lang="en-US" dirty="0" smtClean="0"/>
              <a:t>All patients show beta-specific modulation</a:t>
            </a:r>
          </a:p>
          <a:p>
            <a:pPr lvl="1"/>
            <a:r>
              <a:rPr lang="en-US" dirty="0" smtClean="0"/>
              <a:t>Independent of control signal (power channel vs. time domain)</a:t>
            </a:r>
          </a:p>
          <a:p>
            <a:pPr lvl="1"/>
            <a:r>
              <a:rPr lang="en-US" dirty="0" smtClean="0"/>
              <a:t>Independent of stimulation (on vs. off)</a:t>
            </a:r>
          </a:p>
          <a:p>
            <a:pPr lvl="1"/>
            <a:r>
              <a:rPr lang="en-US" dirty="0" smtClean="0"/>
              <a:t>Independent of cursor estimation method (linear estimator or KF)</a:t>
            </a:r>
          </a:p>
          <a:p>
            <a:pPr marL="457200" lvl="1" indent="0">
              <a:buNone/>
            </a:pPr>
            <a:endParaRPr lang="en-US" dirty="0" smtClean="0"/>
          </a:p>
          <a:p>
            <a:r>
              <a:rPr lang="en-US" dirty="0" smtClean="0"/>
              <a:t>Patients 2 -3 can do the task well above chance level for extreme targets (middle targets have very low reach times– acquired by chance)</a:t>
            </a:r>
            <a:endParaRPr lang="en-US" dirty="0"/>
          </a:p>
          <a:p>
            <a:endParaRPr lang="en-US" dirty="0" smtClean="0"/>
          </a:p>
          <a:p>
            <a:r>
              <a:rPr lang="en-US" dirty="0" smtClean="0"/>
              <a:t>Patient 1 shows significant learning on extreme targets (bottom and top) when assist is off</a:t>
            </a:r>
          </a:p>
          <a:p>
            <a:endParaRPr lang="en-US" dirty="0"/>
          </a:p>
          <a:p>
            <a:r>
              <a:rPr lang="en-US" dirty="0" smtClean="0"/>
              <a:t>Look at phase amplitude coupling and then connect to PD therapy? </a:t>
            </a:r>
          </a:p>
          <a:p>
            <a:endParaRPr lang="en-US" dirty="0"/>
          </a:p>
          <a:p>
            <a:r>
              <a:rPr lang="en-US" dirty="0" smtClean="0"/>
              <a:t>Overall – selling point is new tool for closed-loop tool</a:t>
            </a:r>
          </a:p>
          <a:p>
            <a:pPr lvl="1"/>
            <a:r>
              <a:rPr lang="en-US" dirty="0" smtClean="0"/>
              <a:t>Currently implanted </a:t>
            </a:r>
          </a:p>
          <a:p>
            <a:r>
              <a:rPr lang="en-US" dirty="0" smtClean="0"/>
              <a:t>Discussion – </a:t>
            </a:r>
          </a:p>
          <a:p>
            <a:pPr lvl="1"/>
            <a:r>
              <a:rPr lang="en-US" dirty="0" smtClean="0"/>
              <a:t>Impact number of people at home</a:t>
            </a:r>
          </a:p>
          <a:p>
            <a:pPr lvl="1"/>
            <a:r>
              <a:rPr lang="en-US" dirty="0" smtClean="0"/>
              <a:t>Link to </a:t>
            </a:r>
            <a:r>
              <a:rPr lang="en-US" dirty="0" err="1" smtClean="0"/>
              <a:t>github</a:t>
            </a:r>
            <a:endParaRPr lang="en-US" dirty="0" smtClean="0"/>
          </a:p>
          <a:p>
            <a:pPr lvl="1"/>
            <a:r>
              <a:rPr lang="en-US" dirty="0" smtClean="0"/>
              <a:t>Citations to MDT – recharge battery, better latency</a:t>
            </a:r>
          </a:p>
          <a:p>
            <a:pPr lvl="1"/>
            <a:endParaRPr lang="en-US" dirty="0" smtClean="0"/>
          </a:p>
        </p:txBody>
      </p:sp>
    </p:spTree>
    <p:extLst>
      <p:ext uri="{BB962C8B-B14F-4D97-AF65-F5344CB8AC3E}">
        <p14:creationId xmlns:p14="http://schemas.microsoft.com/office/powerpoint/2010/main" val="248284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3"/>
          <p:cNvSpPr/>
          <p:nvPr/>
        </p:nvSpPr>
        <p:spPr>
          <a:xfrm rot="1966758">
            <a:off x="5769614" y="2663602"/>
            <a:ext cx="242387" cy="326171"/>
          </a:xfrm>
          <a:custGeom>
            <a:avLst/>
            <a:gdLst>
              <a:gd name="connsiteX0" fmla="*/ 340242 w 340242"/>
              <a:gd name="connsiteY0" fmla="*/ 489098 h 489098"/>
              <a:gd name="connsiteX1" fmla="*/ 148856 w 340242"/>
              <a:gd name="connsiteY1" fmla="*/ 170121 h 489098"/>
              <a:gd name="connsiteX2" fmla="*/ 0 w 340242"/>
              <a:gd name="connsiteY2" fmla="*/ 0 h 489098"/>
            </a:gdLst>
            <a:ahLst/>
            <a:cxnLst>
              <a:cxn ang="0">
                <a:pos x="connsiteX0" y="connsiteY0"/>
              </a:cxn>
              <a:cxn ang="0">
                <a:pos x="connsiteX1" y="connsiteY1"/>
              </a:cxn>
              <a:cxn ang="0">
                <a:pos x="connsiteX2" y="connsiteY2"/>
              </a:cxn>
            </a:cxnLst>
            <a:rect l="l" t="t" r="r" b="b"/>
            <a:pathLst>
              <a:path w="340242" h="489098">
                <a:moveTo>
                  <a:pt x="340242" y="489098"/>
                </a:moveTo>
                <a:cubicBezTo>
                  <a:pt x="272902" y="370367"/>
                  <a:pt x="205563" y="251637"/>
                  <a:pt x="148856" y="170121"/>
                </a:cubicBezTo>
                <a:cubicBezTo>
                  <a:pt x="92149" y="88605"/>
                  <a:pt x="46074" y="44302"/>
                  <a:pt x="0" y="0"/>
                </a:cubicBezTo>
              </a:path>
            </a:pathLst>
          </a:custGeom>
          <a:noFill/>
          <a:ln w="50800">
            <a:solidFill>
              <a:srgbClr val="487CAC"/>
            </a:solidFill>
            <a:prstDash val="sysDot"/>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45094" y="462003"/>
            <a:ext cx="1593459" cy="2184276"/>
            <a:chOff x="9107782" y="3681205"/>
            <a:chExt cx="2228112" cy="3164908"/>
          </a:xfrm>
        </p:grpSpPr>
        <p:grpSp>
          <p:nvGrpSpPr>
            <p:cNvPr id="20" name="Group 19"/>
            <p:cNvGrpSpPr/>
            <p:nvPr/>
          </p:nvGrpSpPr>
          <p:grpSpPr>
            <a:xfrm>
              <a:off x="9107782" y="3681205"/>
              <a:ext cx="2228112" cy="3164908"/>
              <a:chOff x="4198898" y="1353930"/>
              <a:chExt cx="2228112" cy="3164908"/>
            </a:xfrm>
          </p:grpSpPr>
          <p:pic>
            <p:nvPicPr>
              <p:cNvPr id="13"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100000" l="35954" r="76520">
                            <a14:foregroundMark x1="58176" y1="27203" x2="58176" y2="27203"/>
                            <a14:foregroundMark x1="58595" y1="24713" x2="58595" y2="24713"/>
                            <a14:foregroundMark x1="58176" y1="22031" x2="58176" y2="22031"/>
                            <a14:foregroundMark x1="59329" y1="22222" x2="59329" y2="22222"/>
                            <a14:backgroundMark x1="56918" y1="2490" x2="56918" y2="2490"/>
                            <a14:backgroundMark x1="44864" y1="958" x2="44864" y2="958"/>
                            <a14:backgroundMark x1="54403" y1="1341" x2="54403" y2="1341"/>
                          </a14:backgroundRemoval>
                        </a14:imgEffect>
                      </a14:imgLayer>
                    </a14:imgProps>
                  </a:ext>
                  <a:ext uri="{28A0092B-C50C-407E-A947-70E740481C1C}">
                    <a14:useLocalDpi xmlns:a14="http://schemas.microsoft.com/office/drawing/2010/main" val="0"/>
                  </a:ext>
                </a:extLst>
              </a:blip>
              <a:srcRect l="36671" t="-3135" r="23601"/>
              <a:stretch/>
            </p:blipFill>
            <p:spPr bwMode="auto">
              <a:xfrm>
                <a:off x="4198898" y="1353930"/>
                <a:ext cx="2228112" cy="3164908"/>
              </a:xfrm>
              <a:prstGeom prst="rect">
                <a:avLst/>
              </a:prstGeom>
              <a:ln w="25400">
                <a:solidFill>
                  <a:schemeClr val="tx1"/>
                </a:solidFill>
                <a:miter lim="800000"/>
                <a:headEnd/>
                <a:tailEnd/>
              </a:ln>
              <a:effectLst>
                <a:softEdge rad="112500"/>
              </a:effectLst>
              <a:extLst>
                <a:ext uri="{909E8E84-426E-40DD-AFC4-6F175D3DCCD1}">
                  <a14:hiddenFill xmlns:a14="http://schemas.microsoft.com/office/drawing/2010/main">
                    <a:solidFill>
                      <a:schemeClr val="accent1"/>
                    </a:solidFill>
                  </a14:hiddenFill>
                </a:ext>
              </a:extLst>
            </p:spPr>
          </p:pic>
          <p:sp>
            <p:nvSpPr>
              <p:cNvPr id="14" name="Arc 13"/>
              <p:cNvSpPr/>
              <p:nvPr/>
            </p:nvSpPr>
            <p:spPr>
              <a:xfrm>
                <a:off x="4754795" y="1561534"/>
                <a:ext cx="737389" cy="1520300"/>
              </a:xfrm>
              <a:prstGeom prst="arc">
                <a:avLst/>
              </a:prstGeom>
              <a:ln w="508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3131888" flipH="1" flipV="1">
                <a:off x="5356480" y="2341279"/>
                <a:ext cx="643689" cy="803030"/>
              </a:xfrm>
              <a:prstGeom prst="arc">
                <a:avLst/>
              </a:prstGeom>
              <a:ln w="50800">
                <a:solidFill>
                  <a:srgbClr val="00B05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5415849" y="3075542"/>
                <a:ext cx="666364" cy="658606"/>
              </a:xfrm>
              <a:prstGeom prst="line">
                <a:avLst/>
              </a:prstGeom>
              <a:ln w="508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8" name="Arc 17"/>
            <p:cNvSpPr/>
            <p:nvPr/>
          </p:nvSpPr>
          <p:spPr>
            <a:xfrm rot="3907942">
              <a:off x="10146447" y="5776777"/>
              <a:ext cx="595284" cy="1136648"/>
            </a:xfrm>
            <a:prstGeom prst="arc">
              <a:avLst/>
            </a:prstGeom>
            <a:ln w="508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5" name="TextBox 34"/>
          <p:cNvSpPr txBox="1"/>
          <p:nvPr/>
        </p:nvSpPr>
        <p:spPr>
          <a:xfrm>
            <a:off x="4062924" y="245550"/>
            <a:ext cx="2954332" cy="369332"/>
          </a:xfrm>
          <a:prstGeom prst="rect">
            <a:avLst/>
          </a:prstGeom>
          <a:noFill/>
        </p:spPr>
        <p:txBody>
          <a:bodyPr wrap="square" rtlCol="0">
            <a:spAutoFit/>
          </a:bodyPr>
          <a:lstStyle/>
          <a:p>
            <a:pPr algn="ctr"/>
            <a:r>
              <a:rPr lang="en-US" dirty="0" smtClean="0">
                <a:solidFill>
                  <a:srgbClr val="00B050"/>
                </a:solidFill>
                <a:latin typeface="+mj-lt"/>
                <a:cs typeface="Arial" panose="020B0604020202020204" pitchFamily="34" charset="0"/>
              </a:rPr>
              <a:t>Cortical Sensing</a:t>
            </a:r>
            <a:endParaRPr lang="en-US" dirty="0">
              <a:solidFill>
                <a:srgbClr val="00B050"/>
              </a:solidFill>
              <a:latin typeface="+mj-lt"/>
              <a:cs typeface="Arial" panose="020B0604020202020204" pitchFamily="34" charset="0"/>
            </a:endParaRPr>
          </a:p>
        </p:txBody>
      </p:sp>
      <p:sp>
        <p:nvSpPr>
          <p:cNvPr id="36" name="TextBox 35"/>
          <p:cNvSpPr txBox="1"/>
          <p:nvPr/>
        </p:nvSpPr>
        <p:spPr>
          <a:xfrm>
            <a:off x="5321044" y="2681396"/>
            <a:ext cx="585434" cy="369332"/>
          </a:xfrm>
          <a:prstGeom prst="rect">
            <a:avLst/>
          </a:prstGeom>
          <a:noFill/>
        </p:spPr>
        <p:txBody>
          <a:bodyPr wrap="square" rtlCol="0">
            <a:spAutoFit/>
          </a:bodyPr>
          <a:lstStyle/>
          <a:p>
            <a:pPr algn="ctr"/>
            <a:r>
              <a:rPr lang="en-US" dirty="0" smtClean="0">
                <a:solidFill>
                  <a:srgbClr val="487CAC"/>
                </a:solidFill>
                <a:latin typeface="+mj-lt"/>
                <a:cs typeface="Arial" panose="020B0604020202020204" pitchFamily="34" charset="0"/>
              </a:rPr>
              <a:t>Link</a:t>
            </a:r>
            <a:endParaRPr lang="en-US" dirty="0" smtClean="0">
              <a:solidFill>
                <a:srgbClr val="487CAC"/>
              </a:solidFill>
              <a:latin typeface="+mj-lt"/>
              <a:cs typeface="Arial" panose="020B0604020202020204" pitchFamily="34" charset="0"/>
            </a:endParaRPr>
          </a:p>
        </p:txBody>
      </p:sp>
      <p:sp>
        <p:nvSpPr>
          <p:cNvPr id="40" name="Freeform 39"/>
          <p:cNvSpPr/>
          <p:nvPr/>
        </p:nvSpPr>
        <p:spPr>
          <a:xfrm>
            <a:off x="2982647" y="1046394"/>
            <a:ext cx="1838037" cy="418359"/>
          </a:xfrm>
          <a:custGeom>
            <a:avLst/>
            <a:gdLst>
              <a:gd name="connsiteX0" fmla="*/ 8985 w 1139954"/>
              <a:gd name="connsiteY0" fmla="*/ 508432 h 508432"/>
              <a:gd name="connsiteX1" fmla="*/ 165396 w 1139954"/>
              <a:gd name="connsiteY1" fmla="*/ 75296 h 508432"/>
              <a:gd name="connsiteX2" fmla="*/ 1139954 w 1139954"/>
              <a:gd name="connsiteY2" fmla="*/ 3106 h 508432"/>
            </a:gdLst>
            <a:ahLst/>
            <a:cxnLst>
              <a:cxn ang="0">
                <a:pos x="connsiteX0" y="connsiteY0"/>
              </a:cxn>
              <a:cxn ang="0">
                <a:pos x="connsiteX1" y="connsiteY1"/>
              </a:cxn>
              <a:cxn ang="0">
                <a:pos x="connsiteX2" y="connsiteY2"/>
              </a:cxn>
            </a:cxnLst>
            <a:rect l="l" t="t" r="r" b="b"/>
            <a:pathLst>
              <a:path w="1139954" h="508432">
                <a:moveTo>
                  <a:pt x="8985" y="508432"/>
                </a:moveTo>
                <a:cubicBezTo>
                  <a:pt x="-7057" y="333974"/>
                  <a:pt x="-23099" y="159517"/>
                  <a:pt x="165396" y="75296"/>
                </a:cubicBezTo>
                <a:cubicBezTo>
                  <a:pt x="353891" y="-8925"/>
                  <a:pt x="746922" y="-2910"/>
                  <a:pt x="1139954" y="3106"/>
                </a:cubicBezTo>
              </a:path>
            </a:pathLst>
          </a:custGeom>
          <a:noFill/>
          <a:ln w="50800">
            <a:solidFill>
              <a:schemeClr val="accent2"/>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2" name="TextBox 41"/>
          <p:cNvSpPr txBox="1"/>
          <p:nvPr/>
        </p:nvSpPr>
        <p:spPr>
          <a:xfrm>
            <a:off x="1677627" y="237486"/>
            <a:ext cx="2954332" cy="646331"/>
          </a:xfrm>
          <a:prstGeom prst="rect">
            <a:avLst/>
          </a:prstGeom>
          <a:noFill/>
        </p:spPr>
        <p:txBody>
          <a:bodyPr wrap="square" rtlCol="0">
            <a:spAutoFit/>
          </a:bodyPr>
          <a:lstStyle/>
          <a:p>
            <a:pPr algn="ctr"/>
            <a:r>
              <a:rPr lang="en-US" dirty="0" smtClean="0">
                <a:solidFill>
                  <a:schemeClr val="accent2"/>
                </a:solidFill>
                <a:latin typeface="+mj-lt"/>
                <a:cs typeface="Arial" panose="020B0604020202020204" pitchFamily="34" charset="0"/>
              </a:rPr>
              <a:t>Volitional Control of Neural Activity with Visual Feedback</a:t>
            </a:r>
            <a:endParaRPr lang="en-US" dirty="0">
              <a:solidFill>
                <a:schemeClr val="accent2"/>
              </a:solidFill>
              <a:latin typeface="+mj-lt"/>
              <a:cs typeface="Arial" panose="020B0604020202020204" pitchFamily="34" charset="0"/>
            </a:endParaRPr>
          </a:p>
        </p:txBody>
      </p:sp>
      <p:cxnSp>
        <p:nvCxnSpPr>
          <p:cNvPr id="51" name="Straight Connector 50"/>
          <p:cNvCxnSpPr/>
          <p:nvPr/>
        </p:nvCxnSpPr>
        <p:spPr>
          <a:xfrm flipV="1">
            <a:off x="999277" y="6074992"/>
            <a:ext cx="1306195" cy="512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929131" y="6001162"/>
            <a:ext cx="136358" cy="15240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683621" y="6001162"/>
            <a:ext cx="136358" cy="152400"/>
          </a:xfrm>
          <a:prstGeom prst="line">
            <a:avLst/>
          </a:prstGeom>
          <a:ln w="25400">
            <a:solidFill>
              <a:srgbClr val="487CAC"/>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86154" y="6130760"/>
            <a:ext cx="1025437" cy="646331"/>
          </a:xfrm>
          <a:prstGeom prst="rect">
            <a:avLst/>
          </a:prstGeom>
          <a:noFill/>
        </p:spPr>
        <p:txBody>
          <a:bodyPr wrap="square" rtlCol="0">
            <a:spAutoFit/>
          </a:bodyPr>
          <a:lstStyle/>
          <a:p>
            <a:pPr algn="ctr"/>
            <a:r>
              <a:rPr lang="en-US" dirty="0" err="1" smtClean="0">
                <a:solidFill>
                  <a:srgbClr val="00B050"/>
                </a:solidFill>
                <a:latin typeface="+mj-lt"/>
                <a:cs typeface="Arial" panose="020B0604020202020204" pitchFamily="34" charset="0"/>
              </a:rPr>
              <a:t>Targ</a:t>
            </a:r>
            <a:r>
              <a:rPr lang="en-US" dirty="0" smtClean="0">
                <a:solidFill>
                  <a:srgbClr val="00B050"/>
                </a:solidFill>
                <a:latin typeface="+mj-lt"/>
                <a:cs typeface="Arial" panose="020B0604020202020204" pitchFamily="34" charset="0"/>
              </a:rPr>
              <a:t> #3 </a:t>
            </a:r>
            <a:r>
              <a:rPr lang="en-US" dirty="0" smtClean="0">
                <a:solidFill>
                  <a:srgbClr val="00B050"/>
                </a:solidFill>
                <a:latin typeface="+mj-lt"/>
                <a:cs typeface="Arial" panose="020B0604020202020204" pitchFamily="34" charset="0"/>
              </a:rPr>
              <a:t>On</a:t>
            </a:r>
            <a:endParaRPr lang="en-US" dirty="0">
              <a:solidFill>
                <a:srgbClr val="00B050"/>
              </a:solidFill>
              <a:latin typeface="+mj-lt"/>
              <a:cs typeface="Arial" panose="020B0604020202020204" pitchFamily="34" charset="0"/>
            </a:endParaRPr>
          </a:p>
        </p:txBody>
      </p:sp>
      <p:sp>
        <p:nvSpPr>
          <p:cNvPr id="58" name="TextBox 57"/>
          <p:cNvSpPr txBox="1"/>
          <p:nvPr/>
        </p:nvSpPr>
        <p:spPr>
          <a:xfrm>
            <a:off x="1210511" y="5356618"/>
            <a:ext cx="1183145" cy="646331"/>
          </a:xfrm>
          <a:prstGeom prst="rect">
            <a:avLst/>
          </a:prstGeom>
          <a:noFill/>
        </p:spPr>
        <p:txBody>
          <a:bodyPr wrap="none" rtlCol="0">
            <a:spAutoFit/>
          </a:bodyPr>
          <a:lstStyle/>
          <a:p>
            <a:pPr algn="ctr"/>
            <a:r>
              <a:rPr lang="en-US" dirty="0" smtClean="0">
                <a:solidFill>
                  <a:srgbClr val="0070C0"/>
                </a:solidFill>
                <a:latin typeface="+mj-lt"/>
                <a:cs typeface="Arial" panose="020B0604020202020204" pitchFamily="34" charset="0"/>
              </a:rPr>
              <a:t>Cursor </a:t>
            </a:r>
            <a:r>
              <a:rPr lang="en-US" dirty="0" smtClean="0">
                <a:solidFill>
                  <a:srgbClr val="0070C0"/>
                </a:solidFill>
                <a:latin typeface="+mj-lt"/>
                <a:cs typeface="Arial" panose="020B0604020202020204" pitchFamily="34" charset="0"/>
              </a:rPr>
              <a:t>In </a:t>
            </a:r>
          </a:p>
          <a:p>
            <a:pPr algn="ctr"/>
            <a:r>
              <a:rPr lang="en-US" dirty="0" smtClean="0">
                <a:solidFill>
                  <a:srgbClr val="0070C0"/>
                </a:solidFill>
                <a:latin typeface="+mj-lt"/>
                <a:cs typeface="Arial" panose="020B0604020202020204" pitchFamily="34" charset="0"/>
              </a:rPr>
              <a:t>Target (+1)</a:t>
            </a:r>
            <a:endParaRPr lang="en-US" dirty="0">
              <a:solidFill>
                <a:srgbClr val="0070C0"/>
              </a:solidFill>
              <a:latin typeface="+mj-lt"/>
              <a:cs typeface="Arial" panose="020B0604020202020204" pitchFamily="34" charset="0"/>
            </a:endParaRPr>
          </a:p>
        </p:txBody>
      </p:sp>
      <p:cxnSp>
        <p:nvCxnSpPr>
          <p:cNvPr id="59" name="Straight Connector 58"/>
          <p:cNvCxnSpPr/>
          <p:nvPr/>
        </p:nvCxnSpPr>
        <p:spPr>
          <a:xfrm flipV="1">
            <a:off x="2237293" y="6001162"/>
            <a:ext cx="136358" cy="1524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488982" y="6130760"/>
            <a:ext cx="902811" cy="369332"/>
          </a:xfrm>
          <a:prstGeom prst="rect">
            <a:avLst/>
          </a:prstGeom>
          <a:noFill/>
        </p:spPr>
        <p:txBody>
          <a:bodyPr wrap="none" rtlCol="0">
            <a:spAutoFit/>
          </a:bodyPr>
          <a:lstStyle/>
          <a:p>
            <a:pPr algn="ctr"/>
            <a:r>
              <a:rPr lang="en-US" dirty="0" smtClean="0">
                <a:latin typeface="+mj-lt"/>
                <a:cs typeface="Arial" panose="020B0604020202020204" pitchFamily="34" charset="0"/>
              </a:rPr>
              <a:t>ITI: 1.2s</a:t>
            </a:r>
            <a:endParaRPr lang="en-US" dirty="0">
              <a:latin typeface="+mj-lt"/>
              <a:cs typeface="Arial" panose="020B0604020202020204" pitchFamily="34" charset="0"/>
            </a:endParaRPr>
          </a:p>
        </p:txBody>
      </p:sp>
      <p:sp>
        <p:nvSpPr>
          <p:cNvPr id="7" name="Freeform 6"/>
          <p:cNvSpPr/>
          <p:nvPr/>
        </p:nvSpPr>
        <p:spPr>
          <a:xfrm>
            <a:off x="4971380" y="3962880"/>
            <a:ext cx="731917" cy="834049"/>
          </a:xfrm>
          <a:custGeom>
            <a:avLst/>
            <a:gdLst>
              <a:gd name="connsiteX0" fmla="*/ 625642 w 658058"/>
              <a:gd name="connsiteY0" fmla="*/ 165811 h 519075"/>
              <a:gd name="connsiteX1" fmla="*/ 625642 w 658058"/>
              <a:gd name="connsiteY1" fmla="*/ 406442 h 519075"/>
              <a:gd name="connsiteX2" fmla="*/ 288758 w 658058"/>
              <a:gd name="connsiteY2" fmla="*/ 518737 h 519075"/>
              <a:gd name="connsiteX3" fmla="*/ 160421 w 658058"/>
              <a:gd name="connsiteY3" fmla="*/ 374358 h 519075"/>
              <a:gd name="connsiteX4" fmla="*/ 160421 w 658058"/>
              <a:gd name="connsiteY4" fmla="*/ 374358 h 519075"/>
              <a:gd name="connsiteX5" fmla="*/ 224590 w 658058"/>
              <a:gd name="connsiteY5" fmla="*/ 165811 h 519075"/>
              <a:gd name="connsiteX6" fmla="*/ 208547 w 658058"/>
              <a:gd name="connsiteY6" fmla="*/ 5390 h 519075"/>
              <a:gd name="connsiteX7" fmla="*/ 0 w 658058"/>
              <a:gd name="connsiteY7" fmla="*/ 53516 h 5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058" h="519075">
                <a:moveTo>
                  <a:pt x="625642" y="165811"/>
                </a:moveTo>
                <a:cubicBezTo>
                  <a:pt x="653715" y="256716"/>
                  <a:pt x="681789" y="347621"/>
                  <a:pt x="625642" y="406442"/>
                </a:cubicBezTo>
                <a:cubicBezTo>
                  <a:pt x="569495" y="465263"/>
                  <a:pt x="366295" y="524084"/>
                  <a:pt x="288758" y="518737"/>
                </a:cubicBezTo>
                <a:cubicBezTo>
                  <a:pt x="211221" y="513390"/>
                  <a:pt x="160421" y="374358"/>
                  <a:pt x="160421" y="374358"/>
                </a:cubicBezTo>
                <a:lnTo>
                  <a:pt x="160421" y="374358"/>
                </a:lnTo>
                <a:cubicBezTo>
                  <a:pt x="171116" y="339600"/>
                  <a:pt x="216569" y="227306"/>
                  <a:pt x="224590" y="165811"/>
                </a:cubicBezTo>
                <a:cubicBezTo>
                  <a:pt x="232611" y="104316"/>
                  <a:pt x="245979" y="24106"/>
                  <a:pt x="208547" y="5390"/>
                </a:cubicBezTo>
                <a:cubicBezTo>
                  <a:pt x="171115" y="-13326"/>
                  <a:pt x="85557" y="20095"/>
                  <a:pt x="0" y="53516"/>
                </a:cubicBezTo>
              </a:path>
            </a:pathLst>
          </a:custGeom>
          <a:noFill/>
          <a:ln w="5080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510111" y="1342510"/>
            <a:ext cx="4555957" cy="3265296"/>
            <a:chOff x="52914" y="1678674"/>
            <a:chExt cx="4555957" cy="3265296"/>
          </a:xfrm>
        </p:grpSpPr>
        <p:pic>
          <p:nvPicPr>
            <p:cNvPr id="2" name="Picture 1"/>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22485"/>
            <a:stretch/>
          </p:blipFill>
          <p:spPr>
            <a:xfrm>
              <a:off x="52914" y="1678674"/>
              <a:ext cx="4555957" cy="3265296"/>
            </a:xfrm>
            <a:prstGeom prst="rect">
              <a:avLst/>
            </a:prstGeom>
          </p:spPr>
        </p:pic>
        <p:sp>
          <p:nvSpPr>
            <p:cNvPr id="12" name="Rectangle 11"/>
            <p:cNvSpPr/>
            <p:nvPr/>
          </p:nvSpPr>
          <p:spPr>
            <a:xfrm>
              <a:off x="754843" y="1815817"/>
              <a:ext cx="3236117" cy="1986465"/>
            </a:xfrm>
            <a:prstGeom prst="rect">
              <a:avLst/>
            </a:prstGeom>
            <a:solidFill>
              <a:srgbClr val="3636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279" y="1763176"/>
              <a:ext cx="2954332" cy="369332"/>
            </a:xfrm>
            <a:prstGeom prst="rect">
              <a:avLst/>
            </a:prstGeom>
            <a:noFill/>
          </p:spPr>
          <p:txBody>
            <a:bodyPr wrap="square" rtlCol="0">
              <a:spAutoFit/>
            </a:bodyPr>
            <a:lstStyle/>
            <a:p>
              <a:pPr algn="ctr"/>
              <a:r>
                <a:rPr lang="en-US" dirty="0" smtClean="0">
                  <a:solidFill>
                    <a:schemeClr val="bg1"/>
                  </a:solidFill>
                  <a:latin typeface="+mj-lt"/>
                  <a:cs typeface="Arial" panose="020B0604020202020204" pitchFamily="34" charset="0"/>
                </a:rPr>
                <a:t>Custom BMI Game</a:t>
              </a:r>
              <a:endParaRPr lang="en-US" dirty="0">
                <a:solidFill>
                  <a:schemeClr val="bg1"/>
                </a:solidFill>
                <a:latin typeface="+mj-lt"/>
                <a:cs typeface="Arial" panose="020B0604020202020204" pitchFamily="34" charset="0"/>
              </a:endParaRPr>
            </a:p>
          </p:txBody>
        </p:sp>
        <p:pic>
          <p:nvPicPr>
            <p:cNvPr id="5" name="Picture 4"/>
            <p:cNvPicPr>
              <a:picLocks noChangeAspect="1"/>
            </p:cNvPicPr>
            <p:nvPr/>
          </p:nvPicPr>
          <p:blipFill rotWithShape="1">
            <a:blip r:embed="rId7"/>
            <a:srcRect l="71272" t="7775" r="7762" b="49149"/>
            <a:stretch/>
          </p:blipFill>
          <p:spPr>
            <a:xfrm>
              <a:off x="1977788" y="2182168"/>
              <a:ext cx="1760090" cy="1392808"/>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rotWithShape="1">
            <a:blip r:embed="rId7"/>
            <a:srcRect l="58486" t="3700" r="30972" b="52705"/>
            <a:stretch/>
          </p:blipFill>
          <p:spPr>
            <a:xfrm>
              <a:off x="1122191" y="2191153"/>
              <a:ext cx="860539" cy="1369948"/>
            </a:xfrm>
            <a:prstGeom prst="rect">
              <a:avLst/>
            </a:prstGeom>
          </p:spPr>
        </p:pic>
      </p:grpSp>
      <p:sp>
        <p:nvSpPr>
          <p:cNvPr id="61" name="TextBox 60"/>
          <p:cNvSpPr txBox="1"/>
          <p:nvPr/>
        </p:nvSpPr>
        <p:spPr>
          <a:xfrm>
            <a:off x="2448702" y="6130760"/>
            <a:ext cx="926671" cy="646331"/>
          </a:xfrm>
          <a:prstGeom prst="rect">
            <a:avLst/>
          </a:prstGeom>
          <a:noFill/>
        </p:spPr>
        <p:txBody>
          <a:bodyPr wrap="square" rtlCol="0">
            <a:spAutoFit/>
          </a:bodyPr>
          <a:lstStyle/>
          <a:p>
            <a:pPr algn="ctr"/>
            <a:r>
              <a:rPr lang="en-US" dirty="0" err="1" smtClean="0">
                <a:solidFill>
                  <a:srgbClr val="00B050"/>
                </a:solidFill>
                <a:latin typeface="+mj-lt"/>
                <a:cs typeface="Arial" panose="020B0604020202020204" pitchFamily="34" charset="0"/>
              </a:rPr>
              <a:t>Targ</a:t>
            </a:r>
            <a:r>
              <a:rPr lang="en-US" dirty="0" smtClean="0">
                <a:solidFill>
                  <a:srgbClr val="00B050"/>
                </a:solidFill>
                <a:latin typeface="+mj-lt"/>
                <a:cs typeface="Arial" panose="020B0604020202020204" pitchFamily="34" charset="0"/>
              </a:rPr>
              <a:t> #</a:t>
            </a:r>
            <a:r>
              <a:rPr lang="en-US" dirty="0" smtClean="0">
                <a:solidFill>
                  <a:srgbClr val="00B050"/>
                </a:solidFill>
                <a:latin typeface="+mj-lt"/>
                <a:cs typeface="Arial" panose="020B0604020202020204" pitchFamily="34" charset="0"/>
              </a:rPr>
              <a:t>1 On</a:t>
            </a:r>
            <a:endParaRPr lang="en-US" dirty="0">
              <a:solidFill>
                <a:srgbClr val="00B050"/>
              </a:solidFill>
              <a:latin typeface="+mj-lt"/>
              <a:cs typeface="Arial" panose="020B0604020202020204" pitchFamily="34" charset="0"/>
            </a:endParaRPr>
          </a:p>
        </p:txBody>
      </p:sp>
      <p:cxnSp>
        <p:nvCxnSpPr>
          <p:cNvPr id="71" name="Straight Connector 70"/>
          <p:cNvCxnSpPr/>
          <p:nvPr/>
        </p:nvCxnSpPr>
        <p:spPr>
          <a:xfrm flipV="1">
            <a:off x="3018055" y="6077556"/>
            <a:ext cx="2209264"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950138" y="6001162"/>
            <a:ext cx="136358" cy="15240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596802" y="6001162"/>
            <a:ext cx="136358" cy="1524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420843" y="6130760"/>
            <a:ext cx="902812" cy="369332"/>
          </a:xfrm>
          <a:prstGeom prst="rect">
            <a:avLst/>
          </a:prstGeom>
          <a:noFill/>
        </p:spPr>
        <p:txBody>
          <a:bodyPr wrap="none" rtlCol="0">
            <a:spAutoFit/>
          </a:bodyPr>
          <a:lstStyle/>
          <a:p>
            <a:pPr algn="ctr"/>
            <a:r>
              <a:rPr lang="en-US" dirty="0" smtClean="0">
                <a:latin typeface="+mj-lt"/>
                <a:cs typeface="Arial" panose="020B0604020202020204" pitchFamily="34" charset="0"/>
              </a:rPr>
              <a:t>ITI: 1.2s</a:t>
            </a:r>
            <a:endParaRPr lang="en-US" dirty="0">
              <a:latin typeface="+mj-lt"/>
              <a:cs typeface="Arial" panose="020B0604020202020204" pitchFamily="34" charset="0"/>
            </a:endParaRPr>
          </a:p>
        </p:txBody>
      </p:sp>
      <p:cxnSp>
        <p:nvCxnSpPr>
          <p:cNvPr id="95" name="Straight Connector 94"/>
          <p:cNvCxnSpPr/>
          <p:nvPr/>
        </p:nvCxnSpPr>
        <p:spPr>
          <a:xfrm flipV="1">
            <a:off x="5156866" y="6001162"/>
            <a:ext cx="136358" cy="1524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945491" y="5356618"/>
            <a:ext cx="1268296" cy="646331"/>
          </a:xfrm>
          <a:prstGeom prst="rect">
            <a:avLst/>
          </a:prstGeom>
          <a:noFill/>
        </p:spPr>
        <p:txBody>
          <a:bodyPr wrap="none" rtlCol="0">
            <a:spAutoFit/>
          </a:bodyPr>
          <a:lstStyle/>
          <a:p>
            <a:pPr algn="ctr"/>
            <a:r>
              <a:rPr lang="en-US" dirty="0" smtClean="0">
                <a:solidFill>
                  <a:srgbClr val="FF0000"/>
                </a:solidFill>
                <a:latin typeface="+mj-lt"/>
                <a:cs typeface="Arial" panose="020B0604020202020204" pitchFamily="34" charset="0"/>
              </a:rPr>
              <a:t>Timeout</a:t>
            </a:r>
          </a:p>
          <a:p>
            <a:pPr algn="ctr"/>
            <a:r>
              <a:rPr lang="en-US" dirty="0" smtClean="0">
                <a:solidFill>
                  <a:srgbClr val="FF0000"/>
                </a:solidFill>
                <a:latin typeface="+mj-lt"/>
                <a:cs typeface="Arial" panose="020B0604020202020204" pitchFamily="34" charset="0"/>
              </a:rPr>
              <a:t>(15 -60 sec)</a:t>
            </a:r>
            <a:endParaRPr lang="en-US" dirty="0">
              <a:solidFill>
                <a:srgbClr val="FF0000"/>
              </a:solidFill>
              <a:latin typeface="+mj-lt"/>
              <a:cs typeface="Arial" panose="020B0604020202020204" pitchFamily="34" charset="0"/>
            </a:endParaRPr>
          </a:p>
        </p:txBody>
      </p:sp>
      <p:pic>
        <p:nvPicPr>
          <p:cNvPr id="22" name="Picture 2" descr="Untitled-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3164" t="39151" r="5889" b="38291"/>
          <a:stretch/>
        </p:blipFill>
        <p:spPr bwMode="auto">
          <a:xfrm>
            <a:off x="5417406" y="3092499"/>
            <a:ext cx="534469" cy="13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69"/>
          <p:cNvSpPr txBox="1"/>
          <p:nvPr/>
        </p:nvSpPr>
        <p:spPr>
          <a:xfrm>
            <a:off x="727203" y="5070122"/>
            <a:ext cx="2007665" cy="369332"/>
          </a:xfrm>
          <a:prstGeom prst="rect">
            <a:avLst/>
          </a:prstGeom>
          <a:noFill/>
        </p:spPr>
        <p:txBody>
          <a:bodyPr wrap="none" rtlCol="0">
            <a:spAutoFit/>
          </a:bodyPr>
          <a:lstStyle/>
          <a:p>
            <a:r>
              <a:rPr lang="en-US" b="1" dirty="0" smtClean="0">
                <a:solidFill>
                  <a:schemeClr val="tx1">
                    <a:lumMod val="65000"/>
                    <a:lumOff val="35000"/>
                  </a:schemeClr>
                </a:solidFill>
              </a:rPr>
              <a:t>Point-Scoring Trials</a:t>
            </a:r>
            <a:endParaRPr lang="en-US" b="1" dirty="0">
              <a:solidFill>
                <a:schemeClr val="tx1">
                  <a:lumMod val="65000"/>
                  <a:lumOff val="35000"/>
                </a:schemeClr>
              </a:solidFill>
            </a:endParaRPr>
          </a:p>
        </p:txBody>
      </p:sp>
      <p:sp>
        <p:nvSpPr>
          <p:cNvPr id="100" name="TextBox 99"/>
          <p:cNvSpPr txBox="1"/>
          <p:nvPr/>
        </p:nvSpPr>
        <p:spPr>
          <a:xfrm>
            <a:off x="3493097" y="5070122"/>
            <a:ext cx="1560171" cy="369332"/>
          </a:xfrm>
          <a:prstGeom prst="rect">
            <a:avLst/>
          </a:prstGeom>
          <a:noFill/>
        </p:spPr>
        <p:txBody>
          <a:bodyPr wrap="none" rtlCol="0">
            <a:spAutoFit/>
          </a:bodyPr>
          <a:lstStyle/>
          <a:p>
            <a:r>
              <a:rPr lang="en-US" b="1" dirty="0" smtClean="0">
                <a:solidFill>
                  <a:schemeClr val="tx1">
                    <a:lumMod val="65000"/>
                    <a:lumOff val="35000"/>
                  </a:schemeClr>
                </a:solidFill>
              </a:rPr>
              <a:t>Timeout Trials</a:t>
            </a:r>
            <a:endParaRPr lang="en-US" b="1" dirty="0">
              <a:solidFill>
                <a:schemeClr val="tx1">
                  <a:lumMod val="65000"/>
                  <a:lumOff val="35000"/>
                </a:schemeClr>
              </a:solidFill>
            </a:endParaRPr>
          </a:p>
        </p:txBody>
      </p:sp>
      <p:sp>
        <p:nvSpPr>
          <p:cNvPr id="72" name="TextBox 71"/>
          <p:cNvSpPr txBox="1"/>
          <p:nvPr/>
        </p:nvSpPr>
        <p:spPr>
          <a:xfrm>
            <a:off x="9389659" y="861728"/>
            <a:ext cx="936667" cy="369332"/>
          </a:xfrm>
          <a:prstGeom prst="rect">
            <a:avLst/>
          </a:prstGeom>
          <a:noFill/>
        </p:spPr>
        <p:txBody>
          <a:bodyPr wrap="none" rtlCol="0">
            <a:spAutoFit/>
          </a:bodyPr>
          <a:lstStyle/>
          <a:p>
            <a:r>
              <a:rPr lang="en-US" dirty="0" smtClean="0"/>
              <a:t>Figure 1</a:t>
            </a:r>
            <a:endParaRPr lang="en-US" dirty="0"/>
          </a:p>
        </p:txBody>
      </p:sp>
    </p:spTree>
    <p:extLst>
      <p:ext uri="{BB962C8B-B14F-4D97-AF65-F5344CB8AC3E}">
        <p14:creationId xmlns:p14="http://schemas.microsoft.com/office/powerpoint/2010/main" val="302640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Learning Figure	s</a:t>
            </a:r>
            <a:endParaRPr lang="en-US" dirty="0"/>
          </a:p>
        </p:txBody>
      </p:sp>
      <p:sp>
        <p:nvSpPr>
          <p:cNvPr id="3" name="Content Placeholder 2"/>
          <p:cNvSpPr>
            <a:spLocks noGrp="1"/>
          </p:cNvSpPr>
          <p:nvPr>
            <p:ph idx="1"/>
          </p:nvPr>
        </p:nvSpPr>
        <p:spPr/>
        <p:txBody>
          <a:bodyPr/>
          <a:lstStyle/>
          <a:p>
            <a:r>
              <a:rPr lang="en-US" dirty="0" smtClean="0"/>
              <a:t>Errors in p-values</a:t>
            </a:r>
          </a:p>
          <a:p>
            <a:r>
              <a:rPr lang="en-US" dirty="0" smtClean="0"/>
              <a:t>Remedied here!</a:t>
            </a:r>
            <a:endParaRPr lang="en-US" dirty="0"/>
          </a:p>
        </p:txBody>
      </p:sp>
    </p:spTree>
    <p:extLst>
      <p:ext uri="{BB962C8B-B14F-4D97-AF65-F5344CB8AC3E}">
        <p14:creationId xmlns:p14="http://schemas.microsoft.com/office/powerpoint/2010/main" val="3730129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218" y="532667"/>
            <a:ext cx="6780952" cy="421904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856144602"/>
              </p:ext>
            </p:extLst>
          </p:nvPr>
        </p:nvGraphicFramePr>
        <p:xfrm>
          <a:off x="1981040" y="5132506"/>
          <a:ext cx="8081308" cy="1301708"/>
        </p:xfrm>
        <a:graphic>
          <a:graphicData uri="http://schemas.openxmlformats.org/drawingml/2006/table">
            <a:tbl>
              <a:tblPr firstRow="1" firstCol="1" bandRow="1">
                <a:tableStyleId>{5940675A-B579-460E-94D1-54222C63F5DA}</a:tableStyleId>
              </a:tblPr>
              <a:tblGrid>
                <a:gridCol w="784969">
                  <a:extLst>
                    <a:ext uri="{9D8B030D-6E8A-4147-A177-3AD203B41FA5}">
                      <a16:colId xmlns:a16="http://schemas.microsoft.com/office/drawing/2014/main" val="2910669157"/>
                    </a:ext>
                  </a:extLst>
                </a:gridCol>
                <a:gridCol w="900782">
                  <a:extLst>
                    <a:ext uri="{9D8B030D-6E8A-4147-A177-3AD203B41FA5}">
                      <a16:colId xmlns:a16="http://schemas.microsoft.com/office/drawing/2014/main" val="2285688832"/>
                    </a:ext>
                  </a:extLst>
                </a:gridCol>
                <a:gridCol w="784968">
                  <a:extLst>
                    <a:ext uri="{9D8B030D-6E8A-4147-A177-3AD203B41FA5}">
                      <a16:colId xmlns:a16="http://schemas.microsoft.com/office/drawing/2014/main" val="4174968275"/>
                    </a:ext>
                  </a:extLst>
                </a:gridCol>
                <a:gridCol w="1647146">
                  <a:extLst>
                    <a:ext uri="{9D8B030D-6E8A-4147-A177-3AD203B41FA5}">
                      <a16:colId xmlns:a16="http://schemas.microsoft.com/office/drawing/2014/main" val="69991028"/>
                    </a:ext>
                  </a:extLst>
                </a:gridCol>
                <a:gridCol w="1209621">
                  <a:extLst>
                    <a:ext uri="{9D8B030D-6E8A-4147-A177-3AD203B41FA5}">
                      <a16:colId xmlns:a16="http://schemas.microsoft.com/office/drawing/2014/main" val="793422138"/>
                    </a:ext>
                  </a:extLst>
                </a:gridCol>
                <a:gridCol w="1312569">
                  <a:extLst>
                    <a:ext uri="{9D8B030D-6E8A-4147-A177-3AD203B41FA5}">
                      <a16:colId xmlns:a16="http://schemas.microsoft.com/office/drawing/2014/main" val="568228585"/>
                    </a:ext>
                  </a:extLst>
                </a:gridCol>
                <a:gridCol w="1441253">
                  <a:extLst>
                    <a:ext uri="{9D8B030D-6E8A-4147-A177-3AD203B41FA5}">
                      <a16:colId xmlns:a16="http://schemas.microsoft.com/office/drawing/2014/main" val="542614622"/>
                    </a:ext>
                  </a:extLst>
                </a:gridCol>
              </a:tblGrid>
              <a:tr h="500914">
                <a:tc>
                  <a:txBody>
                    <a:bodyPr/>
                    <a:lstStyle/>
                    <a:p>
                      <a:pPr indent="0" algn="ctr"/>
                      <a:r>
                        <a:rPr lang="en-US" sz="1400" dirty="0">
                          <a:effectLst/>
                          <a:latin typeface="Arial" panose="020B0604020202020204" pitchFamily="34" charset="0"/>
                          <a:cs typeface="Arial" panose="020B0604020202020204" pitchFamily="34" charset="0"/>
                        </a:rPr>
                        <a:t>Patient</a:t>
                      </a:r>
                    </a:p>
                  </a:txBody>
                  <a:tcPr marL="78031" marR="78031" marT="0" marB="0"/>
                </a:tc>
                <a:tc>
                  <a:txBody>
                    <a:bodyPr/>
                    <a:lstStyle/>
                    <a:p>
                      <a:pPr indent="0" algn="ctr"/>
                      <a:r>
                        <a:rPr lang="en-US" sz="1400" dirty="0">
                          <a:effectLst/>
                          <a:latin typeface="Arial" panose="020B0604020202020204" pitchFamily="34" charset="0"/>
                          <a:cs typeface="Arial" panose="020B0604020202020204" pitchFamily="34" charset="0"/>
                        </a:rPr>
                        <a:t>Home or UCSF</a:t>
                      </a:r>
                    </a:p>
                  </a:txBody>
                  <a:tcPr marL="78031" marR="78031" marT="0" marB="0"/>
                </a:tc>
                <a:tc>
                  <a:txBody>
                    <a:bodyPr/>
                    <a:lstStyle/>
                    <a:p>
                      <a:pPr indent="0" algn="ctr"/>
                      <a:r>
                        <a:rPr lang="en-US" sz="1400" dirty="0">
                          <a:effectLst/>
                          <a:latin typeface="Arial" panose="020B0604020202020204" pitchFamily="34" charset="0"/>
                          <a:cs typeface="Arial" panose="020B0604020202020204" pitchFamily="34" charset="0"/>
                        </a:rPr>
                        <a:t>Stim On / Off</a:t>
                      </a:r>
                    </a:p>
                  </a:txBody>
                  <a:tcPr marL="78031" marR="78031" marT="0" marB="0"/>
                </a:tc>
                <a:tc>
                  <a:txBody>
                    <a:bodyPr/>
                    <a:lstStyle/>
                    <a:p>
                      <a:pPr indent="0" algn="ctr"/>
                      <a:r>
                        <a:rPr lang="en-US" sz="1400" dirty="0">
                          <a:effectLst/>
                          <a:latin typeface="Arial" panose="020B0604020202020204" pitchFamily="34" charset="0"/>
                          <a:cs typeface="Arial" panose="020B0604020202020204" pitchFamily="34" charset="0"/>
                        </a:rPr>
                        <a:t>Time Domain vs.</a:t>
                      </a:r>
                    </a:p>
                    <a:p>
                      <a:pPr indent="0" algn="ctr"/>
                      <a:r>
                        <a:rPr lang="en-US" sz="1400" dirty="0">
                          <a:effectLst/>
                          <a:latin typeface="Arial" panose="020B0604020202020204" pitchFamily="34" charset="0"/>
                          <a:cs typeface="Arial" panose="020B0604020202020204" pitchFamily="34" charset="0"/>
                        </a:rPr>
                        <a:t>Power Channel</a:t>
                      </a:r>
                    </a:p>
                  </a:txBody>
                  <a:tcPr marL="78031" marR="78031" marT="0" marB="0"/>
                </a:tc>
                <a:tc>
                  <a:txBody>
                    <a:bodyPr/>
                    <a:lstStyle/>
                    <a:p>
                      <a:pPr indent="0" algn="ctr"/>
                      <a:r>
                        <a:rPr lang="en-US" sz="1400" dirty="0" smtClean="0">
                          <a:effectLst/>
                          <a:latin typeface="Arial" panose="020B0604020202020204" pitchFamily="34" charset="0"/>
                          <a:cs typeface="Arial" panose="020B0604020202020204" pitchFamily="34" charset="0"/>
                        </a:rPr>
                        <a:t>Beta Freq. Limits</a:t>
                      </a:r>
                      <a:endParaRPr lang="en-US" sz="1400" dirty="0">
                        <a:effectLst/>
                        <a:latin typeface="Arial" panose="020B0604020202020204" pitchFamily="34" charset="0"/>
                        <a:cs typeface="Arial" panose="020B0604020202020204" pitchFamily="34" charset="0"/>
                      </a:endParaRPr>
                    </a:p>
                  </a:txBody>
                  <a:tcPr marL="78031" marR="78031" marT="0" marB="0"/>
                </a:tc>
                <a:tc>
                  <a:txBody>
                    <a:bodyPr/>
                    <a:lstStyle/>
                    <a:p>
                      <a:pPr indent="0" algn="ctr"/>
                      <a:r>
                        <a:rPr lang="en-US" sz="1400" dirty="0">
                          <a:effectLst/>
                          <a:latin typeface="Arial" panose="020B0604020202020204" pitchFamily="34" charset="0"/>
                          <a:cs typeface="Arial" panose="020B0604020202020204" pitchFamily="34" charset="0"/>
                        </a:rPr>
                        <a:t>Beta Power </a:t>
                      </a:r>
                      <a:r>
                        <a:rPr lang="en-US" sz="1400" dirty="0" smtClean="0">
                          <a:effectLst/>
                          <a:latin typeface="Arial" panose="020B0604020202020204" pitchFamily="34" charset="0"/>
                          <a:cs typeface="Arial" panose="020B0604020202020204" pitchFamily="34" charset="0"/>
                        </a:rPr>
                        <a:t>Calc. </a:t>
                      </a:r>
                      <a:r>
                        <a:rPr lang="en-US" sz="1400" dirty="0">
                          <a:effectLst/>
                          <a:latin typeface="Arial" panose="020B0604020202020204" pitchFamily="34" charset="0"/>
                          <a:cs typeface="Arial" panose="020B0604020202020204" pitchFamily="34" charset="0"/>
                        </a:rPr>
                        <a:t>Method</a:t>
                      </a:r>
                    </a:p>
                  </a:txBody>
                  <a:tcPr marL="78031" marR="78031" marT="0" marB="0"/>
                </a:tc>
                <a:tc>
                  <a:txBody>
                    <a:bodyPr/>
                    <a:lstStyle/>
                    <a:p>
                      <a:pPr indent="0" algn="ctr"/>
                      <a:r>
                        <a:rPr lang="en-US" sz="1400" dirty="0">
                          <a:effectLst/>
                          <a:latin typeface="Arial" panose="020B0604020202020204" pitchFamily="34" charset="0"/>
                          <a:cs typeface="Arial" panose="020B0604020202020204" pitchFamily="34" charset="0"/>
                        </a:rPr>
                        <a:t>Cursor Prediction</a:t>
                      </a:r>
                    </a:p>
                  </a:txBody>
                  <a:tcPr marL="78031" marR="78031" marT="0" marB="0"/>
                </a:tc>
                <a:extLst>
                  <a:ext uri="{0D108BD9-81ED-4DB2-BD59-A6C34878D82A}">
                    <a16:rowId xmlns:a16="http://schemas.microsoft.com/office/drawing/2014/main" val="476822122"/>
                  </a:ext>
                </a:extLst>
              </a:tr>
              <a:tr h="302444">
                <a:tc>
                  <a:txBody>
                    <a:bodyPr/>
                    <a:lstStyle/>
                    <a:p>
                      <a:pPr indent="0" algn="ctr"/>
                      <a:r>
                        <a:rPr lang="en-US" sz="1400" dirty="0">
                          <a:effectLst/>
                          <a:latin typeface="Arial" panose="020B0604020202020204" pitchFamily="34" charset="0"/>
                          <a:cs typeface="Arial" panose="020B0604020202020204" pitchFamily="34" charset="0"/>
                        </a:rPr>
                        <a:t>1</a:t>
                      </a:r>
                    </a:p>
                  </a:txBody>
                  <a:tcPr marL="78031" marR="78031" marT="0" marB="0">
                    <a:solidFill>
                      <a:schemeClr val="accent2">
                        <a:lumMod val="75000"/>
                        <a:alpha val="38000"/>
                      </a:schemeClr>
                    </a:solidFill>
                  </a:tcPr>
                </a:tc>
                <a:tc>
                  <a:txBody>
                    <a:bodyPr/>
                    <a:lstStyle/>
                    <a:p>
                      <a:pPr indent="0" algn="ctr"/>
                      <a:r>
                        <a:rPr lang="en-US" sz="1400" dirty="0" smtClean="0">
                          <a:effectLst/>
                          <a:latin typeface="Arial" panose="020B0604020202020204" pitchFamily="34" charset="0"/>
                          <a:cs typeface="Arial" panose="020B0604020202020204" pitchFamily="34" charset="0"/>
                        </a:rPr>
                        <a:t>Clinic</a:t>
                      </a:r>
                      <a:endParaRPr lang="en-US" sz="1400" dirty="0">
                        <a:effectLst/>
                        <a:latin typeface="Arial" panose="020B0604020202020204" pitchFamily="34" charset="0"/>
                        <a:cs typeface="Arial" panose="020B0604020202020204" pitchFamily="34" charset="0"/>
                      </a:endParaRPr>
                    </a:p>
                  </a:txBody>
                  <a:tcPr marL="78031" marR="78031" marT="0" marB="0">
                    <a:solidFill>
                      <a:schemeClr val="accent2">
                        <a:lumMod val="75000"/>
                        <a:alpha val="38000"/>
                      </a:schemeClr>
                    </a:solidFill>
                  </a:tcPr>
                </a:tc>
                <a:tc>
                  <a:txBody>
                    <a:bodyPr/>
                    <a:lstStyle/>
                    <a:p>
                      <a:pPr indent="0" algn="ctr"/>
                      <a:r>
                        <a:rPr lang="en-US" sz="1400" dirty="0">
                          <a:effectLst/>
                          <a:latin typeface="Arial" panose="020B0604020202020204" pitchFamily="34" charset="0"/>
                          <a:cs typeface="Arial" panose="020B0604020202020204" pitchFamily="34" charset="0"/>
                        </a:rPr>
                        <a:t>Off</a:t>
                      </a:r>
                    </a:p>
                  </a:txBody>
                  <a:tcPr marL="78031" marR="78031" marT="0" marB="0">
                    <a:solidFill>
                      <a:schemeClr val="accent2">
                        <a:lumMod val="75000"/>
                        <a:alpha val="38000"/>
                      </a:schemeClr>
                    </a:solidFill>
                  </a:tcPr>
                </a:tc>
                <a:tc>
                  <a:txBody>
                    <a:bodyPr/>
                    <a:lstStyle/>
                    <a:p>
                      <a:pPr indent="0" algn="ctr"/>
                      <a:r>
                        <a:rPr lang="en-US" sz="1400" dirty="0">
                          <a:effectLst/>
                          <a:latin typeface="Arial" panose="020B0604020202020204" pitchFamily="34" charset="0"/>
                          <a:cs typeface="Arial" panose="020B0604020202020204" pitchFamily="34" charset="0"/>
                        </a:rPr>
                        <a:t>Time Domain</a:t>
                      </a:r>
                    </a:p>
                  </a:txBody>
                  <a:tcPr marL="78031" marR="78031" marT="0" marB="0">
                    <a:solidFill>
                      <a:schemeClr val="accent2">
                        <a:lumMod val="75000"/>
                        <a:alpha val="38000"/>
                      </a:schemeClr>
                    </a:solidFill>
                  </a:tcPr>
                </a:tc>
                <a:tc>
                  <a:txBody>
                    <a:bodyPr/>
                    <a:lstStyle/>
                    <a:p>
                      <a:pPr indent="0" algn="ctr"/>
                      <a:r>
                        <a:rPr lang="en-US" sz="1400" dirty="0" smtClean="0">
                          <a:effectLst/>
                          <a:latin typeface="Arial" panose="020B0604020202020204" pitchFamily="34" charset="0"/>
                          <a:cs typeface="Arial" panose="020B0604020202020204" pitchFamily="34" charset="0"/>
                        </a:rPr>
                        <a:t>10-20 Hz</a:t>
                      </a:r>
                      <a:endParaRPr lang="en-US" sz="1400" dirty="0">
                        <a:effectLst/>
                        <a:latin typeface="Arial" panose="020B0604020202020204" pitchFamily="34" charset="0"/>
                        <a:cs typeface="Arial" panose="020B0604020202020204" pitchFamily="34" charset="0"/>
                      </a:endParaRPr>
                    </a:p>
                  </a:txBody>
                  <a:tcPr marL="78031" marR="78031" marT="0" marB="0">
                    <a:solidFill>
                      <a:schemeClr val="accent2">
                        <a:lumMod val="75000"/>
                        <a:alpha val="38000"/>
                      </a:schemeClr>
                    </a:solidFill>
                  </a:tcPr>
                </a:tc>
                <a:tc>
                  <a:txBody>
                    <a:bodyPr/>
                    <a:lstStyle/>
                    <a:p>
                      <a:pPr indent="0" algn="ctr"/>
                      <a:r>
                        <a:rPr lang="en-US" sz="1400" dirty="0">
                          <a:effectLst/>
                          <a:latin typeface="Arial" panose="020B0604020202020204" pitchFamily="34" charset="0"/>
                          <a:cs typeface="Arial" panose="020B0604020202020204" pitchFamily="34" charset="0"/>
                        </a:rPr>
                        <a:t>Multi-Taper </a:t>
                      </a:r>
                    </a:p>
                  </a:txBody>
                  <a:tcPr marL="78031" marR="78031" marT="0" marB="0">
                    <a:solidFill>
                      <a:schemeClr val="accent2">
                        <a:lumMod val="75000"/>
                        <a:alpha val="38000"/>
                      </a:schemeClr>
                    </a:solidFill>
                  </a:tcPr>
                </a:tc>
                <a:tc>
                  <a:txBody>
                    <a:bodyPr/>
                    <a:lstStyle/>
                    <a:p>
                      <a:pPr indent="0" algn="ctr"/>
                      <a:r>
                        <a:rPr lang="en-US" sz="1400" dirty="0">
                          <a:effectLst/>
                          <a:latin typeface="Arial" panose="020B0604020202020204" pitchFamily="34" charset="0"/>
                          <a:cs typeface="Arial" panose="020B0604020202020204" pitchFamily="34" charset="0"/>
                        </a:rPr>
                        <a:t>Linear Reg.</a:t>
                      </a:r>
                    </a:p>
                  </a:txBody>
                  <a:tcPr marL="78031" marR="78031" marT="0" marB="0">
                    <a:solidFill>
                      <a:schemeClr val="accent2">
                        <a:lumMod val="75000"/>
                        <a:alpha val="38000"/>
                      </a:schemeClr>
                    </a:solidFill>
                  </a:tcPr>
                </a:tc>
                <a:extLst>
                  <a:ext uri="{0D108BD9-81ED-4DB2-BD59-A6C34878D82A}">
                    <a16:rowId xmlns:a16="http://schemas.microsoft.com/office/drawing/2014/main" val="2384082329"/>
                  </a:ext>
                </a:extLst>
              </a:tr>
              <a:tr h="281283">
                <a:tc>
                  <a:txBody>
                    <a:bodyPr/>
                    <a:lstStyle/>
                    <a:p>
                      <a:pPr indent="0" algn="ctr"/>
                      <a:r>
                        <a:rPr lang="en-US" sz="1400" dirty="0">
                          <a:effectLst/>
                          <a:latin typeface="Arial" panose="020B0604020202020204" pitchFamily="34" charset="0"/>
                          <a:cs typeface="Arial" panose="020B0604020202020204" pitchFamily="34" charset="0"/>
                        </a:rPr>
                        <a:t>2</a:t>
                      </a:r>
                    </a:p>
                  </a:txBody>
                  <a:tcPr marL="78031" marR="78031" marT="0" marB="0">
                    <a:solidFill>
                      <a:srgbClr val="487CAC">
                        <a:alpha val="30000"/>
                      </a:srgbClr>
                    </a:solidFill>
                  </a:tcPr>
                </a:tc>
                <a:tc>
                  <a:txBody>
                    <a:bodyPr/>
                    <a:lstStyle/>
                    <a:p>
                      <a:pPr indent="0" algn="ctr"/>
                      <a:r>
                        <a:rPr lang="en-US" sz="1400" dirty="0">
                          <a:effectLst/>
                          <a:latin typeface="Arial" panose="020B0604020202020204" pitchFamily="34" charset="0"/>
                          <a:cs typeface="Arial" panose="020B0604020202020204" pitchFamily="34" charset="0"/>
                        </a:rPr>
                        <a:t>Home</a:t>
                      </a:r>
                    </a:p>
                  </a:txBody>
                  <a:tcPr marL="78031" marR="78031" marT="0" marB="0">
                    <a:solidFill>
                      <a:srgbClr val="487CAC">
                        <a:alpha val="30000"/>
                      </a:srgbClr>
                    </a:solidFill>
                  </a:tcPr>
                </a:tc>
                <a:tc>
                  <a:txBody>
                    <a:bodyPr/>
                    <a:lstStyle/>
                    <a:p>
                      <a:pPr indent="0" algn="ctr"/>
                      <a:r>
                        <a:rPr lang="en-US" sz="1400" dirty="0">
                          <a:effectLst/>
                          <a:latin typeface="Arial" panose="020B0604020202020204" pitchFamily="34" charset="0"/>
                          <a:cs typeface="Arial" panose="020B0604020202020204" pitchFamily="34" charset="0"/>
                        </a:rPr>
                        <a:t>On</a:t>
                      </a:r>
                    </a:p>
                  </a:txBody>
                  <a:tcPr marL="78031" marR="78031" marT="0" marB="0">
                    <a:solidFill>
                      <a:srgbClr val="487CAC">
                        <a:alpha val="30000"/>
                      </a:srgbClr>
                    </a:solidFill>
                  </a:tcPr>
                </a:tc>
                <a:tc>
                  <a:txBody>
                    <a:bodyPr/>
                    <a:lstStyle/>
                    <a:p>
                      <a:pPr indent="0" algn="ctr"/>
                      <a:r>
                        <a:rPr lang="en-US" sz="1400" dirty="0">
                          <a:effectLst/>
                          <a:latin typeface="Arial" panose="020B0604020202020204" pitchFamily="34" charset="0"/>
                          <a:cs typeface="Arial" panose="020B0604020202020204" pitchFamily="34" charset="0"/>
                        </a:rPr>
                        <a:t>Power Channel</a:t>
                      </a:r>
                    </a:p>
                  </a:txBody>
                  <a:tcPr marL="78031" marR="78031" marT="0" marB="0">
                    <a:solidFill>
                      <a:srgbClr val="487CAC">
                        <a:alpha val="30000"/>
                      </a:srgbClr>
                    </a:solidFill>
                  </a:tcPr>
                </a:tc>
                <a:tc>
                  <a:txBody>
                    <a:bodyPr/>
                    <a:lstStyle/>
                    <a:p>
                      <a:pPr indent="0" algn="ctr"/>
                      <a:r>
                        <a:rPr lang="en-US" sz="1400" dirty="0" smtClean="0">
                          <a:effectLst/>
                          <a:latin typeface="Arial" panose="020B0604020202020204" pitchFamily="34" charset="0"/>
                          <a:cs typeface="Arial" panose="020B0604020202020204" pitchFamily="34" charset="0"/>
                        </a:rPr>
                        <a:t>12.5-17.5</a:t>
                      </a:r>
                      <a:r>
                        <a:rPr lang="en-US" sz="1400" baseline="0" dirty="0" smtClean="0">
                          <a:effectLst/>
                          <a:latin typeface="Arial" panose="020B0604020202020204" pitchFamily="34" charset="0"/>
                          <a:cs typeface="Arial" panose="020B0604020202020204" pitchFamily="34" charset="0"/>
                        </a:rPr>
                        <a:t> Hz</a:t>
                      </a:r>
                      <a:endParaRPr lang="en-US" sz="1400" dirty="0">
                        <a:effectLst/>
                        <a:latin typeface="Arial" panose="020B0604020202020204" pitchFamily="34" charset="0"/>
                        <a:cs typeface="Arial" panose="020B0604020202020204" pitchFamily="34" charset="0"/>
                      </a:endParaRPr>
                    </a:p>
                  </a:txBody>
                  <a:tcPr marL="78031" marR="78031" marT="0" marB="0">
                    <a:solidFill>
                      <a:srgbClr val="487CAC">
                        <a:alpha val="30000"/>
                      </a:srgbClr>
                    </a:solidFill>
                  </a:tcPr>
                </a:tc>
                <a:tc>
                  <a:txBody>
                    <a:bodyPr/>
                    <a:lstStyle/>
                    <a:p>
                      <a:pPr indent="0" algn="ctr"/>
                      <a:r>
                        <a:rPr lang="en-US" sz="1400" dirty="0">
                          <a:effectLst/>
                          <a:latin typeface="Arial" panose="020B0604020202020204" pitchFamily="34" charset="0"/>
                          <a:cs typeface="Arial" panose="020B0604020202020204" pitchFamily="34" charset="0"/>
                        </a:rPr>
                        <a:t>n/a</a:t>
                      </a:r>
                    </a:p>
                  </a:txBody>
                  <a:tcPr marL="78031" marR="78031" marT="0" marB="0">
                    <a:solidFill>
                      <a:srgbClr val="487CAC">
                        <a:alpha val="30000"/>
                      </a:srgbClr>
                    </a:solidFill>
                  </a:tcPr>
                </a:tc>
                <a:tc>
                  <a:txBody>
                    <a:bodyPr/>
                    <a:lstStyle/>
                    <a:p>
                      <a:pPr indent="0" algn="ctr"/>
                      <a:r>
                        <a:rPr lang="en-US" sz="1400" dirty="0">
                          <a:effectLst/>
                          <a:latin typeface="Arial" panose="020B0604020202020204" pitchFamily="34" charset="0"/>
                          <a:cs typeface="Arial" panose="020B0604020202020204" pitchFamily="34" charset="0"/>
                        </a:rPr>
                        <a:t>Linear Reg.</a:t>
                      </a:r>
                    </a:p>
                  </a:txBody>
                  <a:tcPr marL="78031" marR="78031" marT="0" marB="0">
                    <a:solidFill>
                      <a:srgbClr val="487CAC">
                        <a:alpha val="30000"/>
                      </a:srgbClr>
                    </a:solidFill>
                  </a:tcPr>
                </a:tc>
                <a:extLst>
                  <a:ext uri="{0D108BD9-81ED-4DB2-BD59-A6C34878D82A}">
                    <a16:rowId xmlns:a16="http://schemas.microsoft.com/office/drawing/2014/main" val="213929915"/>
                  </a:ext>
                </a:extLst>
              </a:tr>
              <a:tr h="217067">
                <a:tc>
                  <a:txBody>
                    <a:bodyPr/>
                    <a:lstStyle/>
                    <a:p>
                      <a:pPr indent="0" algn="ctr"/>
                      <a:r>
                        <a:rPr lang="en-US" sz="1400" dirty="0">
                          <a:effectLst/>
                          <a:latin typeface="Arial" panose="020B0604020202020204" pitchFamily="34" charset="0"/>
                          <a:cs typeface="Arial" panose="020B0604020202020204" pitchFamily="34" charset="0"/>
                        </a:rPr>
                        <a:t>3</a:t>
                      </a:r>
                    </a:p>
                  </a:txBody>
                  <a:tcPr marL="78031" marR="78031" marT="0" marB="0">
                    <a:solidFill>
                      <a:srgbClr val="8ECC8C">
                        <a:alpha val="30000"/>
                      </a:srgbClr>
                    </a:solidFill>
                  </a:tcPr>
                </a:tc>
                <a:tc>
                  <a:txBody>
                    <a:bodyPr/>
                    <a:lstStyle/>
                    <a:p>
                      <a:pPr indent="0" algn="ctr"/>
                      <a:r>
                        <a:rPr lang="en-US" sz="1400" dirty="0" smtClean="0">
                          <a:effectLst/>
                          <a:latin typeface="Arial" panose="020B0604020202020204" pitchFamily="34" charset="0"/>
                          <a:cs typeface="Arial" panose="020B0604020202020204" pitchFamily="34" charset="0"/>
                        </a:rPr>
                        <a:t>Clinic</a:t>
                      </a:r>
                      <a:endParaRPr lang="en-US" sz="1400" dirty="0">
                        <a:effectLst/>
                        <a:latin typeface="Arial" panose="020B0604020202020204" pitchFamily="34" charset="0"/>
                        <a:cs typeface="Arial" panose="020B0604020202020204" pitchFamily="34" charset="0"/>
                      </a:endParaRPr>
                    </a:p>
                  </a:txBody>
                  <a:tcPr marL="78031" marR="78031" marT="0" marB="0">
                    <a:solidFill>
                      <a:srgbClr val="8ECC8C">
                        <a:alpha val="30000"/>
                      </a:srgbClr>
                    </a:solidFill>
                  </a:tcPr>
                </a:tc>
                <a:tc>
                  <a:txBody>
                    <a:bodyPr/>
                    <a:lstStyle/>
                    <a:p>
                      <a:pPr indent="0" algn="ctr"/>
                      <a:r>
                        <a:rPr lang="en-US" sz="1400" dirty="0" smtClean="0">
                          <a:effectLst/>
                          <a:latin typeface="Arial" panose="020B0604020202020204" pitchFamily="34" charset="0"/>
                          <a:cs typeface="Arial" panose="020B0604020202020204" pitchFamily="34" charset="0"/>
                        </a:rPr>
                        <a:t>On</a:t>
                      </a:r>
                      <a:endParaRPr lang="en-US" sz="1400" dirty="0">
                        <a:effectLst/>
                        <a:latin typeface="Arial" panose="020B0604020202020204" pitchFamily="34" charset="0"/>
                        <a:cs typeface="Arial" panose="020B0604020202020204" pitchFamily="34" charset="0"/>
                      </a:endParaRPr>
                    </a:p>
                  </a:txBody>
                  <a:tcPr marL="78031" marR="78031" marT="0" marB="0">
                    <a:solidFill>
                      <a:srgbClr val="8ECC8C">
                        <a:alpha val="30000"/>
                      </a:srgbClr>
                    </a:solidFill>
                  </a:tcPr>
                </a:tc>
                <a:tc>
                  <a:txBody>
                    <a:bodyPr/>
                    <a:lstStyle/>
                    <a:p>
                      <a:pPr indent="0" algn="ctr"/>
                      <a:r>
                        <a:rPr lang="en-US" sz="1400" dirty="0">
                          <a:effectLst/>
                          <a:latin typeface="Arial" panose="020B0604020202020204" pitchFamily="34" charset="0"/>
                          <a:cs typeface="Arial" panose="020B0604020202020204" pitchFamily="34" charset="0"/>
                        </a:rPr>
                        <a:t>Time Domain</a:t>
                      </a:r>
                    </a:p>
                  </a:txBody>
                  <a:tcPr marL="78031" marR="78031" marT="0" marB="0">
                    <a:solidFill>
                      <a:srgbClr val="8ECC8C">
                        <a:alpha val="30000"/>
                      </a:srgbClr>
                    </a:solidFill>
                  </a:tcPr>
                </a:tc>
                <a:tc>
                  <a:txBody>
                    <a:bodyPr/>
                    <a:lstStyle/>
                    <a:p>
                      <a:pPr indent="0" algn="ctr"/>
                      <a:r>
                        <a:rPr lang="en-US" sz="1400" dirty="0" smtClean="0">
                          <a:effectLst/>
                          <a:latin typeface="Arial" panose="020B0604020202020204" pitchFamily="34" charset="0"/>
                          <a:cs typeface="Arial" panose="020B0604020202020204" pitchFamily="34" charset="0"/>
                        </a:rPr>
                        <a:t>20-30 Hz</a:t>
                      </a:r>
                      <a:endParaRPr lang="en-US" sz="1400" dirty="0">
                        <a:effectLst/>
                        <a:latin typeface="Arial" panose="020B0604020202020204" pitchFamily="34" charset="0"/>
                        <a:cs typeface="Arial" panose="020B0604020202020204" pitchFamily="34" charset="0"/>
                      </a:endParaRPr>
                    </a:p>
                  </a:txBody>
                  <a:tcPr marL="78031" marR="78031" marT="0" marB="0">
                    <a:solidFill>
                      <a:srgbClr val="8ECC8C">
                        <a:alpha val="30000"/>
                      </a:srgbClr>
                    </a:solidFill>
                  </a:tcPr>
                </a:tc>
                <a:tc>
                  <a:txBody>
                    <a:bodyPr/>
                    <a:lstStyle/>
                    <a:p>
                      <a:pPr indent="0" algn="ctr"/>
                      <a:r>
                        <a:rPr lang="en-US" sz="1400" dirty="0">
                          <a:effectLst/>
                          <a:latin typeface="Arial" panose="020B0604020202020204" pitchFamily="34" charset="0"/>
                          <a:cs typeface="Arial" panose="020B0604020202020204" pitchFamily="34" charset="0"/>
                        </a:rPr>
                        <a:t>Welch</a:t>
                      </a:r>
                    </a:p>
                  </a:txBody>
                  <a:tcPr marL="78031" marR="78031" marT="0" marB="0">
                    <a:solidFill>
                      <a:srgbClr val="8ECC8C">
                        <a:alpha val="30000"/>
                      </a:srgbClr>
                    </a:solidFill>
                  </a:tcPr>
                </a:tc>
                <a:tc>
                  <a:txBody>
                    <a:bodyPr/>
                    <a:lstStyle/>
                    <a:p>
                      <a:pPr indent="0" algn="ctr"/>
                      <a:r>
                        <a:rPr lang="en-US" sz="1400" dirty="0" err="1">
                          <a:effectLst/>
                          <a:latin typeface="Arial" panose="020B0604020202020204" pitchFamily="34" charset="0"/>
                          <a:cs typeface="Arial" panose="020B0604020202020204" pitchFamily="34" charset="0"/>
                        </a:rPr>
                        <a:t>Kalman</a:t>
                      </a:r>
                      <a:r>
                        <a:rPr lang="en-US" sz="1400" dirty="0">
                          <a:effectLst/>
                          <a:latin typeface="Arial" panose="020B0604020202020204" pitchFamily="34" charset="0"/>
                          <a:cs typeface="Arial" panose="020B0604020202020204" pitchFamily="34" charset="0"/>
                        </a:rPr>
                        <a:t> Filter</a:t>
                      </a:r>
                    </a:p>
                  </a:txBody>
                  <a:tcPr marL="78031" marR="78031" marT="0" marB="0">
                    <a:solidFill>
                      <a:srgbClr val="8ECC8C">
                        <a:alpha val="30000"/>
                      </a:srgbClr>
                    </a:solidFill>
                  </a:tcPr>
                </a:tc>
                <a:extLst>
                  <a:ext uri="{0D108BD9-81ED-4DB2-BD59-A6C34878D82A}">
                    <a16:rowId xmlns:a16="http://schemas.microsoft.com/office/drawing/2014/main" val="552644854"/>
                  </a:ext>
                </a:extLst>
              </a:tr>
            </a:tbl>
          </a:graphicData>
        </a:graphic>
      </p:graphicFrame>
      <p:sp>
        <p:nvSpPr>
          <p:cNvPr id="9" name="Rectangle 8"/>
          <p:cNvSpPr/>
          <p:nvPr/>
        </p:nvSpPr>
        <p:spPr>
          <a:xfrm>
            <a:off x="5552551" y="559065"/>
            <a:ext cx="3463857" cy="338554"/>
          </a:xfrm>
          <a:prstGeom prst="rect">
            <a:avLst/>
          </a:prstGeom>
        </p:spPr>
        <p:txBody>
          <a:bodyPr wrap="square">
            <a:spAutoFit/>
          </a:bodyPr>
          <a:lstStyle/>
          <a:p>
            <a:pPr indent="0"/>
            <a:r>
              <a:rPr lang="en-US" sz="1600" dirty="0" smtClean="0">
                <a:latin typeface="Arial" panose="020B0604020202020204" pitchFamily="34" charset="0"/>
                <a:cs typeface="Arial" panose="020B0604020202020204" pitchFamily="34" charset="0"/>
              </a:rPr>
              <a:t>Beta Band Used for Online Control</a:t>
            </a:r>
            <a:endParaRPr lang="en-US" sz="1600" dirty="0">
              <a:latin typeface="Arial" panose="020B0604020202020204" pitchFamily="34" charset="0"/>
              <a:cs typeface="Arial" panose="020B0604020202020204" pitchFamily="34" charset="0"/>
            </a:endParaRPr>
          </a:p>
        </p:txBody>
      </p:sp>
      <p:sp>
        <p:nvSpPr>
          <p:cNvPr id="16" name="Freeform 15"/>
          <p:cNvSpPr/>
          <p:nvPr/>
        </p:nvSpPr>
        <p:spPr>
          <a:xfrm>
            <a:off x="4133704" y="744279"/>
            <a:ext cx="1418847" cy="642437"/>
          </a:xfrm>
          <a:custGeom>
            <a:avLst/>
            <a:gdLst>
              <a:gd name="connsiteX0" fmla="*/ 786810 w 786810"/>
              <a:gd name="connsiteY0" fmla="*/ 1364 h 554257"/>
              <a:gd name="connsiteX1" fmla="*/ 233917 w 786810"/>
              <a:gd name="connsiteY1" fmla="*/ 86425 h 554257"/>
              <a:gd name="connsiteX2" fmla="*/ 0 w 786810"/>
              <a:gd name="connsiteY2" fmla="*/ 554257 h 554257"/>
            </a:gdLst>
            <a:ahLst/>
            <a:cxnLst>
              <a:cxn ang="0">
                <a:pos x="connsiteX0" y="connsiteY0"/>
              </a:cxn>
              <a:cxn ang="0">
                <a:pos x="connsiteX1" y="connsiteY1"/>
              </a:cxn>
              <a:cxn ang="0">
                <a:pos x="connsiteX2" y="connsiteY2"/>
              </a:cxn>
            </a:cxnLst>
            <a:rect l="l" t="t" r="r" b="b"/>
            <a:pathLst>
              <a:path w="786810" h="554257">
                <a:moveTo>
                  <a:pt x="786810" y="1364"/>
                </a:moveTo>
                <a:cubicBezTo>
                  <a:pt x="575931" y="-2180"/>
                  <a:pt x="365052" y="-5724"/>
                  <a:pt x="233917" y="86425"/>
                </a:cubicBezTo>
                <a:cubicBezTo>
                  <a:pt x="102782" y="178574"/>
                  <a:pt x="51391" y="366415"/>
                  <a:pt x="0" y="554257"/>
                </a:cubicBezTo>
              </a:path>
            </a:pathLst>
          </a:custGeom>
          <a:noFill/>
          <a:ln w="28575">
            <a:solidFill>
              <a:srgbClr val="8F909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F9090"/>
              </a:solidFill>
            </a:endParaRPr>
          </a:p>
        </p:txBody>
      </p:sp>
      <p:sp>
        <p:nvSpPr>
          <p:cNvPr id="7" name="TextBox 6"/>
          <p:cNvSpPr txBox="1"/>
          <p:nvPr/>
        </p:nvSpPr>
        <p:spPr>
          <a:xfrm>
            <a:off x="9389659" y="861728"/>
            <a:ext cx="936667" cy="369332"/>
          </a:xfrm>
          <a:prstGeom prst="rect">
            <a:avLst/>
          </a:prstGeom>
          <a:noFill/>
        </p:spPr>
        <p:txBody>
          <a:bodyPr wrap="none" rtlCol="0">
            <a:spAutoFit/>
          </a:bodyPr>
          <a:lstStyle/>
          <a:p>
            <a:r>
              <a:rPr lang="en-US" dirty="0" smtClean="0"/>
              <a:t>Figure 2</a:t>
            </a:r>
            <a:endParaRPr lang="en-US" dirty="0"/>
          </a:p>
        </p:txBody>
      </p:sp>
      <p:sp>
        <p:nvSpPr>
          <p:cNvPr id="8" name="TextBox 7"/>
          <p:cNvSpPr txBox="1"/>
          <p:nvPr/>
        </p:nvSpPr>
        <p:spPr>
          <a:xfrm>
            <a:off x="10183503" y="4920829"/>
            <a:ext cx="849528" cy="369332"/>
          </a:xfrm>
          <a:prstGeom prst="rect">
            <a:avLst/>
          </a:prstGeom>
          <a:noFill/>
        </p:spPr>
        <p:txBody>
          <a:bodyPr wrap="none" rtlCol="0">
            <a:spAutoFit/>
          </a:bodyPr>
          <a:lstStyle/>
          <a:p>
            <a:r>
              <a:rPr lang="en-US" dirty="0" smtClean="0"/>
              <a:t>Table 1</a:t>
            </a:r>
            <a:endParaRPr lang="en-US" dirty="0"/>
          </a:p>
        </p:txBody>
      </p:sp>
    </p:spTree>
    <p:extLst>
      <p:ext uri="{BB962C8B-B14F-4D97-AF65-F5344CB8AC3E}">
        <p14:creationId xmlns:p14="http://schemas.microsoft.com/office/powerpoint/2010/main" val="1081937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046" y="1083539"/>
            <a:ext cx="3315165" cy="50886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311" y="866274"/>
            <a:ext cx="2841563" cy="5305927"/>
          </a:xfrm>
          <a:prstGeom prst="rect">
            <a:avLst/>
          </a:prstGeom>
        </p:spPr>
      </p:pic>
      <p:sp>
        <p:nvSpPr>
          <p:cNvPr id="2" name="Left Brace 1"/>
          <p:cNvSpPr/>
          <p:nvPr/>
        </p:nvSpPr>
        <p:spPr>
          <a:xfrm>
            <a:off x="5442786" y="1399020"/>
            <a:ext cx="590550" cy="4457700"/>
          </a:xfrm>
          <a:prstGeom prst="leftBrace">
            <a:avLst>
              <a:gd name="adj1" fmla="val 45162"/>
              <a:gd name="adj2" fmla="val 11966"/>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7713471" y="1158240"/>
            <a:ext cx="690300" cy="156754"/>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389659" y="861728"/>
            <a:ext cx="936667" cy="369332"/>
          </a:xfrm>
          <a:prstGeom prst="rect">
            <a:avLst/>
          </a:prstGeom>
          <a:noFill/>
        </p:spPr>
        <p:txBody>
          <a:bodyPr wrap="none" rtlCol="0">
            <a:spAutoFit/>
          </a:bodyPr>
          <a:lstStyle/>
          <a:p>
            <a:r>
              <a:rPr lang="en-US" dirty="0" smtClean="0"/>
              <a:t>Figure 3</a:t>
            </a:r>
            <a:endParaRPr lang="en-US" dirty="0"/>
          </a:p>
        </p:txBody>
      </p:sp>
    </p:spTree>
    <p:extLst>
      <p:ext uri="{BB962C8B-B14F-4D97-AF65-F5344CB8AC3E}">
        <p14:creationId xmlns:p14="http://schemas.microsoft.com/office/powerpoint/2010/main" val="239010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0504"/>
          <a:stretch/>
        </p:blipFill>
        <p:spPr>
          <a:xfrm>
            <a:off x="3593934" y="287530"/>
            <a:ext cx="1973179" cy="213332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0144"/>
          <a:stretch/>
        </p:blipFill>
        <p:spPr>
          <a:xfrm>
            <a:off x="3678155" y="2420851"/>
            <a:ext cx="1997242" cy="213332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0503"/>
          <a:stretch/>
        </p:blipFill>
        <p:spPr>
          <a:xfrm>
            <a:off x="3678155" y="4554172"/>
            <a:ext cx="1973178" cy="2133321"/>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0143" t="-1128" r="361" b="1128"/>
          <a:stretch/>
        </p:blipFill>
        <p:spPr>
          <a:xfrm>
            <a:off x="5567113" y="287529"/>
            <a:ext cx="1973179" cy="2133321"/>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0563" r="301"/>
          <a:stretch/>
        </p:blipFill>
        <p:spPr>
          <a:xfrm>
            <a:off x="5675397" y="2420851"/>
            <a:ext cx="1949116" cy="2133321"/>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50240" r="19004"/>
          <a:stretch/>
        </p:blipFill>
        <p:spPr>
          <a:xfrm>
            <a:off x="5675397" y="4554172"/>
            <a:ext cx="2057400" cy="213332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358" y="563948"/>
            <a:ext cx="3633525" cy="2022843"/>
          </a:xfrm>
          <a:prstGeom prst="rect">
            <a:avLst/>
          </a:prstGeom>
        </p:spPr>
      </p:pic>
      <p:sp>
        <p:nvSpPr>
          <p:cNvPr id="13" name="TextBox 12"/>
          <p:cNvSpPr txBox="1"/>
          <p:nvPr/>
        </p:nvSpPr>
        <p:spPr>
          <a:xfrm>
            <a:off x="9045137" y="379282"/>
            <a:ext cx="936667" cy="369332"/>
          </a:xfrm>
          <a:prstGeom prst="rect">
            <a:avLst/>
          </a:prstGeom>
          <a:noFill/>
        </p:spPr>
        <p:txBody>
          <a:bodyPr wrap="none" rtlCol="0">
            <a:spAutoFit/>
          </a:bodyPr>
          <a:lstStyle/>
          <a:p>
            <a:r>
              <a:rPr lang="en-US" dirty="0" smtClean="0"/>
              <a:t>Figure 4</a:t>
            </a:r>
            <a:endParaRPr lang="en-US" dirty="0"/>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647" y="2636490"/>
            <a:ext cx="2677044" cy="1867982"/>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864" y="4554172"/>
            <a:ext cx="2762553" cy="1927648"/>
          </a:xfrm>
          <a:prstGeom prst="rect">
            <a:avLst/>
          </a:prstGeom>
        </p:spPr>
      </p:pic>
    </p:spTree>
    <p:extLst>
      <p:ext uri="{BB962C8B-B14F-4D97-AF65-F5344CB8AC3E}">
        <p14:creationId xmlns:p14="http://schemas.microsoft.com/office/powerpoint/2010/main" val="596596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0504"/>
          <a:stretch/>
        </p:blipFill>
        <p:spPr>
          <a:xfrm>
            <a:off x="3593934" y="95026"/>
            <a:ext cx="1973179" cy="213332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0144"/>
          <a:stretch/>
        </p:blipFill>
        <p:spPr>
          <a:xfrm>
            <a:off x="3592811" y="2228347"/>
            <a:ext cx="1997242" cy="213332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0503"/>
          <a:stretch/>
        </p:blipFill>
        <p:spPr>
          <a:xfrm>
            <a:off x="3580619" y="4361668"/>
            <a:ext cx="1973178" cy="2133321"/>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0143" t="-1128" r="361" b="1128"/>
          <a:stretch/>
        </p:blipFill>
        <p:spPr>
          <a:xfrm>
            <a:off x="5567113" y="95025"/>
            <a:ext cx="1973179" cy="2133321"/>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0563" r="301"/>
          <a:stretch/>
        </p:blipFill>
        <p:spPr>
          <a:xfrm>
            <a:off x="5675397" y="2228347"/>
            <a:ext cx="1949116" cy="2133321"/>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50240" r="19004"/>
          <a:stretch/>
        </p:blipFill>
        <p:spPr>
          <a:xfrm>
            <a:off x="5699781" y="4361668"/>
            <a:ext cx="2057400" cy="2133321"/>
          </a:xfrm>
          <a:prstGeom prst="rect">
            <a:avLst/>
          </a:prstGeom>
        </p:spPr>
      </p:pic>
      <p:sp>
        <p:nvSpPr>
          <p:cNvPr id="10" name="Rectangle 9"/>
          <p:cNvSpPr/>
          <p:nvPr/>
        </p:nvSpPr>
        <p:spPr>
          <a:xfrm>
            <a:off x="5590053" y="6308504"/>
            <a:ext cx="236888" cy="186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43180" y="6443467"/>
            <a:ext cx="3976784"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Time Before Target Acquisition (secs) </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Rectangle 11"/>
          <p:cNvSpPr/>
          <p:nvPr/>
        </p:nvSpPr>
        <p:spPr>
          <a:xfrm>
            <a:off x="4517184" y="608094"/>
            <a:ext cx="965708" cy="418601"/>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32247" y="627144"/>
            <a:ext cx="940053" cy="418601"/>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26709" y="2837949"/>
            <a:ext cx="965708" cy="21557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41097" y="2837948"/>
            <a:ext cx="965708" cy="21557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07659" y="5286345"/>
            <a:ext cx="984758" cy="29602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31572" y="5286345"/>
            <a:ext cx="984758" cy="29602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122881" y="516780"/>
            <a:ext cx="3144252" cy="5909310"/>
          </a:xfrm>
          <a:prstGeom prst="rect">
            <a:avLst/>
          </a:prstGeom>
          <a:noFill/>
        </p:spPr>
        <p:txBody>
          <a:bodyPr wrap="square" rtlCol="0">
            <a:spAutoFit/>
          </a:bodyPr>
          <a:lstStyle/>
          <a:p>
            <a:r>
              <a:rPr lang="en-US" dirty="0" smtClean="0"/>
              <a:t>Trial averaged spectrograms of neural activity during the neurofeedback task. Trials are taken from periods of no assist (Patient 1) or constant lowest assist used (Patients 2, 3) and aligned to the time of target acquisition (x axis, time = 0 secs). Z-scored spectrograms of neural activity are computed and then averaged over trials. For each spectrogram, the trials to the lowest and highest achieved beta targets are show on the left and right respectively (Patients 1, 2: Targets 1, 4, Patient 3: Targets 2, 4). Finally, the neural input used for control of the cursor is highlighted in a dotted black box for each patient</a:t>
            </a:r>
          </a:p>
        </p:txBody>
      </p:sp>
      <p:sp>
        <p:nvSpPr>
          <p:cNvPr id="22" name="TextBox 21"/>
          <p:cNvSpPr txBox="1"/>
          <p:nvPr/>
        </p:nvSpPr>
        <p:spPr>
          <a:xfrm>
            <a:off x="3128800" y="1045745"/>
            <a:ext cx="997599"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Patient 1</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TextBox 22"/>
          <p:cNvSpPr txBox="1"/>
          <p:nvPr/>
        </p:nvSpPr>
        <p:spPr>
          <a:xfrm>
            <a:off x="3128800" y="3108917"/>
            <a:ext cx="997599"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Patient 2</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TextBox 23"/>
          <p:cNvSpPr txBox="1"/>
          <p:nvPr/>
        </p:nvSpPr>
        <p:spPr>
          <a:xfrm>
            <a:off x="3128800" y="5172088"/>
            <a:ext cx="997599"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Patient 3</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194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Patient 1: May 8, 2015</a:t>
            </a:r>
            <a:endParaRPr lang="en-US" dirty="0"/>
          </a:p>
        </p:txBody>
      </p:sp>
      <p:sp>
        <p:nvSpPr>
          <p:cNvPr id="3" name="Content Placeholder 2"/>
          <p:cNvSpPr>
            <a:spLocks noGrp="1"/>
          </p:cNvSpPr>
          <p:nvPr>
            <p:ph idx="1"/>
          </p:nvPr>
        </p:nvSpPr>
        <p:spPr>
          <a:xfrm>
            <a:off x="838200" y="1433739"/>
            <a:ext cx="10515600" cy="4351338"/>
          </a:xfrm>
        </p:spPr>
        <p:txBody>
          <a:bodyPr>
            <a:normAutofit/>
          </a:bodyPr>
          <a:lstStyle/>
          <a:p>
            <a:r>
              <a:rPr lang="en-US" sz="1800" dirty="0" smtClean="0"/>
              <a:t>Good motor cortical signal, clear beta peak: 10-20 Hz</a:t>
            </a:r>
          </a:p>
          <a:p>
            <a:r>
              <a:rPr lang="en-US" sz="1800" dirty="0" smtClean="0"/>
              <a:t>Stim off</a:t>
            </a:r>
          </a:p>
          <a:p>
            <a:r>
              <a:rPr lang="en-US" sz="1800" dirty="0" smtClean="0"/>
              <a:t>Learning with assist </a:t>
            </a:r>
            <a:r>
              <a:rPr lang="en-US" sz="1800" dirty="0" smtClean="0">
                <a:sym typeface="Wingdings" panose="05000000000000000000" pitchFamily="2" charset="2"/>
              </a:rPr>
              <a:t> Blocks without assist (</a:t>
            </a:r>
            <a:r>
              <a:rPr lang="en-US" sz="1800" dirty="0" err="1" smtClean="0">
                <a:sym typeface="Wingdings" panose="05000000000000000000" pitchFamily="2" charset="2"/>
              </a:rPr>
              <a:t>gh</a:t>
            </a:r>
            <a:r>
              <a:rPr lang="en-US" sz="1800" dirty="0" smtClean="0">
                <a:sym typeface="Wingdings" panose="05000000000000000000" pitchFamily="2" charset="2"/>
              </a:rPr>
              <a:t>)</a:t>
            </a:r>
          </a:p>
          <a:p>
            <a:r>
              <a:rPr lang="en-US" sz="1800" dirty="0" smtClean="0">
                <a:sym typeface="Wingdings" panose="05000000000000000000" pitchFamily="2" charset="2"/>
              </a:rPr>
              <a:t>Control with multi-taper method on time domain data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794" y="1510229"/>
            <a:ext cx="5524417" cy="4143313"/>
          </a:xfrm>
          <a:prstGeom prst="rect">
            <a:avLst/>
          </a:prstGeom>
        </p:spPr>
      </p:pic>
      <p:sp>
        <p:nvSpPr>
          <p:cNvPr id="8" name="TextBox 7"/>
          <p:cNvSpPr txBox="1"/>
          <p:nvPr/>
        </p:nvSpPr>
        <p:spPr>
          <a:xfrm>
            <a:off x="7621081" y="1325563"/>
            <a:ext cx="4178105"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Power Spectral Density of Patients 1-3</a:t>
            </a:r>
            <a:endParaRPr lang="en-US" dirty="0">
              <a:latin typeface="Arial" panose="020B0604020202020204" pitchFamily="34" charset="0"/>
              <a:cs typeface="Arial" panose="020B0604020202020204" pitchFamily="34" charset="0"/>
            </a:endParaRPr>
          </a:p>
        </p:txBody>
      </p:sp>
      <p:sp>
        <p:nvSpPr>
          <p:cNvPr id="9" name="Rectangle 8"/>
          <p:cNvSpPr/>
          <p:nvPr/>
        </p:nvSpPr>
        <p:spPr>
          <a:xfrm>
            <a:off x="7666052" y="1879561"/>
            <a:ext cx="293726" cy="3337016"/>
          </a:xfrm>
          <a:prstGeom prst="rect">
            <a:avLst/>
          </a:prstGeom>
          <a:solidFill>
            <a:srgbClr val="FF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02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Target Metrics:</a:t>
            </a:r>
            <a:endParaRPr lang="en-US" dirty="0"/>
          </a:p>
        </p:txBody>
      </p:sp>
      <p:pic>
        <p:nvPicPr>
          <p:cNvPr id="4" name="Picture 3"/>
          <p:cNvPicPr>
            <a:picLocks noChangeAspect="1"/>
          </p:cNvPicPr>
          <p:nvPr/>
        </p:nvPicPr>
        <p:blipFill>
          <a:blip r:embed="rId2"/>
          <a:stretch>
            <a:fillRect/>
          </a:stretch>
        </p:blipFill>
        <p:spPr>
          <a:xfrm>
            <a:off x="838200" y="1995381"/>
            <a:ext cx="5354044" cy="4013534"/>
          </a:xfrm>
          <a:prstGeom prst="rect">
            <a:avLst/>
          </a:prstGeom>
        </p:spPr>
      </p:pic>
      <p:pic>
        <p:nvPicPr>
          <p:cNvPr id="5" name="Picture 4"/>
          <p:cNvPicPr>
            <a:picLocks noChangeAspect="1"/>
          </p:cNvPicPr>
          <p:nvPr/>
        </p:nvPicPr>
        <p:blipFill>
          <a:blip r:embed="rId3"/>
          <a:stretch>
            <a:fillRect/>
          </a:stretch>
        </p:blipFill>
        <p:spPr>
          <a:xfrm>
            <a:off x="6010019" y="1858780"/>
            <a:ext cx="5536269" cy="4150135"/>
          </a:xfrm>
          <a:prstGeom prst="rect">
            <a:avLst/>
          </a:prstGeom>
        </p:spPr>
      </p:pic>
      <p:sp>
        <p:nvSpPr>
          <p:cNvPr id="6" name="Rectangle 5"/>
          <p:cNvSpPr/>
          <p:nvPr/>
        </p:nvSpPr>
        <p:spPr>
          <a:xfrm>
            <a:off x="1956645" y="2056626"/>
            <a:ext cx="891486" cy="221879"/>
          </a:xfrm>
          <a:prstGeom prst="rect">
            <a:avLst/>
          </a:prstGeom>
          <a:solidFill>
            <a:srgbClr val="FFFF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12599" y="3987158"/>
            <a:ext cx="891486" cy="221879"/>
          </a:xfrm>
          <a:prstGeom prst="rect">
            <a:avLst/>
          </a:prstGeom>
          <a:solidFill>
            <a:srgbClr val="FFFF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81633" y="4038137"/>
            <a:ext cx="891486" cy="221879"/>
          </a:xfrm>
          <a:prstGeom prst="rect">
            <a:avLst/>
          </a:prstGeom>
          <a:solidFill>
            <a:srgbClr val="FFFF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19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Chance Level for Low and High Targets</a:t>
            </a:r>
            <a:endParaRPr lang="en-US" dirty="0"/>
          </a:p>
        </p:txBody>
      </p:sp>
      <p:pic>
        <p:nvPicPr>
          <p:cNvPr id="4" name="Picture 3"/>
          <p:cNvPicPr>
            <a:picLocks noChangeAspect="1"/>
          </p:cNvPicPr>
          <p:nvPr/>
        </p:nvPicPr>
        <p:blipFill>
          <a:blip r:embed="rId2"/>
          <a:stretch>
            <a:fillRect/>
          </a:stretch>
        </p:blipFill>
        <p:spPr>
          <a:xfrm>
            <a:off x="5796197" y="1978701"/>
            <a:ext cx="5354044" cy="4013534"/>
          </a:xfrm>
          <a:prstGeom prst="rect">
            <a:avLst/>
          </a:prstGeom>
        </p:spPr>
      </p:pic>
      <p:sp>
        <p:nvSpPr>
          <p:cNvPr id="5" name="TextBox 4"/>
          <p:cNvSpPr txBox="1"/>
          <p:nvPr/>
        </p:nvSpPr>
        <p:spPr>
          <a:xfrm>
            <a:off x="1079292" y="2113613"/>
            <a:ext cx="4512039" cy="2308324"/>
          </a:xfrm>
          <a:prstGeom prst="rect">
            <a:avLst/>
          </a:prstGeom>
          <a:noFill/>
        </p:spPr>
        <p:txBody>
          <a:bodyPr wrap="square" rtlCol="0">
            <a:spAutoFit/>
          </a:bodyPr>
          <a:lstStyle/>
          <a:p>
            <a:pPr marL="285750" indent="-285750">
              <a:buFontTx/>
              <a:buChar char="-"/>
            </a:pPr>
            <a:r>
              <a:rPr lang="en-US" dirty="0" smtClean="0"/>
              <a:t>No timeout in this task</a:t>
            </a:r>
          </a:p>
          <a:p>
            <a:pPr marL="285750" indent="-285750">
              <a:buFontTx/>
              <a:buChar char="-"/>
            </a:pPr>
            <a:r>
              <a:rPr lang="en-US" dirty="0" smtClean="0"/>
              <a:t>1000 simulations </a:t>
            </a:r>
          </a:p>
          <a:p>
            <a:pPr marL="285750" indent="-285750">
              <a:buFontTx/>
              <a:buChar char="-"/>
            </a:pPr>
            <a:r>
              <a:rPr lang="en-US" dirty="0" smtClean="0"/>
              <a:t>Performance is &gt; 70% of chance </a:t>
            </a:r>
          </a:p>
          <a:p>
            <a:r>
              <a:rPr lang="en-US" dirty="0" smtClean="0"/>
              <a:t>     performance</a:t>
            </a:r>
          </a:p>
          <a:p>
            <a:endParaRPr lang="en-US" dirty="0" smtClean="0"/>
          </a:p>
          <a:p>
            <a:r>
              <a:rPr lang="en-US" dirty="0" smtClean="0"/>
              <a:t>Possible explanation for low chance level:</a:t>
            </a:r>
            <a:endParaRPr lang="en-US" dirty="0"/>
          </a:p>
          <a:p>
            <a:r>
              <a:rPr lang="en-US" dirty="0" smtClean="0"/>
              <a:t>- High variability in cursor movement due to   </a:t>
            </a:r>
          </a:p>
          <a:p>
            <a:r>
              <a:rPr lang="en-US" dirty="0"/>
              <a:t> </a:t>
            </a:r>
            <a:r>
              <a:rPr lang="en-US" dirty="0" smtClean="0"/>
              <a:t>  MTM </a:t>
            </a:r>
            <a:endParaRPr lang="en-US" dirty="0"/>
          </a:p>
        </p:txBody>
      </p:sp>
      <p:cxnSp>
        <p:nvCxnSpPr>
          <p:cNvPr id="7" name="Straight Connector 6"/>
          <p:cNvCxnSpPr/>
          <p:nvPr/>
        </p:nvCxnSpPr>
        <p:spPr>
          <a:xfrm flipH="1" flipV="1">
            <a:off x="9173980" y="2308485"/>
            <a:ext cx="29981" cy="3117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05" y="0"/>
            <a:ext cx="10515600" cy="1325563"/>
          </a:xfrm>
        </p:spPr>
        <p:txBody>
          <a:bodyPr/>
          <a:lstStyle/>
          <a:p>
            <a:r>
              <a:rPr lang="en-US" dirty="0" smtClean="0"/>
              <a:t>Neural Signal Control during BMI</a:t>
            </a:r>
            <a:endParaRPr lang="en-US" dirty="0"/>
          </a:p>
        </p:txBody>
      </p:sp>
      <p:pic>
        <p:nvPicPr>
          <p:cNvPr id="7" name="Picture 6"/>
          <p:cNvPicPr>
            <a:picLocks noChangeAspect="1"/>
          </p:cNvPicPr>
          <p:nvPr/>
        </p:nvPicPr>
        <p:blipFill>
          <a:blip r:embed="rId2"/>
          <a:stretch>
            <a:fillRect/>
          </a:stretch>
        </p:blipFill>
        <p:spPr>
          <a:xfrm>
            <a:off x="1812699" y="1873769"/>
            <a:ext cx="4543973" cy="3406283"/>
          </a:xfrm>
          <a:prstGeom prst="rect">
            <a:avLst/>
          </a:prstGeom>
        </p:spPr>
      </p:pic>
      <p:pic>
        <p:nvPicPr>
          <p:cNvPr id="8" name="Picture 7"/>
          <p:cNvPicPr>
            <a:picLocks noChangeAspect="1"/>
          </p:cNvPicPr>
          <p:nvPr/>
        </p:nvPicPr>
        <p:blipFill>
          <a:blip r:embed="rId3"/>
          <a:stretch>
            <a:fillRect/>
          </a:stretch>
        </p:blipFill>
        <p:spPr>
          <a:xfrm>
            <a:off x="7705524" y="29979"/>
            <a:ext cx="4486476" cy="6606535"/>
          </a:xfrm>
          <a:prstGeom prst="rect">
            <a:avLst/>
          </a:prstGeom>
        </p:spPr>
      </p:pic>
      <p:sp>
        <p:nvSpPr>
          <p:cNvPr id="9" name="TextBox 8"/>
          <p:cNvSpPr txBox="1"/>
          <p:nvPr/>
        </p:nvSpPr>
        <p:spPr>
          <a:xfrm>
            <a:off x="8709285" y="6328563"/>
            <a:ext cx="3329951" cy="369332"/>
          </a:xfrm>
          <a:prstGeom prst="rect">
            <a:avLst/>
          </a:prstGeom>
          <a:noFill/>
        </p:spPr>
        <p:txBody>
          <a:bodyPr wrap="none" rtlCol="0">
            <a:spAutoFit/>
          </a:bodyPr>
          <a:lstStyle/>
          <a:p>
            <a:r>
              <a:rPr lang="en-US" dirty="0" smtClean="0"/>
              <a:t>* p &lt; 0.1, ** p &lt; .05 (</a:t>
            </a:r>
            <a:r>
              <a:rPr lang="en-US" dirty="0" smtClean="0">
                <a:solidFill>
                  <a:srgbClr val="FF0000"/>
                </a:solidFill>
              </a:rPr>
              <a:t>ANOVA</a:t>
            </a:r>
            <a:r>
              <a:rPr lang="en-US" dirty="0" smtClean="0"/>
              <a:t>, </a:t>
            </a:r>
            <a:r>
              <a:rPr lang="en-US" dirty="0" smtClean="0">
                <a:solidFill>
                  <a:srgbClr val="0070C0"/>
                </a:solidFill>
              </a:rPr>
              <a:t>KW</a:t>
            </a:r>
            <a:r>
              <a:rPr lang="en-US" dirty="0" smtClean="0"/>
              <a:t>)</a:t>
            </a:r>
            <a:endParaRPr lang="en-US" dirty="0"/>
          </a:p>
        </p:txBody>
      </p:sp>
    </p:spTree>
    <p:extLst>
      <p:ext uri="{BB962C8B-B14F-4D97-AF65-F5344CB8AC3E}">
        <p14:creationId xmlns:p14="http://schemas.microsoft.com/office/powerpoint/2010/main" val="361358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scored Spectrograms during Control</a:t>
            </a:r>
            <a:endParaRPr lang="en-US" dirty="0"/>
          </a:p>
        </p:txBody>
      </p:sp>
      <p:pic>
        <p:nvPicPr>
          <p:cNvPr id="5" name="Picture 4"/>
          <p:cNvPicPr>
            <a:picLocks noChangeAspect="1"/>
          </p:cNvPicPr>
          <p:nvPr/>
        </p:nvPicPr>
        <p:blipFill>
          <a:blip r:embed="rId2"/>
          <a:stretch>
            <a:fillRect/>
          </a:stretch>
        </p:blipFill>
        <p:spPr>
          <a:xfrm>
            <a:off x="5620808" y="1690688"/>
            <a:ext cx="5732992" cy="5013831"/>
          </a:xfrm>
          <a:prstGeom prst="rect">
            <a:avLst/>
          </a:prstGeom>
        </p:spPr>
      </p:pic>
    </p:spTree>
    <p:extLst>
      <p:ext uri="{BB962C8B-B14F-4D97-AF65-F5344CB8AC3E}">
        <p14:creationId xmlns:p14="http://schemas.microsoft.com/office/powerpoint/2010/main" val="21751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794" y="1510229"/>
            <a:ext cx="5524417" cy="4143313"/>
          </a:xfrm>
          <a:prstGeom prst="rect">
            <a:avLst/>
          </a:prstGeom>
        </p:spPr>
      </p:pic>
      <p:sp>
        <p:nvSpPr>
          <p:cNvPr id="5" name="TextBox 4"/>
          <p:cNvSpPr txBox="1"/>
          <p:nvPr/>
        </p:nvSpPr>
        <p:spPr>
          <a:xfrm>
            <a:off x="7621081" y="1325563"/>
            <a:ext cx="4178105"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Power Spectral Density of Patients 1-3</a:t>
            </a:r>
            <a:endParaRPr lang="en-US" dirty="0">
              <a:latin typeface="Arial" panose="020B0604020202020204" pitchFamily="34" charset="0"/>
              <a:cs typeface="Arial" panose="020B0604020202020204" pitchFamily="34" charset="0"/>
            </a:endParaRPr>
          </a:p>
        </p:txBody>
      </p:sp>
      <p:sp>
        <p:nvSpPr>
          <p:cNvPr id="6" name="Rectangle 5"/>
          <p:cNvSpPr/>
          <p:nvPr/>
        </p:nvSpPr>
        <p:spPr>
          <a:xfrm flipH="1">
            <a:off x="7899815" y="1879561"/>
            <a:ext cx="284813" cy="3337016"/>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838200" y="1433739"/>
            <a:ext cx="5667531" cy="4351338"/>
          </a:xfrm>
        </p:spPr>
        <p:txBody>
          <a:bodyPr>
            <a:normAutofit/>
          </a:bodyPr>
          <a:lstStyle/>
          <a:p>
            <a:r>
              <a:rPr lang="en-US" sz="1800" dirty="0" smtClean="0"/>
              <a:t>Weakest motor cortical signal, beta peak: 20-30 Hz</a:t>
            </a:r>
          </a:p>
          <a:p>
            <a:r>
              <a:rPr lang="en-US" sz="1800" dirty="0" smtClean="0"/>
              <a:t>Stim ON</a:t>
            </a:r>
          </a:p>
          <a:p>
            <a:r>
              <a:rPr lang="en-US" sz="1800" dirty="0" smtClean="0"/>
              <a:t>Learning with assist </a:t>
            </a:r>
            <a:r>
              <a:rPr lang="en-US" sz="1800" dirty="0" smtClean="0">
                <a:sym typeface="Wingdings" panose="05000000000000000000" pitchFamily="2" charset="2"/>
              </a:rPr>
              <a:t> Blocks without lower assist (</a:t>
            </a:r>
            <a:r>
              <a:rPr lang="en-US" sz="1800" dirty="0" err="1" smtClean="0">
                <a:sym typeface="Wingdings" panose="05000000000000000000" pitchFamily="2" charset="2"/>
              </a:rPr>
              <a:t>i</a:t>
            </a:r>
            <a:r>
              <a:rPr lang="en-US" sz="1800" dirty="0" smtClean="0">
                <a:sym typeface="Wingdings" panose="05000000000000000000" pitchFamily="2" charset="2"/>
              </a:rPr>
              <a:t>)</a:t>
            </a:r>
          </a:p>
          <a:p>
            <a:r>
              <a:rPr lang="en-US" sz="1800" dirty="0" smtClean="0">
                <a:sym typeface="Wingdings" panose="05000000000000000000" pitchFamily="2" charset="2"/>
              </a:rPr>
              <a:t>Control with power channel – time domain channel looks very noisy </a:t>
            </a:r>
          </a:p>
          <a:p>
            <a:endParaRPr lang="en-US" sz="1800" dirty="0" smtClean="0">
              <a:sym typeface="Wingdings" panose="05000000000000000000" pitchFamily="2" charset="2"/>
            </a:endParaRPr>
          </a:p>
          <a:p>
            <a:pPr lvl="1"/>
            <a:r>
              <a:rPr lang="en-US" sz="1800" dirty="0" smtClean="0">
                <a:sym typeface="Wingdings" panose="05000000000000000000" pitchFamily="2" charset="2"/>
              </a:rPr>
              <a:t>Power Channel Settings: 15 Hz +/- 2.5 Hz, 0.5 Hz HPF</a:t>
            </a:r>
            <a:endParaRPr lang="en-US" sz="1400" dirty="0" smtClean="0">
              <a:sym typeface="Wingdings" panose="05000000000000000000" pitchFamily="2" charset="2"/>
            </a:endParaRPr>
          </a:p>
        </p:txBody>
      </p:sp>
    </p:spTree>
    <p:extLst>
      <p:ext uri="{BB962C8B-B14F-4D97-AF65-F5344CB8AC3E}">
        <p14:creationId xmlns:p14="http://schemas.microsoft.com/office/powerpoint/2010/main" val="333353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Target Metrics</a:t>
            </a:r>
            <a:endParaRPr lang="en-US" dirty="0"/>
          </a:p>
        </p:txBody>
      </p:sp>
      <p:pic>
        <p:nvPicPr>
          <p:cNvPr id="4" name="Picture 3"/>
          <p:cNvPicPr>
            <a:picLocks noChangeAspect="1"/>
          </p:cNvPicPr>
          <p:nvPr/>
        </p:nvPicPr>
        <p:blipFill>
          <a:blip r:embed="rId2"/>
          <a:stretch>
            <a:fillRect/>
          </a:stretch>
        </p:blipFill>
        <p:spPr>
          <a:xfrm>
            <a:off x="47965" y="1465002"/>
            <a:ext cx="5778070" cy="4702289"/>
          </a:xfrm>
          <a:prstGeom prst="rect">
            <a:avLst/>
          </a:prstGeom>
        </p:spPr>
      </p:pic>
      <p:pic>
        <p:nvPicPr>
          <p:cNvPr id="5" name="Picture 4"/>
          <p:cNvPicPr>
            <a:picLocks noChangeAspect="1"/>
          </p:cNvPicPr>
          <p:nvPr/>
        </p:nvPicPr>
        <p:blipFill>
          <a:blip r:embed="rId3"/>
          <a:stretch>
            <a:fillRect/>
          </a:stretch>
        </p:blipFill>
        <p:spPr>
          <a:xfrm>
            <a:off x="6767488" y="2006623"/>
            <a:ext cx="5424512" cy="4056948"/>
          </a:xfrm>
          <a:prstGeom prst="rect">
            <a:avLst/>
          </a:prstGeom>
        </p:spPr>
      </p:pic>
    </p:spTree>
    <p:extLst>
      <p:ext uri="{BB962C8B-B14F-4D97-AF65-F5344CB8AC3E}">
        <p14:creationId xmlns:p14="http://schemas.microsoft.com/office/powerpoint/2010/main" val="2341985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31791</TotalTime>
  <Words>864</Words>
  <Application>Microsoft Office PowerPoint</Application>
  <PresentationFormat>Widescreen</PresentationFormat>
  <Paragraphs>159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Overview of Patient Data</vt:lpstr>
      <vt:lpstr>Previous Learning Figure s</vt:lpstr>
      <vt:lpstr>Patient 1: May 8, 2015</vt:lpstr>
      <vt:lpstr>Time to Target Metrics:</vt:lpstr>
      <vt:lpstr>Chance Level for Low and High Targets</vt:lpstr>
      <vt:lpstr>Neural Signal Control during BMI</vt:lpstr>
      <vt:lpstr>Z scored Spectrograms during Control</vt:lpstr>
      <vt:lpstr>Patient 2</vt:lpstr>
      <vt:lpstr>Time to Target Metrics</vt:lpstr>
      <vt:lpstr>Chance Level for Low and High Targets</vt:lpstr>
      <vt:lpstr>Neural Signal Control during BMI</vt:lpstr>
      <vt:lpstr>Z scored Spectrograms during Control</vt:lpstr>
      <vt:lpstr>Patient 3</vt:lpstr>
      <vt:lpstr>Time to Target Metrics</vt:lpstr>
      <vt:lpstr>Chance Level for Decoder 2 (‘jk’ blocks)</vt:lpstr>
      <vt:lpstr>Neural Signal Control during BMI</vt:lpstr>
      <vt:lpstr>Z scored Spectrograms during Control</vt:lpstr>
      <vt:lpstr>Summary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Patient Data</dc:title>
  <dc:creator>Preeya Khanna</dc:creator>
  <cp:lastModifiedBy>Preeya Khanna</cp:lastModifiedBy>
  <cp:revision>65</cp:revision>
  <dcterms:created xsi:type="dcterms:W3CDTF">2016-01-06T18:50:32Z</dcterms:created>
  <dcterms:modified xsi:type="dcterms:W3CDTF">2016-02-08T19:02:23Z</dcterms:modified>
</cp:coreProperties>
</file>