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DA24D1-A7DE-4BA9-A4E1-69121E55F45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A99E0F81-38CB-4918-8248-10BD7C8B0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Houston is a large city with 637.4 square miles.</a:t>
          </a:r>
        </a:p>
      </dgm:t>
    </dgm:pt>
    <dgm:pt modelId="{B610DC99-9D82-4A44-9E05-1CF392A74132}" type="parTrans" cxnId="{D6E61A9A-36C0-4FC0-903F-4CAACC3415A0}">
      <dgm:prSet/>
      <dgm:spPr/>
      <dgm:t>
        <a:bodyPr/>
        <a:lstStyle/>
        <a:p>
          <a:endParaRPr lang="en-US"/>
        </a:p>
      </dgm:t>
    </dgm:pt>
    <dgm:pt modelId="{76650968-B83E-4346-9EC5-2ECAD48D6B1B}" type="sibTrans" cxnId="{D6E61A9A-36C0-4FC0-903F-4CAACC3415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960BCC-F4D0-4B17-B74F-26572FD5C3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has 88 super neighborhoods and has diverse population distribution.</a:t>
          </a:r>
        </a:p>
      </dgm:t>
    </dgm:pt>
    <dgm:pt modelId="{F04E5F74-10D1-4D81-A213-D178F76E2D65}" type="parTrans" cxnId="{F1D911BE-A003-46A7-B92F-9D25432C3CDB}">
      <dgm:prSet/>
      <dgm:spPr/>
      <dgm:t>
        <a:bodyPr/>
        <a:lstStyle/>
        <a:p>
          <a:endParaRPr lang="en-US"/>
        </a:p>
      </dgm:t>
    </dgm:pt>
    <dgm:pt modelId="{52B59ED5-325B-482D-B90E-325550DC5D8D}" type="sibTrans" cxnId="{F1D911BE-A003-46A7-B92F-9D25432C3C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40FE46-6021-4ADD-AE23-A83F188F1F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also an energy hub of US known mainly for oil and gas industries. </a:t>
          </a:r>
        </a:p>
      </dgm:t>
    </dgm:pt>
    <dgm:pt modelId="{33C83918-3722-4894-9B07-C130B1A03BDE}" type="parTrans" cxnId="{35553471-69C2-4AF2-90E7-041E5E3EADE8}">
      <dgm:prSet/>
      <dgm:spPr/>
      <dgm:t>
        <a:bodyPr/>
        <a:lstStyle/>
        <a:p>
          <a:endParaRPr lang="en-US"/>
        </a:p>
      </dgm:t>
    </dgm:pt>
    <dgm:pt modelId="{04E5B141-1425-405E-A03A-653F5D1E9CE9}" type="sibTrans" cxnId="{35553471-69C2-4AF2-90E7-041E5E3EAD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B6AC9F-D098-40CA-BB01-4E9AFD5B19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Plus, many tourist destination centers are present in Houston.</a:t>
          </a:r>
        </a:p>
      </dgm:t>
    </dgm:pt>
    <dgm:pt modelId="{E0C159CF-C2FF-4281-B209-B9B92F17C81B}" type="parTrans" cxnId="{80E924AA-5028-494B-9911-385D99E31569}">
      <dgm:prSet/>
      <dgm:spPr/>
      <dgm:t>
        <a:bodyPr/>
        <a:lstStyle/>
        <a:p>
          <a:endParaRPr lang="en-US"/>
        </a:p>
      </dgm:t>
    </dgm:pt>
    <dgm:pt modelId="{8AD062D8-838C-4FC2-A228-AAC84C2CFAAF}" type="sibTrans" cxnId="{80E924AA-5028-494B-9911-385D99E315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6EF3DB-4350-4340-AB8C-D5F5A19481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of these makes Houston a perfect place to open a new restaurant.</a:t>
          </a:r>
        </a:p>
      </dgm:t>
    </dgm:pt>
    <dgm:pt modelId="{58AEC9E4-03A0-4C1E-9A8D-8A6CA3A6A64C}" type="parTrans" cxnId="{96A82597-DEE3-4757-B5E0-A820290774A4}">
      <dgm:prSet/>
      <dgm:spPr/>
      <dgm:t>
        <a:bodyPr/>
        <a:lstStyle/>
        <a:p>
          <a:endParaRPr lang="en-US"/>
        </a:p>
      </dgm:t>
    </dgm:pt>
    <dgm:pt modelId="{32BE2D17-40F2-419D-9432-CDF5C19ED7CD}" type="sibTrans" cxnId="{96A82597-DEE3-4757-B5E0-A820290774A4}">
      <dgm:prSet/>
      <dgm:spPr/>
      <dgm:t>
        <a:bodyPr/>
        <a:lstStyle/>
        <a:p>
          <a:endParaRPr lang="en-US"/>
        </a:p>
      </dgm:t>
    </dgm:pt>
    <dgm:pt modelId="{9ED49C38-E59F-434E-84AC-B6E60C306328}" type="pres">
      <dgm:prSet presAssocID="{22DA24D1-A7DE-4BA9-A4E1-69121E55F452}" presName="root" presStyleCnt="0">
        <dgm:presLayoutVars>
          <dgm:dir/>
          <dgm:resizeHandles val="exact"/>
        </dgm:presLayoutVars>
      </dgm:prSet>
      <dgm:spPr/>
    </dgm:pt>
    <dgm:pt modelId="{91FAE73F-ECE9-4B5C-908B-98AA27CF5B4E}" type="pres">
      <dgm:prSet presAssocID="{22DA24D1-A7DE-4BA9-A4E1-69121E55F452}" presName="container" presStyleCnt="0">
        <dgm:presLayoutVars>
          <dgm:dir/>
          <dgm:resizeHandles val="exact"/>
        </dgm:presLayoutVars>
      </dgm:prSet>
      <dgm:spPr/>
    </dgm:pt>
    <dgm:pt modelId="{B22AF28A-F312-4223-9E23-69748E678F92}" type="pres">
      <dgm:prSet presAssocID="{A99E0F81-38CB-4918-8248-10BD7C8B0FDA}" presName="compNode" presStyleCnt="0"/>
      <dgm:spPr/>
    </dgm:pt>
    <dgm:pt modelId="{595F5CFF-2667-4C87-A454-15F51DEB41CD}" type="pres">
      <dgm:prSet presAssocID="{A99E0F81-38CB-4918-8248-10BD7C8B0FDA}" presName="iconBgRect" presStyleLbl="bgShp" presStyleIdx="0" presStyleCnt="5"/>
      <dgm:spPr/>
    </dgm:pt>
    <dgm:pt modelId="{80DAFEC7-2EE6-4D99-900D-DE17EBB3198F}" type="pres">
      <dgm:prSet presAssocID="{A99E0F81-38CB-4918-8248-10BD7C8B0F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E26313F-DC78-4C74-8908-35B2B8AF5EEF}" type="pres">
      <dgm:prSet presAssocID="{A99E0F81-38CB-4918-8248-10BD7C8B0FDA}" presName="spaceRect" presStyleCnt="0"/>
      <dgm:spPr/>
    </dgm:pt>
    <dgm:pt modelId="{D8470CA3-2C85-4084-8407-B8AB2D28A5A3}" type="pres">
      <dgm:prSet presAssocID="{A99E0F81-38CB-4918-8248-10BD7C8B0FDA}" presName="textRect" presStyleLbl="revTx" presStyleIdx="0" presStyleCnt="5">
        <dgm:presLayoutVars>
          <dgm:chMax val="1"/>
          <dgm:chPref val="1"/>
        </dgm:presLayoutVars>
      </dgm:prSet>
      <dgm:spPr/>
    </dgm:pt>
    <dgm:pt modelId="{E05BD099-021F-4CAF-A5AD-87E7A7C2DD2C}" type="pres">
      <dgm:prSet presAssocID="{76650968-B83E-4346-9EC5-2ECAD48D6B1B}" presName="sibTrans" presStyleLbl="sibTrans2D1" presStyleIdx="0" presStyleCnt="0"/>
      <dgm:spPr/>
    </dgm:pt>
    <dgm:pt modelId="{C97B9757-8272-4AC6-8740-58C4B32724CD}" type="pres">
      <dgm:prSet presAssocID="{68960BCC-F4D0-4B17-B74F-26572FD5C3A2}" presName="compNode" presStyleCnt="0"/>
      <dgm:spPr/>
    </dgm:pt>
    <dgm:pt modelId="{539F4467-9F48-48FD-AF59-921932C48E9C}" type="pres">
      <dgm:prSet presAssocID="{68960BCC-F4D0-4B17-B74F-26572FD5C3A2}" presName="iconBgRect" presStyleLbl="bgShp" presStyleIdx="1" presStyleCnt="5"/>
      <dgm:spPr/>
    </dgm:pt>
    <dgm:pt modelId="{D1A5147C-2E53-4E8E-BF71-F5B0A3CB80B0}" type="pres">
      <dgm:prSet presAssocID="{68960BCC-F4D0-4B17-B74F-26572FD5C3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82868CC-006B-4D98-AB7E-4235B364B09D}" type="pres">
      <dgm:prSet presAssocID="{68960BCC-F4D0-4B17-B74F-26572FD5C3A2}" presName="spaceRect" presStyleCnt="0"/>
      <dgm:spPr/>
    </dgm:pt>
    <dgm:pt modelId="{676C3E2C-E05A-4DD4-A525-D8AF578E9A3A}" type="pres">
      <dgm:prSet presAssocID="{68960BCC-F4D0-4B17-B74F-26572FD5C3A2}" presName="textRect" presStyleLbl="revTx" presStyleIdx="1" presStyleCnt="5">
        <dgm:presLayoutVars>
          <dgm:chMax val="1"/>
          <dgm:chPref val="1"/>
        </dgm:presLayoutVars>
      </dgm:prSet>
      <dgm:spPr/>
    </dgm:pt>
    <dgm:pt modelId="{F8830C65-E7A1-477C-ACE4-FEA14F2D3125}" type="pres">
      <dgm:prSet presAssocID="{52B59ED5-325B-482D-B90E-325550DC5D8D}" presName="sibTrans" presStyleLbl="sibTrans2D1" presStyleIdx="0" presStyleCnt="0"/>
      <dgm:spPr/>
    </dgm:pt>
    <dgm:pt modelId="{7EBFF2FC-E81A-4A2D-AF0D-86C73BB31552}" type="pres">
      <dgm:prSet presAssocID="{BF40FE46-6021-4ADD-AE23-A83F188F1F82}" presName="compNode" presStyleCnt="0"/>
      <dgm:spPr/>
    </dgm:pt>
    <dgm:pt modelId="{485A3D71-1FA4-4908-91B9-44827FAE92FE}" type="pres">
      <dgm:prSet presAssocID="{BF40FE46-6021-4ADD-AE23-A83F188F1F82}" presName="iconBgRect" presStyleLbl="bgShp" presStyleIdx="2" presStyleCnt="5"/>
      <dgm:spPr/>
    </dgm:pt>
    <dgm:pt modelId="{67401829-F9F6-4DC4-9320-7717A8B3D593}" type="pres">
      <dgm:prSet presAssocID="{BF40FE46-6021-4ADD-AE23-A83F188F1F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7860AE63-6292-4FD4-952E-BC4F0A86E7CB}" type="pres">
      <dgm:prSet presAssocID="{BF40FE46-6021-4ADD-AE23-A83F188F1F82}" presName="spaceRect" presStyleCnt="0"/>
      <dgm:spPr/>
    </dgm:pt>
    <dgm:pt modelId="{030068B3-DCAD-4778-BC3B-0C023DFCF676}" type="pres">
      <dgm:prSet presAssocID="{BF40FE46-6021-4ADD-AE23-A83F188F1F82}" presName="textRect" presStyleLbl="revTx" presStyleIdx="2" presStyleCnt="5">
        <dgm:presLayoutVars>
          <dgm:chMax val="1"/>
          <dgm:chPref val="1"/>
        </dgm:presLayoutVars>
      </dgm:prSet>
      <dgm:spPr/>
    </dgm:pt>
    <dgm:pt modelId="{504274F2-E32C-4973-A2C6-D67F13357E73}" type="pres">
      <dgm:prSet presAssocID="{04E5B141-1425-405E-A03A-653F5D1E9CE9}" presName="sibTrans" presStyleLbl="sibTrans2D1" presStyleIdx="0" presStyleCnt="0"/>
      <dgm:spPr/>
    </dgm:pt>
    <dgm:pt modelId="{932D0731-ABEA-4629-A36A-781E2D2D12E7}" type="pres">
      <dgm:prSet presAssocID="{FBB6AC9F-D098-40CA-BB01-4E9AFD5B1904}" presName="compNode" presStyleCnt="0"/>
      <dgm:spPr/>
    </dgm:pt>
    <dgm:pt modelId="{97E8621E-F297-42F3-9773-EB7540C1CDB8}" type="pres">
      <dgm:prSet presAssocID="{FBB6AC9F-D098-40CA-BB01-4E9AFD5B1904}" presName="iconBgRect" presStyleLbl="bgShp" presStyleIdx="3" presStyleCnt="5"/>
      <dgm:spPr/>
    </dgm:pt>
    <dgm:pt modelId="{B76BF1F9-5629-4B04-A55F-0E1C50D1EC4A}" type="pres">
      <dgm:prSet presAssocID="{FBB6AC9F-D098-40CA-BB01-4E9AFD5B190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FA39AD5F-1B4E-4E6F-BCB9-4A670089703D}" type="pres">
      <dgm:prSet presAssocID="{FBB6AC9F-D098-40CA-BB01-4E9AFD5B1904}" presName="spaceRect" presStyleCnt="0"/>
      <dgm:spPr/>
    </dgm:pt>
    <dgm:pt modelId="{C7A101EF-D55A-44D8-B58E-09322A071501}" type="pres">
      <dgm:prSet presAssocID="{FBB6AC9F-D098-40CA-BB01-4E9AFD5B1904}" presName="textRect" presStyleLbl="revTx" presStyleIdx="3" presStyleCnt="5">
        <dgm:presLayoutVars>
          <dgm:chMax val="1"/>
          <dgm:chPref val="1"/>
        </dgm:presLayoutVars>
      </dgm:prSet>
      <dgm:spPr/>
    </dgm:pt>
    <dgm:pt modelId="{2C004F6E-C903-4662-8E94-9DDA14E63D10}" type="pres">
      <dgm:prSet presAssocID="{8AD062D8-838C-4FC2-A228-AAC84C2CFAAF}" presName="sibTrans" presStyleLbl="sibTrans2D1" presStyleIdx="0" presStyleCnt="0"/>
      <dgm:spPr/>
    </dgm:pt>
    <dgm:pt modelId="{D2FD29B1-FC54-4F7A-857E-AFB3FA8705E1}" type="pres">
      <dgm:prSet presAssocID="{DD6EF3DB-4350-4340-AB8C-D5F5A1948137}" presName="compNode" presStyleCnt="0"/>
      <dgm:spPr/>
    </dgm:pt>
    <dgm:pt modelId="{27482FB2-1FDF-4272-A5DA-61DB7D629A8F}" type="pres">
      <dgm:prSet presAssocID="{DD6EF3DB-4350-4340-AB8C-D5F5A1948137}" presName="iconBgRect" presStyleLbl="bgShp" presStyleIdx="4" presStyleCnt="5"/>
      <dgm:spPr/>
    </dgm:pt>
    <dgm:pt modelId="{6A0E4FFF-0E95-4B0B-A360-206F7710E6C5}" type="pres">
      <dgm:prSet presAssocID="{DD6EF3DB-4350-4340-AB8C-D5F5A19481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2EDF0BA-0B72-458B-BE17-EA45B1C9E068}" type="pres">
      <dgm:prSet presAssocID="{DD6EF3DB-4350-4340-AB8C-D5F5A1948137}" presName="spaceRect" presStyleCnt="0"/>
      <dgm:spPr/>
    </dgm:pt>
    <dgm:pt modelId="{8EF48384-52F7-4637-B947-6AC2B5D158D1}" type="pres">
      <dgm:prSet presAssocID="{DD6EF3DB-4350-4340-AB8C-D5F5A194813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2E7622-F4D1-C44B-8E20-C8A876545586}" type="presOf" srcId="{04E5B141-1425-405E-A03A-653F5D1E9CE9}" destId="{504274F2-E32C-4973-A2C6-D67F13357E73}" srcOrd="0" destOrd="0" presId="urn:microsoft.com/office/officeart/2018/2/layout/IconCircleList"/>
    <dgm:cxn modelId="{BD151640-2523-8444-913E-A657D832802B}" type="presOf" srcId="{FBB6AC9F-D098-40CA-BB01-4E9AFD5B1904}" destId="{C7A101EF-D55A-44D8-B58E-09322A071501}" srcOrd="0" destOrd="0" presId="urn:microsoft.com/office/officeart/2018/2/layout/IconCircleList"/>
    <dgm:cxn modelId="{8859B452-8F5F-EF41-A9EB-E4A2C61A9735}" type="presOf" srcId="{22DA24D1-A7DE-4BA9-A4E1-69121E55F452}" destId="{9ED49C38-E59F-434E-84AC-B6E60C306328}" srcOrd="0" destOrd="0" presId="urn:microsoft.com/office/officeart/2018/2/layout/IconCircleList"/>
    <dgm:cxn modelId="{58DDC95D-3537-D04F-ADC7-015015ECD6A9}" type="presOf" srcId="{DD6EF3DB-4350-4340-AB8C-D5F5A1948137}" destId="{8EF48384-52F7-4637-B947-6AC2B5D158D1}" srcOrd="0" destOrd="0" presId="urn:microsoft.com/office/officeart/2018/2/layout/IconCircleList"/>
    <dgm:cxn modelId="{35553471-69C2-4AF2-90E7-041E5E3EADE8}" srcId="{22DA24D1-A7DE-4BA9-A4E1-69121E55F452}" destId="{BF40FE46-6021-4ADD-AE23-A83F188F1F82}" srcOrd="2" destOrd="0" parTransId="{33C83918-3722-4894-9B07-C130B1A03BDE}" sibTransId="{04E5B141-1425-405E-A03A-653F5D1E9CE9}"/>
    <dgm:cxn modelId="{97615081-7135-4242-98A8-370520678B16}" type="presOf" srcId="{A99E0F81-38CB-4918-8248-10BD7C8B0FDA}" destId="{D8470CA3-2C85-4084-8407-B8AB2D28A5A3}" srcOrd="0" destOrd="0" presId="urn:microsoft.com/office/officeart/2018/2/layout/IconCircleList"/>
    <dgm:cxn modelId="{96A82597-DEE3-4757-B5E0-A820290774A4}" srcId="{22DA24D1-A7DE-4BA9-A4E1-69121E55F452}" destId="{DD6EF3DB-4350-4340-AB8C-D5F5A1948137}" srcOrd="4" destOrd="0" parTransId="{58AEC9E4-03A0-4C1E-9A8D-8A6CA3A6A64C}" sibTransId="{32BE2D17-40F2-419D-9432-CDF5C19ED7CD}"/>
    <dgm:cxn modelId="{09B47697-2274-6549-9547-50FE01881EDB}" type="presOf" srcId="{8AD062D8-838C-4FC2-A228-AAC84C2CFAAF}" destId="{2C004F6E-C903-4662-8E94-9DDA14E63D10}" srcOrd="0" destOrd="0" presId="urn:microsoft.com/office/officeart/2018/2/layout/IconCircleList"/>
    <dgm:cxn modelId="{D6E61A9A-36C0-4FC0-903F-4CAACC3415A0}" srcId="{22DA24D1-A7DE-4BA9-A4E1-69121E55F452}" destId="{A99E0F81-38CB-4918-8248-10BD7C8B0FDA}" srcOrd="0" destOrd="0" parTransId="{B610DC99-9D82-4A44-9E05-1CF392A74132}" sibTransId="{76650968-B83E-4346-9EC5-2ECAD48D6B1B}"/>
    <dgm:cxn modelId="{44946FA4-6F72-DC47-BD46-5471E4C614E9}" type="presOf" srcId="{68960BCC-F4D0-4B17-B74F-26572FD5C3A2}" destId="{676C3E2C-E05A-4DD4-A525-D8AF578E9A3A}" srcOrd="0" destOrd="0" presId="urn:microsoft.com/office/officeart/2018/2/layout/IconCircleList"/>
    <dgm:cxn modelId="{80E924AA-5028-494B-9911-385D99E31569}" srcId="{22DA24D1-A7DE-4BA9-A4E1-69121E55F452}" destId="{FBB6AC9F-D098-40CA-BB01-4E9AFD5B1904}" srcOrd="3" destOrd="0" parTransId="{E0C159CF-C2FF-4281-B209-B9B92F17C81B}" sibTransId="{8AD062D8-838C-4FC2-A228-AAC84C2CFAAF}"/>
    <dgm:cxn modelId="{F1D911BE-A003-46A7-B92F-9D25432C3CDB}" srcId="{22DA24D1-A7DE-4BA9-A4E1-69121E55F452}" destId="{68960BCC-F4D0-4B17-B74F-26572FD5C3A2}" srcOrd="1" destOrd="0" parTransId="{F04E5F74-10D1-4D81-A213-D178F76E2D65}" sibTransId="{52B59ED5-325B-482D-B90E-325550DC5D8D}"/>
    <dgm:cxn modelId="{E95964C9-5946-1446-8D2C-EF9ACCF90EF5}" type="presOf" srcId="{52B59ED5-325B-482D-B90E-325550DC5D8D}" destId="{F8830C65-E7A1-477C-ACE4-FEA14F2D3125}" srcOrd="0" destOrd="0" presId="urn:microsoft.com/office/officeart/2018/2/layout/IconCircleList"/>
    <dgm:cxn modelId="{8A2A68F6-4C6D-764C-AF19-E4602A69A180}" type="presOf" srcId="{BF40FE46-6021-4ADD-AE23-A83F188F1F82}" destId="{030068B3-DCAD-4778-BC3B-0C023DFCF676}" srcOrd="0" destOrd="0" presId="urn:microsoft.com/office/officeart/2018/2/layout/IconCircleList"/>
    <dgm:cxn modelId="{8BC0FFFE-B7DB-5242-B51C-7D8E3A19DAC7}" type="presOf" srcId="{76650968-B83E-4346-9EC5-2ECAD48D6B1B}" destId="{E05BD099-021F-4CAF-A5AD-87E7A7C2DD2C}" srcOrd="0" destOrd="0" presId="urn:microsoft.com/office/officeart/2018/2/layout/IconCircleList"/>
    <dgm:cxn modelId="{CB289DDA-9829-8D4C-9DD3-21949B42110D}" type="presParOf" srcId="{9ED49C38-E59F-434E-84AC-B6E60C306328}" destId="{91FAE73F-ECE9-4B5C-908B-98AA27CF5B4E}" srcOrd="0" destOrd="0" presId="urn:microsoft.com/office/officeart/2018/2/layout/IconCircleList"/>
    <dgm:cxn modelId="{EBB6625C-0CB6-CA41-B415-478583A14BB0}" type="presParOf" srcId="{91FAE73F-ECE9-4B5C-908B-98AA27CF5B4E}" destId="{B22AF28A-F312-4223-9E23-69748E678F92}" srcOrd="0" destOrd="0" presId="urn:microsoft.com/office/officeart/2018/2/layout/IconCircleList"/>
    <dgm:cxn modelId="{8AC7808B-ED46-1444-8395-10B4C0EBE55D}" type="presParOf" srcId="{B22AF28A-F312-4223-9E23-69748E678F92}" destId="{595F5CFF-2667-4C87-A454-15F51DEB41CD}" srcOrd="0" destOrd="0" presId="urn:microsoft.com/office/officeart/2018/2/layout/IconCircleList"/>
    <dgm:cxn modelId="{1A0ED6EB-D5ED-2245-8B7A-30D80EC5E6DC}" type="presParOf" srcId="{B22AF28A-F312-4223-9E23-69748E678F92}" destId="{80DAFEC7-2EE6-4D99-900D-DE17EBB3198F}" srcOrd="1" destOrd="0" presId="urn:microsoft.com/office/officeart/2018/2/layout/IconCircleList"/>
    <dgm:cxn modelId="{8614CEAE-DBBA-D24C-8748-708ACF8ACB7E}" type="presParOf" srcId="{B22AF28A-F312-4223-9E23-69748E678F92}" destId="{5E26313F-DC78-4C74-8908-35B2B8AF5EEF}" srcOrd="2" destOrd="0" presId="urn:microsoft.com/office/officeart/2018/2/layout/IconCircleList"/>
    <dgm:cxn modelId="{24A62DBD-7E69-DD48-B3C0-ACDBA164FDD9}" type="presParOf" srcId="{B22AF28A-F312-4223-9E23-69748E678F92}" destId="{D8470CA3-2C85-4084-8407-B8AB2D28A5A3}" srcOrd="3" destOrd="0" presId="urn:microsoft.com/office/officeart/2018/2/layout/IconCircleList"/>
    <dgm:cxn modelId="{4096887F-8641-E945-BD61-B55414BF2960}" type="presParOf" srcId="{91FAE73F-ECE9-4B5C-908B-98AA27CF5B4E}" destId="{E05BD099-021F-4CAF-A5AD-87E7A7C2DD2C}" srcOrd="1" destOrd="0" presId="urn:microsoft.com/office/officeart/2018/2/layout/IconCircleList"/>
    <dgm:cxn modelId="{8D140935-A208-5041-B3CD-74923E877A48}" type="presParOf" srcId="{91FAE73F-ECE9-4B5C-908B-98AA27CF5B4E}" destId="{C97B9757-8272-4AC6-8740-58C4B32724CD}" srcOrd="2" destOrd="0" presId="urn:microsoft.com/office/officeart/2018/2/layout/IconCircleList"/>
    <dgm:cxn modelId="{04D02081-EE02-8245-9AD0-068CD3C0D078}" type="presParOf" srcId="{C97B9757-8272-4AC6-8740-58C4B32724CD}" destId="{539F4467-9F48-48FD-AF59-921932C48E9C}" srcOrd="0" destOrd="0" presId="urn:microsoft.com/office/officeart/2018/2/layout/IconCircleList"/>
    <dgm:cxn modelId="{0CDDE810-A39B-714D-A6A9-AF164BCCE81A}" type="presParOf" srcId="{C97B9757-8272-4AC6-8740-58C4B32724CD}" destId="{D1A5147C-2E53-4E8E-BF71-F5B0A3CB80B0}" srcOrd="1" destOrd="0" presId="urn:microsoft.com/office/officeart/2018/2/layout/IconCircleList"/>
    <dgm:cxn modelId="{9AFB9540-FE0A-6C4D-814E-0C93F2477562}" type="presParOf" srcId="{C97B9757-8272-4AC6-8740-58C4B32724CD}" destId="{E82868CC-006B-4D98-AB7E-4235B364B09D}" srcOrd="2" destOrd="0" presId="urn:microsoft.com/office/officeart/2018/2/layout/IconCircleList"/>
    <dgm:cxn modelId="{A03ED160-0125-304E-8085-A370B0BB7F9B}" type="presParOf" srcId="{C97B9757-8272-4AC6-8740-58C4B32724CD}" destId="{676C3E2C-E05A-4DD4-A525-D8AF578E9A3A}" srcOrd="3" destOrd="0" presId="urn:microsoft.com/office/officeart/2018/2/layout/IconCircleList"/>
    <dgm:cxn modelId="{B6D83D88-92AE-8544-B3C5-6A7DBD068856}" type="presParOf" srcId="{91FAE73F-ECE9-4B5C-908B-98AA27CF5B4E}" destId="{F8830C65-E7A1-477C-ACE4-FEA14F2D3125}" srcOrd="3" destOrd="0" presId="urn:microsoft.com/office/officeart/2018/2/layout/IconCircleList"/>
    <dgm:cxn modelId="{C5E8883B-7C57-574F-A267-EFBC93403D08}" type="presParOf" srcId="{91FAE73F-ECE9-4B5C-908B-98AA27CF5B4E}" destId="{7EBFF2FC-E81A-4A2D-AF0D-86C73BB31552}" srcOrd="4" destOrd="0" presId="urn:microsoft.com/office/officeart/2018/2/layout/IconCircleList"/>
    <dgm:cxn modelId="{A33FF8F0-2A2E-EC41-9ADD-BF4ECB5985AF}" type="presParOf" srcId="{7EBFF2FC-E81A-4A2D-AF0D-86C73BB31552}" destId="{485A3D71-1FA4-4908-91B9-44827FAE92FE}" srcOrd="0" destOrd="0" presId="urn:microsoft.com/office/officeart/2018/2/layout/IconCircleList"/>
    <dgm:cxn modelId="{685C9AA5-1351-054C-B587-8E42CD8D3324}" type="presParOf" srcId="{7EBFF2FC-E81A-4A2D-AF0D-86C73BB31552}" destId="{67401829-F9F6-4DC4-9320-7717A8B3D593}" srcOrd="1" destOrd="0" presId="urn:microsoft.com/office/officeart/2018/2/layout/IconCircleList"/>
    <dgm:cxn modelId="{8CC17648-AA87-B244-BA05-BD0CCD1FC23F}" type="presParOf" srcId="{7EBFF2FC-E81A-4A2D-AF0D-86C73BB31552}" destId="{7860AE63-6292-4FD4-952E-BC4F0A86E7CB}" srcOrd="2" destOrd="0" presId="urn:microsoft.com/office/officeart/2018/2/layout/IconCircleList"/>
    <dgm:cxn modelId="{D0EAAD3C-31DC-D04A-A572-1261F067FD7A}" type="presParOf" srcId="{7EBFF2FC-E81A-4A2D-AF0D-86C73BB31552}" destId="{030068B3-DCAD-4778-BC3B-0C023DFCF676}" srcOrd="3" destOrd="0" presId="urn:microsoft.com/office/officeart/2018/2/layout/IconCircleList"/>
    <dgm:cxn modelId="{55CEFD2E-0860-2143-BA72-B9A4C2C7A1DA}" type="presParOf" srcId="{91FAE73F-ECE9-4B5C-908B-98AA27CF5B4E}" destId="{504274F2-E32C-4973-A2C6-D67F13357E73}" srcOrd="5" destOrd="0" presId="urn:microsoft.com/office/officeart/2018/2/layout/IconCircleList"/>
    <dgm:cxn modelId="{837531C8-D2C1-8A4D-BEF9-0E14E33EF1C1}" type="presParOf" srcId="{91FAE73F-ECE9-4B5C-908B-98AA27CF5B4E}" destId="{932D0731-ABEA-4629-A36A-781E2D2D12E7}" srcOrd="6" destOrd="0" presId="urn:microsoft.com/office/officeart/2018/2/layout/IconCircleList"/>
    <dgm:cxn modelId="{25DA6BC6-B318-A74D-A32D-ABA471F4E33B}" type="presParOf" srcId="{932D0731-ABEA-4629-A36A-781E2D2D12E7}" destId="{97E8621E-F297-42F3-9773-EB7540C1CDB8}" srcOrd="0" destOrd="0" presId="urn:microsoft.com/office/officeart/2018/2/layout/IconCircleList"/>
    <dgm:cxn modelId="{8EE4C6C6-878A-1B43-85AF-A2C2A6D00303}" type="presParOf" srcId="{932D0731-ABEA-4629-A36A-781E2D2D12E7}" destId="{B76BF1F9-5629-4B04-A55F-0E1C50D1EC4A}" srcOrd="1" destOrd="0" presId="urn:microsoft.com/office/officeart/2018/2/layout/IconCircleList"/>
    <dgm:cxn modelId="{086C3B4A-1327-154B-B05C-0FDE0631506A}" type="presParOf" srcId="{932D0731-ABEA-4629-A36A-781E2D2D12E7}" destId="{FA39AD5F-1B4E-4E6F-BCB9-4A670089703D}" srcOrd="2" destOrd="0" presId="urn:microsoft.com/office/officeart/2018/2/layout/IconCircleList"/>
    <dgm:cxn modelId="{8DFB5575-D8AE-1649-ADB7-54583959C8D8}" type="presParOf" srcId="{932D0731-ABEA-4629-A36A-781E2D2D12E7}" destId="{C7A101EF-D55A-44D8-B58E-09322A071501}" srcOrd="3" destOrd="0" presId="urn:microsoft.com/office/officeart/2018/2/layout/IconCircleList"/>
    <dgm:cxn modelId="{9CB313DB-ADC6-8048-A738-F67A83B75A3D}" type="presParOf" srcId="{91FAE73F-ECE9-4B5C-908B-98AA27CF5B4E}" destId="{2C004F6E-C903-4662-8E94-9DDA14E63D10}" srcOrd="7" destOrd="0" presId="urn:microsoft.com/office/officeart/2018/2/layout/IconCircleList"/>
    <dgm:cxn modelId="{D1EFF930-6D0F-084A-8FA5-43D432ACE6AA}" type="presParOf" srcId="{91FAE73F-ECE9-4B5C-908B-98AA27CF5B4E}" destId="{D2FD29B1-FC54-4F7A-857E-AFB3FA8705E1}" srcOrd="8" destOrd="0" presId="urn:microsoft.com/office/officeart/2018/2/layout/IconCircleList"/>
    <dgm:cxn modelId="{21F9C41D-D8DE-7947-A8C1-4C7F120DEA70}" type="presParOf" srcId="{D2FD29B1-FC54-4F7A-857E-AFB3FA8705E1}" destId="{27482FB2-1FDF-4272-A5DA-61DB7D629A8F}" srcOrd="0" destOrd="0" presId="urn:microsoft.com/office/officeart/2018/2/layout/IconCircleList"/>
    <dgm:cxn modelId="{073A6BFB-E2AD-184A-B149-9D0BD5BF8753}" type="presParOf" srcId="{D2FD29B1-FC54-4F7A-857E-AFB3FA8705E1}" destId="{6A0E4FFF-0E95-4B0B-A360-206F7710E6C5}" srcOrd="1" destOrd="0" presId="urn:microsoft.com/office/officeart/2018/2/layout/IconCircleList"/>
    <dgm:cxn modelId="{A29C2BCB-90F2-0B4A-B3AE-12319B8FCAB0}" type="presParOf" srcId="{D2FD29B1-FC54-4F7A-857E-AFB3FA8705E1}" destId="{A2EDF0BA-0B72-458B-BE17-EA45B1C9E068}" srcOrd="2" destOrd="0" presId="urn:microsoft.com/office/officeart/2018/2/layout/IconCircleList"/>
    <dgm:cxn modelId="{1BBD458D-A887-354D-BA1A-51F762119D79}" type="presParOf" srcId="{D2FD29B1-FC54-4F7A-857E-AFB3FA8705E1}" destId="{8EF48384-52F7-4637-B947-6AC2B5D158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F5CFF-2667-4C87-A454-15F51DEB41CD}">
      <dsp:nvSpPr>
        <dsp:cNvPr id="0" name=""/>
        <dsp:cNvSpPr/>
      </dsp:nvSpPr>
      <dsp:spPr>
        <a:xfrm>
          <a:off x="6889" y="398963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AFEC7-2EE6-4D99-900D-DE17EBB3198F}">
      <dsp:nvSpPr>
        <dsp:cNvPr id="0" name=""/>
        <dsp:cNvSpPr/>
      </dsp:nvSpPr>
      <dsp:spPr>
        <a:xfrm>
          <a:off x="193444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70CA3-2C85-4084-8407-B8AB2D28A5A3}">
      <dsp:nvSpPr>
        <dsp:cNvPr id="0" name=""/>
        <dsp:cNvSpPr/>
      </dsp:nvSpPr>
      <dsp:spPr>
        <a:xfrm>
          <a:off x="1085607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Houston is a large city with 637.4 square miles.</a:t>
          </a:r>
        </a:p>
      </dsp:txBody>
      <dsp:txXfrm>
        <a:off x="1085607" y="398963"/>
        <a:ext cx="2093982" cy="888356"/>
      </dsp:txXfrm>
    </dsp:sp>
    <dsp:sp modelId="{539F4467-9F48-48FD-AF59-921932C48E9C}">
      <dsp:nvSpPr>
        <dsp:cNvPr id="0" name=""/>
        <dsp:cNvSpPr/>
      </dsp:nvSpPr>
      <dsp:spPr>
        <a:xfrm>
          <a:off x="3544449" y="398963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5147C-2E53-4E8E-BF71-F5B0A3CB80B0}">
      <dsp:nvSpPr>
        <dsp:cNvPr id="0" name=""/>
        <dsp:cNvSpPr/>
      </dsp:nvSpPr>
      <dsp:spPr>
        <a:xfrm>
          <a:off x="3731004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C3E2C-E05A-4DD4-A525-D8AF578E9A3A}">
      <dsp:nvSpPr>
        <dsp:cNvPr id="0" name=""/>
        <dsp:cNvSpPr/>
      </dsp:nvSpPr>
      <dsp:spPr>
        <a:xfrm>
          <a:off x="4623167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has 88 super neighborhoods and has diverse population distribution.</a:t>
          </a:r>
        </a:p>
      </dsp:txBody>
      <dsp:txXfrm>
        <a:off x="4623167" y="398963"/>
        <a:ext cx="2093982" cy="888356"/>
      </dsp:txXfrm>
    </dsp:sp>
    <dsp:sp modelId="{485A3D71-1FA4-4908-91B9-44827FAE92FE}">
      <dsp:nvSpPr>
        <dsp:cNvPr id="0" name=""/>
        <dsp:cNvSpPr/>
      </dsp:nvSpPr>
      <dsp:spPr>
        <a:xfrm>
          <a:off x="7082010" y="398963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1829-F9F6-4DC4-9320-7717A8B3D593}">
      <dsp:nvSpPr>
        <dsp:cNvPr id="0" name=""/>
        <dsp:cNvSpPr/>
      </dsp:nvSpPr>
      <dsp:spPr>
        <a:xfrm>
          <a:off x="7268565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068B3-DCAD-4778-BC3B-0C023DFCF676}">
      <dsp:nvSpPr>
        <dsp:cNvPr id="0" name=""/>
        <dsp:cNvSpPr/>
      </dsp:nvSpPr>
      <dsp:spPr>
        <a:xfrm>
          <a:off x="8160728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also an energy hub of US known mainly for oil and gas industries. </a:t>
          </a:r>
        </a:p>
      </dsp:txBody>
      <dsp:txXfrm>
        <a:off x="8160728" y="398963"/>
        <a:ext cx="2093982" cy="888356"/>
      </dsp:txXfrm>
    </dsp:sp>
    <dsp:sp modelId="{97E8621E-F297-42F3-9773-EB7540C1CDB8}">
      <dsp:nvSpPr>
        <dsp:cNvPr id="0" name=""/>
        <dsp:cNvSpPr/>
      </dsp:nvSpPr>
      <dsp:spPr>
        <a:xfrm>
          <a:off x="6889" y="1814655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BF1F9-5629-4B04-A55F-0E1C50D1EC4A}">
      <dsp:nvSpPr>
        <dsp:cNvPr id="0" name=""/>
        <dsp:cNvSpPr/>
      </dsp:nvSpPr>
      <dsp:spPr>
        <a:xfrm>
          <a:off x="193444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01EF-D55A-44D8-B58E-09322A071501}">
      <dsp:nvSpPr>
        <dsp:cNvPr id="0" name=""/>
        <dsp:cNvSpPr/>
      </dsp:nvSpPr>
      <dsp:spPr>
        <a:xfrm>
          <a:off x="1085607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Plus, many tourist destination centers are present in Houston.</a:t>
          </a:r>
        </a:p>
      </dsp:txBody>
      <dsp:txXfrm>
        <a:off x="1085607" y="1814655"/>
        <a:ext cx="2093982" cy="888356"/>
      </dsp:txXfrm>
    </dsp:sp>
    <dsp:sp modelId="{27482FB2-1FDF-4272-A5DA-61DB7D629A8F}">
      <dsp:nvSpPr>
        <dsp:cNvPr id="0" name=""/>
        <dsp:cNvSpPr/>
      </dsp:nvSpPr>
      <dsp:spPr>
        <a:xfrm>
          <a:off x="3544449" y="1814655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E4FFF-0E95-4B0B-A360-206F7710E6C5}">
      <dsp:nvSpPr>
        <dsp:cNvPr id="0" name=""/>
        <dsp:cNvSpPr/>
      </dsp:nvSpPr>
      <dsp:spPr>
        <a:xfrm>
          <a:off x="3731004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48384-52F7-4637-B947-6AC2B5D158D1}">
      <dsp:nvSpPr>
        <dsp:cNvPr id="0" name=""/>
        <dsp:cNvSpPr/>
      </dsp:nvSpPr>
      <dsp:spPr>
        <a:xfrm>
          <a:off x="4623167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All of these makes Houston a perfect place to open a new restaurant.</a:t>
          </a:r>
        </a:p>
      </dsp:txBody>
      <dsp:txXfrm>
        <a:off x="4623167" y="1814655"/>
        <a:ext cx="2093982" cy="888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9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0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8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6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2345051-2045-45DA-935E-2E3CA1A69AD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3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about" TargetMode="External"/><Relationship Id="rId2" Type="http://schemas.openxmlformats.org/officeDocument/2006/relationships/hyperlink" Target="https://en.wikipedia.org/wiki/List_of_Houston_neighborhoo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ative.io/edpresso/one-hot-encoding-in-pyth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01F825C-5213-4011-9AA7-F5857720F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t="6568" b="9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8878C-66FF-D64B-9B36-280AC11F0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Houston neighborhood for restaurant business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3FD91-75F0-7047-B9F7-DB11CDF1C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Prashant Khatri for 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342966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Described the business problem for solving it using data.</a:t>
            </a:r>
          </a:p>
          <a:p>
            <a:r>
              <a:rPr lang="en-US" dirty="0">
                <a:solidFill>
                  <a:srgbClr val="404040"/>
                </a:solidFill>
              </a:rPr>
              <a:t>Performed necessary steps such as data pulling, data pre-processing, exploratory data analysis and utilizing machine learning techniques to find the answer.</a:t>
            </a:r>
          </a:p>
          <a:p>
            <a:r>
              <a:rPr lang="en-US" dirty="0">
                <a:solidFill>
                  <a:srgbClr val="404040"/>
                </a:solidFill>
              </a:rPr>
              <a:t>Answer to the business problem - 11 neighborhoods in cluster 0 seems to be a good location for opening any kind of restaurant (cuisine).</a:t>
            </a:r>
          </a:p>
          <a:p>
            <a:r>
              <a:rPr lang="en-US" dirty="0">
                <a:solidFill>
                  <a:srgbClr val="404040"/>
                </a:solidFill>
              </a:rPr>
              <a:t>A future study including neighborhood population density could provide even better prediction. </a:t>
            </a:r>
          </a:p>
        </p:txBody>
      </p:sp>
    </p:spTree>
    <p:extLst>
      <p:ext uri="{BB962C8B-B14F-4D97-AF65-F5344CB8AC3E}">
        <p14:creationId xmlns:p14="http://schemas.microsoft.com/office/powerpoint/2010/main" val="385279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List of Houston neighborhoods. (2020, August 07). Retrieved August 23, 2020, from </a:t>
            </a:r>
            <a:r>
              <a:rPr lang="en-US" u="sng" dirty="0">
                <a:hlinkClick r:id="rId2"/>
              </a:rPr>
              <a:t>https://en.wikipedia.org/wiki/List_of_Houston_neighborhoods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 err="1"/>
              <a:t>FourSquare</a:t>
            </a:r>
            <a:r>
              <a:rPr lang="en-US" dirty="0"/>
              <a:t>. (n.d.). Retrieved August 23, 2020, from </a:t>
            </a:r>
            <a:r>
              <a:rPr lang="en-US" u="sng" dirty="0">
                <a:hlinkClick r:id="rId3"/>
              </a:rPr>
              <a:t>https://foursquare.com/about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One-hot encoding in Python. (n.d.). Retrieved August 23, 2020, from </a:t>
            </a:r>
            <a:r>
              <a:rPr lang="en-US" u="sng" dirty="0">
                <a:hlinkClick r:id="rId4"/>
              </a:rPr>
              <a:t>https://www.educative.io/edpresso/one-hot-encoding-in-python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Pulkit Sharma. (2020, April 23). The Most Comprehensive Guide to K-Means Clustering You’ll Ever Need. Retrieved August 23, 2020, from https://</a:t>
            </a:r>
            <a:r>
              <a:rPr lang="en-US" dirty="0" err="1"/>
              <a:t>www.analyticsvidhya.com</a:t>
            </a:r>
            <a:r>
              <a:rPr lang="en-US" dirty="0"/>
              <a:t>/blog/2019/08/comprehensive-guide-k-means-clustering/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97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9AF33F-06B3-4D92-9703-DE3D854F1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552261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79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Finding neighborhoods that are suitable for opening a restaurant based on the presence of other venues.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Exploring the type of cuisine (restaurant) that has a high chance of getting success in those areas. </a:t>
            </a:r>
          </a:p>
        </p:txBody>
      </p:sp>
    </p:spTree>
    <p:extLst>
      <p:ext uri="{BB962C8B-B14F-4D97-AF65-F5344CB8AC3E}">
        <p14:creationId xmlns:p14="http://schemas.microsoft.com/office/powerpoint/2010/main" val="153712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description and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Obtain names of neighborhood in Houston using Wikipedia.</a:t>
            </a:r>
          </a:p>
          <a:p>
            <a:r>
              <a:rPr lang="en-US" dirty="0">
                <a:solidFill>
                  <a:srgbClr val="404040"/>
                </a:solidFill>
              </a:rPr>
              <a:t>Acquire latitude and longitude of neighborhood using </a:t>
            </a:r>
            <a:r>
              <a:rPr lang="en-US" dirty="0" err="1">
                <a:solidFill>
                  <a:srgbClr val="404040"/>
                </a:solidFill>
              </a:rPr>
              <a:t>GeoPy</a:t>
            </a:r>
            <a:r>
              <a:rPr lang="en-US" dirty="0">
                <a:solidFill>
                  <a:srgbClr val="404040"/>
                </a:solidFill>
              </a:rPr>
              <a:t> geocoding. </a:t>
            </a:r>
            <a:r>
              <a:rPr lang="en-US" dirty="0" err="1">
                <a:solidFill>
                  <a:srgbClr val="404040"/>
                </a:solidFill>
              </a:rPr>
              <a:t>Nominatim</a:t>
            </a:r>
            <a:r>
              <a:rPr lang="en-US" dirty="0">
                <a:solidFill>
                  <a:srgbClr val="404040"/>
                </a:solidFill>
              </a:rPr>
              <a:t> is the preferred </a:t>
            </a:r>
            <a:r>
              <a:rPr lang="en-US" dirty="0" err="1">
                <a:solidFill>
                  <a:srgbClr val="404040"/>
                </a:solidFill>
              </a:rPr>
              <a:t>GeoPy</a:t>
            </a:r>
            <a:r>
              <a:rPr lang="en-US" dirty="0">
                <a:solidFill>
                  <a:srgbClr val="404040"/>
                </a:solidFill>
              </a:rPr>
              <a:t> package for this project.</a:t>
            </a:r>
          </a:p>
          <a:p>
            <a:r>
              <a:rPr lang="en-US" dirty="0">
                <a:solidFill>
                  <a:srgbClr val="404040"/>
                </a:solidFill>
              </a:rPr>
              <a:t>Manually input latitude and longitude for neighborhoods for which </a:t>
            </a:r>
            <a:r>
              <a:rPr lang="en-US" dirty="0" err="1">
                <a:solidFill>
                  <a:srgbClr val="404040"/>
                </a:solidFill>
              </a:rPr>
              <a:t>GeoPy</a:t>
            </a:r>
            <a:r>
              <a:rPr lang="en-US" dirty="0">
                <a:solidFill>
                  <a:srgbClr val="404040"/>
                </a:solidFill>
              </a:rPr>
              <a:t> could not get the correct location.</a:t>
            </a:r>
          </a:p>
          <a:p>
            <a:r>
              <a:rPr lang="en-US" dirty="0">
                <a:solidFill>
                  <a:srgbClr val="404040"/>
                </a:solidFill>
              </a:rPr>
              <a:t>Next find out the most common venues in every neighborhood using Foursquare API.</a:t>
            </a:r>
          </a:p>
        </p:txBody>
      </p:sp>
    </p:spTree>
    <p:extLst>
      <p:ext uri="{BB962C8B-B14F-4D97-AF65-F5344CB8AC3E}">
        <p14:creationId xmlns:p14="http://schemas.microsoft.com/office/powerpoint/2010/main" val="169101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Web Scraping – to get Houston neighborhoods name from Wikipedia.</a:t>
            </a:r>
          </a:p>
          <a:p>
            <a:r>
              <a:rPr lang="en-US" dirty="0" err="1">
                <a:solidFill>
                  <a:srgbClr val="404040"/>
                </a:solidFill>
              </a:rPr>
              <a:t>Nominatim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GeoPy</a:t>
            </a:r>
            <a:r>
              <a:rPr lang="en-US" dirty="0">
                <a:solidFill>
                  <a:srgbClr val="404040"/>
                </a:solidFill>
              </a:rPr>
              <a:t> package and google search – to get geographical coordinates of Houston neighborhoods. </a:t>
            </a:r>
          </a:p>
          <a:p>
            <a:r>
              <a:rPr lang="en-US" dirty="0" err="1">
                <a:solidFill>
                  <a:srgbClr val="404040"/>
                </a:solidFill>
              </a:rPr>
              <a:t>FourSquare</a:t>
            </a:r>
            <a:r>
              <a:rPr lang="en-US" dirty="0">
                <a:solidFill>
                  <a:srgbClr val="404040"/>
                </a:solidFill>
              </a:rPr>
              <a:t> API - to get the information about venues in the neighborhoods. </a:t>
            </a:r>
          </a:p>
          <a:p>
            <a:r>
              <a:rPr lang="en-US" dirty="0">
                <a:solidFill>
                  <a:srgbClr val="404040"/>
                </a:solidFill>
              </a:rPr>
              <a:t>One Hot Encoding – performed on venues categories.</a:t>
            </a:r>
          </a:p>
          <a:p>
            <a:r>
              <a:rPr lang="en-US" dirty="0">
                <a:solidFill>
                  <a:srgbClr val="404040"/>
                </a:solidFill>
              </a:rPr>
              <a:t>K-Means Clustering – to divide neighborhoods into cluster based on similar characteristics.</a:t>
            </a:r>
          </a:p>
          <a:p>
            <a:r>
              <a:rPr lang="en-US" dirty="0">
                <a:solidFill>
                  <a:srgbClr val="404040"/>
                </a:solidFill>
              </a:rPr>
              <a:t>Exploratory Data Analysis – to analyze neighborhood and restaurant type in visual format.</a:t>
            </a:r>
          </a:p>
        </p:txBody>
      </p:sp>
    </p:spTree>
    <p:extLst>
      <p:ext uri="{BB962C8B-B14F-4D97-AF65-F5344CB8AC3E}">
        <p14:creationId xmlns:p14="http://schemas.microsoft.com/office/powerpoint/2010/main" val="44595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/>
          </a:bodyPr>
          <a:lstStyle/>
          <a:p>
            <a:r>
              <a:rPr lang="en-US" dirty="0"/>
              <a:t>K-Means indicated neighborhood should be divided into 6 clusters.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Neighborhoods that belongs to cluster 0 (light green as shown in figure) have many popular venues / sites that can bring more people in neighborhoods. 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867A65A-803E-2145-9B9E-BAA54F8F78A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" r="5746" b="3"/>
          <a:stretch/>
        </p:blipFill>
        <p:spPr>
          <a:xfrm>
            <a:off x="8340435" y="3265202"/>
            <a:ext cx="3026664" cy="234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D10286-FD35-E64C-81B4-2A4358426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7" r="7593" b="-2"/>
          <a:stretch/>
        </p:blipFill>
        <p:spPr>
          <a:xfrm>
            <a:off x="8340435" y="769055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Results (</a:t>
            </a:r>
            <a:r>
              <a:rPr lang="en-US"/>
              <a:t>Cont</a:t>
            </a:r>
            <a:r>
              <a:rPr lang="en-US" dirty="0"/>
              <a:t>)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986C12-71F4-954E-A371-874D5F52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6" y="328612"/>
            <a:ext cx="372894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 dirty="0"/>
              <a:t>Results (</a:t>
            </a:r>
            <a:r>
              <a:rPr lang="en-US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/>
          </a:bodyPr>
          <a:lstStyle/>
          <a:p>
            <a:r>
              <a:rPr lang="en-US" dirty="0"/>
              <a:t>11 neighborhoods in cluster 0 have restaurants less than 10 and hence are probably the best location to open a new restaurant.</a:t>
            </a:r>
          </a:p>
          <a:p>
            <a:r>
              <a:rPr lang="en-US" dirty="0"/>
              <a:t>The name of 11 neighborhoods are Astrodome Area, </a:t>
            </a:r>
            <a:r>
              <a:rPr lang="en-US" dirty="0" err="1"/>
              <a:t>Braeswood</a:t>
            </a:r>
            <a:r>
              <a:rPr lang="en-US" dirty="0"/>
              <a:t>, Brays Oaks (formerly Greater Fondren S.W.), Fairbanks, Greater Eastwood, </a:t>
            </a:r>
            <a:r>
              <a:rPr lang="en-US" dirty="0" err="1"/>
              <a:t>Langwood</a:t>
            </a:r>
            <a:r>
              <a:rPr lang="en-US" dirty="0"/>
              <a:t>, Lawndale / Wayside, Meadowbrook / Allendale, Sharpstown, South Belt / Ellington, and Spring Branch Central.</a:t>
            </a:r>
          </a:p>
          <a:p>
            <a:r>
              <a:rPr lang="en-US" dirty="0"/>
              <a:t>Further analysis showed that every kind of cuisine should be able to do well in those locations.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F77A30-6568-3544-9308-FFB337B6E3C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2" b="-2"/>
          <a:stretch/>
        </p:blipFill>
        <p:spPr>
          <a:xfrm>
            <a:off x="8340435" y="822036"/>
            <a:ext cx="3026664" cy="2348100"/>
          </a:xfrm>
          <a:prstGeom prst="rect">
            <a:avLst/>
          </a:prstGeom>
        </p:spPr>
      </p:pic>
      <p:pic>
        <p:nvPicPr>
          <p:cNvPr id="9" name="Picture 8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F6C8DC92-E616-6345-B024-39B2D6949AB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3" r="28280" b="-1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This study showed that 11 neighborhoods in Houston have a high chance for any new restaurant to do a good business.</a:t>
            </a:r>
          </a:p>
          <a:p>
            <a:r>
              <a:rPr lang="en-US" dirty="0">
                <a:solidFill>
                  <a:srgbClr val="404040"/>
                </a:solidFill>
              </a:rPr>
              <a:t>This study has certain limitations - the result is only based on selecting some popular venues categories in neighborhoods and population density is not taken into consideration while analyzing the data.</a:t>
            </a:r>
          </a:p>
          <a:p>
            <a:r>
              <a:rPr lang="en-US" dirty="0">
                <a:solidFill>
                  <a:srgbClr val="404040"/>
                </a:solidFill>
              </a:rPr>
              <a:t>A future study including population density in neighborhood along with other attributes might provide better prediction.</a:t>
            </a:r>
          </a:p>
        </p:txBody>
      </p:sp>
    </p:spTree>
    <p:extLst>
      <p:ext uri="{BB962C8B-B14F-4D97-AF65-F5344CB8AC3E}">
        <p14:creationId xmlns:p14="http://schemas.microsoft.com/office/powerpoint/2010/main" val="18801200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669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Analyzing Houston neighborhood for restaurant business opportunity</vt:lpstr>
      <vt:lpstr>Background</vt:lpstr>
      <vt:lpstr>Problem Statement</vt:lpstr>
      <vt:lpstr>Data description and source</vt:lpstr>
      <vt:lpstr>Methodology</vt:lpstr>
      <vt:lpstr>Results</vt:lpstr>
      <vt:lpstr>Results (Cont)</vt:lpstr>
      <vt:lpstr>Results (Cont)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Houston neighborhood for restaurant business opportunity</dc:title>
  <dc:creator>Madhu Deuja</dc:creator>
  <cp:lastModifiedBy>Madhu Deuja</cp:lastModifiedBy>
  <cp:revision>8</cp:revision>
  <dcterms:created xsi:type="dcterms:W3CDTF">2020-08-23T19:59:49Z</dcterms:created>
  <dcterms:modified xsi:type="dcterms:W3CDTF">2022-01-27T01:30:00Z</dcterms:modified>
</cp:coreProperties>
</file>