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Titillium Web" pitchFamily="2" charset="77"/>
      <p:regular r:id="rId18"/>
      <p:bold r:id="rId19"/>
      <p:italic r:id="rId20"/>
      <p:boldItalic r:id="rId21"/>
    </p:embeddedFont>
    <p:embeddedFont>
      <p:font typeface="Titillium Web Light" pitchFamily="2" charset="77"/>
      <p:regular r:id="rId22"/>
      <p:bold r:id="rId23"/>
      <p:italic r:id="rId24"/>
      <p:boldItalic r:id="rId25"/>
    </p:embeddedFont>
    <p:embeddedFont>
      <p:font typeface="Titillium Web SemiBold" pitchFamily="2" charset="77"/>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04"/>
  </p:normalViewPr>
  <p:slideViewPr>
    <p:cSldViewPr snapToGrid="0">
      <p:cViewPr varScale="1">
        <p:scale>
          <a:sx n="114" d="100"/>
          <a:sy n="114" d="100"/>
        </p:scale>
        <p:origin x="928"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573670d2fe_2_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573670d2fe_2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Clr>
                <a:schemeClr val="dk1"/>
              </a:buClr>
              <a:buSzPts val="1800"/>
              <a:buFont typeface="Titillium Web Light"/>
              <a:buChar char="▰"/>
            </a:pPr>
            <a:r>
              <a:rPr lang="en" sz="1800">
                <a:solidFill>
                  <a:schemeClr val="dk1"/>
                </a:solidFill>
                <a:latin typeface="Titillium Web Light"/>
                <a:ea typeface="Titillium Web Light"/>
                <a:cs typeface="Titillium Web Light"/>
                <a:sym typeface="Titillium Web Light"/>
              </a:rPr>
              <a:t>Using a combination of the statistical and descriptive data, we should be able to conduct some analysis to find any relationships to predict which individuals are likely to leave in the coming years of employment.</a:t>
            </a:r>
            <a:endParaRPr sz="1800">
              <a:solidFill>
                <a:schemeClr val="dk1"/>
              </a:solidFill>
              <a:latin typeface="Titillium Web Light"/>
              <a:ea typeface="Titillium Web Light"/>
              <a:cs typeface="Titillium Web Light"/>
              <a:sym typeface="Titillium Web Light"/>
            </a:endParaRPr>
          </a:p>
          <a:p>
            <a:pPr marL="457200" lvl="0" indent="-342900" algn="l" rtl="0">
              <a:spcBef>
                <a:spcPts val="600"/>
              </a:spcBef>
              <a:spcAft>
                <a:spcPts val="0"/>
              </a:spcAft>
              <a:buClr>
                <a:schemeClr val="dk1"/>
              </a:buClr>
              <a:buSzPts val="1800"/>
              <a:buFont typeface="Titillium Web Light"/>
              <a:buChar char="▰"/>
            </a:pPr>
            <a:r>
              <a:rPr lang="en" sz="1800">
                <a:solidFill>
                  <a:schemeClr val="dk1"/>
                </a:solidFill>
                <a:latin typeface="Titillium Web Light"/>
                <a:ea typeface="Titillium Web Light"/>
                <a:cs typeface="Titillium Web Light"/>
                <a:sym typeface="Titillium Web Light"/>
              </a:rPr>
              <a:t>A quick look at the data to see if there are any clear abnormalities and trend that are visible right off the bat</a:t>
            </a:r>
            <a:endParaRPr sz="1400">
              <a:latin typeface="Titillium Web Light"/>
              <a:ea typeface="Titillium Web Light"/>
              <a:cs typeface="Titillium Web Light"/>
              <a:sym typeface="Titillium Web 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516707d631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516707d63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Clr>
                <a:schemeClr val="dk1"/>
              </a:buClr>
              <a:buSzPts val="1800"/>
              <a:buFont typeface="Titillium Web Light"/>
              <a:buChar char="▰"/>
            </a:pPr>
            <a:r>
              <a:rPr lang="en" sz="1800">
                <a:solidFill>
                  <a:schemeClr val="dk1"/>
                </a:solidFill>
                <a:latin typeface="Titillium Web Light"/>
                <a:ea typeface="Titillium Web Light"/>
                <a:cs typeface="Titillium Web Light"/>
                <a:sym typeface="Titillium Web Light"/>
              </a:rPr>
              <a:t>Using a combination of the statistical and descriptive data, we should be able to conduct some analysis to find any relationships to predict which individuals are likely to leave in the coming years of employment.</a:t>
            </a:r>
            <a:endParaRPr sz="1800">
              <a:solidFill>
                <a:schemeClr val="dk1"/>
              </a:solidFill>
              <a:latin typeface="Titillium Web Light"/>
              <a:ea typeface="Titillium Web Light"/>
              <a:cs typeface="Titillium Web Light"/>
              <a:sym typeface="Titillium Web Light"/>
            </a:endParaRPr>
          </a:p>
          <a:p>
            <a:pPr marL="457200" lvl="0" indent="-342900" algn="l" rtl="0">
              <a:spcBef>
                <a:spcPts val="600"/>
              </a:spcBef>
              <a:spcAft>
                <a:spcPts val="0"/>
              </a:spcAft>
              <a:buClr>
                <a:schemeClr val="dk1"/>
              </a:buClr>
              <a:buSzPts val="1800"/>
              <a:buFont typeface="Titillium Web Light"/>
              <a:buChar char="▰"/>
            </a:pPr>
            <a:r>
              <a:rPr lang="en" sz="1800">
                <a:solidFill>
                  <a:schemeClr val="dk1"/>
                </a:solidFill>
                <a:latin typeface="Titillium Web Light"/>
                <a:ea typeface="Titillium Web Light"/>
                <a:cs typeface="Titillium Web Light"/>
                <a:sym typeface="Titillium Web Light"/>
              </a:rPr>
              <a:t>A quick look at the data to see if there are any clear abnormalities and trend that are visible right off the bat</a:t>
            </a:r>
            <a:endParaRPr sz="1400">
              <a:latin typeface="Titillium Web Light"/>
              <a:ea typeface="Titillium Web Light"/>
              <a:cs typeface="Titillium Web Light"/>
              <a:sym typeface="Titillium Web 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516707d631_2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516707d631_2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Clr>
                <a:schemeClr val="dk1"/>
              </a:buClr>
              <a:buSzPts val="1800"/>
              <a:buFont typeface="Titillium Web Light"/>
              <a:buChar char="▰"/>
            </a:pPr>
            <a:r>
              <a:rPr lang="en" sz="1800">
                <a:solidFill>
                  <a:schemeClr val="dk1"/>
                </a:solidFill>
                <a:latin typeface="Titillium Web Light"/>
                <a:ea typeface="Titillium Web Light"/>
                <a:cs typeface="Titillium Web Light"/>
                <a:sym typeface="Titillium Web Light"/>
              </a:rPr>
              <a:t>Using a combination of the statistical and descriptive data, we should be able to conduct some analysis to find any relationships to predict which individuals are likely to leave in the coming years of employment.</a:t>
            </a:r>
            <a:endParaRPr sz="1800">
              <a:solidFill>
                <a:schemeClr val="dk1"/>
              </a:solidFill>
              <a:latin typeface="Titillium Web Light"/>
              <a:ea typeface="Titillium Web Light"/>
              <a:cs typeface="Titillium Web Light"/>
              <a:sym typeface="Titillium Web Light"/>
            </a:endParaRPr>
          </a:p>
          <a:p>
            <a:pPr marL="457200" lvl="0" indent="-342900" algn="l" rtl="0">
              <a:spcBef>
                <a:spcPts val="600"/>
              </a:spcBef>
              <a:spcAft>
                <a:spcPts val="0"/>
              </a:spcAft>
              <a:buClr>
                <a:schemeClr val="dk1"/>
              </a:buClr>
              <a:buSzPts val="1800"/>
              <a:buFont typeface="Titillium Web Light"/>
              <a:buChar char="▰"/>
            </a:pPr>
            <a:r>
              <a:rPr lang="en" sz="1800">
                <a:solidFill>
                  <a:schemeClr val="dk1"/>
                </a:solidFill>
                <a:latin typeface="Titillium Web Light"/>
                <a:ea typeface="Titillium Web Light"/>
                <a:cs typeface="Titillium Web Light"/>
                <a:sym typeface="Titillium Web Light"/>
              </a:rPr>
              <a:t>A quick look at the data to see if there are any clear abnormalities and trend that are visible right off the bat</a:t>
            </a:r>
            <a:endParaRPr sz="1400">
              <a:latin typeface="Titillium Web Light"/>
              <a:ea typeface="Titillium Web Light"/>
              <a:cs typeface="Titillium Web Light"/>
              <a:sym typeface="Titillium Web 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573670d2fe_2_3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573670d2fe_2_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573670d2fe_2_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573670d2fe_2_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Clr>
                <a:schemeClr val="dk1"/>
              </a:buClr>
              <a:buSzPts val="1800"/>
              <a:buFont typeface="Titillium Web Light"/>
              <a:buChar char="▰"/>
            </a:pPr>
            <a:r>
              <a:rPr lang="en" sz="1800">
                <a:solidFill>
                  <a:schemeClr val="dk1"/>
                </a:solidFill>
                <a:latin typeface="Titillium Web Light"/>
                <a:ea typeface="Titillium Web Light"/>
                <a:cs typeface="Titillium Web Light"/>
                <a:sym typeface="Titillium Web Light"/>
              </a:rPr>
              <a:t>Using a combination of the statistical and descriptive data, we should be able to conduct some analysis to find any relationships to predict which individuals are likely to leave in the coming years of employment.</a:t>
            </a:r>
            <a:endParaRPr sz="1800">
              <a:solidFill>
                <a:schemeClr val="dk1"/>
              </a:solidFill>
              <a:latin typeface="Titillium Web Light"/>
              <a:ea typeface="Titillium Web Light"/>
              <a:cs typeface="Titillium Web Light"/>
              <a:sym typeface="Titillium Web Light"/>
            </a:endParaRPr>
          </a:p>
          <a:p>
            <a:pPr marL="457200" lvl="0" indent="-342900" algn="l" rtl="0">
              <a:spcBef>
                <a:spcPts val="600"/>
              </a:spcBef>
              <a:spcAft>
                <a:spcPts val="0"/>
              </a:spcAft>
              <a:buClr>
                <a:schemeClr val="dk1"/>
              </a:buClr>
              <a:buSzPts val="1800"/>
              <a:buFont typeface="Titillium Web Light"/>
              <a:buChar char="▰"/>
            </a:pPr>
            <a:r>
              <a:rPr lang="en" sz="1800">
                <a:solidFill>
                  <a:schemeClr val="dk1"/>
                </a:solidFill>
                <a:latin typeface="Titillium Web Light"/>
                <a:ea typeface="Titillium Web Light"/>
                <a:cs typeface="Titillium Web Light"/>
                <a:sym typeface="Titillium Web Light"/>
              </a:rPr>
              <a:t>A quick look at the data to see if there are any clear abnormalities and trend that are visible right off the bat</a:t>
            </a:r>
            <a:endParaRPr sz="1400">
              <a:latin typeface="Titillium Web Light"/>
              <a:ea typeface="Titillium Web Light"/>
              <a:cs typeface="Titillium Web Light"/>
              <a:sym typeface="Titillium Web 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516707d631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516707d631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Clr>
                <a:schemeClr val="dk1"/>
              </a:buClr>
              <a:buSzPts val="1800"/>
              <a:buFont typeface="Titillium Web Light"/>
              <a:buChar char="▰"/>
            </a:pPr>
            <a:r>
              <a:rPr lang="en" sz="1800">
                <a:solidFill>
                  <a:schemeClr val="dk1"/>
                </a:solidFill>
                <a:latin typeface="Titillium Web Light"/>
                <a:ea typeface="Titillium Web Light"/>
                <a:cs typeface="Titillium Web Light"/>
                <a:sym typeface="Titillium Web Light"/>
              </a:rPr>
              <a:t>Using a combination of the statistical and descriptive data, we should be able to conduct some analysis to find any relationships to predict which individuals are likely to leave in the coming years of employment.</a:t>
            </a:r>
            <a:endParaRPr sz="1800">
              <a:solidFill>
                <a:schemeClr val="dk1"/>
              </a:solidFill>
              <a:latin typeface="Titillium Web Light"/>
              <a:ea typeface="Titillium Web Light"/>
              <a:cs typeface="Titillium Web Light"/>
              <a:sym typeface="Titillium Web Light"/>
            </a:endParaRPr>
          </a:p>
          <a:p>
            <a:pPr marL="457200" lvl="0" indent="-342900" algn="l" rtl="0">
              <a:spcBef>
                <a:spcPts val="600"/>
              </a:spcBef>
              <a:spcAft>
                <a:spcPts val="0"/>
              </a:spcAft>
              <a:buClr>
                <a:schemeClr val="dk1"/>
              </a:buClr>
              <a:buSzPts val="1800"/>
              <a:buFont typeface="Titillium Web Light"/>
              <a:buChar char="▰"/>
            </a:pPr>
            <a:r>
              <a:rPr lang="en" sz="1800">
                <a:solidFill>
                  <a:schemeClr val="dk1"/>
                </a:solidFill>
                <a:latin typeface="Titillium Web Light"/>
                <a:ea typeface="Titillium Web Light"/>
                <a:cs typeface="Titillium Web Light"/>
                <a:sym typeface="Titillium Web Light"/>
              </a:rPr>
              <a:t>A quick look at the data to see if there are any clear abnormalities and trend that are visible right off the bat</a:t>
            </a:r>
            <a:endParaRPr sz="1800">
              <a:solidFill>
                <a:schemeClr val="dk1"/>
              </a:solidFill>
              <a:latin typeface="Titillium Web Light"/>
              <a:ea typeface="Titillium Web Light"/>
              <a:cs typeface="Titillium Web Light"/>
              <a:sym typeface="Titillium Web Light"/>
            </a:endParaRPr>
          </a:p>
          <a:p>
            <a:pPr marL="457200" lvl="0" indent="-342900" algn="l" rtl="0">
              <a:spcBef>
                <a:spcPts val="600"/>
              </a:spcBef>
              <a:spcAft>
                <a:spcPts val="0"/>
              </a:spcAft>
              <a:buClr>
                <a:schemeClr val="dk1"/>
              </a:buClr>
              <a:buSzPts val="1800"/>
              <a:buFont typeface="Titillium Web Light"/>
              <a:buChar char="▰"/>
            </a:pPr>
            <a:r>
              <a:rPr lang="en" sz="1800">
                <a:solidFill>
                  <a:schemeClr val="dk1"/>
                </a:solidFill>
                <a:latin typeface="Titillium Web Light"/>
                <a:ea typeface="Titillium Web Light"/>
                <a:cs typeface="Titillium Web Light"/>
                <a:sym typeface="Titillium Web Light"/>
              </a:rPr>
              <a:t>Hosmer and Lemeshow Goodness of Fit test</a:t>
            </a:r>
            <a:endParaRPr sz="1800">
              <a:solidFill>
                <a:schemeClr val="dk1"/>
              </a:solidFill>
              <a:latin typeface="Titillium Web Light"/>
              <a:ea typeface="Titillium Web Light"/>
              <a:cs typeface="Titillium Web Light"/>
              <a:sym typeface="Titillium Web 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573670d2fe_2_2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573670d2fe_2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59c83e60bf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59c83e60bf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600"/>
              </a:spcBef>
              <a:spcAft>
                <a:spcPts val="0"/>
              </a:spcAft>
              <a:buClr>
                <a:srgbClr val="000000"/>
              </a:buClr>
              <a:buSzPts val="1400"/>
              <a:buFont typeface="Titillium Web Light"/>
              <a:buChar char="▰"/>
            </a:pPr>
            <a:r>
              <a:rPr lang="en" sz="1400">
                <a:latin typeface="Titillium Web Light"/>
                <a:ea typeface="Titillium Web Light"/>
                <a:cs typeface="Titillium Web Light"/>
                <a:sym typeface="Titillium Web Light"/>
              </a:rPr>
              <a:t>Staff attrition comes at a huge cost for employers. </a:t>
            </a:r>
            <a:endParaRPr sz="1400">
              <a:latin typeface="Titillium Web Light"/>
              <a:ea typeface="Titillium Web Light"/>
              <a:cs typeface="Titillium Web Light"/>
              <a:sym typeface="Titillium Web Light"/>
            </a:endParaRPr>
          </a:p>
          <a:p>
            <a:pPr marL="457200" lvl="0" indent="-317500" algn="l" rtl="0">
              <a:spcBef>
                <a:spcPts val="0"/>
              </a:spcBef>
              <a:spcAft>
                <a:spcPts val="0"/>
              </a:spcAft>
              <a:buClr>
                <a:srgbClr val="000000"/>
              </a:buClr>
              <a:buSzPts val="1400"/>
              <a:buFont typeface="Titillium Web Light"/>
              <a:buChar char="▰"/>
            </a:pPr>
            <a:r>
              <a:rPr lang="en" sz="1400">
                <a:latin typeface="Titillium Web Light"/>
                <a:ea typeface="Titillium Web Light"/>
                <a:cs typeface="Titillium Web Light"/>
                <a:sym typeface="Titillium Web Light"/>
              </a:rPr>
              <a:t>Definition: the loss of employees in a company through various possible reasons that are natural or voluntary i.e. resignation, pregnancy, retirement</a:t>
            </a:r>
            <a:endParaRPr sz="1400">
              <a:latin typeface="Titillium Web Light"/>
              <a:ea typeface="Titillium Web Light"/>
              <a:cs typeface="Titillium Web Light"/>
              <a:sym typeface="Titillium Web Light"/>
            </a:endParaRPr>
          </a:p>
          <a:p>
            <a:pPr marL="914400" lvl="1" indent="-317500" algn="l" rtl="0">
              <a:spcBef>
                <a:spcPts val="0"/>
              </a:spcBef>
              <a:spcAft>
                <a:spcPts val="0"/>
              </a:spcAft>
              <a:buClr>
                <a:srgbClr val="000000"/>
              </a:buClr>
              <a:buSzPts val="1400"/>
              <a:buFont typeface="Titillium Web Light"/>
              <a:buChar char="○"/>
            </a:pPr>
            <a:r>
              <a:rPr lang="en" sz="1400">
                <a:latin typeface="Titillium Web Light"/>
                <a:ea typeface="Titillium Web Light"/>
                <a:cs typeface="Titillium Web Light"/>
                <a:sym typeface="Titillium Web Light"/>
              </a:rPr>
              <a:t>Money is lost, work is lost, and time is lost.  Hence, </a:t>
            </a:r>
            <a:r>
              <a:rPr lang="en" sz="1250">
                <a:latin typeface="Titillium Web"/>
                <a:ea typeface="Titillium Web"/>
                <a:cs typeface="Titillium Web"/>
                <a:sym typeface="Titillium Web"/>
              </a:rPr>
              <a:t>it would be worthwhile to come up with measures that will help retain a company’s employees </a:t>
            </a:r>
            <a:endParaRPr sz="1250">
              <a:latin typeface="Titillium Web"/>
              <a:ea typeface="Titillium Web"/>
              <a:cs typeface="Titillium Web"/>
              <a:sym typeface="Titillium Web"/>
            </a:endParaRPr>
          </a:p>
          <a:p>
            <a:pPr marL="1371600" marR="0" lvl="0" indent="0" algn="l" rtl="0">
              <a:lnSpc>
                <a:spcPct val="115000"/>
              </a:lnSpc>
              <a:spcBef>
                <a:spcPts val="0"/>
              </a:spcBef>
              <a:spcAft>
                <a:spcPts val="0"/>
              </a:spcAft>
              <a:buClr>
                <a:schemeClr val="dk1"/>
              </a:buClr>
              <a:buSzPts val="1100"/>
              <a:buFont typeface="Arial"/>
              <a:buNone/>
            </a:pPr>
            <a:endParaRPr sz="1250">
              <a:latin typeface="Titillium Web"/>
              <a:ea typeface="Titillium Web"/>
              <a:cs typeface="Titillium Web"/>
              <a:sym typeface="Titillium Web"/>
            </a:endParaRPr>
          </a:p>
          <a:p>
            <a:pPr marL="914400" lvl="1" indent="-317500" algn="l" rtl="0">
              <a:spcBef>
                <a:spcPts val="0"/>
              </a:spcBef>
              <a:spcAft>
                <a:spcPts val="0"/>
              </a:spcAft>
              <a:buClr>
                <a:srgbClr val="000000"/>
              </a:buClr>
              <a:buSzPts val="1400"/>
              <a:buFont typeface="Titillium Web Light"/>
              <a:buChar char="○"/>
            </a:pPr>
            <a:r>
              <a:rPr lang="en" sz="1400">
                <a:latin typeface="Titillium Web Light"/>
                <a:ea typeface="Titillium Web Light"/>
                <a:cs typeface="Titillium Web Light"/>
                <a:sym typeface="Titillium Web Light"/>
              </a:rPr>
              <a:t>Our Goal: to use machine learning and classification to predict potential employee loss in order to prevent it </a:t>
            </a:r>
            <a:endParaRPr sz="1400">
              <a:latin typeface="Titillium Web Light"/>
              <a:ea typeface="Titillium Web Light"/>
              <a:cs typeface="Titillium Web Light"/>
              <a:sym typeface="Titillium Web Light"/>
            </a:endParaRPr>
          </a:p>
          <a:p>
            <a:pPr marL="914400" lvl="1" indent="-317500" algn="l" rtl="0">
              <a:spcBef>
                <a:spcPts val="0"/>
              </a:spcBef>
              <a:spcAft>
                <a:spcPts val="0"/>
              </a:spcAft>
              <a:buClr>
                <a:srgbClr val="000000"/>
              </a:buClr>
              <a:buSzPts val="1400"/>
              <a:buFont typeface="Titillium Web Light"/>
              <a:buChar char="○"/>
            </a:pPr>
            <a:r>
              <a:rPr lang="en" sz="1400">
                <a:latin typeface="Titillium Web Light"/>
                <a:ea typeface="Titillium Web Light"/>
                <a:cs typeface="Titillium Web Light"/>
                <a:sym typeface="Titillium Web Light"/>
              </a:rPr>
              <a:t>Classification will be based off variables /features that may influence the outcome of whether employee chooses to leave a company </a:t>
            </a:r>
            <a:endParaRPr sz="1400">
              <a:latin typeface="Titillium Web Light"/>
              <a:ea typeface="Titillium Web Light"/>
              <a:cs typeface="Titillium Web Light"/>
              <a:sym typeface="Titillium Web Light"/>
            </a:endParaRPr>
          </a:p>
          <a:p>
            <a:pPr marL="914400" lvl="1" indent="-317500" algn="l" rtl="0">
              <a:spcBef>
                <a:spcPts val="0"/>
              </a:spcBef>
              <a:spcAft>
                <a:spcPts val="0"/>
              </a:spcAft>
              <a:buClr>
                <a:srgbClr val="000000"/>
              </a:buClr>
              <a:buSzPts val="1400"/>
              <a:buFont typeface="Titillium Web Light"/>
              <a:buChar char="○"/>
            </a:pPr>
            <a:r>
              <a:rPr lang="en" sz="1400">
                <a:latin typeface="Titillium Web Light"/>
                <a:ea typeface="Titillium Web Light"/>
                <a:cs typeface="Titillium Web Light"/>
                <a:sym typeface="Titillium Web Light"/>
              </a:rPr>
              <a:t>We will quantify our variables and feed them into our model for prediction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573670d2fe_2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573670d2fe_2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marR="0" lvl="0" indent="-317500" algn="l" rtl="0">
              <a:lnSpc>
                <a:spcPct val="100000"/>
              </a:lnSpc>
              <a:spcBef>
                <a:spcPts val="600"/>
              </a:spcBef>
              <a:spcAft>
                <a:spcPts val="0"/>
              </a:spcAft>
              <a:buClr>
                <a:srgbClr val="000000"/>
              </a:buClr>
              <a:buSzPts val="1400"/>
              <a:buFont typeface="Titillium Web Light"/>
              <a:buChar char="▰"/>
            </a:pPr>
            <a:r>
              <a:rPr lang="en" sz="1400">
                <a:latin typeface="Titillium Web Light"/>
                <a:ea typeface="Titillium Web Light"/>
                <a:cs typeface="Titillium Web Light"/>
                <a:sym typeface="Titillium Web Light"/>
              </a:rPr>
              <a:t>Our Goal: to use machine learning and classification to predict potential employee loss in order to prevent it </a:t>
            </a:r>
            <a:endParaRPr sz="1400">
              <a:latin typeface="Titillium Web Light"/>
              <a:ea typeface="Titillium Web Light"/>
              <a:cs typeface="Titillium Web Light"/>
              <a:sym typeface="Titillium Web Light"/>
            </a:endParaRPr>
          </a:p>
          <a:p>
            <a:pPr marL="457200" lvl="0" indent="-317500" algn="l" rtl="0">
              <a:spcBef>
                <a:spcPts val="0"/>
              </a:spcBef>
              <a:spcAft>
                <a:spcPts val="0"/>
              </a:spcAft>
              <a:buClr>
                <a:srgbClr val="000000"/>
              </a:buClr>
              <a:buSzPts val="1400"/>
              <a:buFont typeface="Titillium Web Light"/>
              <a:buChar char="▰"/>
            </a:pPr>
            <a:r>
              <a:rPr lang="en" sz="1400">
                <a:latin typeface="Titillium Web Light"/>
                <a:ea typeface="Titillium Web Light"/>
                <a:cs typeface="Titillium Web Light"/>
                <a:sym typeface="Titillium Web Light"/>
              </a:rPr>
              <a:t>Classification will be based off variables /features that may influence the outcome of whether employee chooses to leave a company </a:t>
            </a:r>
            <a:endParaRPr sz="1400">
              <a:latin typeface="Titillium Web Light"/>
              <a:ea typeface="Titillium Web Light"/>
              <a:cs typeface="Titillium Web Light"/>
              <a:sym typeface="Titillium Web Light"/>
            </a:endParaRPr>
          </a:p>
          <a:p>
            <a:pPr marL="457200" lvl="0" indent="-317500" algn="l" rtl="0">
              <a:spcBef>
                <a:spcPts val="0"/>
              </a:spcBef>
              <a:spcAft>
                <a:spcPts val="0"/>
              </a:spcAft>
              <a:buClr>
                <a:srgbClr val="000000"/>
              </a:buClr>
              <a:buSzPts val="1400"/>
              <a:buFont typeface="Titillium Web Light"/>
              <a:buChar char="▰"/>
            </a:pPr>
            <a:r>
              <a:rPr lang="en" sz="1400">
                <a:latin typeface="Titillium Web Light"/>
                <a:ea typeface="Titillium Web Light"/>
                <a:cs typeface="Titillium Web Light"/>
                <a:sym typeface="Titillium Web Light"/>
              </a:rPr>
              <a:t>We will quantify our variables and feed them into our model for prediction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573670d2fe_2_2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573670d2fe_2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573670d2fe_2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573670d2fe_2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Clr>
                <a:schemeClr val="dk1"/>
              </a:buClr>
              <a:buSzPts val="1800"/>
              <a:buFont typeface="Titillium Web Light"/>
              <a:buChar char="▰"/>
            </a:pPr>
            <a:r>
              <a:rPr lang="en" sz="1800">
                <a:solidFill>
                  <a:schemeClr val="dk1"/>
                </a:solidFill>
                <a:latin typeface="Titillium Web Light"/>
                <a:ea typeface="Titillium Web Light"/>
                <a:cs typeface="Titillium Web Light"/>
                <a:sym typeface="Titillium Web Light"/>
              </a:rPr>
              <a:t>Using a combination of the statistical and descriptive data, we should be able to conduct some analysis to find any relationships to predict which individuals are likely to leave in the coming years of employment.</a:t>
            </a:r>
            <a:endParaRPr sz="1800">
              <a:solidFill>
                <a:schemeClr val="dk1"/>
              </a:solidFill>
              <a:latin typeface="Titillium Web Light"/>
              <a:ea typeface="Titillium Web Light"/>
              <a:cs typeface="Titillium Web Light"/>
              <a:sym typeface="Titillium Web Light"/>
            </a:endParaRPr>
          </a:p>
          <a:p>
            <a:pPr marL="457200" lvl="0" indent="-342900" algn="l" rtl="0">
              <a:spcBef>
                <a:spcPts val="600"/>
              </a:spcBef>
              <a:spcAft>
                <a:spcPts val="0"/>
              </a:spcAft>
              <a:buClr>
                <a:schemeClr val="dk1"/>
              </a:buClr>
              <a:buSzPts val="1800"/>
              <a:buFont typeface="Titillium Web Light"/>
              <a:buChar char="▰"/>
            </a:pPr>
            <a:r>
              <a:rPr lang="en" sz="1800">
                <a:solidFill>
                  <a:schemeClr val="dk1"/>
                </a:solidFill>
                <a:latin typeface="Titillium Web Light"/>
                <a:ea typeface="Titillium Web Light"/>
                <a:cs typeface="Titillium Web Light"/>
                <a:sym typeface="Titillium Web Light"/>
              </a:rPr>
              <a:t>A quick look at the data to see if there are any clear abnormalities and trend that are visible right off the bat</a:t>
            </a:r>
            <a:endParaRPr sz="1400">
              <a:latin typeface="Titillium Web Light"/>
              <a:ea typeface="Titillium Web Light"/>
              <a:cs typeface="Titillium Web Light"/>
              <a:sym typeface="Titillium Web 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73670d2fe_2_3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73670d2fe_2_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573670d2fe_2_3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573670d2fe_2_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Clr>
                <a:schemeClr val="dk1"/>
              </a:buClr>
              <a:buSzPts val="1800"/>
              <a:buFont typeface="Titillium Web Light"/>
              <a:buChar char="▰"/>
            </a:pPr>
            <a:r>
              <a:rPr lang="en" sz="1800">
                <a:solidFill>
                  <a:schemeClr val="dk1"/>
                </a:solidFill>
                <a:latin typeface="Titillium Web Light"/>
                <a:ea typeface="Titillium Web Light"/>
                <a:cs typeface="Titillium Web Light"/>
                <a:sym typeface="Titillium Web Light"/>
              </a:rPr>
              <a:t>Using a combination of the statistical and descriptive data, we should be able to conduct some analysis to find any relationships to predict which individuals are likely to leave in the coming years of employment.</a:t>
            </a:r>
            <a:endParaRPr sz="1800">
              <a:solidFill>
                <a:schemeClr val="dk1"/>
              </a:solidFill>
              <a:latin typeface="Titillium Web Light"/>
              <a:ea typeface="Titillium Web Light"/>
              <a:cs typeface="Titillium Web Light"/>
              <a:sym typeface="Titillium Web Light"/>
            </a:endParaRPr>
          </a:p>
          <a:p>
            <a:pPr marL="457200" lvl="0" indent="-342900" algn="l" rtl="0">
              <a:spcBef>
                <a:spcPts val="600"/>
              </a:spcBef>
              <a:spcAft>
                <a:spcPts val="0"/>
              </a:spcAft>
              <a:buClr>
                <a:schemeClr val="dk1"/>
              </a:buClr>
              <a:buSzPts val="1800"/>
              <a:buFont typeface="Titillium Web Light"/>
              <a:buChar char="▰"/>
            </a:pPr>
            <a:r>
              <a:rPr lang="en" sz="1800">
                <a:solidFill>
                  <a:schemeClr val="dk1"/>
                </a:solidFill>
                <a:latin typeface="Titillium Web Light"/>
                <a:ea typeface="Titillium Web Light"/>
                <a:cs typeface="Titillium Web Light"/>
                <a:sym typeface="Titillium Web Light"/>
              </a:rPr>
              <a:t>A quick look at the data to see if there are any clear abnormalities and trend that are visible right off the bat</a:t>
            </a:r>
            <a:endParaRPr sz="1400">
              <a:latin typeface="Titillium Web Light"/>
              <a:ea typeface="Titillium Web Light"/>
              <a:cs typeface="Titillium Web Light"/>
              <a:sym typeface="Titillium Web 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573670d2fe_2_3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573670d2fe_2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1" name="Google Shape;11;p2"/>
          <p:cNvSpPr txBox="1">
            <a:spLocks noGrp="1"/>
          </p:cNvSpPr>
          <p:nvPr>
            <p:ph type="ctrTitle"/>
          </p:nvPr>
        </p:nvSpPr>
        <p:spPr>
          <a:xfrm>
            <a:off x="685800" y="743850"/>
            <a:ext cx="5796900" cy="11598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_2">
  <p:cSld name="TITLE_2">
    <p:spTree>
      <p:nvGrpSpPr>
        <p:cNvPr id="1" name="Shape 50"/>
        <p:cNvGrpSpPr/>
        <p:nvPr/>
      </p:nvGrpSpPr>
      <p:grpSpPr>
        <a:xfrm>
          <a:off x="0" y="0"/>
          <a:ext cx="0" cy="0"/>
          <a:chOff x="0" y="0"/>
          <a:chExt cx="0" cy="0"/>
        </a:xfrm>
      </p:grpSpPr>
      <p:sp>
        <p:nvSpPr>
          <p:cNvPr id="51" name="Google Shape;51;p11"/>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 name="Google Shape;52;p11"/>
          <p:cNvGrpSpPr/>
          <p:nvPr/>
        </p:nvGrpSpPr>
        <p:grpSpPr>
          <a:xfrm>
            <a:off x="0" y="490"/>
            <a:ext cx="5153705" cy="5134399"/>
            <a:chOff x="0" y="75"/>
            <a:chExt cx="5153705" cy="5152950"/>
          </a:xfrm>
        </p:grpSpPr>
        <p:sp>
          <p:nvSpPr>
            <p:cNvPr id="53" name="Google Shape;53;p11"/>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1"/>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1"/>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11"/>
          <p:cNvSpPr txBox="1">
            <a:spLocks noGrp="1"/>
          </p:cNvSpPr>
          <p:nvPr>
            <p:ph type="ctrTitle"/>
          </p:nvPr>
        </p:nvSpPr>
        <p:spPr>
          <a:xfrm>
            <a:off x="3537150" y="1578400"/>
            <a:ext cx="5017500" cy="1578900"/>
          </a:xfrm>
          <a:prstGeom prst="rect">
            <a:avLst/>
          </a:prstGeom>
        </p:spPr>
        <p:txBody>
          <a:bodyPr spcFirstLastPara="1" wrap="square" lIns="0" tIns="0" rIns="0" bIns="0" anchor="b"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58" name="Google Shape;58;p11"/>
          <p:cNvSpPr txBox="1">
            <a:spLocks noGrp="1"/>
          </p:cNvSpPr>
          <p:nvPr>
            <p:ph type="subTitle" idx="1"/>
          </p:nvPr>
        </p:nvSpPr>
        <p:spPr>
          <a:xfrm>
            <a:off x="5083950" y="3924925"/>
            <a:ext cx="3470700" cy="506100"/>
          </a:xfrm>
          <a:prstGeom prst="rect">
            <a:avLst/>
          </a:prstGeom>
        </p:spPr>
        <p:txBody>
          <a:bodyPr spcFirstLastPara="1" wrap="square" lIns="0" tIns="0" rIns="0" bIns="0" anchor="t" anchorCtr="0">
            <a:noAutofit/>
          </a:bodyPr>
          <a:lstStyle>
            <a:lvl1pPr lvl="0" rtl="0">
              <a:lnSpc>
                <a:spcPct val="100000"/>
              </a:lnSpc>
              <a:spcBef>
                <a:spcPts val="600"/>
              </a:spcBef>
              <a:spcAft>
                <a:spcPts val="0"/>
              </a:spcAft>
              <a:buSzPts val="24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2"/>
        <p:cNvGrpSpPr/>
        <p:nvPr/>
      </p:nvGrpSpPr>
      <p:grpSpPr>
        <a:xfrm>
          <a:off x="0" y="0"/>
          <a:ext cx="0" cy="0"/>
          <a:chOff x="0" y="0"/>
          <a:chExt cx="0" cy="0"/>
        </a:xfrm>
      </p:grpSpPr>
      <p:pic>
        <p:nvPicPr>
          <p:cNvPr id="13" name="Google Shape;13;p3"/>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4" name="Google Shape;14;p3"/>
          <p:cNvSpPr txBox="1">
            <a:spLocks noGrp="1"/>
          </p:cNvSpPr>
          <p:nvPr>
            <p:ph type="title"/>
          </p:nvPr>
        </p:nvSpPr>
        <p:spPr>
          <a:xfrm>
            <a:off x="457200" y="434575"/>
            <a:ext cx="6025500" cy="8574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15" name="Google Shape;15;p3"/>
          <p:cNvSpPr txBox="1">
            <a:spLocks noGrp="1"/>
          </p:cNvSpPr>
          <p:nvPr>
            <p:ph type="body" idx="1"/>
          </p:nvPr>
        </p:nvSpPr>
        <p:spPr>
          <a:xfrm>
            <a:off x="457200" y="1428750"/>
            <a:ext cx="2924700" cy="3153600"/>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600"/>
              </a:spcBef>
              <a:spcAft>
                <a:spcPts val="0"/>
              </a:spcAft>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355600" algn="l">
              <a:lnSpc>
                <a:spcPct val="100000"/>
              </a:lnSpc>
              <a:spcBef>
                <a:spcPts val="0"/>
              </a:spcBef>
              <a:spcAft>
                <a:spcPts val="0"/>
              </a:spcAft>
              <a:buSzPts val="2000"/>
              <a:buChar char="●"/>
              <a:defRPr sz="2000"/>
            </a:lvl4pPr>
            <a:lvl5pPr marL="2286000" lvl="4" indent="-355600" algn="l">
              <a:lnSpc>
                <a:spcPct val="100000"/>
              </a:lnSpc>
              <a:spcBef>
                <a:spcPts val="0"/>
              </a:spcBef>
              <a:spcAft>
                <a:spcPts val="0"/>
              </a:spcAft>
              <a:buSzPts val="2000"/>
              <a:buChar char="○"/>
              <a:defRPr sz="2000"/>
            </a:lvl5pPr>
            <a:lvl6pPr marL="2743200" lvl="5" indent="-355600" algn="l">
              <a:lnSpc>
                <a:spcPct val="100000"/>
              </a:lnSpc>
              <a:spcBef>
                <a:spcPts val="0"/>
              </a:spcBef>
              <a:spcAft>
                <a:spcPts val="0"/>
              </a:spcAft>
              <a:buSzPts val="2000"/>
              <a:buChar char="■"/>
              <a:defRPr sz="2000"/>
            </a:lvl6pPr>
            <a:lvl7pPr marL="3200400" lvl="6" indent="-355600" algn="l">
              <a:lnSpc>
                <a:spcPct val="100000"/>
              </a:lnSpc>
              <a:spcBef>
                <a:spcPts val="0"/>
              </a:spcBef>
              <a:spcAft>
                <a:spcPts val="0"/>
              </a:spcAft>
              <a:buSzPts val="2000"/>
              <a:buChar char="●"/>
              <a:defRPr sz="2000"/>
            </a:lvl7pPr>
            <a:lvl8pPr marL="3657600" lvl="7" indent="-355600" algn="l">
              <a:lnSpc>
                <a:spcPct val="100000"/>
              </a:lnSpc>
              <a:spcBef>
                <a:spcPts val="0"/>
              </a:spcBef>
              <a:spcAft>
                <a:spcPts val="0"/>
              </a:spcAft>
              <a:buSzPts val="2000"/>
              <a:buChar char="○"/>
              <a:defRPr sz="2000"/>
            </a:lvl8pPr>
            <a:lvl9pPr marL="4114800" lvl="8" indent="-355600" algn="l">
              <a:lnSpc>
                <a:spcPct val="100000"/>
              </a:lnSpc>
              <a:spcBef>
                <a:spcPts val="0"/>
              </a:spcBef>
              <a:spcAft>
                <a:spcPts val="0"/>
              </a:spcAft>
              <a:buSzPts val="2000"/>
              <a:buChar char="■"/>
              <a:defRPr sz="2000"/>
            </a:lvl9pPr>
          </a:lstStyle>
          <a:p>
            <a:endParaRPr/>
          </a:p>
        </p:txBody>
      </p:sp>
      <p:sp>
        <p:nvSpPr>
          <p:cNvPr id="16" name="Google Shape;16;p3"/>
          <p:cNvSpPr txBox="1">
            <a:spLocks noGrp="1"/>
          </p:cNvSpPr>
          <p:nvPr>
            <p:ph type="body" idx="2"/>
          </p:nvPr>
        </p:nvSpPr>
        <p:spPr>
          <a:xfrm>
            <a:off x="3558095" y="1428750"/>
            <a:ext cx="2924700" cy="3153600"/>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600"/>
              </a:spcBef>
              <a:spcAft>
                <a:spcPts val="0"/>
              </a:spcAft>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355600" algn="l">
              <a:lnSpc>
                <a:spcPct val="100000"/>
              </a:lnSpc>
              <a:spcBef>
                <a:spcPts val="0"/>
              </a:spcBef>
              <a:spcAft>
                <a:spcPts val="0"/>
              </a:spcAft>
              <a:buSzPts val="2000"/>
              <a:buChar char="●"/>
              <a:defRPr sz="2000"/>
            </a:lvl4pPr>
            <a:lvl5pPr marL="2286000" lvl="4" indent="-355600" algn="l">
              <a:lnSpc>
                <a:spcPct val="100000"/>
              </a:lnSpc>
              <a:spcBef>
                <a:spcPts val="0"/>
              </a:spcBef>
              <a:spcAft>
                <a:spcPts val="0"/>
              </a:spcAft>
              <a:buSzPts val="2000"/>
              <a:buChar char="○"/>
              <a:defRPr sz="2000"/>
            </a:lvl5pPr>
            <a:lvl6pPr marL="2743200" lvl="5" indent="-355600" algn="l">
              <a:lnSpc>
                <a:spcPct val="100000"/>
              </a:lnSpc>
              <a:spcBef>
                <a:spcPts val="0"/>
              </a:spcBef>
              <a:spcAft>
                <a:spcPts val="0"/>
              </a:spcAft>
              <a:buSzPts val="2000"/>
              <a:buChar char="■"/>
              <a:defRPr sz="2000"/>
            </a:lvl6pPr>
            <a:lvl7pPr marL="3200400" lvl="6" indent="-355600" algn="l">
              <a:lnSpc>
                <a:spcPct val="100000"/>
              </a:lnSpc>
              <a:spcBef>
                <a:spcPts val="0"/>
              </a:spcBef>
              <a:spcAft>
                <a:spcPts val="0"/>
              </a:spcAft>
              <a:buSzPts val="2000"/>
              <a:buChar char="●"/>
              <a:defRPr sz="2000"/>
            </a:lvl7pPr>
            <a:lvl8pPr marL="3657600" lvl="7" indent="-355600" algn="l">
              <a:lnSpc>
                <a:spcPct val="100000"/>
              </a:lnSpc>
              <a:spcBef>
                <a:spcPts val="0"/>
              </a:spcBef>
              <a:spcAft>
                <a:spcPts val="0"/>
              </a:spcAft>
              <a:buSzPts val="2000"/>
              <a:buChar char="○"/>
              <a:defRPr sz="2000"/>
            </a:lvl8pPr>
            <a:lvl9pPr marL="4114800" lvl="8" indent="-355600" algn="l">
              <a:lnSpc>
                <a:spcPct val="100000"/>
              </a:lnSpc>
              <a:spcBef>
                <a:spcPts val="0"/>
              </a:spcBef>
              <a:spcAft>
                <a:spcPts val="0"/>
              </a:spcAft>
              <a:buSzPts val="2000"/>
              <a:buChar char="■"/>
              <a:defRPr sz="2000"/>
            </a:lvl9pPr>
          </a:lstStyle>
          <a:p>
            <a:endParaRPr/>
          </a:p>
        </p:txBody>
      </p:sp>
      <p:sp>
        <p:nvSpPr>
          <p:cNvPr id="17" name="Google Shape;17;p3"/>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037B3"/>
                </a:solidFill>
                <a:latin typeface="Titillium Web Light"/>
                <a:ea typeface="Titillium Web Light"/>
                <a:cs typeface="Titillium Web Light"/>
                <a:sym typeface="Titillium Web Ligh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037B3"/>
                </a:solidFill>
                <a:latin typeface="Titillium Web Light"/>
                <a:ea typeface="Titillium Web Light"/>
                <a:cs typeface="Titillium Web Light"/>
                <a:sym typeface="Titillium Web Ligh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037B3"/>
                </a:solidFill>
                <a:latin typeface="Titillium Web Light"/>
                <a:ea typeface="Titillium Web Light"/>
                <a:cs typeface="Titillium Web Light"/>
                <a:sym typeface="Titillium Web Ligh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037B3"/>
                </a:solidFill>
                <a:latin typeface="Titillium Web Light"/>
                <a:ea typeface="Titillium Web Light"/>
                <a:cs typeface="Titillium Web Light"/>
                <a:sym typeface="Titillium Web Ligh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037B3"/>
                </a:solidFill>
                <a:latin typeface="Titillium Web Light"/>
                <a:ea typeface="Titillium Web Light"/>
                <a:cs typeface="Titillium Web Light"/>
                <a:sym typeface="Titillium Web Ligh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037B3"/>
                </a:solidFill>
                <a:latin typeface="Titillium Web Light"/>
                <a:ea typeface="Titillium Web Light"/>
                <a:cs typeface="Titillium Web Light"/>
                <a:sym typeface="Titillium Web Ligh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037B3"/>
                </a:solidFill>
                <a:latin typeface="Titillium Web Light"/>
                <a:ea typeface="Titillium Web Light"/>
                <a:cs typeface="Titillium Web Light"/>
                <a:sym typeface="Titillium Web Ligh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037B3"/>
                </a:solidFill>
                <a:latin typeface="Titillium Web Light"/>
                <a:ea typeface="Titillium Web Light"/>
                <a:cs typeface="Titillium Web Light"/>
                <a:sym typeface="Titillium Web Ligh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037B3"/>
                </a:solidFill>
                <a:latin typeface="Titillium Web Light"/>
                <a:ea typeface="Titillium Web Light"/>
                <a:cs typeface="Titillium Web Light"/>
                <a:sym typeface="Titillium Web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
        <p:cNvGrpSpPr/>
        <p:nvPr/>
      </p:nvGrpSpPr>
      <p:grpSpPr>
        <a:xfrm>
          <a:off x="0" y="0"/>
          <a:ext cx="0" cy="0"/>
          <a:chOff x="0" y="0"/>
          <a:chExt cx="0" cy="0"/>
        </a:xfrm>
      </p:grpSpPr>
      <p:pic>
        <p:nvPicPr>
          <p:cNvPr id="19" name="Google Shape;19;p4"/>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20" name="Google Shape;20;p4"/>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037B3"/>
                </a:solidFill>
                <a:latin typeface="Titillium Web Light"/>
                <a:ea typeface="Titillium Web Light"/>
                <a:cs typeface="Titillium Web Light"/>
                <a:sym typeface="Titillium Web Ligh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037B3"/>
                </a:solidFill>
                <a:latin typeface="Titillium Web Light"/>
                <a:ea typeface="Titillium Web Light"/>
                <a:cs typeface="Titillium Web Light"/>
                <a:sym typeface="Titillium Web Ligh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037B3"/>
                </a:solidFill>
                <a:latin typeface="Titillium Web Light"/>
                <a:ea typeface="Titillium Web Light"/>
                <a:cs typeface="Titillium Web Light"/>
                <a:sym typeface="Titillium Web Ligh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037B3"/>
                </a:solidFill>
                <a:latin typeface="Titillium Web Light"/>
                <a:ea typeface="Titillium Web Light"/>
                <a:cs typeface="Titillium Web Light"/>
                <a:sym typeface="Titillium Web Ligh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037B3"/>
                </a:solidFill>
                <a:latin typeface="Titillium Web Light"/>
                <a:ea typeface="Titillium Web Light"/>
                <a:cs typeface="Titillium Web Light"/>
                <a:sym typeface="Titillium Web Ligh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037B3"/>
                </a:solidFill>
                <a:latin typeface="Titillium Web Light"/>
                <a:ea typeface="Titillium Web Light"/>
                <a:cs typeface="Titillium Web Light"/>
                <a:sym typeface="Titillium Web Ligh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037B3"/>
                </a:solidFill>
                <a:latin typeface="Titillium Web Light"/>
                <a:ea typeface="Titillium Web Light"/>
                <a:cs typeface="Titillium Web Light"/>
                <a:sym typeface="Titillium Web Ligh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037B3"/>
                </a:solidFill>
                <a:latin typeface="Titillium Web Light"/>
                <a:ea typeface="Titillium Web Light"/>
                <a:cs typeface="Titillium Web Light"/>
                <a:sym typeface="Titillium Web Ligh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037B3"/>
                </a:solidFill>
                <a:latin typeface="Titillium Web Light"/>
                <a:ea typeface="Titillium Web Light"/>
                <a:cs typeface="Titillium Web Light"/>
                <a:sym typeface="Titillium Web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1"/>
        <p:cNvGrpSpPr/>
        <p:nvPr/>
      </p:nvGrpSpPr>
      <p:grpSpPr>
        <a:xfrm>
          <a:off x="0" y="0"/>
          <a:ext cx="0" cy="0"/>
          <a:chOff x="0" y="0"/>
          <a:chExt cx="0" cy="0"/>
        </a:xfrm>
      </p:grpSpPr>
      <p:pic>
        <p:nvPicPr>
          <p:cNvPr id="22" name="Google Shape;22;p5"/>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23" name="Google Shape;23;p5"/>
          <p:cNvSpPr txBox="1">
            <a:spLocks noGrp="1"/>
          </p:cNvSpPr>
          <p:nvPr>
            <p:ph type="ctrTitle"/>
          </p:nvPr>
        </p:nvSpPr>
        <p:spPr>
          <a:xfrm>
            <a:off x="685800" y="973750"/>
            <a:ext cx="5796900" cy="11598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24" name="Google Shape;24;p5"/>
          <p:cNvSpPr txBox="1">
            <a:spLocks noGrp="1"/>
          </p:cNvSpPr>
          <p:nvPr>
            <p:ph type="subTitle" idx="1"/>
          </p:nvPr>
        </p:nvSpPr>
        <p:spPr>
          <a:xfrm>
            <a:off x="685800" y="2230450"/>
            <a:ext cx="5796900" cy="4653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5"/>
        <p:cNvGrpSpPr/>
        <p:nvPr/>
      </p:nvGrpSpPr>
      <p:grpSpPr>
        <a:xfrm>
          <a:off x="0" y="0"/>
          <a:ext cx="0" cy="0"/>
          <a:chOff x="0" y="0"/>
          <a:chExt cx="0" cy="0"/>
        </a:xfrm>
      </p:grpSpPr>
      <p:pic>
        <p:nvPicPr>
          <p:cNvPr id="26" name="Google Shape;26;p6"/>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27" name="Google Shape;27;p6"/>
          <p:cNvSpPr txBox="1">
            <a:spLocks noGrp="1"/>
          </p:cNvSpPr>
          <p:nvPr>
            <p:ph type="title"/>
          </p:nvPr>
        </p:nvSpPr>
        <p:spPr>
          <a:xfrm>
            <a:off x="457200" y="434575"/>
            <a:ext cx="6025500" cy="8574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28" name="Google Shape;28;p6"/>
          <p:cNvSpPr txBox="1">
            <a:spLocks noGrp="1"/>
          </p:cNvSpPr>
          <p:nvPr>
            <p:ph type="body" idx="1"/>
          </p:nvPr>
        </p:nvSpPr>
        <p:spPr>
          <a:xfrm>
            <a:off x="457200" y="1428748"/>
            <a:ext cx="6025500" cy="3148800"/>
          </a:xfrm>
          <a:prstGeom prst="rect">
            <a:avLst/>
          </a:prstGeom>
          <a:noFill/>
          <a:ln>
            <a:noFill/>
          </a:ln>
        </p:spPr>
        <p:txBody>
          <a:bodyPr spcFirstLastPara="1" wrap="square" lIns="0" tIns="0" rIns="0" bIns="0" anchor="t" anchorCtr="0">
            <a:noAutofit/>
          </a:bodyPr>
          <a:lstStyle>
            <a:lvl1pPr marL="457200" lvl="0" indent="-381000" algn="l">
              <a:lnSpc>
                <a:spcPct val="100000"/>
              </a:lnSpc>
              <a:spcBef>
                <a:spcPts val="600"/>
              </a:spcBef>
              <a:spcAft>
                <a:spcPts val="0"/>
              </a:spcAft>
              <a:buSzPts val="2400"/>
              <a:buChar char="▰"/>
              <a:defRPr/>
            </a:lvl1pPr>
            <a:lvl2pPr marL="914400" lvl="1" indent="-381000" algn="l">
              <a:lnSpc>
                <a:spcPct val="100000"/>
              </a:lnSpc>
              <a:spcBef>
                <a:spcPts val="0"/>
              </a:spcBef>
              <a:spcAft>
                <a:spcPts val="0"/>
              </a:spcAft>
              <a:buSzPts val="2400"/>
              <a:buChar char="○"/>
              <a:defRPr/>
            </a:lvl2pPr>
            <a:lvl3pPr marL="1371600" lvl="2" indent="-381000" algn="l">
              <a:lnSpc>
                <a:spcPct val="100000"/>
              </a:lnSpc>
              <a:spcBef>
                <a:spcPts val="0"/>
              </a:spcBef>
              <a:spcAft>
                <a:spcPts val="0"/>
              </a:spcAft>
              <a:buSzPts val="2400"/>
              <a:buChar char="■"/>
              <a:defRPr/>
            </a:lvl3pPr>
            <a:lvl4pPr marL="1828800" lvl="3" indent="-381000" algn="l">
              <a:lnSpc>
                <a:spcPct val="100000"/>
              </a:lnSpc>
              <a:spcBef>
                <a:spcPts val="0"/>
              </a:spcBef>
              <a:spcAft>
                <a:spcPts val="0"/>
              </a:spcAft>
              <a:buSzPts val="2400"/>
              <a:buChar char="●"/>
              <a:defRPr/>
            </a:lvl4pPr>
            <a:lvl5pPr marL="2286000" lvl="4" indent="-381000" algn="l">
              <a:lnSpc>
                <a:spcPct val="100000"/>
              </a:lnSpc>
              <a:spcBef>
                <a:spcPts val="0"/>
              </a:spcBef>
              <a:spcAft>
                <a:spcPts val="0"/>
              </a:spcAft>
              <a:buSzPts val="2400"/>
              <a:buChar char="○"/>
              <a:defRPr/>
            </a:lvl5pPr>
            <a:lvl6pPr marL="2743200" lvl="5" indent="-381000" algn="l">
              <a:lnSpc>
                <a:spcPct val="100000"/>
              </a:lnSpc>
              <a:spcBef>
                <a:spcPts val="0"/>
              </a:spcBef>
              <a:spcAft>
                <a:spcPts val="0"/>
              </a:spcAft>
              <a:buSzPts val="2400"/>
              <a:buChar char="■"/>
              <a:defRPr/>
            </a:lvl6pPr>
            <a:lvl7pPr marL="3200400" lvl="6" indent="-381000" algn="l">
              <a:lnSpc>
                <a:spcPct val="100000"/>
              </a:lnSpc>
              <a:spcBef>
                <a:spcPts val="0"/>
              </a:spcBef>
              <a:spcAft>
                <a:spcPts val="0"/>
              </a:spcAft>
              <a:buSzPts val="2400"/>
              <a:buChar char="●"/>
              <a:defRPr/>
            </a:lvl7pPr>
            <a:lvl8pPr marL="3657600" lvl="7" indent="-381000" algn="l">
              <a:lnSpc>
                <a:spcPct val="100000"/>
              </a:lnSpc>
              <a:spcBef>
                <a:spcPts val="0"/>
              </a:spcBef>
              <a:spcAft>
                <a:spcPts val="0"/>
              </a:spcAft>
              <a:buSzPts val="2400"/>
              <a:buChar char="○"/>
              <a:defRPr/>
            </a:lvl8pPr>
            <a:lvl9pPr marL="4114800" lvl="8" indent="-381000" algn="l">
              <a:lnSpc>
                <a:spcPct val="100000"/>
              </a:lnSpc>
              <a:spcBef>
                <a:spcPts val="0"/>
              </a:spcBef>
              <a:spcAft>
                <a:spcPts val="0"/>
              </a:spcAft>
              <a:buSzPts val="2400"/>
              <a:buChar char="■"/>
              <a:defRPr/>
            </a:lvl9pPr>
          </a:lstStyle>
          <a:p>
            <a:endParaRPr/>
          </a:p>
        </p:txBody>
      </p:sp>
      <p:sp>
        <p:nvSpPr>
          <p:cNvPr id="29" name="Google Shape;29;p6"/>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037B3"/>
                </a:solidFill>
                <a:latin typeface="Titillium Web Light"/>
                <a:ea typeface="Titillium Web Light"/>
                <a:cs typeface="Titillium Web Light"/>
                <a:sym typeface="Titillium Web Ligh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037B3"/>
                </a:solidFill>
                <a:latin typeface="Titillium Web Light"/>
                <a:ea typeface="Titillium Web Light"/>
                <a:cs typeface="Titillium Web Light"/>
                <a:sym typeface="Titillium Web Ligh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037B3"/>
                </a:solidFill>
                <a:latin typeface="Titillium Web Light"/>
                <a:ea typeface="Titillium Web Light"/>
                <a:cs typeface="Titillium Web Light"/>
                <a:sym typeface="Titillium Web Ligh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037B3"/>
                </a:solidFill>
                <a:latin typeface="Titillium Web Light"/>
                <a:ea typeface="Titillium Web Light"/>
                <a:cs typeface="Titillium Web Light"/>
                <a:sym typeface="Titillium Web Ligh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037B3"/>
                </a:solidFill>
                <a:latin typeface="Titillium Web Light"/>
                <a:ea typeface="Titillium Web Light"/>
                <a:cs typeface="Titillium Web Light"/>
                <a:sym typeface="Titillium Web Ligh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037B3"/>
                </a:solidFill>
                <a:latin typeface="Titillium Web Light"/>
                <a:ea typeface="Titillium Web Light"/>
                <a:cs typeface="Titillium Web Light"/>
                <a:sym typeface="Titillium Web Ligh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037B3"/>
                </a:solidFill>
                <a:latin typeface="Titillium Web Light"/>
                <a:ea typeface="Titillium Web Light"/>
                <a:cs typeface="Titillium Web Light"/>
                <a:sym typeface="Titillium Web Ligh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037B3"/>
                </a:solidFill>
                <a:latin typeface="Titillium Web Light"/>
                <a:ea typeface="Titillium Web Light"/>
                <a:cs typeface="Titillium Web Light"/>
                <a:sym typeface="Titillium Web Ligh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037B3"/>
                </a:solidFill>
                <a:latin typeface="Titillium Web Light"/>
                <a:ea typeface="Titillium Web Light"/>
                <a:cs typeface="Titillium Web Light"/>
                <a:sym typeface="Titillium Web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30"/>
        <p:cNvGrpSpPr/>
        <p:nvPr/>
      </p:nvGrpSpPr>
      <p:grpSpPr>
        <a:xfrm>
          <a:off x="0" y="0"/>
          <a:ext cx="0" cy="0"/>
          <a:chOff x="0" y="0"/>
          <a:chExt cx="0" cy="0"/>
        </a:xfrm>
      </p:grpSpPr>
      <p:pic>
        <p:nvPicPr>
          <p:cNvPr id="31" name="Google Shape;31;p7"/>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32" name="Google Shape;32;p7"/>
          <p:cNvSpPr txBox="1">
            <a:spLocks noGrp="1"/>
          </p:cNvSpPr>
          <p:nvPr>
            <p:ph type="body" idx="1"/>
          </p:nvPr>
        </p:nvSpPr>
        <p:spPr>
          <a:xfrm>
            <a:off x="1318775" y="1036050"/>
            <a:ext cx="5163900" cy="3660900"/>
          </a:xfrm>
          <a:prstGeom prst="rect">
            <a:avLst/>
          </a:prstGeom>
          <a:noFill/>
          <a:ln>
            <a:noFill/>
          </a:ln>
        </p:spPr>
        <p:txBody>
          <a:bodyPr spcFirstLastPara="1" wrap="square" lIns="0" tIns="0" rIns="0" bIns="0" anchor="t" anchorCtr="0">
            <a:noAutofit/>
          </a:bodyPr>
          <a:lstStyle>
            <a:lvl1pPr marL="457200" lvl="0" indent="-444500" algn="l">
              <a:lnSpc>
                <a:spcPct val="100000"/>
              </a:lnSpc>
              <a:spcBef>
                <a:spcPts val="600"/>
              </a:spcBef>
              <a:spcAft>
                <a:spcPts val="0"/>
              </a:spcAft>
              <a:buSzPts val="3400"/>
              <a:buChar char="▰"/>
              <a:defRPr sz="3400"/>
            </a:lvl1pPr>
            <a:lvl2pPr marL="914400" lvl="1" indent="-444500" algn="l">
              <a:lnSpc>
                <a:spcPct val="100000"/>
              </a:lnSpc>
              <a:spcBef>
                <a:spcPts val="0"/>
              </a:spcBef>
              <a:spcAft>
                <a:spcPts val="0"/>
              </a:spcAft>
              <a:buSzPts val="3400"/>
              <a:buChar char="○"/>
              <a:defRPr sz="3400"/>
            </a:lvl2pPr>
            <a:lvl3pPr marL="1371600" lvl="2" indent="-444500" algn="l">
              <a:lnSpc>
                <a:spcPct val="100000"/>
              </a:lnSpc>
              <a:spcBef>
                <a:spcPts val="0"/>
              </a:spcBef>
              <a:spcAft>
                <a:spcPts val="0"/>
              </a:spcAft>
              <a:buSzPts val="3400"/>
              <a:buChar char="■"/>
              <a:defRPr sz="3400"/>
            </a:lvl3pPr>
            <a:lvl4pPr marL="1828800" lvl="3" indent="-444500" algn="l">
              <a:lnSpc>
                <a:spcPct val="100000"/>
              </a:lnSpc>
              <a:spcBef>
                <a:spcPts val="0"/>
              </a:spcBef>
              <a:spcAft>
                <a:spcPts val="0"/>
              </a:spcAft>
              <a:buSzPts val="3400"/>
              <a:buChar char="●"/>
              <a:defRPr sz="3400"/>
            </a:lvl4pPr>
            <a:lvl5pPr marL="2286000" lvl="4" indent="-444500" algn="l">
              <a:lnSpc>
                <a:spcPct val="100000"/>
              </a:lnSpc>
              <a:spcBef>
                <a:spcPts val="0"/>
              </a:spcBef>
              <a:spcAft>
                <a:spcPts val="0"/>
              </a:spcAft>
              <a:buSzPts val="3400"/>
              <a:buChar char="○"/>
              <a:defRPr sz="3400"/>
            </a:lvl5pPr>
            <a:lvl6pPr marL="2743200" lvl="5" indent="-444500" algn="l">
              <a:lnSpc>
                <a:spcPct val="100000"/>
              </a:lnSpc>
              <a:spcBef>
                <a:spcPts val="0"/>
              </a:spcBef>
              <a:spcAft>
                <a:spcPts val="0"/>
              </a:spcAft>
              <a:buSzPts val="3400"/>
              <a:buChar char="■"/>
              <a:defRPr sz="3400"/>
            </a:lvl6pPr>
            <a:lvl7pPr marL="3200400" lvl="6" indent="-444500" algn="l">
              <a:lnSpc>
                <a:spcPct val="100000"/>
              </a:lnSpc>
              <a:spcBef>
                <a:spcPts val="0"/>
              </a:spcBef>
              <a:spcAft>
                <a:spcPts val="0"/>
              </a:spcAft>
              <a:buSzPts val="3400"/>
              <a:buChar char="●"/>
              <a:defRPr sz="3400"/>
            </a:lvl7pPr>
            <a:lvl8pPr marL="3657600" lvl="7" indent="-444500" algn="l">
              <a:lnSpc>
                <a:spcPct val="100000"/>
              </a:lnSpc>
              <a:spcBef>
                <a:spcPts val="0"/>
              </a:spcBef>
              <a:spcAft>
                <a:spcPts val="0"/>
              </a:spcAft>
              <a:buSzPts val="3400"/>
              <a:buChar char="○"/>
              <a:defRPr sz="3400"/>
            </a:lvl8pPr>
            <a:lvl9pPr marL="4114800" lvl="8" indent="-444500" algn="l">
              <a:lnSpc>
                <a:spcPct val="100000"/>
              </a:lnSpc>
              <a:spcBef>
                <a:spcPts val="0"/>
              </a:spcBef>
              <a:spcAft>
                <a:spcPts val="0"/>
              </a:spcAft>
              <a:buSzPts val="3400"/>
              <a:buChar char="■"/>
              <a:defRPr sz="3400"/>
            </a:lvl9pPr>
          </a:lstStyle>
          <a:p>
            <a:endParaRPr/>
          </a:p>
        </p:txBody>
      </p:sp>
      <p:sp>
        <p:nvSpPr>
          <p:cNvPr id="33" name="Google Shape;33;p7"/>
          <p:cNvSpPr txBox="1"/>
          <p:nvPr/>
        </p:nvSpPr>
        <p:spPr>
          <a:xfrm>
            <a:off x="604350" y="627175"/>
            <a:ext cx="870900" cy="653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9600"/>
              <a:buFont typeface="Arial"/>
              <a:buNone/>
            </a:pPr>
            <a:r>
              <a:rPr lang="en" sz="9600" b="1" i="0" u="none" strike="noStrike" cap="none">
                <a:solidFill>
                  <a:srgbClr val="7DFFB1"/>
                </a:solidFill>
                <a:latin typeface="Titillium Web"/>
                <a:ea typeface="Titillium Web"/>
                <a:cs typeface="Titillium Web"/>
                <a:sym typeface="Titillium Web"/>
              </a:rPr>
              <a:t>“</a:t>
            </a:r>
            <a:endParaRPr sz="9600" b="1" i="0" u="none" strike="noStrike" cap="none">
              <a:solidFill>
                <a:srgbClr val="7DFFB1"/>
              </a:solidFill>
              <a:latin typeface="Titillium Web"/>
              <a:ea typeface="Titillium Web"/>
              <a:cs typeface="Titillium Web"/>
              <a:sym typeface="Titillium Web"/>
            </a:endParaRPr>
          </a:p>
        </p:txBody>
      </p:sp>
      <p:sp>
        <p:nvSpPr>
          <p:cNvPr id="34" name="Google Shape;34;p7"/>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037B3"/>
                </a:solidFill>
                <a:latin typeface="Titillium Web Light"/>
                <a:ea typeface="Titillium Web Light"/>
                <a:cs typeface="Titillium Web Light"/>
                <a:sym typeface="Titillium Web Ligh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037B3"/>
                </a:solidFill>
                <a:latin typeface="Titillium Web Light"/>
                <a:ea typeface="Titillium Web Light"/>
                <a:cs typeface="Titillium Web Light"/>
                <a:sym typeface="Titillium Web Ligh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037B3"/>
                </a:solidFill>
                <a:latin typeface="Titillium Web Light"/>
                <a:ea typeface="Titillium Web Light"/>
                <a:cs typeface="Titillium Web Light"/>
                <a:sym typeface="Titillium Web Ligh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037B3"/>
                </a:solidFill>
                <a:latin typeface="Titillium Web Light"/>
                <a:ea typeface="Titillium Web Light"/>
                <a:cs typeface="Titillium Web Light"/>
                <a:sym typeface="Titillium Web Ligh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037B3"/>
                </a:solidFill>
                <a:latin typeface="Titillium Web Light"/>
                <a:ea typeface="Titillium Web Light"/>
                <a:cs typeface="Titillium Web Light"/>
                <a:sym typeface="Titillium Web Ligh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037B3"/>
                </a:solidFill>
                <a:latin typeface="Titillium Web Light"/>
                <a:ea typeface="Titillium Web Light"/>
                <a:cs typeface="Titillium Web Light"/>
                <a:sym typeface="Titillium Web Ligh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037B3"/>
                </a:solidFill>
                <a:latin typeface="Titillium Web Light"/>
                <a:ea typeface="Titillium Web Light"/>
                <a:cs typeface="Titillium Web Light"/>
                <a:sym typeface="Titillium Web Ligh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037B3"/>
                </a:solidFill>
                <a:latin typeface="Titillium Web Light"/>
                <a:ea typeface="Titillium Web Light"/>
                <a:cs typeface="Titillium Web Light"/>
                <a:sym typeface="Titillium Web Ligh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037B3"/>
                </a:solidFill>
                <a:latin typeface="Titillium Web Light"/>
                <a:ea typeface="Titillium Web Light"/>
                <a:cs typeface="Titillium Web Light"/>
                <a:sym typeface="Titillium Web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5"/>
        <p:cNvGrpSpPr/>
        <p:nvPr/>
      </p:nvGrpSpPr>
      <p:grpSpPr>
        <a:xfrm>
          <a:off x="0" y="0"/>
          <a:ext cx="0" cy="0"/>
          <a:chOff x="0" y="0"/>
          <a:chExt cx="0" cy="0"/>
        </a:xfrm>
      </p:grpSpPr>
      <p:pic>
        <p:nvPicPr>
          <p:cNvPr id="36" name="Google Shape;36;p8"/>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37" name="Google Shape;37;p8"/>
          <p:cNvSpPr txBox="1">
            <a:spLocks noGrp="1"/>
          </p:cNvSpPr>
          <p:nvPr>
            <p:ph type="title"/>
          </p:nvPr>
        </p:nvSpPr>
        <p:spPr>
          <a:xfrm>
            <a:off x="457200" y="434575"/>
            <a:ext cx="6025500" cy="8574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38" name="Google Shape;38;p8"/>
          <p:cNvSpPr txBox="1">
            <a:spLocks noGrp="1"/>
          </p:cNvSpPr>
          <p:nvPr>
            <p:ph type="body" idx="1"/>
          </p:nvPr>
        </p:nvSpPr>
        <p:spPr>
          <a:xfrm>
            <a:off x="457200" y="1428750"/>
            <a:ext cx="1851600" cy="3321000"/>
          </a:xfrm>
          <a:prstGeom prst="rect">
            <a:avLst/>
          </a:prstGeom>
          <a:noFill/>
          <a:ln>
            <a:noFill/>
          </a:ln>
        </p:spPr>
        <p:txBody>
          <a:bodyPr spcFirstLastPara="1" wrap="square" lIns="0" tIns="0" rIns="0" bIns="0" anchor="t" anchorCtr="0">
            <a:noAutofit/>
          </a:bodyPr>
          <a:lstStyle>
            <a:lvl1pPr marL="457200" lvl="0" indent="-330200" algn="l">
              <a:lnSpc>
                <a:spcPct val="100000"/>
              </a:lnSpc>
              <a:spcBef>
                <a:spcPts val="600"/>
              </a:spcBef>
              <a:spcAft>
                <a:spcPts val="0"/>
              </a:spcAft>
              <a:buSzPts val="1600"/>
              <a:buChar char="▰"/>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30200" algn="l">
              <a:lnSpc>
                <a:spcPct val="100000"/>
              </a:lnSpc>
              <a:spcBef>
                <a:spcPts val="0"/>
              </a:spcBef>
              <a:spcAft>
                <a:spcPts val="0"/>
              </a:spcAft>
              <a:buSzPts val="1600"/>
              <a:buChar char="■"/>
              <a:defRPr sz="1600"/>
            </a:lvl6pPr>
            <a:lvl7pPr marL="3200400" lvl="6" indent="-330200" algn="l">
              <a:lnSpc>
                <a:spcPct val="100000"/>
              </a:lnSpc>
              <a:spcBef>
                <a:spcPts val="0"/>
              </a:spcBef>
              <a:spcAft>
                <a:spcPts val="0"/>
              </a:spcAft>
              <a:buSzPts val="1600"/>
              <a:buChar char="●"/>
              <a:defRPr sz="1600"/>
            </a:lvl7pPr>
            <a:lvl8pPr marL="3657600" lvl="7" indent="-330200" algn="l">
              <a:lnSpc>
                <a:spcPct val="100000"/>
              </a:lnSpc>
              <a:spcBef>
                <a:spcPts val="0"/>
              </a:spcBef>
              <a:spcAft>
                <a:spcPts val="0"/>
              </a:spcAft>
              <a:buSzPts val="1600"/>
              <a:buChar char="○"/>
              <a:defRPr sz="1600"/>
            </a:lvl8pPr>
            <a:lvl9pPr marL="4114800" lvl="8" indent="-330200" algn="l">
              <a:lnSpc>
                <a:spcPct val="100000"/>
              </a:lnSpc>
              <a:spcBef>
                <a:spcPts val="0"/>
              </a:spcBef>
              <a:spcAft>
                <a:spcPts val="0"/>
              </a:spcAft>
              <a:buSzPts val="1600"/>
              <a:buChar char="■"/>
              <a:defRPr sz="1600"/>
            </a:lvl9pPr>
          </a:lstStyle>
          <a:p>
            <a:endParaRPr/>
          </a:p>
        </p:txBody>
      </p:sp>
      <p:sp>
        <p:nvSpPr>
          <p:cNvPr id="39" name="Google Shape;39;p8"/>
          <p:cNvSpPr txBox="1">
            <a:spLocks noGrp="1"/>
          </p:cNvSpPr>
          <p:nvPr>
            <p:ph type="body" idx="2"/>
          </p:nvPr>
        </p:nvSpPr>
        <p:spPr>
          <a:xfrm>
            <a:off x="2544155" y="1428750"/>
            <a:ext cx="1851600" cy="3321000"/>
          </a:xfrm>
          <a:prstGeom prst="rect">
            <a:avLst/>
          </a:prstGeom>
          <a:noFill/>
          <a:ln>
            <a:noFill/>
          </a:ln>
        </p:spPr>
        <p:txBody>
          <a:bodyPr spcFirstLastPara="1" wrap="square" lIns="0" tIns="0" rIns="0" bIns="0" anchor="t" anchorCtr="0">
            <a:noAutofit/>
          </a:bodyPr>
          <a:lstStyle>
            <a:lvl1pPr marL="457200" lvl="0" indent="-330200" algn="l">
              <a:lnSpc>
                <a:spcPct val="100000"/>
              </a:lnSpc>
              <a:spcBef>
                <a:spcPts val="600"/>
              </a:spcBef>
              <a:spcAft>
                <a:spcPts val="0"/>
              </a:spcAft>
              <a:buSzPts val="1600"/>
              <a:buChar char="▰"/>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30200" algn="l">
              <a:lnSpc>
                <a:spcPct val="100000"/>
              </a:lnSpc>
              <a:spcBef>
                <a:spcPts val="0"/>
              </a:spcBef>
              <a:spcAft>
                <a:spcPts val="0"/>
              </a:spcAft>
              <a:buSzPts val="1600"/>
              <a:buChar char="■"/>
              <a:defRPr sz="1600"/>
            </a:lvl6pPr>
            <a:lvl7pPr marL="3200400" lvl="6" indent="-330200" algn="l">
              <a:lnSpc>
                <a:spcPct val="100000"/>
              </a:lnSpc>
              <a:spcBef>
                <a:spcPts val="0"/>
              </a:spcBef>
              <a:spcAft>
                <a:spcPts val="0"/>
              </a:spcAft>
              <a:buSzPts val="1600"/>
              <a:buChar char="●"/>
              <a:defRPr sz="1600"/>
            </a:lvl7pPr>
            <a:lvl8pPr marL="3657600" lvl="7" indent="-330200" algn="l">
              <a:lnSpc>
                <a:spcPct val="100000"/>
              </a:lnSpc>
              <a:spcBef>
                <a:spcPts val="0"/>
              </a:spcBef>
              <a:spcAft>
                <a:spcPts val="0"/>
              </a:spcAft>
              <a:buSzPts val="1600"/>
              <a:buChar char="○"/>
              <a:defRPr sz="1600"/>
            </a:lvl8pPr>
            <a:lvl9pPr marL="4114800" lvl="8" indent="-330200" algn="l">
              <a:lnSpc>
                <a:spcPct val="100000"/>
              </a:lnSpc>
              <a:spcBef>
                <a:spcPts val="0"/>
              </a:spcBef>
              <a:spcAft>
                <a:spcPts val="0"/>
              </a:spcAft>
              <a:buSzPts val="1600"/>
              <a:buChar char="■"/>
              <a:defRPr sz="1600"/>
            </a:lvl9pPr>
          </a:lstStyle>
          <a:p>
            <a:endParaRPr/>
          </a:p>
        </p:txBody>
      </p:sp>
      <p:sp>
        <p:nvSpPr>
          <p:cNvPr id="40" name="Google Shape;40;p8"/>
          <p:cNvSpPr txBox="1">
            <a:spLocks noGrp="1"/>
          </p:cNvSpPr>
          <p:nvPr>
            <p:ph type="body" idx="3"/>
          </p:nvPr>
        </p:nvSpPr>
        <p:spPr>
          <a:xfrm>
            <a:off x="4631111" y="1428750"/>
            <a:ext cx="1851600" cy="3321000"/>
          </a:xfrm>
          <a:prstGeom prst="rect">
            <a:avLst/>
          </a:prstGeom>
          <a:noFill/>
          <a:ln>
            <a:noFill/>
          </a:ln>
        </p:spPr>
        <p:txBody>
          <a:bodyPr spcFirstLastPara="1" wrap="square" lIns="0" tIns="0" rIns="0" bIns="0" anchor="t" anchorCtr="0">
            <a:noAutofit/>
          </a:bodyPr>
          <a:lstStyle>
            <a:lvl1pPr marL="457200" lvl="0" indent="-330200" algn="l">
              <a:lnSpc>
                <a:spcPct val="100000"/>
              </a:lnSpc>
              <a:spcBef>
                <a:spcPts val="600"/>
              </a:spcBef>
              <a:spcAft>
                <a:spcPts val="0"/>
              </a:spcAft>
              <a:buSzPts val="1600"/>
              <a:buChar char="▰"/>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30200" algn="l">
              <a:lnSpc>
                <a:spcPct val="100000"/>
              </a:lnSpc>
              <a:spcBef>
                <a:spcPts val="0"/>
              </a:spcBef>
              <a:spcAft>
                <a:spcPts val="0"/>
              </a:spcAft>
              <a:buSzPts val="1600"/>
              <a:buChar char="■"/>
              <a:defRPr sz="1600"/>
            </a:lvl6pPr>
            <a:lvl7pPr marL="3200400" lvl="6" indent="-330200" algn="l">
              <a:lnSpc>
                <a:spcPct val="100000"/>
              </a:lnSpc>
              <a:spcBef>
                <a:spcPts val="0"/>
              </a:spcBef>
              <a:spcAft>
                <a:spcPts val="0"/>
              </a:spcAft>
              <a:buSzPts val="1600"/>
              <a:buChar char="●"/>
              <a:defRPr sz="1600"/>
            </a:lvl7pPr>
            <a:lvl8pPr marL="3657600" lvl="7" indent="-330200" algn="l">
              <a:lnSpc>
                <a:spcPct val="100000"/>
              </a:lnSpc>
              <a:spcBef>
                <a:spcPts val="0"/>
              </a:spcBef>
              <a:spcAft>
                <a:spcPts val="0"/>
              </a:spcAft>
              <a:buSzPts val="1600"/>
              <a:buChar char="○"/>
              <a:defRPr sz="1600"/>
            </a:lvl8pPr>
            <a:lvl9pPr marL="4114800" lvl="8" indent="-330200" algn="l">
              <a:lnSpc>
                <a:spcPct val="100000"/>
              </a:lnSpc>
              <a:spcBef>
                <a:spcPts val="0"/>
              </a:spcBef>
              <a:spcAft>
                <a:spcPts val="0"/>
              </a:spcAft>
              <a:buSzPts val="1600"/>
              <a:buChar char="■"/>
              <a:defRPr sz="1600"/>
            </a:lvl9pPr>
          </a:lstStyle>
          <a:p>
            <a:endParaRPr/>
          </a:p>
        </p:txBody>
      </p:sp>
      <p:sp>
        <p:nvSpPr>
          <p:cNvPr id="41" name="Google Shape;41;p8"/>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037B3"/>
                </a:solidFill>
                <a:latin typeface="Titillium Web Light"/>
                <a:ea typeface="Titillium Web Light"/>
                <a:cs typeface="Titillium Web Light"/>
                <a:sym typeface="Titillium Web Ligh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037B3"/>
                </a:solidFill>
                <a:latin typeface="Titillium Web Light"/>
                <a:ea typeface="Titillium Web Light"/>
                <a:cs typeface="Titillium Web Light"/>
                <a:sym typeface="Titillium Web Ligh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037B3"/>
                </a:solidFill>
                <a:latin typeface="Titillium Web Light"/>
                <a:ea typeface="Titillium Web Light"/>
                <a:cs typeface="Titillium Web Light"/>
                <a:sym typeface="Titillium Web Ligh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037B3"/>
                </a:solidFill>
                <a:latin typeface="Titillium Web Light"/>
                <a:ea typeface="Titillium Web Light"/>
                <a:cs typeface="Titillium Web Light"/>
                <a:sym typeface="Titillium Web Ligh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037B3"/>
                </a:solidFill>
                <a:latin typeface="Titillium Web Light"/>
                <a:ea typeface="Titillium Web Light"/>
                <a:cs typeface="Titillium Web Light"/>
                <a:sym typeface="Titillium Web Ligh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037B3"/>
                </a:solidFill>
                <a:latin typeface="Titillium Web Light"/>
                <a:ea typeface="Titillium Web Light"/>
                <a:cs typeface="Titillium Web Light"/>
                <a:sym typeface="Titillium Web Ligh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037B3"/>
                </a:solidFill>
                <a:latin typeface="Titillium Web Light"/>
                <a:ea typeface="Titillium Web Light"/>
                <a:cs typeface="Titillium Web Light"/>
                <a:sym typeface="Titillium Web Ligh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037B3"/>
                </a:solidFill>
                <a:latin typeface="Titillium Web Light"/>
                <a:ea typeface="Titillium Web Light"/>
                <a:cs typeface="Titillium Web Light"/>
                <a:sym typeface="Titillium Web Ligh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037B3"/>
                </a:solidFill>
                <a:latin typeface="Titillium Web Light"/>
                <a:ea typeface="Titillium Web Light"/>
                <a:cs typeface="Titillium Web Light"/>
                <a:sym typeface="Titillium Web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pic>
        <p:nvPicPr>
          <p:cNvPr id="43" name="Google Shape;43;p9"/>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44" name="Google Shape;44;p9"/>
          <p:cNvSpPr txBox="1">
            <a:spLocks noGrp="1"/>
          </p:cNvSpPr>
          <p:nvPr>
            <p:ph type="title"/>
          </p:nvPr>
        </p:nvSpPr>
        <p:spPr>
          <a:xfrm>
            <a:off x="457200" y="434575"/>
            <a:ext cx="6025500" cy="8574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45" name="Google Shape;45;p9"/>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037B3"/>
                </a:solidFill>
                <a:latin typeface="Titillium Web Light"/>
                <a:ea typeface="Titillium Web Light"/>
                <a:cs typeface="Titillium Web Light"/>
                <a:sym typeface="Titillium Web Ligh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037B3"/>
                </a:solidFill>
                <a:latin typeface="Titillium Web Light"/>
                <a:ea typeface="Titillium Web Light"/>
                <a:cs typeface="Titillium Web Light"/>
                <a:sym typeface="Titillium Web Ligh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037B3"/>
                </a:solidFill>
                <a:latin typeface="Titillium Web Light"/>
                <a:ea typeface="Titillium Web Light"/>
                <a:cs typeface="Titillium Web Light"/>
                <a:sym typeface="Titillium Web Ligh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037B3"/>
                </a:solidFill>
                <a:latin typeface="Titillium Web Light"/>
                <a:ea typeface="Titillium Web Light"/>
                <a:cs typeface="Titillium Web Light"/>
                <a:sym typeface="Titillium Web Ligh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037B3"/>
                </a:solidFill>
                <a:latin typeface="Titillium Web Light"/>
                <a:ea typeface="Titillium Web Light"/>
                <a:cs typeface="Titillium Web Light"/>
                <a:sym typeface="Titillium Web Ligh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037B3"/>
                </a:solidFill>
                <a:latin typeface="Titillium Web Light"/>
                <a:ea typeface="Titillium Web Light"/>
                <a:cs typeface="Titillium Web Light"/>
                <a:sym typeface="Titillium Web Ligh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037B3"/>
                </a:solidFill>
                <a:latin typeface="Titillium Web Light"/>
                <a:ea typeface="Titillium Web Light"/>
                <a:cs typeface="Titillium Web Light"/>
                <a:sym typeface="Titillium Web Ligh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037B3"/>
                </a:solidFill>
                <a:latin typeface="Titillium Web Light"/>
                <a:ea typeface="Titillium Web Light"/>
                <a:cs typeface="Titillium Web Light"/>
                <a:sym typeface="Titillium Web Ligh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037B3"/>
                </a:solidFill>
                <a:latin typeface="Titillium Web Light"/>
                <a:ea typeface="Titillium Web Light"/>
                <a:cs typeface="Titillium Web Light"/>
                <a:sym typeface="Titillium Web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pic>
        <p:nvPicPr>
          <p:cNvPr id="47" name="Google Shape;47;p10"/>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48" name="Google Shape;48;p10"/>
          <p:cNvSpPr txBox="1">
            <a:spLocks noGrp="1"/>
          </p:cNvSpPr>
          <p:nvPr>
            <p:ph type="body" idx="1"/>
          </p:nvPr>
        </p:nvSpPr>
        <p:spPr>
          <a:xfrm>
            <a:off x="457200" y="4406300"/>
            <a:ext cx="6025500" cy="5196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60"/>
              </a:spcBef>
              <a:spcAft>
                <a:spcPts val="0"/>
              </a:spcAft>
              <a:buSzPts val="1800"/>
              <a:buNone/>
              <a:defRPr sz="1800"/>
            </a:lvl1pPr>
          </a:lstStyle>
          <a:p>
            <a:endParaRPr/>
          </a:p>
        </p:txBody>
      </p:sp>
      <p:sp>
        <p:nvSpPr>
          <p:cNvPr id="49" name="Google Shape;49;p10"/>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037B3"/>
                </a:solidFill>
                <a:latin typeface="Titillium Web Light"/>
                <a:ea typeface="Titillium Web Light"/>
                <a:cs typeface="Titillium Web Light"/>
                <a:sym typeface="Titillium Web Ligh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037B3"/>
                </a:solidFill>
                <a:latin typeface="Titillium Web Light"/>
                <a:ea typeface="Titillium Web Light"/>
                <a:cs typeface="Titillium Web Light"/>
                <a:sym typeface="Titillium Web Ligh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037B3"/>
                </a:solidFill>
                <a:latin typeface="Titillium Web Light"/>
                <a:ea typeface="Titillium Web Light"/>
                <a:cs typeface="Titillium Web Light"/>
                <a:sym typeface="Titillium Web Ligh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037B3"/>
                </a:solidFill>
                <a:latin typeface="Titillium Web Light"/>
                <a:ea typeface="Titillium Web Light"/>
                <a:cs typeface="Titillium Web Light"/>
                <a:sym typeface="Titillium Web Ligh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037B3"/>
                </a:solidFill>
                <a:latin typeface="Titillium Web Light"/>
                <a:ea typeface="Titillium Web Light"/>
                <a:cs typeface="Titillium Web Light"/>
                <a:sym typeface="Titillium Web Ligh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037B3"/>
                </a:solidFill>
                <a:latin typeface="Titillium Web Light"/>
                <a:ea typeface="Titillium Web Light"/>
                <a:cs typeface="Titillium Web Light"/>
                <a:sym typeface="Titillium Web Ligh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037B3"/>
                </a:solidFill>
                <a:latin typeface="Titillium Web Light"/>
                <a:ea typeface="Titillium Web Light"/>
                <a:cs typeface="Titillium Web Light"/>
                <a:sym typeface="Titillium Web Ligh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037B3"/>
                </a:solidFill>
                <a:latin typeface="Titillium Web Light"/>
                <a:ea typeface="Titillium Web Light"/>
                <a:cs typeface="Titillium Web Light"/>
                <a:sym typeface="Titillium Web Ligh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037B3"/>
                </a:solidFill>
                <a:latin typeface="Titillium Web Light"/>
                <a:ea typeface="Titillium Web Light"/>
                <a:cs typeface="Titillium Web Light"/>
                <a:sym typeface="Titillium Web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7DFFB1"/>
            </a:gs>
            <a:gs pos="12000">
              <a:srgbClr val="00AAC6"/>
            </a:gs>
            <a:gs pos="51000">
              <a:srgbClr val="0037B3"/>
            </a:gs>
            <a:gs pos="100000">
              <a:srgbClr val="00001A"/>
            </a:gs>
          </a:gsLst>
          <a:lin ang="1350003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34575"/>
            <a:ext cx="6025500" cy="85740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3600"/>
              <a:buFont typeface="Titillium Web"/>
              <a:buNone/>
              <a:defRPr sz="3600" b="1" i="0" u="none" strike="noStrike" cap="none">
                <a:solidFill>
                  <a:schemeClr val="lt1"/>
                </a:solidFill>
                <a:latin typeface="Titillium Web"/>
                <a:ea typeface="Titillium Web"/>
                <a:cs typeface="Titillium Web"/>
                <a:sym typeface="Titillium Web"/>
              </a:defRPr>
            </a:lvl9pPr>
          </a:lstStyle>
          <a:p>
            <a:endParaRPr/>
          </a:p>
        </p:txBody>
      </p:sp>
      <p:sp>
        <p:nvSpPr>
          <p:cNvPr id="7" name="Google Shape;7;p1"/>
          <p:cNvSpPr txBox="1">
            <a:spLocks noGrp="1"/>
          </p:cNvSpPr>
          <p:nvPr>
            <p:ph type="body" idx="1"/>
          </p:nvPr>
        </p:nvSpPr>
        <p:spPr>
          <a:xfrm>
            <a:off x="457200" y="1428748"/>
            <a:ext cx="6025500" cy="3148800"/>
          </a:xfrm>
          <a:prstGeom prst="rect">
            <a:avLst/>
          </a:prstGeom>
          <a:noFill/>
          <a:ln>
            <a:noFill/>
          </a:ln>
        </p:spPr>
        <p:txBody>
          <a:bodyPr spcFirstLastPara="1" wrap="square" lIns="0" tIns="0" rIns="0" bIns="0" anchor="t" anchorCtr="0">
            <a:noAutofit/>
          </a:bodyPr>
          <a:lstStyle>
            <a:lvl1pPr marL="457200" marR="0" lvl="0" indent="-381000" algn="l" rtl="0">
              <a:lnSpc>
                <a:spcPct val="100000"/>
              </a:lnSpc>
              <a:spcBef>
                <a:spcPts val="600"/>
              </a:spcBef>
              <a:spcAft>
                <a:spcPts val="0"/>
              </a:spcAft>
              <a:buClr>
                <a:srgbClr val="7DFFB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lt1"/>
              </a:buClr>
              <a:buSzPts val="2400"/>
              <a:buFont typeface="Titillium Web Light"/>
              <a:buChar char="■"/>
              <a:defRPr sz="2400" b="0" i="0" u="none" strike="noStrike" cap="none">
                <a:solidFill>
                  <a:schemeClr val="lt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037B3"/>
                </a:solidFill>
                <a:latin typeface="Titillium Web Light"/>
                <a:ea typeface="Titillium Web Light"/>
                <a:cs typeface="Titillium Web Light"/>
                <a:sym typeface="Titillium Web Light"/>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037B3"/>
                </a:solidFill>
                <a:latin typeface="Titillium Web Light"/>
                <a:ea typeface="Titillium Web Light"/>
                <a:cs typeface="Titillium Web Light"/>
                <a:sym typeface="Titillium Web Light"/>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037B3"/>
                </a:solidFill>
                <a:latin typeface="Titillium Web Light"/>
                <a:ea typeface="Titillium Web Light"/>
                <a:cs typeface="Titillium Web Light"/>
                <a:sym typeface="Titillium Web Light"/>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037B3"/>
                </a:solidFill>
                <a:latin typeface="Titillium Web Light"/>
                <a:ea typeface="Titillium Web Light"/>
                <a:cs typeface="Titillium Web Light"/>
                <a:sym typeface="Titillium Web Light"/>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037B3"/>
                </a:solidFill>
                <a:latin typeface="Titillium Web Light"/>
                <a:ea typeface="Titillium Web Light"/>
                <a:cs typeface="Titillium Web Light"/>
                <a:sym typeface="Titillium Web Light"/>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037B3"/>
                </a:solidFill>
                <a:latin typeface="Titillium Web Light"/>
                <a:ea typeface="Titillium Web Light"/>
                <a:cs typeface="Titillium Web Light"/>
                <a:sym typeface="Titillium Web Light"/>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037B3"/>
                </a:solidFill>
                <a:latin typeface="Titillium Web Light"/>
                <a:ea typeface="Titillium Web Light"/>
                <a:cs typeface="Titillium Web Light"/>
                <a:sym typeface="Titillium Web Light"/>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037B3"/>
                </a:solidFill>
                <a:latin typeface="Titillium Web Light"/>
                <a:ea typeface="Titillium Web Light"/>
                <a:cs typeface="Titillium Web Light"/>
                <a:sym typeface="Titillium Web Light"/>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037B3"/>
                </a:solidFill>
                <a:latin typeface="Titillium Web Light"/>
                <a:ea typeface="Titillium Web Light"/>
                <a:cs typeface="Titillium Web Light"/>
                <a:sym typeface="Titillium Web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3"/>
        <p:cNvGrpSpPr/>
        <p:nvPr/>
      </p:nvGrpSpPr>
      <p:grpSpPr>
        <a:xfrm>
          <a:off x="0" y="0"/>
          <a:ext cx="0" cy="0"/>
          <a:chOff x="0" y="0"/>
          <a:chExt cx="0" cy="0"/>
        </a:xfrm>
      </p:grpSpPr>
      <p:sp>
        <p:nvSpPr>
          <p:cNvPr id="64" name="Google Shape;64;p12"/>
          <p:cNvSpPr txBox="1">
            <a:spLocks noGrp="1"/>
          </p:cNvSpPr>
          <p:nvPr>
            <p:ph type="ctrTitle"/>
          </p:nvPr>
        </p:nvSpPr>
        <p:spPr>
          <a:xfrm>
            <a:off x="3537150" y="1578400"/>
            <a:ext cx="5017500" cy="15789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000">
                <a:solidFill>
                  <a:srgbClr val="666666"/>
                </a:solidFill>
              </a:rPr>
              <a:t>Reducing </a:t>
            </a:r>
            <a:endParaRPr sz="6000">
              <a:solidFill>
                <a:srgbClr val="666666"/>
              </a:solidFill>
            </a:endParaRPr>
          </a:p>
          <a:p>
            <a:pPr marL="0" lvl="0" indent="0" algn="l" rtl="0">
              <a:spcBef>
                <a:spcPts val="0"/>
              </a:spcBef>
              <a:spcAft>
                <a:spcPts val="0"/>
              </a:spcAft>
              <a:buNone/>
            </a:pPr>
            <a:r>
              <a:rPr lang="en" sz="6000">
                <a:solidFill>
                  <a:srgbClr val="666666"/>
                </a:solidFill>
              </a:rPr>
              <a:t>Staff Attrition</a:t>
            </a:r>
            <a:endParaRPr sz="6000">
              <a:solidFill>
                <a:srgbClr val="666666"/>
              </a:solidFill>
            </a:endParaRPr>
          </a:p>
        </p:txBody>
      </p:sp>
      <p:sp>
        <p:nvSpPr>
          <p:cNvPr id="65" name="Google Shape;65;p12"/>
          <p:cNvSpPr txBox="1">
            <a:spLocks noGrp="1"/>
          </p:cNvSpPr>
          <p:nvPr>
            <p:ph type="subTitle" idx="1"/>
          </p:nvPr>
        </p:nvSpPr>
        <p:spPr>
          <a:xfrm>
            <a:off x="3559950" y="3130600"/>
            <a:ext cx="5202000" cy="11220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a:solidFill>
                  <a:srgbClr val="666666"/>
                </a:solidFill>
                <a:latin typeface="Titillium Web SemiBold"/>
                <a:ea typeface="Titillium Web SemiBold"/>
                <a:cs typeface="Titillium Web SemiBold"/>
                <a:sym typeface="Titillium Web SemiBold"/>
              </a:rPr>
              <a:t>By Neel, Sudin, Punit, and Harrison</a:t>
            </a:r>
            <a:endParaRPr>
              <a:solidFill>
                <a:srgbClr val="666666"/>
              </a:solidFill>
              <a:latin typeface="Titillium Web SemiBold"/>
              <a:ea typeface="Titillium Web SemiBold"/>
              <a:cs typeface="Titillium Web SemiBold"/>
              <a:sym typeface="Titillium Web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1"/>
          <p:cNvSpPr/>
          <p:nvPr/>
        </p:nvSpPr>
        <p:spPr>
          <a:xfrm>
            <a:off x="-200" y="-75"/>
            <a:ext cx="9144000" cy="5143500"/>
          </a:xfrm>
          <a:prstGeom prst="rect">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1"/>
          <p:cNvSpPr txBox="1">
            <a:spLocks noGrp="1"/>
          </p:cNvSpPr>
          <p:nvPr>
            <p:ph type="body" idx="1"/>
          </p:nvPr>
        </p:nvSpPr>
        <p:spPr>
          <a:xfrm>
            <a:off x="311750" y="450525"/>
            <a:ext cx="8504100" cy="468600"/>
          </a:xfrm>
          <a:prstGeom prst="rect">
            <a:avLst/>
          </a:prstGeom>
        </p:spPr>
        <p:txBody>
          <a:bodyPr spcFirstLastPara="1" wrap="square" lIns="0" tIns="0" rIns="0" bIns="0" anchor="t" anchorCtr="0">
            <a:noAutofit/>
          </a:bodyPr>
          <a:lstStyle/>
          <a:p>
            <a:pPr marL="38100" marR="0" lvl="0" indent="0" algn="ctr" rtl="0">
              <a:lnSpc>
                <a:spcPct val="115000"/>
              </a:lnSpc>
              <a:spcBef>
                <a:spcPts val="0"/>
              </a:spcBef>
              <a:spcAft>
                <a:spcPts val="0"/>
              </a:spcAft>
              <a:buClr>
                <a:srgbClr val="FFFFFF"/>
              </a:buClr>
              <a:buSzPct val="40000"/>
              <a:buNone/>
            </a:pPr>
            <a:r>
              <a:rPr lang="en" sz="3000" dirty="0">
                <a:solidFill>
                  <a:srgbClr val="FFFFFF"/>
                </a:solidFill>
              </a:rPr>
              <a:t>  Statistically Significant Predictors of Staff Attrition:</a:t>
            </a:r>
            <a:endParaRPr sz="3000" dirty="0">
              <a:solidFill>
                <a:srgbClr val="FFFFFF"/>
              </a:solidFill>
            </a:endParaRPr>
          </a:p>
        </p:txBody>
      </p:sp>
      <p:sp>
        <p:nvSpPr>
          <p:cNvPr id="127" name="Google Shape;127;p21"/>
          <p:cNvSpPr txBox="1"/>
          <p:nvPr/>
        </p:nvSpPr>
        <p:spPr>
          <a:xfrm>
            <a:off x="328300" y="919125"/>
            <a:ext cx="4243800" cy="4038000"/>
          </a:xfrm>
          <a:prstGeom prst="rect">
            <a:avLst/>
          </a:prstGeom>
          <a:noFill/>
          <a:ln>
            <a:noFill/>
          </a:ln>
        </p:spPr>
        <p:txBody>
          <a:bodyPr spcFirstLastPara="1" wrap="square" lIns="91425" tIns="91425" rIns="91425" bIns="91425" anchor="t" anchorCtr="0">
            <a:noAutofit/>
          </a:bodyPr>
          <a:lstStyle/>
          <a:p>
            <a:pPr marL="914400" lvl="1" indent="-374650" algn="l" rtl="0">
              <a:lnSpc>
                <a:spcPct val="115000"/>
              </a:lnSpc>
              <a:spcBef>
                <a:spcPts val="0"/>
              </a:spcBef>
              <a:spcAft>
                <a:spcPts val="0"/>
              </a:spcAft>
              <a:buClr>
                <a:schemeClr val="lt1"/>
              </a:buClr>
              <a:buSzPts val="2300"/>
              <a:buFont typeface="Titillium Web Light"/>
              <a:buChar char="○"/>
            </a:pPr>
            <a:r>
              <a:rPr lang="en" sz="2300">
                <a:solidFill>
                  <a:schemeClr val="lt1"/>
                </a:solidFill>
                <a:latin typeface="Titillium Web Light"/>
                <a:ea typeface="Titillium Web Light"/>
                <a:cs typeface="Titillium Web Light"/>
                <a:sym typeface="Titillium Web Light"/>
              </a:rPr>
              <a:t>Age</a:t>
            </a:r>
            <a:endParaRPr sz="2300">
              <a:solidFill>
                <a:schemeClr val="lt1"/>
              </a:solidFill>
              <a:latin typeface="Titillium Web Light"/>
              <a:ea typeface="Titillium Web Light"/>
              <a:cs typeface="Titillium Web Light"/>
              <a:sym typeface="Titillium Web Light"/>
            </a:endParaRPr>
          </a:p>
          <a:p>
            <a:pPr marL="914400" lvl="1" indent="-374650" algn="l" rtl="0">
              <a:lnSpc>
                <a:spcPct val="115000"/>
              </a:lnSpc>
              <a:spcBef>
                <a:spcPts val="0"/>
              </a:spcBef>
              <a:spcAft>
                <a:spcPts val="0"/>
              </a:spcAft>
              <a:buClr>
                <a:srgbClr val="000000"/>
              </a:buClr>
              <a:buSzPts val="2300"/>
              <a:buFont typeface="Titillium Web"/>
              <a:buChar char="○"/>
            </a:pPr>
            <a:r>
              <a:rPr lang="en" sz="2300" b="1">
                <a:latin typeface="Titillium Web"/>
                <a:ea typeface="Titillium Web"/>
                <a:cs typeface="Titillium Web"/>
                <a:sym typeface="Titillium Web"/>
              </a:rPr>
              <a:t>Business Travel Frequency</a:t>
            </a:r>
            <a:endParaRPr sz="2300" b="1">
              <a:latin typeface="Titillium Web"/>
              <a:ea typeface="Titillium Web"/>
              <a:cs typeface="Titillium Web"/>
              <a:sym typeface="Titillium Web"/>
            </a:endParaRPr>
          </a:p>
          <a:p>
            <a:pPr marL="914400" lvl="1" indent="-374650" algn="l" rtl="0">
              <a:lnSpc>
                <a:spcPct val="115000"/>
              </a:lnSpc>
              <a:spcBef>
                <a:spcPts val="0"/>
              </a:spcBef>
              <a:spcAft>
                <a:spcPts val="0"/>
              </a:spcAft>
              <a:buClr>
                <a:srgbClr val="000000"/>
              </a:buClr>
              <a:buSzPts val="2300"/>
              <a:buFont typeface="Titillium Web"/>
              <a:buChar char="○"/>
            </a:pPr>
            <a:r>
              <a:rPr lang="en" sz="2300" b="1">
                <a:latin typeface="Titillium Web"/>
                <a:ea typeface="Titillium Web"/>
                <a:cs typeface="Titillium Web"/>
                <a:sym typeface="Titillium Web"/>
              </a:rPr>
              <a:t>Distance From Home</a:t>
            </a:r>
            <a:endParaRPr sz="2300" b="1">
              <a:latin typeface="Titillium Web"/>
              <a:ea typeface="Titillium Web"/>
              <a:cs typeface="Titillium Web"/>
              <a:sym typeface="Titillium Web"/>
            </a:endParaRPr>
          </a:p>
          <a:p>
            <a:pPr marL="914400" lvl="1" indent="-374650" algn="l" rtl="0">
              <a:lnSpc>
                <a:spcPct val="115000"/>
              </a:lnSpc>
              <a:spcBef>
                <a:spcPts val="0"/>
              </a:spcBef>
              <a:spcAft>
                <a:spcPts val="0"/>
              </a:spcAft>
              <a:buClr>
                <a:schemeClr val="lt1"/>
              </a:buClr>
              <a:buSzPts val="2300"/>
              <a:buFont typeface="Titillium Web Light"/>
              <a:buChar char="○"/>
            </a:pPr>
            <a:r>
              <a:rPr lang="en" sz="2300">
                <a:solidFill>
                  <a:schemeClr val="lt1"/>
                </a:solidFill>
                <a:latin typeface="Titillium Web Light"/>
                <a:ea typeface="Titillium Web Light"/>
                <a:cs typeface="Titillium Web Light"/>
                <a:sym typeface="Titillium Web Light"/>
              </a:rPr>
              <a:t>Environment Satisfaction</a:t>
            </a:r>
            <a:endParaRPr sz="2300">
              <a:solidFill>
                <a:schemeClr val="lt1"/>
              </a:solidFill>
              <a:latin typeface="Titillium Web Light"/>
              <a:ea typeface="Titillium Web Light"/>
              <a:cs typeface="Titillium Web Light"/>
              <a:sym typeface="Titillium Web Light"/>
            </a:endParaRPr>
          </a:p>
          <a:p>
            <a:pPr marL="914400" lvl="1" indent="-374650" algn="l" rtl="0">
              <a:lnSpc>
                <a:spcPct val="115000"/>
              </a:lnSpc>
              <a:spcBef>
                <a:spcPts val="0"/>
              </a:spcBef>
              <a:spcAft>
                <a:spcPts val="0"/>
              </a:spcAft>
              <a:buClr>
                <a:schemeClr val="lt1"/>
              </a:buClr>
              <a:buSzPts val="2300"/>
              <a:buFont typeface="Titillium Web Light"/>
              <a:buChar char="○"/>
            </a:pPr>
            <a:r>
              <a:rPr lang="en" sz="2300">
                <a:solidFill>
                  <a:schemeClr val="lt1"/>
                </a:solidFill>
                <a:latin typeface="Titillium Web Light"/>
                <a:ea typeface="Titillium Web Light"/>
                <a:cs typeface="Titillium Web Light"/>
                <a:sym typeface="Titillium Web Light"/>
              </a:rPr>
              <a:t>Job Involvement</a:t>
            </a:r>
            <a:endParaRPr sz="2300">
              <a:solidFill>
                <a:schemeClr val="lt1"/>
              </a:solidFill>
              <a:latin typeface="Titillium Web Light"/>
              <a:ea typeface="Titillium Web Light"/>
              <a:cs typeface="Titillium Web Light"/>
              <a:sym typeface="Titillium Web Light"/>
            </a:endParaRPr>
          </a:p>
          <a:p>
            <a:pPr marL="914400" lvl="1" indent="-374650" algn="l" rtl="0">
              <a:lnSpc>
                <a:spcPct val="115000"/>
              </a:lnSpc>
              <a:spcBef>
                <a:spcPts val="0"/>
              </a:spcBef>
              <a:spcAft>
                <a:spcPts val="0"/>
              </a:spcAft>
              <a:buClr>
                <a:schemeClr val="lt1"/>
              </a:buClr>
              <a:buSzPts val="2300"/>
              <a:buFont typeface="Titillium Web Light"/>
              <a:buChar char="○"/>
            </a:pPr>
            <a:r>
              <a:rPr lang="en" sz="2300">
                <a:solidFill>
                  <a:schemeClr val="lt1"/>
                </a:solidFill>
                <a:latin typeface="Titillium Web Light"/>
                <a:ea typeface="Titillium Web Light"/>
                <a:cs typeface="Titillium Web Light"/>
                <a:sym typeface="Titillium Web Light"/>
              </a:rPr>
              <a:t>Job Level (4)</a:t>
            </a:r>
            <a:endParaRPr sz="2300">
              <a:solidFill>
                <a:schemeClr val="lt1"/>
              </a:solidFill>
              <a:latin typeface="Titillium Web Light"/>
              <a:ea typeface="Titillium Web Light"/>
              <a:cs typeface="Titillium Web Light"/>
              <a:sym typeface="Titillium Web Light"/>
            </a:endParaRPr>
          </a:p>
          <a:p>
            <a:pPr marL="914400" lvl="1" indent="-374650" algn="l" rtl="0">
              <a:lnSpc>
                <a:spcPct val="115000"/>
              </a:lnSpc>
              <a:spcBef>
                <a:spcPts val="0"/>
              </a:spcBef>
              <a:spcAft>
                <a:spcPts val="0"/>
              </a:spcAft>
              <a:buClr>
                <a:schemeClr val="lt1"/>
              </a:buClr>
              <a:buSzPts val="2300"/>
              <a:buFont typeface="Titillium Web Light"/>
              <a:buChar char="○"/>
            </a:pPr>
            <a:r>
              <a:rPr lang="en" sz="2300">
                <a:solidFill>
                  <a:schemeClr val="lt1"/>
                </a:solidFill>
                <a:latin typeface="Titillium Web Light"/>
                <a:ea typeface="Titillium Web Light"/>
                <a:cs typeface="Titillium Web Light"/>
                <a:sym typeface="Titillium Web Light"/>
              </a:rPr>
              <a:t>Job Satisfaction</a:t>
            </a:r>
            <a:endParaRPr sz="2300">
              <a:solidFill>
                <a:schemeClr val="lt1"/>
              </a:solidFill>
              <a:latin typeface="Titillium Web Light"/>
              <a:ea typeface="Titillium Web Light"/>
              <a:cs typeface="Titillium Web Light"/>
              <a:sym typeface="Titillium Web Light"/>
            </a:endParaRPr>
          </a:p>
          <a:p>
            <a:pPr marL="914400" lvl="1" indent="-374650" algn="l" rtl="0">
              <a:lnSpc>
                <a:spcPct val="115000"/>
              </a:lnSpc>
              <a:spcBef>
                <a:spcPts val="0"/>
              </a:spcBef>
              <a:spcAft>
                <a:spcPts val="0"/>
              </a:spcAft>
              <a:buClr>
                <a:schemeClr val="lt1"/>
              </a:buClr>
              <a:buSzPts val="2300"/>
              <a:buFont typeface="Titillium Web Light"/>
              <a:buChar char="○"/>
            </a:pPr>
            <a:r>
              <a:rPr lang="en" sz="2300">
                <a:solidFill>
                  <a:schemeClr val="lt1"/>
                </a:solidFill>
                <a:latin typeface="Titillium Web Light"/>
                <a:ea typeface="Titillium Web Light"/>
                <a:cs typeface="Titillium Web Light"/>
                <a:sym typeface="Titillium Web Light"/>
              </a:rPr>
              <a:t>Years With Manager</a:t>
            </a:r>
            <a:endParaRPr sz="2300">
              <a:solidFill>
                <a:schemeClr val="lt1"/>
              </a:solidFill>
              <a:latin typeface="Titillium Web Light"/>
              <a:ea typeface="Titillium Web Light"/>
              <a:cs typeface="Titillium Web Light"/>
              <a:sym typeface="Titillium Web Light"/>
            </a:endParaRPr>
          </a:p>
        </p:txBody>
      </p:sp>
      <p:sp>
        <p:nvSpPr>
          <p:cNvPr id="128" name="Google Shape;128;p21"/>
          <p:cNvSpPr txBox="1"/>
          <p:nvPr/>
        </p:nvSpPr>
        <p:spPr>
          <a:xfrm>
            <a:off x="4572000" y="919125"/>
            <a:ext cx="4243800" cy="4038000"/>
          </a:xfrm>
          <a:prstGeom prst="rect">
            <a:avLst/>
          </a:prstGeom>
          <a:noFill/>
          <a:ln>
            <a:noFill/>
          </a:ln>
        </p:spPr>
        <p:txBody>
          <a:bodyPr spcFirstLastPara="1" wrap="square" lIns="91425" tIns="91425" rIns="91425" bIns="91425" anchor="t" anchorCtr="0">
            <a:noAutofit/>
          </a:bodyPr>
          <a:lstStyle/>
          <a:p>
            <a:pPr marL="914400" lvl="1" indent="-374650" algn="l" rtl="0">
              <a:lnSpc>
                <a:spcPct val="115000"/>
              </a:lnSpc>
              <a:spcBef>
                <a:spcPts val="0"/>
              </a:spcBef>
              <a:spcAft>
                <a:spcPts val="0"/>
              </a:spcAft>
              <a:buClr>
                <a:srgbClr val="000000"/>
              </a:buClr>
              <a:buSzPts val="2300"/>
              <a:buFont typeface="Titillium Web"/>
              <a:buChar char="○"/>
            </a:pPr>
            <a:r>
              <a:rPr lang="en" sz="2300" b="1">
                <a:latin typeface="Titillium Web"/>
                <a:ea typeface="Titillium Web"/>
                <a:cs typeface="Titillium Web"/>
                <a:sym typeface="Titillium Web"/>
              </a:rPr>
              <a:t>Marital Status (Single)</a:t>
            </a:r>
            <a:endParaRPr sz="2300" b="1">
              <a:latin typeface="Titillium Web"/>
              <a:ea typeface="Titillium Web"/>
              <a:cs typeface="Titillium Web"/>
              <a:sym typeface="Titillium Web"/>
            </a:endParaRPr>
          </a:p>
          <a:p>
            <a:pPr marL="914400" lvl="1" indent="-374650" algn="l" rtl="0">
              <a:lnSpc>
                <a:spcPct val="115000"/>
              </a:lnSpc>
              <a:spcBef>
                <a:spcPts val="0"/>
              </a:spcBef>
              <a:spcAft>
                <a:spcPts val="0"/>
              </a:spcAft>
              <a:buClr>
                <a:srgbClr val="000000"/>
              </a:buClr>
              <a:buSzPts val="2300"/>
              <a:buFont typeface="Titillium Web"/>
              <a:buChar char="○"/>
            </a:pPr>
            <a:r>
              <a:rPr lang="en" sz="2300" b="1">
                <a:latin typeface="Titillium Web"/>
                <a:ea typeface="Titillium Web"/>
                <a:cs typeface="Titillium Web"/>
                <a:sym typeface="Titillium Web"/>
              </a:rPr>
              <a:t>Number of Companies Previously Worked At</a:t>
            </a:r>
            <a:endParaRPr sz="2300" b="1">
              <a:latin typeface="Titillium Web"/>
              <a:ea typeface="Titillium Web"/>
              <a:cs typeface="Titillium Web"/>
              <a:sym typeface="Titillium Web"/>
            </a:endParaRPr>
          </a:p>
          <a:p>
            <a:pPr marL="914400" lvl="1" indent="-374650" algn="l" rtl="0">
              <a:lnSpc>
                <a:spcPct val="115000"/>
              </a:lnSpc>
              <a:spcBef>
                <a:spcPts val="0"/>
              </a:spcBef>
              <a:spcAft>
                <a:spcPts val="0"/>
              </a:spcAft>
              <a:buClr>
                <a:srgbClr val="000000"/>
              </a:buClr>
              <a:buSzPts val="2300"/>
              <a:buFont typeface="Titillium Web"/>
              <a:buChar char="○"/>
            </a:pPr>
            <a:r>
              <a:rPr lang="en" sz="2300" b="1">
                <a:latin typeface="Titillium Web"/>
                <a:ea typeface="Titillium Web"/>
                <a:cs typeface="Titillium Web"/>
                <a:sym typeface="Titillium Web"/>
              </a:rPr>
              <a:t>Over Time</a:t>
            </a:r>
            <a:endParaRPr sz="2300" b="1">
              <a:latin typeface="Titillium Web"/>
              <a:ea typeface="Titillium Web"/>
              <a:cs typeface="Titillium Web"/>
              <a:sym typeface="Titillium Web"/>
            </a:endParaRPr>
          </a:p>
          <a:p>
            <a:pPr marL="914400" lvl="1" indent="-374650" algn="l" rtl="0">
              <a:lnSpc>
                <a:spcPct val="115000"/>
              </a:lnSpc>
              <a:spcBef>
                <a:spcPts val="0"/>
              </a:spcBef>
              <a:spcAft>
                <a:spcPts val="0"/>
              </a:spcAft>
              <a:buClr>
                <a:schemeClr val="lt1"/>
              </a:buClr>
              <a:buSzPts val="2300"/>
              <a:buFont typeface="Titillium Web Light"/>
              <a:buChar char="○"/>
            </a:pPr>
            <a:r>
              <a:rPr lang="en" sz="2300">
                <a:solidFill>
                  <a:schemeClr val="lt1"/>
                </a:solidFill>
                <a:latin typeface="Titillium Web Light"/>
                <a:ea typeface="Titillium Web Light"/>
                <a:cs typeface="Titillium Web Light"/>
                <a:sym typeface="Titillium Web Light"/>
              </a:rPr>
              <a:t>Relationship Satisfaction</a:t>
            </a:r>
            <a:endParaRPr sz="2300">
              <a:solidFill>
                <a:schemeClr val="lt1"/>
              </a:solidFill>
              <a:latin typeface="Titillium Web Light"/>
              <a:ea typeface="Titillium Web Light"/>
              <a:cs typeface="Titillium Web Light"/>
              <a:sym typeface="Titillium Web Light"/>
            </a:endParaRPr>
          </a:p>
          <a:p>
            <a:pPr marL="914400" lvl="1" indent="-374650" algn="l" rtl="0">
              <a:lnSpc>
                <a:spcPct val="115000"/>
              </a:lnSpc>
              <a:spcBef>
                <a:spcPts val="0"/>
              </a:spcBef>
              <a:spcAft>
                <a:spcPts val="0"/>
              </a:spcAft>
              <a:buClr>
                <a:schemeClr val="lt1"/>
              </a:buClr>
              <a:buSzPts val="2300"/>
              <a:buFont typeface="Titillium Web Light"/>
              <a:buChar char="○"/>
            </a:pPr>
            <a:r>
              <a:rPr lang="en" sz="2300">
                <a:solidFill>
                  <a:schemeClr val="lt1"/>
                </a:solidFill>
                <a:latin typeface="Titillium Web Light"/>
                <a:ea typeface="Titillium Web Light"/>
                <a:cs typeface="Titillium Web Light"/>
                <a:sym typeface="Titillium Web Light"/>
              </a:rPr>
              <a:t>Work-Life Balance</a:t>
            </a:r>
            <a:endParaRPr sz="2300">
              <a:solidFill>
                <a:schemeClr val="lt1"/>
              </a:solidFill>
              <a:latin typeface="Titillium Web Light"/>
              <a:ea typeface="Titillium Web Light"/>
              <a:cs typeface="Titillium Web Light"/>
              <a:sym typeface="Titillium Web Light"/>
            </a:endParaRPr>
          </a:p>
          <a:p>
            <a:pPr marL="914400" lvl="1" indent="-374650" algn="l" rtl="0">
              <a:lnSpc>
                <a:spcPct val="115000"/>
              </a:lnSpc>
              <a:spcBef>
                <a:spcPts val="0"/>
              </a:spcBef>
              <a:spcAft>
                <a:spcPts val="0"/>
              </a:spcAft>
              <a:buClr>
                <a:schemeClr val="lt1"/>
              </a:buClr>
              <a:buSzPts val="2300"/>
              <a:buFont typeface="Titillium Web Light"/>
              <a:buChar char="○"/>
            </a:pPr>
            <a:r>
              <a:rPr lang="en" sz="2300">
                <a:solidFill>
                  <a:schemeClr val="lt1"/>
                </a:solidFill>
                <a:latin typeface="Titillium Web Light"/>
                <a:ea typeface="Titillium Web Light"/>
                <a:cs typeface="Titillium Web Light"/>
                <a:sym typeface="Titillium Web Light"/>
              </a:rPr>
              <a:t>Years In Current Role</a:t>
            </a:r>
            <a:endParaRPr sz="2300">
              <a:solidFill>
                <a:schemeClr val="lt1"/>
              </a:solidFill>
              <a:latin typeface="Titillium Web Light"/>
              <a:ea typeface="Titillium Web Light"/>
              <a:cs typeface="Titillium Web Light"/>
              <a:sym typeface="Titillium Web Light"/>
            </a:endParaRPr>
          </a:p>
          <a:p>
            <a:pPr marL="914400" lvl="1" indent="-374650" algn="l" rtl="0">
              <a:lnSpc>
                <a:spcPct val="115000"/>
              </a:lnSpc>
              <a:spcBef>
                <a:spcPts val="0"/>
              </a:spcBef>
              <a:spcAft>
                <a:spcPts val="0"/>
              </a:spcAft>
              <a:buClr>
                <a:srgbClr val="000000"/>
              </a:buClr>
              <a:buSzPts val="2300"/>
              <a:buFont typeface="Titillium Web"/>
              <a:buChar char="○"/>
            </a:pPr>
            <a:r>
              <a:rPr lang="en" sz="2300" b="1">
                <a:latin typeface="Titillium Web"/>
                <a:ea typeface="Titillium Web"/>
                <a:cs typeface="Titillium Web"/>
                <a:sym typeface="Titillium Web"/>
              </a:rPr>
              <a:t>Years Since Last Promotion</a:t>
            </a:r>
            <a:endParaRPr sz="2300" b="1">
              <a:latin typeface="Titillium Web"/>
              <a:ea typeface="Titillium Web"/>
              <a:cs typeface="Titillium Web"/>
              <a:sym typeface="Titillium Web"/>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fade">
                                      <p:cBhvr>
                                        <p:cTn id="7" dur="300"/>
                                        <p:tgtEl>
                                          <p:spTgt spid="127"/>
                                        </p:tgtEl>
                                      </p:cBhvr>
                                    </p:animEffect>
                                  </p:childTnLst>
                                </p:cTn>
                              </p:par>
                              <p:par>
                                <p:cTn id="8" presetID="10" presetClass="entr" presetSubtype="0" fill="hold" nodeType="withEffect">
                                  <p:stCondLst>
                                    <p:cond delay="0"/>
                                  </p:stCondLst>
                                  <p:childTnLst>
                                    <p:set>
                                      <p:cBhvr>
                                        <p:cTn id="9" dur="1" fill="hold">
                                          <p:stCondLst>
                                            <p:cond delay="0"/>
                                          </p:stCondLst>
                                        </p:cTn>
                                        <p:tgtEl>
                                          <p:spTgt spid="128"/>
                                        </p:tgtEl>
                                        <p:attrNameLst>
                                          <p:attrName>style.visibility</p:attrName>
                                        </p:attrNameLst>
                                      </p:cBhvr>
                                      <p:to>
                                        <p:strVal val="visible"/>
                                      </p:to>
                                    </p:set>
                                    <p:animEffect transition="in" filter="fade">
                                      <p:cBhvr>
                                        <p:cTn id="10" dur="3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2"/>
          <p:cNvSpPr/>
          <p:nvPr/>
        </p:nvSpPr>
        <p:spPr>
          <a:xfrm>
            <a:off x="-200" y="-75"/>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4" name="Google Shape;134;p22"/>
          <p:cNvPicPr preferRelativeResize="0"/>
          <p:nvPr/>
        </p:nvPicPr>
        <p:blipFill>
          <a:blip r:embed="rId3">
            <a:alphaModFix/>
          </a:blip>
          <a:stretch>
            <a:fillRect/>
          </a:stretch>
        </p:blipFill>
        <p:spPr>
          <a:xfrm>
            <a:off x="1207057" y="0"/>
            <a:ext cx="6729485" cy="51434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3"/>
          <p:cNvSpPr/>
          <p:nvPr/>
        </p:nvSpPr>
        <p:spPr>
          <a:xfrm>
            <a:off x="-200" y="-75"/>
            <a:ext cx="9144000" cy="5143500"/>
          </a:xfrm>
          <a:prstGeom prst="rect">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3"/>
          <p:cNvSpPr txBox="1">
            <a:spLocks noGrp="1"/>
          </p:cNvSpPr>
          <p:nvPr>
            <p:ph type="body" idx="1"/>
          </p:nvPr>
        </p:nvSpPr>
        <p:spPr>
          <a:xfrm>
            <a:off x="311750" y="450525"/>
            <a:ext cx="8385900" cy="4381800"/>
          </a:xfrm>
          <a:prstGeom prst="rect">
            <a:avLst/>
          </a:prstGeom>
        </p:spPr>
        <p:txBody>
          <a:bodyPr spcFirstLastPara="1" wrap="square" lIns="0" tIns="0" rIns="0" bIns="0" anchor="t" anchorCtr="0">
            <a:noAutofit/>
          </a:bodyPr>
          <a:lstStyle/>
          <a:p>
            <a:pPr marL="457200" marR="0" lvl="0" indent="-419100" algn="l" rtl="0">
              <a:lnSpc>
                <a:spcPct val="115000"/>
              </a:lnSpc>
              <a:spcBef>
                <a:spcPts val="0"/>
              </a:spcBef>
              <a:spcAft>
                <a:spcPts val="0"/>
              </a:spcAft>
              <a:buClr>
                <a:srgbClr val="7DFFB1"/>
              </a:buClr>
              <a:buSzPct val="40000"/>
              <a:buFont typeface="Titillium Web Light"/>
              <a:buChar char="▰"/>
            </a:pPr>
            <a:r>
              <a:rPr lang="en" sz="3000" dirty="0"/>
              <a:t>Precision = 0.4285714</a:t>
            </a:r>
            <a:endParaRPr sz="3000" dirty="0"/>
          </a:p>
          <a:p>
            <a:pPr marL="457200" marR="0" lvl="0" indent="-419100" algn="l" rtl="0">
              <a:lnSpc>
                <a:spcPct val="115000"/>
              </a:lnSpc>
              <a:spcBef>
                <a:spcPts val="0"/>
              </a:spcBef>
              <a:spcAft>
                <a:spcPts val="0"/>
              </a:spcAft>
              <a:buClr>
                <a:srgbClr val="7DFFB1"/>
              </a:buClr>
              <a:buSzPct val="40000"/>
              <a:buFont typeface="Titillium Web Light"/>
              <a:buChar char="▰"/>
            </a:pPr>
            <a:r>
              <a:rPr lang="en" sz="3000" dirty="0"/>
              <a:t>Recall = 0.3846154</a:t>
            </a:r>
            <a:endParaRPr sz="3000" dirty="0"/>
          </a:p>
          <a:p>
            <a:pPr marL="457200" marR="0" lvl="0" indent="-419100" algn="l" rtl="0">
              <a:lnSpc>
                <a:spcPct val="115000"/>
              </a:lnSpc>
              <a:spcBef>
                <a:spcPts val="0"/>
              </a:spcBef>
              <a:spcAft>
                <a:spcPts val="0"/>
              </a:spcAft>
              <a:buSzPct val="40000"/>
              <a:buChar char="▰"/>
            </a:pPr>
            <a:r>
              <a:rPr lang="en" sz="3000" dirty="0"/>
              <a:t>Accuracy : 0.8</a:t>
            </a:r>
            <a:endParaRPr sz="3000" dirty="0"/>
          </a:p>
        </p:txBody>
      </p:sp>
      <p:pic>
        <p:nvPicPr>
          <p:cNvPr id="141" name="Google Shape;141;p23"/>
          <p:cNvPicPr preferRelativeResize="0"/>
          <p:nvPr/>
        </p:nvPicPr>
        <p:blipFill>
          <a:blip r:embed="rId3">
            <a:alphaModFix/>
          </a:blip>
          <a:stretch>
            <a:fillRect/>
          </a:stretch>
        </p:blipFill>
        <p:spPr>
          <a:xfrm>
            <a:off x="791875" y="2108250"/>
            <a:ext cx="6057900" cy="20955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0">
                                            <p:txEl>
                                              <p:pRg st="0" end="0"/>
                                            </p:txEl>
                                          </p:spTgt>
                                        </p:tgtEl>
                                        <p:attrNameLst>
                                          <p:attrName>style.visibility</p:attrName>
                                        </p:attrNameLst>
                                      </p:cBhvr>
                                      <p:to>
                                        <p:strVal val="visible"/>
                                      </p:to>
                                    </p:set>
                                    <p:animEffect transition="in" filter="fade">
                                      <p:cBhvr>
                                        <p:cTn id="7" dur="300"/>
                                        <p:tgtEl>
                                          <p:spTgt spid="1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0">
                                            <p:txEl>
                                              <p:pRg st="1" end="1"/>
                                            </p:txEl>
                                          </p:spTgt>
                                        </p:tgtEl>
                                        <p:attrNameLst>
                                          <p:attrName>style.visibility</p:attrName>
                                        </p:attrNameLst>
                                      </p:cBhvr>
                                      <p:to>
                                        <p:strVal val="visible"/>
                                      </p:to>
                                    </p:set>
                                    <p:animEffect transition="in" filter="fade">
                                      <p:cBhvr>
                                        <p:cTn id="12" dur="300"/>
                                        <p:tgtEl>
                                          <p:spTgt spid="14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0">
                                            <p:txEl>
                                              <p:pRg st="2" end="2"/>
                                            </p:txEl>
                                          </p:spTgt>
                                        </p:tgtEl>
                                        <p:attrNameLst>
                                          <p:attrName>style.visibility</p:attrName>
                                        </p:attrNameLst>
                                      </p:cBhvr>
                                      <p:to>
                                        <p:strVal val="visible"/>
                                      </p:to>
                                    </p:set>
                                    <p:animEffect transition="in" filter="fade">
                                      <p:cBhvr>
                                        <p:cTn id="17" dur="300"/>
                                        <p:tgtEl>
                                          <p:spTgt spid="14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4"/>
          <p:cNvSpPr/>
          <p:nvPr/>
        </p:nvSpPr>
        <p:spPr>
          <a:xfrm>
            <a:off x="5143500" y="0"/>
            <a:ext cx="40005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4"/>
          <p:cNvSpPr txBox="1">
            <a:spLocks noGrp="1"/>
          </p:cNvSpPr>
          <p:nvPr>
            <p:ph type="title"/>
          </p:nvPr>
        </p:nvSpPr>
        <p:spPr>
          <a:xfrm>
            <a:off x="5396250" y="3002500"/>
            <a:ext cx="3495000" cy="9282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800">
                <a:solidFill>
                  <a:schemeClr val="dk2"/>
                </a:solidFill>
              </a:rPr>
              <a:t>Conclusion</a:t>
            </a:r>
            <a:endParaRPr sz="4800">
              <a:solidFill>
                <a:schemeClr val="dk2"/>
              </a:solidFill>
            </a:endParaRPr>
          </a:p>
        </p:txBody>
      </p:sp>
      <p:sp>
        <p:nvSpPr>
          <p:cNvPr id="148" name="Google Shape;148;p24"/>
          <p:cNvSpPr/>
          <p:nvPr/>
        </p:nvSpPr>
        <p:spPr>
          <a:xfrm>
            <a:off x="0" y="0"/>
            <a:ext cx="5143500" cy="5143500"/>
          </a:xfrm>
          <a:prstGeom prst="rect">
            <a:avLst/>
          </a:pr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 name="Google Shape;149;p24"/>
          <p:cNvPicPr preferRelativeResize="0"/>
          <p:nvPr/>
        </p:nvPicPr>
        <p:blipFill>
          <a:blip r:embed="rId3">
            <a:alphaModFix/>
          </a:blip>
          <a:stretch>
            <a:fillRect/>
          </a:stretch>
        </p:blipFill>
        <p:spPr>
          <a:xfrm>
            <a:off x="0" y="0"/>
            <a:ext cx="5143500"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5"/>
          <p:cNvSpPr/>
          <p:nvPr/>
        </p:nvSpPr>
        <p:spPr>
          <a:xfrm>
            <a:off x="-200" y="-75"/>
            <a:ext cx="9144000" cy="5143500"/>
          </a:xfrm>
          <a:prstGeom prst="rect">
            <a:avLst/>
          </a:prstGeom>
          <a:solidFill>
            <a:srgbClr val="E0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5"/>
          <p:cNvSpPr txBox="1">
            <a:spLocks noGrp="1"/>
          </p:cNvSpPr>
          <p:nvPr>
            <p:ph type="body" idx="1"/>
          </p:nvPr>
        </p:nvSpPr>
        <p:spPr>
          <a:xfrm>
            <a:off x="311750" y="450525"/>
            <a:ext cx="8385900" cy="4381800"/>
          </a:xfrm>
          <a:prstGeom prst="rect">
            <a:avLst/>
          </a:prstGeom>
        </p:spPr>
        <p:txBody>
          <a:bodyPr spcFirstLastPara="1" wrap="square" lIns="0" tIns="0" rIns="0" bIns="0" anchor="t" anchorCtr="0">
            <a:noAutofit/>
          </a:bodyPr>
          <a:lstStyle/>
          <a:p>
            <a:pPr marL="44450" marR="0" lvl="0" indent="0" algn="l" rtl="0">
              <a:lnSpc>
                <a:spcPct val="115000"/>
              </a:lnSpc>
              <a:spcBef>
                <a:spcPts val="0"/>
              </a:spcBef>
              <a:spcAft>
                <a:spcPts val="0"/>
              </a:spcAft>
              <a:buClr>
                <a:srgbClr val="FFFFFF"/>
              </a:buClr>
              <a:buSzPts val="2900"/>
              <a:buNone/>
            </a:pPr>
            <a:r>
              <a:rPr lang="en" sz="2900" b="1" dirty="0">
                <a:solidFill>
                  <a:srgbClr val="FFFFFF"/>
                </a:solidFill>
                <a:latin typeface="Titillium Web"/>
                <a:ea typeface="Titillium Web"/>
                <a:cs typeface="Titillium Web"/>
                <a:sym typeface="Titillium Web"/>
              </a:rPr>
              <a:t>     Strategies to Reduce Staff Attrition Rates</a:t>
            </a:r>
            <a:endParaRPr sz="2900" b="1" dirty="0">
              <a:solidFill>
                <a:srgbClr val="FFFFFF"/>
              </a:solidFill>
              <a:latin typeface="Titillium Web"/>
              <a:ea typeface="Titillium Web"/>
              <a:cs typeface="Titillium Web"/>
              <a:sym typeface="Titillium Web"/>
            </a:endParaRPr>
          </a:p>
          <a:p>
            <a:pPr marL="914400" marR="0" lvl="1" indent="-374650" algn="l" rtl="0">
              <a:lnSpc>
                <a:spcPct val="115000"/>
              </a:lnSpc>
              <a:spcBef>
                <a:spcPts val="0"/>
              </a:spcBef>
              <a:spcAft>
                <a:spcPts val="0"/>
              </a:spcAft>
              <a:buClr>
                <a:srgbClr val="FFFFFF"/>
              </a:buClr>
              <a:buSzPts val="2300"/>
              <a:buChar char="○"/>
            </a:pPr>
            <a:r>
              <a:rPr lang="en" sz="2300" dirty="0">
                <a:solidFill>
                  <a:srgbClr val="FFFFFF"/>
                </a:solidFill>
              </a:rPr>
              <a:t>Companies can reduce:</a:t>
            </a:r>
            <a:endParaRPr sz="2300" dirty="0">
              <a:solidFill>
                <a:srgbClr val="FFFFFF"/>
              </a:solidFill>
            </a:endParaRPr>
          </a:p>
          <a:p>
            <a:pPr marL="1371600" lvl="2" indent="-355600" algn="l" rtl="0">
              <a:lnSpc>
                <a:spcPct val="115000"/>
              </a:lnSpc>
              <a:spcBef>
                <a:spcPts val="0"/>
              </a:spcBef>
              <a:spcAft>
                <a:spcPts val="0"/>
              </a:spcAft>
              <a:buSzPts val="2000"/>
              <a:buChar char="■"/>
            </a:pPr>
            <a:r>
              <a:rPr lang="en" sz="2000" b="1" dirty="0">
                <a:latin typeface="Titillium Web"/>
                <a:ea typeface="Titillium Web"/>
                <a:cs typeface="Titillium Web"/>
                <a:sym typeface="Titillium Web"/>
              </a:rPr>
              <a:t>Business travel frequency:</a:t>
            </a:r>
            <a:r>
              <a:rPr lang="en" sz="2000" dirty="0"/>
              <a:t> By having more online meetings</a:t>
            </a:r>
            <a:endParaRPr sz="2000" dirty="0"/>
          </a:p>
          <a:p>
            <a:pPr marL="1371600" lvl="2" indent="-355600" algn="l" rtl="0">
              <a:lnSpc>
                <a:spcPct val="115000"/>
              </a:lnSpc>
              <a:spcBef>
                <a:spcPts val="0"/>
              </a:spcBef>
              <a:spcAft>
                <a:spcPts val="0"/>
              </a:spcAft>
              <a:buSzPts val="2000"/>
              <a:buChar char="■"/>
            </a:pPr>
            <a:r>
              <a:rPr lang="en" sz="2000" b="1" dirty="0">
                <a:latin typeface="Titillium Web"/>
                <a:ea typeface="Titillium Web"/>
                <a:cs typeface="Titillium Web"/>
                <a:sym typeface="Titillium Web"/>
              </a:rPr>
              <a:t>Distance from home:</a:t>
            </a:r>
            <a:r>
              <a:rPr lang="en" sz="2000" dirty="0"/>
              <a:t> By hiring employees living closer to the company/offices</a:t>
            </a:r>
            <a:endParaRPr sz="2000" dirty="0"/>
          </a:p>
          <a:p>
            <a:pPr marL="1371600" lvl="2" indent="-355600" algn="l" rtl="0">
              <a:lnSpc>
                <a:spcPct val="115000"/>
              </a:lnSpc>
              <a:spcBef>
                <a:spcPts val="0"/>
              </a:spcBef>
              <a:spcAft>
                <a:spcPts val="0"/>
              </a:spcAft>
              <a:buSzPts val="2000"/>
              <a:buChar char="■"/>
            </a:pPr>
            <a:r>
              <a:rPr lang="en" sz="2000" b="1" dirty="0">
                <a:latin typeface="Titillium Web"/>
                <a:ea typeface="Titillium Web"/>
                <a:cs typeface="Titillium Web"/>
                <a:sym typeface="Titillium Web"/>
              </a:rPr>
              <a:t>Marital Status (Single): </a:t>
            </a:r>
            <a:r>
              <a:rPr lang="en" sz="2000" dirty="0"/>
              <a:t>Hiring employees with families</a:t>
            </a:r>
            <a:endParaRPr sz="2000" dirty="0"/>
          </a:p>
          <a:p>
            <a:pPr marL="1371600" lvl="2" indent="-355600" algn="l" rtl="0">
              <a:lnSpc>
                <a:spcPct val="115000"/>
              </a:lnSpc>
              <a:spcBef>
                <a:spcPts val="0"/>
              </a:spcBef>
              <a:spcAft>
                <a:spcPts val="0"/>
              </a:spcAft>
              <a:buSzPts val="2000"/>
              <a:buChar char="■"/>
            </a:pPr>
            <a:r>
              <a:rPr lang="en" sz="2000" b="1" dirty="0">
                <a:latin typeface="Titillium Web"/>
                <a:ea typeface="Titillium Web"/>
                <a:cs typeface="Titillium Web"/>
                <a:sym typeface="Titillium Web"/>
              </a:rPr>
              <a:t>Number of companies previously worked at:</a:t>
            </a:r>
            <a:r>
              <a:rPr lang="en" sz="2000" dirty="0"/>
              <a:t> Hiring new employees and transitioning interns to full-time employees</a:t>
            </a:r>
            <a:endParaRPr sz="2000" dirty="0"/>
          </a:p>
          <a:p>
            <a:pPr marL="1371600" lvl="2" indent="-355600" algn="l" rtl="0">
              <a:lnSpc>
                <a:spcPct val="115000"/>
              </a:lnSpc>
              <a:spcBef>
                <a:spcPts val="0"/>
              </a:spcBef>
              <a:spcAft>
                <a:spcPts val="0"/>
              </a:spcAft>
              <a:buSzPts val="2000"/>
              <a:buChar char="■"/>
            </a:pPr>
            <a:r>
              <a:rPr lang="en" sz="2000" b="1" dirty="0">
                <a:latin typeface="Titillium Web"/>
                <a:ea typeface="Titillium Web"/>
                <a:cs typeface="Titillium Web"/>
                <a:sym typeface="Titillium Web"/>
              </a:rPr>
              <a:t>Overtime:</a:t>
            </a:r>
            <a:r>
              <a:rPr lang="en" sz="2000" dirty="0"/>
              <a:t> Distributing work more evenly among employees to ensure fewer overtime instances</a:t>
            </a:r>
            <a:endParaRPr sz="2000" dirty="0"/>
          </a:p>
          <a:p>
            <a:pPr marL="1371600" lvl="2" indent="-355600" algn="l" rtl="0">
              <a:lnSpc>
                <a:spcPct val="115000"/>
              </a:lnSpc>
              <a:spcBef>
                <a:spcPts val="0"/>
              </a:spcBef>
              <a:spcAft>
                <a:spcPts val="0"/>
              </a:spcAft>
              <a:buSzPts val="2000"/>
              <a:buChar char="■"/>
            </a:pPr>
            <a:r>
              <a:rPr lang="en" sz="2000" b="1" dirty="0">
                <a:latin typeface="Titillium Web"/>
                <a:ea typeface="Titillium Web"/>
                <a:cs typeface="Titillium Web"/>
                <a:sym typeface="Titillium Web"/>
              </a:rPr>
              <a:t>Years since last promotion:</a:t>
            </a:r>
            <a:r>
              <a:rPr lang="en" sz="2000" dirty="0"/>
              <a:t> Promote some employees more frequently</a:t>
            </a:r>
            <a:endParaRPr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5">
                                            <p:txEl>
                                              <p:pRg st="0" end="0"/>
                                            </p:txEl>
                                          </p:spTgt>
                                        </p:tgtEl>
                                        <p:attrNameLst>
                                          <p:attrName>style.visibility</p:attrName>
                                        </p:attrNameLst>
                                      </p:cBhvr>
                                      <p:to>
                                        <p:strVal val="visible"/>
                                      </p:to>
                                    </p:set>
                                    <p:animEffect transition="in" filter="fade">
                                      <p:cBhvr>
                                        <p:cTn id="7" dur="300"/>
                                        <p:tgtEl>
                                          <p:spTgt spid="1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5">
                                            <p:txEl>
                                              <p:pRg st="1" end="1"/>
                                            </p:txEl>
                                          </p:spTgt>
                                        </p:tgtEl>
                                        <p:attrNameLst>
                                          <p:attrName>style.visibility</p:attrName>
                                        </p:attrNameLst>
                                      </p:cBhvr>
                                      <p:to>
                                        <p:strVal val="visible"/>
                                      </p:to>
                                    </p:set>
                                    <p:animEffect transition="in" filter="fade">
                                      <p:cBhvr>
                                        <p:cTn id="12" dur="300"/>
                                        <p:tgtEl>
                                          <p:spTgt spid="1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5">
                                            <p:txEl>
                                              <p:pRg st="2" end="2"/>
                                            </p:txEl>
                                          </p:spTgt>
                                        </p:tgtEl>
                                        <p:attrNameLst>
                                          <p:attrName>style.visibility</p:attrName>
                                        </p:attrNameLst>
                                      </p:cBhvr>
                                      <p:to>
                                        <p:strVal val="visible"/>
                                      </p:to>
                                    </p:set>
                                    <p:animEffect transition="in" filter="fade">
                                      <p:cBhvr>
                                        <p:cTn id="17" dur="300"/>
                                        <p:tgtEl>
                                          <p:spTgt spid="1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5">
                                            <p:txEl>
                                              <p:pRg st="3" end="3"/>
                                            </p:txEl>
                                          </p:spTgt>
                                        </p:tgtEl>
                                        <p:attrNameLst>
                                          <p:attrName>style.visibility</p:attrName>
                                        </p:attrNameLst>
                                      </p:cBhvr>
                                      <p:to>
                                        <p:strVal val="visible"/>
                                      </p:to>
                                    </p:set>
                                    <p:animEffect transition="in" filter="fade">
                                      <p:cBhvr>
                                        <p:cTn id="22" dur="300"/>
                                        <p:tgtEl>
                                          <p:spTgt spid="15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5">
                                            <p:txEl>
                                              <p:pRg st="4" end="4"/>
                                            </p:txEl>
                                          </p:spTgt>
                                        </p:tgtEl>
                                        <p:attrNameLst>
                                          <p:attrName>style.visibility</p:attrName>
                                        </p:attrNameLst>
                                      </p:cBhvr>
                                      <p:to>
                                        <p:strVal val="visible"/>
                                      </p:to>
                                    </p:set>
                                    <p:animEffect transition="in" filter="fade">
                                      <p:cBhvr>
                                        <p:cTn id="27" dur="300"/>
                                        <p:tgtEl>
                                          <p:spTgt spid="15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5">
                                            <p:txEl>
                                              <p:pRg st="5" end="5"/>
                                            </p:txEl>
                                          </p:spTgt>
                                        </p:tgtEl>
                                        <p:attrNameLst>
                                          <p:attrName>style.visibility</p:attrName>
                                        </p:attrNameLst>
                                      </p:cBhvr>
                                      <p:to>
                                        <p:strVal val="visible"/>
                                      </p:to>
                                    </p:set>
                                    <p:animEffect transition="in" filter="fade">
                                      <p:cBhvr>
                                        <p:cTn id="32" dur="300"/>
                                        <p:tgtEl>
                                          <p:spTgt spid="15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5">
                                            <p:txEl>
                                              <p:pRg st="6" end="6"/>
                                            </p:txEl>
                                          </p:spTgt>
                                        </p:tgtEl>
                                        <p:attrNameLst>
                                          <p:attrName>style.visibility</p:attrName>
                                        </p:attrNameLst>
                                      </p:cBhvr>
                                      <p:to>
                                        <p:strVal val="visible"/>
                                      </p:to>
                                    </p:set>
                                    <p:animEffect transition="in" filter="fade">
                                      <p:cBhvr>
                                        <p:cTn id="37" dur="300"/>
                                        <p:tgtEl>
                                          <p:spTgt spid="15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55">
                                            <p:txEl>
                                              <p:pRg st="7" end="7"/>
                                            </p:txEl>
                                          </p:spTgt>
                                        </p:tgtEl>
                                        <p:attrNameLst>
                                          <p:attrName>style.visibility</p:attrName>
                                        </p:attrNameLst>
                                      </p:cBhvr>
                                      <p:to>
                                        <p:strVal val="visible"/>
                                      </p:to>
                                    </p:set>
                                    <p:animEffect transition="in" filter="fade">
                                      <p:cBhvr>
                                        <p:cTn id="42" dur="300"/>
                                        <p:tgtEl>
                                          <p:spTgt spid="15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6"/>
          <p:cNvSpPr/>
          <p:nvPr/>
        </p:nvSpPr>
        <p:spPr>
          <a:xfrm>
            <a:off x="-200" y="-75"/>
            <a:ext cx="9144000" cy="5143500"/>
          </a:xfrm>
          <a:prstGeom prst="rect">
            <a:avLst/>
          </a:prstGeom>
          <a:solidFill>
            <a:srgbClr val="E0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6"/>
          <p:cNvSpPr txBox="1">
            <a:spLocks noGrp="1"/>
          </p:cNvSpPr>
          <p:nvPr>
            <p:ph type="body" idx="1"/>
          </p:nvPr>
        </p:nvSpPr>
        <p:spPr>
          <a:xfrm>
            <a:off x="311750" y="450525"/>
            <a:ext cx="8385900" cy="4381800"/>
          </a:xfrm>
          <a:prstGeom prst="rect">
            <a:avLst/>
          </a:prstGeom>
        </p:spPr>
        <p:txBody>
          <a:bodyPr spcFirstLastPara="1" wrap="square" lIns="0" tIns="0" rIns="0" bIns="0" anchor="t" anchorCtr="0">
            <a:noAutofit/>
          </a:bodyPr>
          <a:lstStyle/>
          <a:p>
            <a:pPr marL="44450" marR="0" lvl="0" indent="0" algn="l" rtl="0">
              <a:lnSpc>
                <a:spcPct val="115000"/>
              </a:lnSpc>
              <a:spcBef>
                <a:spcPts val="0"/>
              </a:spcBef>
              <a:spcAft>
                <a:spcPts val="0"/>
              </a:spcAft>
              <a:buClr>
                <a:srgbClr val="FFFFFF"/>
              </a:buClr>
              <a:buSzPct val="40000"/>
              <a:buNone/>
            </a:pPr>
            <a:r>
              <a:rPr lang="en" sz="2900" b="1" dirty="0">
                <a:solidFill>
                  <a:srgbClr val="FFFFFF"/>
                </a:solidFill>
                <a:latin typeface="Titillium Web"/>
                <a:ea typeface="Titillium Web"/>
                <a:cs typeface="Titillium Web"/>
                <a:sym typeface="Titillium Web"/>
              </a:rPr>
              <a:t>     Areas for Improvement</a:t>
            </a:r>
            <a:endParaRPr sz="2900" b="1" dirty="0">
              <a:solidFill>
                <a:srgbClr val="FFFFFF"/>
              </a:solidFill>
              <a:latin typeface="Titillium Web"/>
              <a:ea typeface="Titillium Web"/>
              <a:cs typeface="Titillium Web"/>
              <a:sym typeface="Titillium Web"/>
            </a:endParaRPr>
          </a:p>
          <a:p>
            <a:pPr marL="914400" marR="0" lvl="1" indent="-374650" algn="l" rtl="0">
              <a:lnSpc>
                <a:spcPct val="115000"/>
              </a:lnSpc>
              <a:spcBef>
                <a:spcPts val="0"/>
              </a:spcBef>
              <a:spcAft>
                <a:spcPts val="0"/>
              </a:spcAft>
              <a:buClr>
                <a:srgbClr val="FFFFFF"/>
              </a:buClr>
              <a:buSzPts val="2300"/>
              <a:buFont typeface="Titillium Web Light"/>
              <a:buChar char="○"/>
            </a:pPr>
            <a:r>
              <a:rPr lang="en" sz="2300" dirty="0">
                <a:solidFill>
                  <a:srgbClr val="FFFFFF"/>
                </a:solidFill>
              </a:rPr>
              <a:t>Large Variance in Statistical Significance of Predictors - Lower alpha to 0.01 to allow the model to better fit the data</a:t>
            </a:r>
            <a:endParaRPr sz="2300" dirty="0">
              <a:solidFill>
                <a:srgbClr val="FFFFFF"/>
              </a:solidFill>
            </a:endParaRPr>
          </a:p>
          <a:p>
            <a:pPr marL="914400" marR="0" lvl="1" indent="-374650" algn="l" rtl="0">
              <a:lnSpc>
                <a:spcPct val="115000"/>
              </a:lnSpc>
              <a:spcBef>
                <a:spcPts val="0"/>
              </a:spcBef>
              <a:spcAft>
                <a:spcPts val="0"/>
              </a:spcAft>
              <a:buClr>
                <a:srgbClr val="FFFFFF"/>
              </a:buClr>
              <a:buSzPts val="2300"/>
              <a:buChar char="○"/>
            </a:pPr>
            <a:r>
              <a:rPr lang="en" sz="2300" dirty="0">
                <a:solidFill>
                  <a:srgbClr val="FFFFFF"/>
                </a:solidFill>
              </a:rPr>
              <a:t>The Logistic Regression Model did not predict the data with high accuracy since the differences between the results was statistically significant.</a:t>
            </a:r>
            <a:endParaRPr sz="2300" dirty="0">
              <a:solidFill>
                <a:srgbClr val="FFFFFF"/>
              </a:solidFill>
            </a:endParaRPr>
          </a:p>
          <a:p>
            <a:pPr marL="914400" marR="0" lvl="1" indent="-374650" algn="l" rtl="0">
              <a:lnSpc>
                <a:spcPct val="115000"/>
              </a:lnSpc>
              <a:spcBef>
                <a:spcPts val="0"/>
              </a:spcBef>
              <a:spcAft>
                <a:spcPts val="0"/>
              </a:spcAft>
              <a:buClr>
                <a:srgbClr val="FFFFFF"/>
              </a:buClr>
              <a:buSzPts val="2300"/>
              <a:buChar char="○"/>
            </a:pPr>
            <a:r>
              <a:rPr lang="en" sz="2300" dirty="0">
                <a:solidFill>
                  <a:srgbClr val="FFFFFF"/>
                </a:solidFill>
              </a:rPr>
              <a:t>Confusion Matrix presented a low accuracy rate</a:t>
            </a:r>
            <a:endParaRPr sz="2300" dirty="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1">
                                            <p:txEl>
                                              <p:pRg st="0" end="0"/>
                                            </p:txEl>
                                          </p:spTgt>
                                        </p:tgtEl>
                                        <p:attrNameLst>
                                          <p:attrName>style.visibility</p:attrName>
                                        </p:attrNameLst>
                                      </p:cBhvr>
                                      <p:to>
                                        <p:strVal val="visible"/>
                                      </p:to>
                                    </p:set>
                                    <p:animEffect transition="in" filter="fade">
                                      <p:cBhvr>
                                        <p:cTn id="7" dur="300"/>
                                        <p:tgtEl>
                                          <p:spTgt spid="1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1">
                                            <p:txEl>
                                              <p:pRg st="1" end="1"/>
                                            </p:txEl>
                                          </p:spTgt>
                                        </p:tgtEl>
                                        <p:attrNameLst>
                                          <p:attrName>style.visibility</p:attrName>
                                        </p:attrNameLst>
                                      </p:cBhvr>
                                      <p:to>
                                        <p:strVal val="visible"/>
                                      </p:to>
                                    </p:set>
                                    <p:animEffect transition="in" filter="fade">
                                      <p:cBhvr>
                                        <p:cTn id="12" dur="300"/>
                                        <p:tgtEl>
                                          <p:spTgt spid="16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1">
                                            <p:txEl>
                                              <p:pRg st="2" end="2"/>
                                            </p:txEl>
                                          </p:spTgt>
                                        </p:tgtEl>
                                        <p:attrNameLst>
                                          <p:attrName>style.visibility</p:attrName>
                                        </p:attrNameLst>
                                      </p:cBhvr>
                                      <p:to>
                                        <p:strVal val="visible"/>
                                      </p:to>
                                    </p:set>
                                    <p:animEffect transition="in" filter="fade">
                                      <p:cBhvr>
                                        <p:cTn id="17" dur="300"/>
                                        <p:tgtEl>
                                          <p:spTgt spid="16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1">
                                            <p:txEl>
                                              <p:pRg st="3" end="3"/>
                                            </p:txEl>
                                          </p:spTgt>
                                        </p:tgtEl>
                                        <p:attrNameLst>
                                          <p:attrName>style.visibility</p:attrName>
                                        </p:attrNameLst>
                                      </p:cBhvr>
                                      <p:to>
                                        <p:strVal val="visible"/>
                                      </p:to>
                                    </p:set>
                                    <p:animEffect transition="in" filter="fade">
                                      <p:cBhvr>
                                        <p:cTn id="22" dur="300"/>
                                        <p:tgtEl>
                                          <p:spTgt spid="16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pic>
        <p:nvPicPr>
          <p:cNvPr id="70" name="Google Shape;70;p13"/>
          <p:cNvPicPr preferRelativeResize="0"/>
          <p:nvPr/>
        </p:nvPicPr>
        <p:blipFill>
          <a:blip r:embed="rId3">
            <a:alphaModFix/>
          </a:blip>
          <a:stretch>
            <a:fillRect/>
          </a:stretch>
        </p:blipFill>
        <p:spPr>
          <a:xfrm>
            <a:off x="0" y="0"/>
            <a:ext cx="5143500" cy="5143500"/>
          </a:xfrm>
          <a:prstGeom prst="rect">
            <a:avLst/>
          </a:prstGeom>
          <a:noFill/>
          <a:ln>
            <a:noFill/>
          </a:ln>
        </p:spPr>
      </p:pic>
      <p:sp>
        <p:nvSpPr>
          <p:cNvPr id="71" name="Google Shape;71;p13"/>
          <p:cNvSpPr/>
          <p:nvPr/>
        </p:nvSpPr>
        <p:spPr>
          <a:xfrm>
            <a:off x="5143500" y="0"/>
            <a:ext cx="40005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txBox="1">
            <a:spLocks noGrp="1"/>
          </p:cNvSpPr>
          <p:nvPr>
            <p:ph type="title"/>
          </p:nvPr>
        </p:nvSpPr>
        <p:spPr>
          <a:xfrm>
            <a:off x="5472450" y="2759475"/>
            <a:ext cx="3458400" cy="1531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800">
                <a:solidFill>
                  <a:schemeClr val="dk2"/>
                </a:solidFill>
              </a:rPr>
              <a:t>What is Staff Attrition?</a:t>
            </a:r>
            <a:endParaRPr sz="48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4"/>
          <p:cNvSpPr/>
          <p:nvPr/>
        </p:nvSpPr>
        <p:spPr>
          <a:xfrm>
            <a:off x="-200" y="-75"/>
            <a:ext cx="9144000" cy="5143500"/>
          </a:xfrm>
          <a:prstGeom prst="rect">
            <a:avLst/>
          </a:pr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4"/>
          <p:cNvSpPr txBox="1">
            <a:spLocks noGrp="1"/>
          </p:cNvSpPr>
          <p:nvPr>
            <p:ph type="body" idx="1"/>
          </p:nvPr>
        </p:nvSpPr>
        <p:spPr>
          <a:xfrm>
            <a:off x="311750" y="221925"/>
            <a:ext cx="8385900" cy="4381800"/>
          </a:xfrm>
          <a:prstGeom prst="rect">
            <a:avLst/>
          </a:prstGeom>
        </p:spPr>
        <p:txBody>
          <a:bodyPr spcFirstLastPara="1" wrap="square" lIns="0" tIns="0" rIns="0" bIns="0" anchor="t" anchorCtr="0">
            <a:noAutofit/>
          </a:bodyPr>
          <a:lstStyle/>
          <a:p>
            <a:pPr marL="457200" lvl="0" indent="-419100" algn="l" rtl="0">
              <a:spcBef>
                <a:spcPts val="600"/>
              </a:spcBef>
              <a:spcAft>
                <a:spcPts val="0"/>
              </a:spcAft>
              <a:buSzPct val="40000"/>
              <a:buChar char="▰"/>
            </a:pPr>
            <a:r>
              <a:rPr lang="en" sz="3000" b="1" dirty="0">
                <a:latin typeface="Titillium Web"/>
                <a:ea typeface="Titillium Web"/>
                <a:cs typeface="Titillium Web"/>
                <a:sym typeface="Titillium Web"/>
              </a:rPr>
              <a:t>Staff Attrition:</a:t>
            </a:r>
            <a:r>
              <a:rPr lang="en" sz="3000" dirty="0"/>
              <a:t> The loss of employees in a company due to various possible reasons that are natural or voluntary i.e. resignation, pregnancy, retirement</a:t>
            </a:r>
            <a:endParaRPr sz="3000" dirty="0"/>
          </a:p>
          <a:p>
            <a:pPr marL="457200" lvl="0" indent="-419100" algn="l" rtl="0">
              <a:spcBef>
                <a:spcPts val="0"/>
              </a:spcBef>
              <a:spcAft>
                <a:spcPts val="0"/>
              </a:spcAft>
              <a:buSzPct val="40000"/>
              <a:buChar char="▰"/>
            </a:pPr>
            <a:r>
              <a:rPr lang="en" sz="3000" dirty="0"/>
              <a:t>Staff attrition comes at a huge cost for employers.</a:t>
            </a:r>
            <a:endParaRPr sz="3000" dirty="0"/>
          </a:p>
          <a:p>
            <a:pPr marL="457200" lvl="0" indent="-419100" algn="l" rtl="0">
              <a:spcBef>
                <a:spcPts val="0"/>
              </a:spcBef>
              <a:spcAft>
                <a:spcPts val="0"/>
              </a:spcAft>
              <a:buSzPct val="40000"/>
              <a:buChar char="▰"/>
            </a:pPr>
            <a:r>
              <a:rPr lang="en" sz="3000" dirty="0"/>
              <a:t>Money is lost, work is lost, and time is lost.</a:t>
            </a:r>
            <a:endParaRPr sz="3000" dirty="0"/>
          </a:p>
          <a:p>
            <a:pPr marL="457200" lvl="0" indent="-419100" algn="l" rtl="0">
              <a:spcBef>
                <a:spcPts val="0"/>
              </a:spcBef>
              <a:spcAft>
                <a:spcPts val="0"/>
              </a:spcAft>
              <a:buSzPct val="40000"/>
              <a:buFont typeface="Titillium Web"/>
              <a:buChar char="▰"/>
            </a:pPr>
            <a:r>
              <a:rPr lang="en" sz="3000" b="1" dirty="0">
                <a:latin typeface="Titillium Web"/>
                <a:ea typeface="Titillium Web"/>
                <a:cs typeface="Titillium Web"/>
                <a:sym typeface="Titillium Web"/>
              </a:rPr>
              <a:t>How can we determine and alleviate the most significant predictors of job attrition in order to retain our employees? </a:t>
            </a:r>
            <a:endParaRPr sz="3000" b="1" dirty="0">
              <a:latin typeface="Titillium Web"/>
              <a:ea typeface="Titillium Web"/>
              <a:cs typeface="Titillium Web"/>
              <a:sym typeface="Titillium Web"/>
            </a:endParaRPr>
          </a:p>
          <a:p>
            <a:pPr marL="0" lvl="0" indent="0" algn="l" rtl="0">
              <a:spcBef>
                <a:spcPts val="600"/>
              </a:spcBef>
              <a:spcAft>
                <a:spcPts val="0"/>
              </a:spcAft>
              <a:buNone/>
            </a:pPr>
            <a:endParaRPr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8">
                                            <p:txEl>
                                              <p:pRg st="0" end="0"/>
                                            </p:txEl>
                                          </p:spTgt>
                                        </p:tgtEl>
                                        <p:attrNameLst>
                                          <p:attrName>style.visibility</p:attrName>
                                        </p:attrNameLst>
                                      </p:cBhvr>
                                      <p:to>
                                        <p:strVal val="visible"/>
                                      </p:to>
                                    </p:set>
                                    <p:animEffect transition="in" filter="fade">
                                      <p:cBhvr>
                                        <p:cTn id="7" dur="300"/>
                                        <p:tgtEl>
                                          <p:spTgt spid="7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8">
                                            <p:txEl>
                                              <p:pRg st="1" end="1"/>
                                            </p:txEl>
                                          </p:spTgt>
                                        </p:tgtEl>
                                        <p:attrNameLst>
                                          <p:attrName>style.visibility</p:attrName>
                                        </p:attrNameLst>
                                      </p:cBhvr>
                                      <p:to>
                                        <p:strVal val="visible"/>
                                      </p:to>
                                    </p:set>
                                    <p:animEffect transition="in" filter="fade">
                                      <p:cBhvr>
                                        <p:cTn id="12" dur="300"/>
                                        <p:tgtEl>
                                          <p:spTgt spid="7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8">
                                            <p:txEl>
                                              <p:pRg st="2" end="2"/>
                                            </p:txEl>
                                          </p:spTgt>
                                        </p:tgtEl>
                                        <p:attrNameLst>
                                          <p:attrName>style.visibility</p:attrName>
                                        </p:attrNameLst>
                                      </p:cBhvr>
                                      <p:to>
                                        <p:strVal val="visible"/>
                                      </p:to>
                                    </p:set>
                                    <p:animEffect transition="in" filter="fade">
                                      <p:cBhvr>
                                        <p:cTn id="17" dur="300"/>
                                        <p:tgtEl>
                                          <p:spTgt spid="7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8">
                                            <p:txEl>
                                              <p:pRg st="3" end="3"/>
                                            </p:txEl>
                                          </p:spTgt>
                                        </p:tgtEl>
                                        <p:attrNameLst>
                                          <p:attrName>style.visibility</p:attrName>
                                        </p:attrNameLst>
                                      </p:cBhvr>
                                      <p:to>
                                        <p:strVal val="visible"/>
                                      </p:to>
                                    </p:set>
                                    <p:animEffect transition="in" filter="fade">
                                      <p:cBhvr>
                                        <p:cTn id="22" dur="300"/>
                                        <p:tgtEl>
                                          <p:spTgt spid="7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8">
                                            <p:txEl>
                                              <p:pRg st="4" end="4"/>
                                            </p:txEl>
                                          </p:spTgt>
                                        </p:tgtEl>
                                        <p:attrNameLst>
                                          <p:attrName>style.visibility</p:attrName>
                                        </p:attrNameLst>
                                      </p:cBhvr>
                                      <p:to>
                                        <p:strVal val="visible"/>
                                      </p:to>
                                    </p:set>
                                    <p:animEffect transition="in" filter="fade">
                                      <p:cBhvr>
                                        <p:cTn id="27" dur="300"/>
                                        <p:tgtEl>
                                          <p:spTgt spid="7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5"/>
          <p:cNvSpPr/>
          <p:nvPr/>
        </p:nvSpPr>
        <p:spPr>
          <a:xfrm>
            <a:off x="-200" y="-75"/>
            <a:ext cx="9144000" cy="5143500"/>
          </a:xfrm>
          <a:prstGeom prst="rect">
            <a:avLst/>
          </a:pr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Our Goal </a:t>
            </a:r>
            <a:endParaRPr/>
          </a:p>
        </p:txBody>
      </p:sp>
      <p:sp>
        <p:nvSpPr>
          <p:cNvPr id="85" name="Google Shape;85;p15"/>
          <p:cNvSpPr txBox="1">
            <a:spLocks noGrp="1"/>
          </p:cNvSpPr>
          <p:nvPr>
            <p:ph type="body" idx="1"/>
          </p:nvPr>
        </p:nvSpPr>
        <p:spPr>
          <a:xfrm>
            <a:off x="311750" y="1401775"/>
            <a:ext cx="8385900" cy="3278100"/>
          </a:xfrm>
          <a:prstGeom prst="rect">
            <a:avLst/>
          </a:prstGeom>
        </p:spPr>
        <p:txBody>
          <a:bodyPr spcFirstLastPara="1" wrap="square" lIns="0" tIns="0" rIns="0" bIns="0" anchor="t" anchorCtr="0">
            <a:noAutofit/>
          </a:bodyPr>
          <a:lstStyle/>
          <a:p>
            <a:pPr marL="457200" lvl="0" indent="-419100" algn="l" rtl="0">
              <a:spcBef>
                <a:spcPts val="600"/>
              </a:spcBef>
              <a:spcAft>
                <a:spcPts val="0"/>
              </a:spcAft>
              <a:buSzPct val="40000"/>
              <a:buChar char="▰"/>
            </a:pPr>
            <a:r>
              <a:rPr lang="en" sz="3000" dirty="0"/>
              <a:t>Use machine learning and classification trees to predict potential employee loss to prevent it </a:t>
            </a:r>
            <a:endParaRPr sz="3000" dirty="0"/>
          </a:p>
          <a:p>
            <a:pPr marL="457200" lvl="0" indent="-419100" algn="l" rtl="0">
              <a:spcBef>
                <a:spcPts val="0"/>
              </a:spcBef>
              <a:spcAft>
                <a:spcPts val="0"/>
              </a:spcAft>
              <a:buSzPct val="40000"/>
              <a:buChar char="▰"/>
            </a:pPr>
            <a:r>
              <a:rPr lang="en" sz="3000" dirty="0"/>
              <a:t>Classification will be based off attributes from the </a:t>
            </a:r>
            <a:r>
              <a:rPr lang="en" sz="3000" dirty="0" err="1"/>
              <a:t>EmployeeAttrition</a:t>
            </a:r>
            <a:r>
              <a:rPr lang="en" sz="3000" dirty="0"/>
              <a:t> dataset that may influence an employee’s attrition</a:t>
            </a:r>
            <a:endParaRPr sz="3000" dirty="0"/>
          </a:p>
          <a:p>
            <a:pPr marL="457200" lvl="0" indent="-419100" algn="l" rtl="0">
              <a:spcBef>
                <a:spcPts val="0"/>
              </a:spcBef>
              <a:spcAft>
                <a:spcPts val="0"/>
              </a:spcAft>
              <a:buSzPct val="40000"/>
              <a:buChar char="▰"/>
            </a:pPr>
            <a:r>
              <a:rPr lang="en" sz="3000" dirty="0"/>
              <a:t>We will quantify our variables and feed them into our model for prediction</a:t>
            </a:r>
            <a:endParaRPr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5">
                                            <p:txEl>
                                              <p:pRg st="0" end="0"/>
                                            </p:txEl>
                                          </p:spTgt>
                                        </p:tgtEl>
                                        <p:attrNameLst>
                                          <p:attrName>style.visibility</p:attrName>
                                        </p:attrNameLst>
                                      </p:cBhvr>
                                      <p:to>
                                        <p:strVal val="visible"/>
                                      </p:to>
                                    </p:set>
                                    <p:animEffect transition="in" filter="fade">
                                      <p:cBhvr>
                                        <p:cTn id="7" dur="400"/>
                                        <p:tgtEl>
                                          <p:spTgt spid="8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5">
                                            <p:txEl>
                                              <p:pRg st="1" end="1"/>
                                            </p:txEl>
                                          </p:spTgt>
                                        </p:tgtEl>
                                        <p:attrNameLst>
                                          <p:attrName>style.visibility</p:attrName>
                                        </p:attrNameLst>
                                      </p:cBhvr>
                                      <p:to>
                                        <p:strVal val="visible"/>
                                      </p:to>
                                    </p:set>
                                    <p:animEffect transition="in" filter="fade">
                                      <p:cBhvr>
                                        <p:cTn id="12" dur="400"/>
                                        <p:tgtEl>
                                          <p:spTgt spid="8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5">
                                            <p:txEl>
                                              <p:pRg st="2" end="2"/>
                                            </p:txEl>
                                          </p:spTgt>
                                        </p:tgtEl>
                                        <p:attrNameLst>
                                          <p:attrName>style.visibility</p:attrName>
                                        </p:attrNameLst>
                                      </p:cBhvr>
                                      <p:to>
                                        <p:strVal val="visible"/>
                                      </p:to>
                                    </p:set>
                                    <p:animEffect transition="in" filter="fade">
                                      <p:cBhvr>
                                        <p:cTn id="17" dur="400"/>
                                        <p:tgtEl>
                                          <p:spTgt spid="8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6"/>
          <p:cNvSpPr/>
          <p:nvPr/>
        </p:nvSpPr>
        <p:spPr>
          <a:xfrm>
            <a:off x="5143500" y="0"/>
            <a:ext cx="40005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6"/>
          <p:cNvSpPr txBox="1">
            <a:spLocks noGrp="1"/>
          </p:cNvSpPr>
          <p:nvPr>
            <p:ph type="title"/>
          </p:nvPr>
        </p:nvSpPr>
        <p:spPr>
          <a:xfrm>
            <a:off x="5472450" y="2759475"/>
            <a:ext cx="3181500" cy="1531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800">
                <a:solidFill>
                  <a:schemeClr val="dk2"/>
                </a:solidFill>
              </a:rPr>
              <a:t>Data Exploration</a:t>
            </a:r>
            <a:endParaRPr sz="4800">
              <a:solidFill>
                <a:schemeClr val="dk2"/>
              </a:solidFill>
            </a:endParaRPr>
          </a:p>
        </p:txBody>
      </p:sp>
      <p:pic>
        <p:nvPicPr>
          <p:cNvPr id="92" name="Google Shape;92;p16"/>
          <p:cNvPicPr preferRelativeResize="0"/>
          <p:nvPr/>
        </p:nvPicPr>
        <p:blipFill rotWithShape="1">
          <a:blip r:embed="rId3">
            <a:alphaModFix/>
          </a:blip>
          <a:srcRect b="7535"/>
          <a:stretch/>
        </p:blipFill>
        <p:spPr>
          <a:xfrm>
            <a:off x="0" y="0"/>
            <a:ext cx="5150485"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7"/>
          <p:cNvSpPr/>
          <p:nvPr/>
        </p:nvSpPr>
        <p:spPr>
          <a:xfrm>
            <a:off x="-200" y="-75"/>
            <a:ext cx="9144000" cy="5143500"/>
          </a:xfrm>
          <a:prstGeom prst="rect">
            <a:avLst/>
          </a:prstGeom>
          <a:solidFill>
            <a:srgbClr val="3D85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7"/>
          <p:cNvSpPr txBox="1">
            <a:spLocks noGrp="1"/>
          </p:cNvSpPr>
          <p:nvPr>
            <p:ph type="body" idx="1"/>
          </p:nvPr>
        </p:nvSpPr>
        <p:spPr>
          <a:xfrm>
            <a:off x="311750" y="450525"/>
            <a:ext cx="8385900" cy="4381800"/>
          </a:xfrm>
          <a:prstGeom prst="rect">
            <a:avLst/>
          </a:prstGeom>
        </p:spPr>
        <p:txBody>
          <a:bodyPr spcFirstLastPara="1" wrap="square" lIns="0" tIns="0" rIns="0" bIns="0" anchor="t" anchorCtr="0">
            <a:noAutofit/>
          </a:bodyPr>
          <a:lstStyle/>
          <a:p>
            <a:pPr marL="457200" lvl="0" indent="-419100" algn="l" rtl="0">
              <a:lnSpc>
                <a:spcPct val="115000"/>
              </a:lnSpc>
              <a:spcBef>
                <a:spcPts val="0"/>
              </a:spcBef>
              <a:spcAft>
                <a:spcPts val="0"/>
              </a:spcAft>
              <a:buSzPct val="40000"/>
              <a:buChar char="▰"/>
            </a:pPr>
            <a:r>
              <a:rPr lang="en" sz="3000" dirty="0"/>
              <a:t>The </a:t>
            </a:r>
            <a:r>
              <a:rPr lang="en" sz="3000" dirty="0" err="1"/>
              <a:t>EmployeeAttrition</a:t>
            </a:r>
            <a:r>
              <a:rPr lang="en" sz="3000" dirty="0"/>
              <a:t> dataset contains the following data on each employee:</a:t>
            </a:r>
            <a:endParaRPr sz="3000" dirty="0"/>
          </a:p>
          <a:p>
            <a:pPr marL="914400" lvl="1" indent="-419100" algn="l" rtl="0">
              <a:lnSpc>
                <a:spcPct val="115000"/>
              </a:lnSpc>
              <a:spcBef>
                <a:spcPts val="0"/>
              </a:spcBef>
              <a:spcAft>
                <a:spcPts val="0"/>
              </a:spcAft>
              <a:buSzPts val="3000"/>
              <a:buChar char="○"/>
            </a:pPr>
            <a:r>
              <a:rPr lang="en" sz="3000" dirty="0"/>
              <a:t>Statistical Data: Age, Hourly Rate, Total Working Years, etc.</a:t>
            </a:r>
            <a:endParaRPr sz="3000" dirty="0"/>
          </a:p>
          <a:p>
            <a:pPr marL="914400" lvl="1" indent="-419100" algn="l" rtl="0">
              <a:lnSpc>
                <a:spcPct val="115000"/>
              </a:lnSpc>
              <a:spcBef>
                <a:spcPts val="0"/>
              </a:spcBef>
              <a:spcAft>
                <a:spcPts val="0"/>
              </a:spcAft>
              <a:buSzPts val="3000"/>
              <a:buChar char="○"/>
            </a:pPr>
            <a:r>
              <a:rPr lang="en" sz="3000" dirty="0"/>
              <a:t>Descriptive Data: Education, Environmental Satisfaction, Job Involvement, Job Satisfaction, Performance Rating, Relationship Satisfaction, Work Life Balance, Marital Status</a:t>
            </a:r>
            <a:endParaRPr sz="3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8">
                                            <p:txEl>
                                              <p:pRg st="0" end="0"/>
                                            </p:txEl>
                                          </p:spTgt>
                                        </p:tgtEl>
                                        <p:attrNameLst>
                                          <p:attrName>style.visibility</p:attrName>
                                        </p:attrNameLst>
                                      </p:cBhvr>
                                      <p:to>
                                        <p:strVal val="visible"/>
                                      </p:to>
                                    </p:set>
                                    <p:animEffect transition="in" filter="fade">
                                      <p:cBhvr>
                                        <p:cTn id="7" dur="300"/>
                                        <p:tgtEl>
                                          <p:spTgt spid="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8">
                                            <p:txEl>
                                              <p:pRg st="1" end="1"/>
                                            </p:txEl>
                                          </p:spTgt>
                                        </p:tgtEl>
                                        <p:attrNameLst>
                                          <p:attrName>style.visibility</p:attrName>
                                        </p:attrNameLst>
                                      </p:cBhvr>
                                      <p:to>
                                        <p:strVal val="visible"/>
                                      </p:to>
                                    </p:set>
                                    <p:animEffect transition="in" filter="fade">
                                      <p:cBhvr>
                                        <p:cTn id="12" dur="300"/>
                                        <p:tgtEl>
                                          <p:spTgt spid="9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8">
                                            <p:txEl>
                                              <p:pRg st="2" end="2"/>
                                            </p:txEl>
                                          </p:spTgt>
                                        </p:tgtEl>
                                        <p:attrNameLst>
                                          <p:attrName>style.visibility</p:attrName>
                                        </p:attrNameLst>
                                      </p:cBhvr>
                                      <p:to>
                                        <p:strVal val="visible"/>
                                      </p:to>
                                    </p:set>
                                    <p:animEffect transition="in" filter="fade">
                                      <p:cBhvr>
                                        <p:cTn id="17" dur="300"/>
                                        <p:tgtEl>
                                          <p:spTgt spid="9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p:nvPr/>
        </p:nvSpPr>
        <p:spPr>
          <a:xfrm>
            <a:off x="5143500" y="0"/>
            <a:ext cx="40005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8"/>
          <p:cNvSpPr txBox="1">
            <a:spLocks noGrp="1"/>
          </p:cNvSpPr>
          <p:nvPr>
            <p:ph type="title"/>
          </p:nvPr>
        </p:nvSpPr>
        <p:spPr>
          <a:xfrm>
            <a:off x="5396250" y="3002500"/>
            <a:ext cx="3495000" cy="9282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600">
                <a:solidFill>
                  <a:schemeClr val="dk2"/>
                </a:solidFill>
              </a:rPr>
              <a:t>Methodology</a:t>
            </a:r>
            <a:endParaRPr sz="4600">
              <a:solidFill>
                <a:schemeClr val="dk2"/>
              </a:solidFill>
            </a:endParaRPr>
          </a:p>
        </p:txBody>
      </p:sp>
      <p:sp>
        <p:nvSpPr>
          <p:cNvPr id="105" name="Google Shape;105;p18"/>
          <p:cNvSpPr/>
          <p:nvPr/>
        </p:nvSpPr>
        <p:spPr>
          <a:xfrm>
            <a:off x="0" y="0"/>
            <a:ext cx="5143500" cy="5143500"/>
          </a:xfrm>
          <a:prstGeom prst="rect">
            <a:avLst/>
          </a:prstGeom>
          <a:solidFill>
            <a:srgbClr val="B4A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6" name="Google Shape;106;p18"/>
          <p:cNvPicPr preferRelativeResize="0"/>
          <p:nvPr/>
        </p:nvPicPr>
        <p:blipFill>
          <a:blip r:embed="rId3">
            <a:alphaModFix/>
          </a:blip>
          <a:stretch>
            <a:fillRect/>
          </a:stretch>
        </p:blipFill>
        <p:spPr>
          <a:xfrm>
            <a:off x="274800" y="450375"/>
            <a:ext cx="4441499" cy="44414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9"/>
          <p:cNvSpPr/>
          <p:nvPr/>
        </p:nvSpPr>
        <p:spPr>
          <a:xfrm>
            <a:off x="-200" y="-75"/>
            <a:ext cx="9144000" cy="5143500"/>
          </a:xfrm>
          <a:prstGeom prst="rect">
            <a:avLst/>
          </a:prstGeom>
          <a:solidFill>
            <a:srgbClr val="8E7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9"/>
          <p:cNvSpPr txBox="1">
            <a:spLocks noGrp="1"/>
          </p:cNvSpPr>
          <p:nvPr>
            <p:ph type="body" idx="1"/>
          </p:nvPr>
        </p:nvSpPr>
        <p:spPr>
          <a:xfrm>
            <a:off x="311750" y="450525"/>
            <a:ext cx="8385900" cy="4381800"/>
          </a:xfrm>
          <a:prstGeom prst="rect">
            <a:avLst/>
          </a:prstGeom>
        </p:spPr>
        <p:txBody>
          <a:bodyPr spcFirstLastPara="1" wrap="square" lIns="0" tIns="0" rIns="0" bIns="0" anchor="t" anchorCtr="0">
            <a:noAutofit/>
          </a:bodyPr>
          <a:lstStyle/>
          <a:p>
            <a:pPr marL="457200" marR="0" lvl="0" indent="-419100" algn="l" rtl="0">
              <a:lnSpc>
                <a:spcPct val="115000"/>
              </a:lnSpc>
              <a:spcBef>
                <a:spcPts val="0"/>
              </a:spcBef>
              <a:spcAft>
                <a:spcPts val="0"/>
              </a:spcAft>
              <a:buClr>
                <a:srgbClr val="7DFFB1"/>
              </a:buClr>
              <a:buSzPct val="40000"/>
              <a:buFont typeface="Titillium Web Light"/>
              <a:buChar char="▰"/>
            </a:pPr>
            <a:r>
              <a:rPr lang="en" sz="3000" dirty="0"/>
              <a:t>Use Logistic Regression Modeling to determine which features are positive, statistically significant predictors (&lt;0.05) of employee attrition</a:t>
            </a:r>
            <a:endParaRPr sz="3000" dirty="0"/>
          </a:p>
          <a:p>
            <a:pPr marL="457200" marR="0" lvl="0" indent="-419100" algn="l" rtl="0">
              <a:lnSpc>
                <a:spcPct val="115000"/>
              </a:lnSpc>
              <a:spcBef>
                <a:spcPts val="0"/>
              </a:spcBef>
              <a:spcAft>
                <a:spcPts val="0"/>
              </a:spcAft>
              <a:buClr>
                <a:srgbClr val="7DFFB1"/>
              </a:buClr>
              <a:buSzPct val="40000"/>
              <a:buFont typeface="Titillium Web Light"/>
              <a:buChar char="▰"/>
            </a:pPr>
            <a:r>
              <a:rPr lang="en" sz="3000" dirty="0"/>
              <a:t>Develop &amp; Compare data-driven decision-making solutions by analyzing the dataset using:</a:t>
            </a:r>
            <a:endParaRPr sz="3000" dirty="0"/>
          </a:p>
          <a:p>
            <a:pPr marL="914400" marR="0" lvl="1" indent="-419100" algn="l" rtl="0">
              <a:lnSpc>
                <a:spcPct val="115000"/>
              </a:lnSpc>
              <a:spcBef>
                <a:spcPts val="0"/>
              </a:spcBef>
              <a:spcAft>
                <a:spcPts val="0"/>
              </a:spcAft>
              <a:buSzPts val="3000"/>
              <a:buChar char="○"/>
            </a:pPr>
            <a:r>
              <a:rPr lang="en" sz="3000" dirty="0"/>
              <a:t>Logistic Regression Modeling</a:t>
            </a:r>
            <a:endParaRPr sz="3000" dirty="0"/>
          </a:p>
          <a:p>
            <a:pPr marL="914400" marR="0" lvl="1" indent="-419100" algn="l" rtl="0">
              <a:lnSpc>
                <a:spcPct val="115000"/>
              </a:lnSpc>
              <a:spcBef>
                <a:spcPts val="0"/>
              </a:spcBef>
              <a:spcAft>
                <a:spcPts val="0"/>
              </a:spcAft>
              <a:buSzPts val="3000"/>
              <a:buChar char="○"/>
            </a:pPr>
            <a:r>
              <a:rPr lang="en" sz="3000" dirty="0"/>
              <a:t>Decision Trees</a:t>
            </a:r>
            <a:endParaRPr sz="3000" dirty="0"/>
          </a:p>
          <a:p>
            <a:pPr marL="457200" marR="0" lvl="0" indent="-419100" algn="l" rtl="0">
              <a:lnSpc>
                <a:spcPct val="115000"/>
              </a:lnSpc>
              <a:spcBef>
                <a:spcPts val="0"/>
              </a:spcBef>
              <a:spcAft>
                <a:spcPts val="0"/>
              </a:spcAft>
              <a:buSzPct val="40000"/>
              <a:buChar char="▰"/>
            </a:pPr>
            <a:r>
              <a:rPr lang="en" sz="3000" dirty="0"/>
              <a:t>Graph/Plot Results</a:t>
            </a:r>
            <a:endParaRPr sz="3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2">
                                            <p:txEl>
                                              <p:pRg st="0" end="0"/>
                                            </p:txEl>
                                          </p:spTgt>
                                        </p:tgtEl>
                                        <p:attrNameLst>
                                          <p:attrName>style.visibility</p:attrName>
                                        </p:attrNameLst>
                                      </p:cBhvr>
                                      <p:to>
                                        <p:strVal val="visible"/>
                                      </p:to>
                                    </p:set>
                                    <p:animEffect transition="in" filter="fade">
                                      <p:cBhvr>
                                        <p:cTn id="7" dur="300"/>
                                        <p:tgtEl>
                                          <p:spTgt spid="1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2">
                                            <p:txEl>
                                              <p:pRg st="1" end="1"/>
                                            </p:txEl>
                                          </p:spTgt>
                                        </p:tgtEl>
                                        <p:attrNameLst>
                                          <p:attrName>style.visibility</p:attrName>
                                        </p:attrNameLst>
                                      </p:cBhvr>
                                      <p:to>
                                        <p:strVal val="visible"/>
                                      </p:to>
                                    </p:set>
                                    <p:animEffect transition="in" filter="fade">
                                      <p:cBhvr>
                                        <p:cTn id="12" dur="300"/>
                                        <p:tgtEl>
                                          <p:spTgt spid="1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2">
                                            <p:txEl>
                                              <p:pRg st="2" end="2"/>
                                            </p:txEl>
                                          </p:spTgt>
                                        </p:tgtEl>
                                        <p:attrNameLst>
                                          <p:attrName>style.visibility</p:attrName>
                                        </p:attrNameLst>
                                      </p:cBhvr>
                                      <p:to>
                                        <p:strVal val="visible"/>
                                      </p:to>
                                    </p:set>
                                    <p:animEffect transition="in" filter="fade">
                                      <p:cBhvr>
                                        <p:cTn id="17" dur="300"/>
                                        <p:tgtEl>
                                          <p:spTgt spid="1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2">
                                            <p:txEl>
                                              <p:pRg st="3" end="3"/>
                                            </p:txEl>
                                          </p:spTgt>
                                        </p:tgtEl>
                                        <p:attrNameLst>
                                          <p:attrName>style.visibility</p:attrName>
                                        </p:attrNameLst>
                                      </p:cBhvr>
                                      <p:to>
                                        <p:strVal val="visible"/>
                                      </p:to>
                                    </p:set>
                                    <p:animEffect transition="in" filter="fade">
                                      <p:cBhvr>
                                        <p:cTn id="22" dur="300"/>
                                        <p:tgtEl>
                                          <p:spTgt spid="11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2">
                                            <p:txEl>
                                              <p:pRg st="4" end="4"/>
                                            </p:txEl>
                                          </p:spTgt>
                                        </p:tgtEl>
                                        <p:attrNameLst>
                                          <p:attrName>style.visibility</p:attrName>
                                        </p:attrNameLst>
                                      </p:cBhvr>
                                      <p:to>
                                        <p:strVal val="visible"/>
                                      </p:to>
                                    </p:set>
                                    <p:animEffect transition="in" filter="fade">
                                      <p:cBhvr>
                                        <p:cTn id="27" dur="300"/>
                                        <p:tgtEl>
                                          <p:spTgt spid="1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0"/>
          <p:cNvSpPr/>
          <p:nvPr/>
        </p:nvSpPr>
        <p:spPr>
          <a:xfrm>
            <a:off x="5143500" y="0"/>
            <a:ext cx="40005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0"/>
          <p:cNvSpPr txBox="1">
            <a:spLocks noGrp="1"/>
          </p:cNvSpPr>
          <p:nvPr>
            <p:ph type="title"/>
          </p:nvPr>
        </p:nvSpPr>
        <p:spPr>
          <a:xfrm>
            <a:off x="5396250" y="3002500"/>
            <a:ext cx="3495000" cy="9282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800">
                <a:solidFill>
                  <a:schemeClr val="dk2"/>
                </a:solidFill>
              </a:rPr>
              <a:t>Results</a:t>
            </a:r>
            <a:endParaRPr sz="4800">
              <a:solidFill>
                <a:schemeClr val="dk2"/>
              </a:solidFill>
            </a:endParaRPr>
          </a:p>
        </p:txBody>
      </p:sp>
      <p:sp>
        <p:nvSpPr>
          <p:cNvPr id="119" name="Google Shape;119;p20"/>
          <p:cNvSpPr/>
          <p:nvPr/>
        </p:nvSpPr>
        <p:spPr>
          <a:xfrm>
            <a:off x="0" y="0"/>
            <a:ext cx="5143500" cy="5143500"/>
          </a:xfrm>
          <a:prstGeom prst="rect">
            <a:avLst/>
          </a:prstGeom>
          <a:solidFill>
            <a:srgbClr val="B6D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0" name="Google Shape;120;p20"/>
          <p:cNvPicPr preferRelativeResize="0"/>
          <p:nvPr/>
        </p:nvPicPr>
        <p:blipFill>
          <a:blip r:embed="rId3">
            <a:alphaModFix/>
          </a:blip>
          <a:stretch>
            <a:fillRect/>
          </a:stretch>
        </p:blipFill>
        <p:spPr>
          <a:xfrm>
            <a:off x="571501" y="1583789"/>
            <a:ext cx="4000500" cy="2346912"/>
          </a:xfrm>
          <a:prstGeom prst="rect">
            <a:avLst/>
          </a:prstGeom>
          <a:noFill/>
          <a:ln>
            <a:noFill/>
          </a:ln>
        </p:spPr>
      </p:pic>
    </p:spTree>
  </p:cSld>
  <p:clrMapOvr>
    <a:masterClrMapping/>
  </p:clrMapOvr>
</p:sld>
</file>

<file path=ppt/theme/theme1.xml><?xml version="1.0" encoding="utf-8"?>
<a:theme xmlns:a="http://schemas.openxmlformats.org/drawingml/2006/main" name="Ninaco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1031</Words>
  <Application>Microsoft Macintosh PowerPoint</Application>
  <PresentationFormat>On-screen Show (16:9)</PresentationFormat>
  <Paragraphs>80</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Titillium Web SemiBold</vt:lpstr>
      <vt:lpstr>Arial</vt:lpstr>
      <vt:lpstr>Titillium Web</vt:lpstr>
      <vt:lpstr>Titillium Web Light</vt:lpstr>
      <vt:lpstr>Ninacor template</vt:lpstr>
      <vt:lpstr>Reducing  Staff Attrition</vt:lpstr>
      <vt:lpstr>What is Staff Attrition?</vt:lpstr>
      <vt:lpstr>PowerPoint Presentation</vt:lpstr>
      <vt:lpstr>Our Goal </vt:lpstr>
      <vt:lpstr>Data Exploration</vt:lpstr>
      <vt:lpstr>PowerPoint Presentation</vt:lpstr>
      <vt:lpstr>Methodology</vt:lpstr>
      <vt:lpstr>PowerPoint Presentation</vt:lpstr>
      <vt:lpstr>Results</vt:lpstr>
      <vt:lpstr>PowerPoint Presentation</vt:lpstr>
      <vt:lpstr>PowerPoint Presentation</vt:lpstr>
      <vt:lpstr>PowerPoint Presentation</vt:lpstr>
      <vt:lpstr>Conclusion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Reducing  Staff Attrition</dc:title>
  <cp:lastModifiedBy>Microsoft Office User</cp:lastModifiedBy>
  <cp:revision>1</cp:revision>
  <dcterms:modified xsi:type="dcterms:W3CDTF">2020-01-09T19:09:27Z</dcterms:modified>
</cp:coreProperties>
</file>