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hpe.kadanza.com/kadanza/photography/ppt-title-images/#/overview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363331"/>
            <a:ext cx="11430000" cy="4732669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752066"/>
            <a:ext cx="11430000" cy="4343934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9696" y="1369346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5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1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2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388608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94014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98610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Dark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88562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385208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284558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014413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383214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661437" y="1017722"/>
            <a:ext cx="3149563" cy="5078278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389696" y="1017588"/>
            <a:ext cx="7864475" cy="5078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77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3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6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3" hasCustomPrompt="1"/>
          </p:nvPr>
        </p:nvSpPr>
        <p:spPr bwMode="ltGray">
          <a:xfrm>
            <a:off x="6214763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206067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4813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9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1002" y="521016"/>
            <a:ext cx="6143922" cy="2828660"/>
          </a:xfrm>
        </p:spPr>
        <p:txBody>
          <a:bodyPr anchor="b"/>
          <a:lstStyle>
            <a:lvl1pPr>
              <a:lnSpc>
                <a:spcPct val="85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3528820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3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9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6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2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1205694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2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89696" y="2703886"/>
            <a:ext cx="3567901" cy="795528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</a:t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Line Title + Multi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19100" y="1021302"/>
            <a:ext cx="11341100" cy="50746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39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840" y="6246014"/>
            <a:ext cx="954000" cy="2743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41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39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840" y="6246014"/>
            <a:ext cx="954000" cy="2743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9840" y="2743510"/>
            <a:ext cx="5632618" cy="1485280"/>
          </a:xfrm>
        </p:spPr>
        <p:txBody>
          <a:bodyPr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0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ft Column 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839" y="3118711"/>
            <a:ext cx="3638076" cy="42703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39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840" y="6246014"/>
            <a:ext cx="954000" cy="2743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82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Line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19840" y="776493"/>
            <a:ext cx="11340417" cy="528638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201128" indent="0">
              <a:buNone/>
              <a:defRPr sz="2200"/>
            </a:lvl2pPr>
            <a:lvl3pPr marL="429682" indent="0">
              <a:buNone/>
              <a:defRPr sz="2200"/>
            </a:lvl3pPr>
            <a:lvl4pPr marL="658236" indent="0">
              <a:buNone/>
              <a:defRPr sz="2200"/>
            </a:lvl4pPr>
            <a:lvl5pPr marL="886791" indent="0">
              <a:buNone/>
              <a:defRPr sz="2200"/>
            </a:lvl5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39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840" y="6246014"/>
            <a:ext cx="954000" cy="2743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7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ft Margin / Two Line Tit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841" y="289793"/>
            <a:ext cx="4711452" cy="868144"/>
          </a:xfrm>
        </p:spPr>
        <p:txBody>
          <a:bodyPr anchor="b" anchorCtr="0"/>
          <a:lstStyle>
            <a:lvl1pPr>
              <a:defRPr sz="2800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19840" y="1149238"/>
            <a:ext cx="4711453" cy="528638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201128" indent="0">
              <a:buNone/>
              <a:defRPr sz="2200"/>
            </a:lvl2pPr>
            <a:lvl3pPr marL="429682" indent="0">
              <a:buNone/>
              <a:defRPr sz="2200"/>
            </a:lvl3pPr>
            <a:lvl4pPr marL="658236" indent="0">
              <a:buNone/>
              <a:defRPr sz="2200"/>
            </a:lvl4pPr>
            <a:lvl5pPr marL="886791" indent="0">
              <a:buNone/>
              <a:defRPr sz="2200"/>
            </a:lvl5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9839" y="1566163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39666" y="471281"/>
            <a:ext cx="6233234" cy="500062"/>
          </a:xfrm>
          <a:noFill/>
          <a:ln w="57150">
            <a:noFill/>
            <a:miter lim="800000"/>
          </a:ln>
        </p:spPr>
        <p:txBody>
          <a:bodyPr anchor="ctr">
            <a:noAutofit/>
          </a:bodyPr>
          <a:lstStyle>
            <a:lvl1pPr marL="0" indent="0" algn="l">
              <a:buNone/>
              <a:defRPr baseline="0">
                <a:latin typeface="+mj-lt"/>
              </a:defRPr>
            </a:lvl1pPr>
            <a:lvl2pPr marL="201127" indent="0" algn="ctr">
              <a:buNone/>
              <a:defRPr>
                <a:latin typeface="+mj-lt"/>
              </a:defRPr>
            </a:lvl2pPr>
            <a:lvl3pPr marL="429682" indent="0" algn="ctr">
              <a:buNone/>
              <a:defRPr>
                <a:latin typeface="+mj-lt"/>
              </a:defRPr>
            </a:lvl3pPr>
            <a:lvl4pPr marL="658236" indent="0" algn="ctr">
              <a:buNone/>
              <a:defRPr>
                <a:latin typeface="+mj-lt"/>
              </a:defRPr>
            </a:lvl4pPr>
            <a:lvl5pPr marL="886790" indent="0" algn="ctr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Headline </a:t>
            </a:r>
            <a:r>
              <a:rPr lang="en-US" dirty="0" err="1"/>
              <a:t>MetricHPE</a:t>
            </a:r>
            <a:r>
              <a:rPr lang="en-US" dirty="0"/>
              <a:t>
              </a:t>
            </a:r>
            <a:r>
              <a:rPr lang="en-US" dirty="0" err="1"/>
              <a:t>Semibold</a:t>
            </a:r>
            <a:r>
              <a:rPr lang="en-US" dirty="0"/>
              <a:t>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5539666" y="2477634"/>
            <a:ext cx="6233234" cy="500062"/>
          </a:xfrm>
          <a:noFill/>
          <a:ln w="57150">
            <a:noFill/>
            <a:miter lim="800000"/>
          </a:ln>
        </p:spPr>
        <p:txBody>
          <a:bodyPr anchor="ctr">
            <a:noAutofit/>
          </a:bodyPr>
          <a:lstStyle>
            <a:lvl1pPr marL="0" indent="0" algn="l">
              <a:buNone/>
              <a:defRPr baseline="0">
                <a:latin typeface="+mj-lt"/>
              </a:defRPr>
            </a:lvl1pPr>
            <a:lvl2pPr marL="201127" indent="0" algn="ctr">
              <a:buNone/>
              <a:defRPr>
                <a:latin typeface="+mj-lt"/>
              </a:defRPr>
            </a:lvl2pPr>
            <a:lvl3pPr marL="429682" indent="0" algn="ctr">
              <a:buNone/>
              <a:defRPr>
                <a:latin typeface="+mj-lt"/>
              </a:defRPr>
            </a:lvl3pPr>
            <a:lvl4pPr marL="658236" indent="0" algn="ctr">
              <a:buNone/>
              <a:defRPr>
                <a:latin typeface="+mj-lt"/>
              </a:defRPr>
            </a:lvl4pPr>
            <a:lvl5pPr marL="886790" indent="0" algn="ctr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Headline </a:t>
            </a:r>
            <a:r>
              <a:rPr lang="en-US" dirty="0" err="1"/>
              <a:t>MetricHPE</a:t>
            </a:r>
            <a:r>
              <a:rPr lang="en-US" dirty="0"/>
              <a:t>
              </a:t>
            </a:r>
            <a:r>
              <a:rPr lang="en-US" dirty="0" err="1"/>
              <a:t>Semibold</a:t>
            </a:r>
            <a:r>
              <a:rPr lang="en-US" dirty="0"/>
              <a:t>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5539666" y="4466232"/>
            <a:ext cx="6233234" cy="500062"/>
          </a:xfrm>
          <a:noFill/>
          <a:ln w="57150">
            <a:noFill/>
            <a:miter lim="800000"/>
          </a:ln>
        </p:spPr>
        <p:txBody>
          <a:bodyPr anchor="ctr">
            <a:noAutofit/>
          </a:bodyPr>
          <a:lstStyle>
            <a:lvl1pPr marL="0" indent="0" algn="l">
              <a:buNone/>
              <a:defRPr baseline="0">
                <a:latin typeface="+mj-lt"/>
              </a:defRPr>
            </a:lvl1pPr>
            <a:lvl2pPr marL="201127" indent="0" algn="ctr">
              <a:buNone/>
              <a:defRPr>
                <a:latin typeface="+mj-lt"/>
              </a:defRPr>
            </a:lvl2pPr>
            <a:lvl3pPr marL="429682" indent="0" algn="ctr">
              <a:buNone/>
              <a:defRPr>
                <a:latin typeface="+mj-lt"/>
              </a:defRPr>
            </a:lvl3pPr>
            <a:lvl4pPr marL="658236" indent="0" algn="ctr">
              <a:buNone/>
              <a:defRPr>
                <a:latin typeface="+mj-lt"/>
              </a:defRPr>
            </a:lvl4pPr>
            <a:lvl5pPr marL="886790" indent="0" algn="ctr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Headline </a:t>
            </a:r>
            <a:r>
              <a:rPr lang="en-US" dirty="0" err="1"/>
              <a:t>MetricHPE</a:t>
            </a:r>
            <a:r>
              <a:rPr lang="en-US" dirty="0"/>
              <a:t>
              </a:t>
            </a:r>
            <a:r>
              <a:rPr lang="en-US" dirty="0" err="1"/>
              <a:t>Semibold</a:t>
            </a:r>
            <a:r>
              <a:rPr lang="en-US" dirty="0"/>
              <a:t>, 18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840" y="6246014"/>
            <a:ext cx="954000" cy="274320"/>
          </a:xfrm>
          <a:prstGeom prst="rect">
            <a:avLst/>
          </a:prstGeom>
        </p:spPr>
      </p:pic>
      <p:sp>
        <p:nvSpPr>
          <p:cNvPr id="1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5539666" y="1067572"/>
            <a:ext cx="6233234" cy="1271693"/>
          </a:xfrm>
        </p:spPr>
        <p:txBody>
          <a:bodyPr/>
          <a:lstStyle>
            <a:lvl1pPr marL="0" indent="0">
              <a:buNone/>
              <a:defRPr/>
            </a:lvl1pPr>
            <a:lvl2pPr marL="384048" indent="-192024">
              <a:buFont typeface="MetricHPE Light" panose="020B0303030202060203" pitchFamily="34" charset="0"/>
              <a:buChar char="•"/>
              <a:defRPr/>
            </a:lvl2pPr>
            <a:lvl3pPr marL="631825" indent="-190500">
              <a:buSzPct val="90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5539666" y="3067822"/>
            <a:ext cx="6233234" cy="1271693"/>
          </a:xfrm>
        </p:spPr>
        <p:txBody>
          <a:bodyPr/>
          <a:lstStyle>
            <a:lvl1pPr marL="0" indent="0">
              <a:buNone/>
              <a:defRPr/>
            </a:lvl1pPr>
            <a:lvl2pPr marL="384048" indent="-192024">
              <a:buFont typeface="MetricHPE Light" panose="020B0303030202060203" pitchFamily="34" charset="0"/>
              <a:buChar char="•"/>
              <a:defRPr/>
            </a:lvl2pPr>
            <a:lvl3pPr marL="631825" indent="-190500">
              <a:buSzPct val="90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539666" y="5068072"/>
            <a:ext cx="6233234" cy="1271693"/>
          </a:xfrm>
        </p:spPr>
        <p:txBody>
          <a:bodyPr/>
          <a:lstStyle>
            <a:lvl1pPr marL="0" indent="0">
              <a:buNone/>
              <a:defRPr/>
            </a:lvl1pPr>
            <a:lvl2pPr marL="384048" indent="-192024">
              <a:buFont typeface="MetricHPE Light" panose="020B0303030202060203" pitchFamily="34" charset="0"/>
              <a:buChar char="•"/>
              <a:defRPr/>
            </a:lvl2pPr>
            <a:lvl3pPr marL="631825" indent="-190500">
              <a:buSzPct val="90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609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Line Title + Subtitle + Multi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19063" y="1380072"/>
            <a:ext cx="11341100" cy="4715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19840" y="776493"/>
            <a:ext cx="11340417" cy="528638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201128" indent="0">
              <a:buNone/>
              <a:defRPr sz="2200"/>
            </a:lvl2pPr>
            <a:lvl3pPr marL="429682" indent="0">
              <a:buNone/>
              <a:defRPr sz="2200"/>
            </a:lvl3pPr>
            <a:lvl4pPr marL="658236" indent="0">
              <a:buNone/>
              <a:defRPr sz="2200"/>
            </a:lvl4pPr>
            <a:lvl5pPr marL="886791" indent="0">
              <a:buNone/>
              <a:defRPr sz="2200"/>
            </a:lvl5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39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840" y="6246014"/>
            <a:ext cx="954000" cy="2743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35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80AB-C68F-40F2-BED4-32BB9D98A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73235-5FC4-4810-9BFB-5CF71081D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8E87-7E2A-4A2B-A512-5B54B1CC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18F-0DD8-4641-BD05-36DA98A1A9C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8248-AB3B-46D0-A9B4-9EBD609F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E610-FE7F-41D9-8818-C502F447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81001" y="2686713"/>
            <a:ext cx="8522208" cy="499365"/>
          </a:xfrm>
        </p:spPr>
        <p:txBody>
          <a:bodyPr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1000" y="341392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9E88-AA0C-49B4-9BC1-610AE2FDBE94}"/>
              </a:ext>
            </a:extLst>
          </p:cNvPr>
          <p:cNvSpPr/>
          <p:nvPr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To change your section image, go to </a:t>
            </a:r>
            <a:r>
              <a:rPr lang="en-US" sz="1500" dirty="0">
                <a:latin typeface="+mj-lt"/>
              </a:rPr>
              <a:t>[View] </a:t>
            </a:r>
            <a:r>
              <a:rPr lang="en-US" sz="1500" dirty="0">
                <a:latin typeface="MetricHPE Light" panose="020B0303030202060203" pitchFamily="34" charset="0"/>
              </a:rPr>
              <a:t>-&gt; </a:t>
            </a:r>
            <a:r>
              <a:rPr lang="en-US" sz="1500" dirty="0">
                <a:latin typeface="+mj-lt"/>
              </a:rPr>
              <a:t>[Slide Master] </a:t>
            </a:r>
            <a:r>
              <a:rPr lang="en-US" sz="1500" dirty="0">
                <a:latin typeface="MetricHPE Light" panose="020B0303030202060203" pitchFamily="34" charset="0"/>
              </a:rPr>
              <a:t>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A collection of images specifically formatted for use as PPT title slides can be found </a:t>
            </a:r>
            <a:r>
              <a:rPr lang="en-US" sz="1500" dirty="0">
                <a:latin typeface="+mj-lt"/>
                <a:hlinkClick r:id="rId4"/>
              </a:rPr>
              <a:t>here</a:t>
            </a:r>
            <a:r>
              <a:rPr lang="en-US" sz="1500" dirty="0">
                <a:latin typeface="MetricHPE Light" panose="020B03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+mj-lt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dirty="0" err="1">
              <a:solidFill>
                <a:schemeClr val="bg1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2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0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91852"/>
            <a:ext cx="11430000" cy="40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59" y="1163782"/>
            <a:ext cx="1142983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46"/>
              </a:buBlip>
              <a:defRPr sz="2000" kern="1200" cap="all" normalizeH="0" baseline="10000">
                <a:solidFill>
                  <a:schemeClr val="tx2"/>
                </a:solidFill>
                <a:latin typeface="MetricHPE Light" panose="020B0303030202060203" pitchFamily="34" charset="0"/>
              </a:defRPr>
            </a:lvl1pPr>
          </a:lstStyle>
          <a:p>
            <a:fld id="{11FEDB49-FA01-4056-A9DC-3C15098DE45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tx2"/>
                </a:solidFill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5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bg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bg1"/>
        </a:buClr>
        <a:buFont typeface="MetricHPE Light" panose="020B0303030202060203" pitchFamily="34" charset="0"/>
        <a:buChar char="•"/>
        <a:defRPr sz="2000" kern="1200">
          <a:solidFill>
            <a:schemeClr val="bg1"/>
          </a:solidFill>
          <a:latin typeface="MetricHPE Light" panose="020B03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bg1"/>
        </a:buClr>
        <a:buSzPct val="90000"/>
        <a:buFont typeface="MetricHPE Light" panose="020B0303030202060203" pitchFamily="34" charset="0"/>
        <a:buChar char="•"/>
        <a:defRPr sz="1800" kern="1200">
          <a:solidFill>
            <a:schemeClr val="bg1"/>
          </a:solidFill>
          <a:latin typeface="MetricHPE Light" panose="020B03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bg1"/>
        </a:buClr>
        <a:buFont typeface="MetricHPE Light" panose="020B0303030202060203" pitchFamily="34" charset="0"/>
        <a:buChar char="–"/>
        <a:defRPr sz="1600" kern="1200">
          <a:solidFill>
            <a:schemeClr val="bg1"/>
          </a:solidFill>
          <a:latin typeface="MetricHPE Light" panose="020B03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bg1"/>
        </a:buClr>
        <a:buFont typeface="MetricHPE Light" panose="020B0303030202060203" pitchFamily="34" charset="0"/>
        <a:buChar char="–"/>
        <a:defRPr sz="1400" kern="1200">
          <a:solidFill>
            <a:schemeClr val="bg1"/>
          </a:solidFill>
          <a:latin typeface="MetricHPE Light" panose="020B03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bg1"/>
        </a:buClr>
        <a:buFont typeface="MetricHPE Light" panose="020B0303030202060203" pitchFamily="34" charset="0"/>
        <a:buChar char="–"/>
        <a:defRPr sz="1400" kern="1200">
          <a:solidFill>
            <a:schemeClr val="bg1"/>
          </a:solidFill>
          <a:latin typeface="MetricHPE Light" panose="020B03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  <p15:guide id="9" pos="2568">
          <p15:clr>
            <a:srgbClr val="F26B43"/>
          </p15:clr>
        </p15:guide>
        <p15:guide id="10" pos="5112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33847D9-757D-4B6F-8866-FB5861CD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47" y="1869197"/>
            <a:ext cx="11423555" cy="1905000"/>
          </a:xfrm>
        </p:spPr>
        <p:txBody>
          <a:bodyPr/>
          <a:lstStyle/>
          <a:p>
            <a:r>
              <a:rPr lang="en-US"/>
              <a:t>HPE Server family series &amp; Sku segmentation for the ssd selector tool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0CDB5A0-9080-49FB-A7F4-121FDCE09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647" y="4133088"/>
            <a:ext cx="8229600" cy="438912"/>
          </a:xfrm>
        </p:spPr>
        <p:txBody>
          <a:bodyPr/>
          <a:lstStyle/>
          <a:p>
            <a:r>
              <a:rPr lang="en-US"/>
              <a:t>Lissette Cruz</a:t>
            </a:r>
          </a:p>
          <a:p>
            <a:r>
              <a:rPr lang="en-US"/>
              <a:t>August 2020</a:t>
            </a:r>
          </a:p>
        </p:txBody>
      </p:sp>
    </p:spTree>
    <p:extLst>
      <p:ext uri="{BB962C8B-B14F-4D97-AF65-F5344CB8AC3E}">
        <p14:creationId xmlns:p14="http://schemas.microsoft.com/office/powerpoint/2010/main" val="180917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085332-03A4-4252-B121-5E1CF883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Hpe server family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C63053-9B9D-4E1B-B60F-C697B236BF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HPE ProLiant 10 Series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0F75CF-56BC-4450-9F38-AF7D56BC2EB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HPE ProLiant BL C-Class</a:t>
            </a:r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1CEEA-928C-4738-8AE5-ACDA5D6DCAE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395414"/>
            <a:ext cx="3529584" cy="142998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HPE ProLiant DL20 Gen10</a:t>
            </a:r>
          </a:p>
          <a:p>
            <a:r>
              <a:rPr lang="en-US"/>
              <a:t>HPE ProLiant DL60 Gen10</a:t>
            </a:r>
          </a:p>
          <a:p>
            <a:r>
              <a:rPr lang="en-US"/>
              <a:t>HPE ProLiant  DL80 Gen10</a:t>
            </a:r>
          </a:p>
          <a:p>
            <a:r>
              <a:rPr lang="en-US"/>
              <a:t>HPE ProLiant ML30 Gen10</a:t>
            </a:r>
          </a:p>
          <a:p>
            <a:r>
              <a:rPr lang="en-US"/>
              <a:t>HPE ProLiant Microserver Gen10</a:t>
            </a:r>
          </a:p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539CC-80E4-4279-98F5-9A6A1AA63BA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35555" y="1395414"/>
            <a:ext cx="3832399" cy="3217684"/>
          </a:xfrm>
        </p:spPr>
        <p:txBody>
          <a:bodyPr/>
          <a:lstStyle/>
          <a:p>
            <a:r>
              <a:rPr lang="en-US"/>
              <a:t>HPE DL360 Gen9 (End of Life)</a:t>
            </a:r>
          </a:p>
          <a:p>
            <a:r>
              <a:rPr lang="en-US"/>
              <a:t>HPE DL360 Gen10</a:t>
            </a:r>
          </a:p>
          <a:p>
            <a:r>
              <a:rPr lang="en-US"/>
              <a:t>HPE DL380 Gen9 (End of Life)</a:t>
            </a:r>
          </a:p>
          <a:p>
            <a:r>
              <a:rPr lang="en-US"/>
              <a:t>HPE DL380 Gen10</a:t>
            </a:r>
          </a:p>
          <a:p>
            <a:r>
              <a:rPr lang="en-US"/>
              <a:t>HPE DL360 Gen10 Plus (Future)</a:t>
            </a:r>
          </a:p>
          <a:p>
            <a:r>
              <a:rPr lang="en-US"/>
              <a:t>HPE DL380 Gen10 Plus (Future)</a:t>
            </a:r>
          </a:p>
          <a:p>
            <a:r>
              <a:rPr lang="en-US"/>
              <a:t>HPE DL325 Gen10</a:t>
            </a:r>
          </a:p>
          <a:p>
            <a:r>
              <a:rPr lang="en-US"/>
              <a:t>HPE DL325 Gen10 Plus</a:t>
            </a:r>
          </a:p>
          <a:p>
            <a:r>
              <a:rPr lang="en-US"/>
              <a:t>HPE DL385 Gen10</a:t>
            </a:r>
          </a:p>
          <a:p>
            <a:r>
              <a:rPr lang="en-US"/>
              <a:t>HPE DL385 Gen10 Plus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7FBDBA-4AB5-444A-9375-171FF635FC7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84557" y="1395414"/>
            <a:ext cx="3832399" cy="4393172"/>
          </a:xfrm>
        </p:spPr>
        <p:txBody>
          <a:bodyPr>
            <a:normAutofit/>
          </a:bodyPr>
          <a:lstStyle/>
          <a:p>
            <a:r>
              <a:rPr lang="en-US"/>
              <a:t>ProLiant BL460c Gen9 (End of life)</a:t>
            </a:r>
          </a:p>
          <a:p>
            <a:r>
              <a:rPr lang="en-US"/>
              <a:t>ProLiant BL460c Gen10</a:t>
            </a:r>
          </a:p>
          <a:p>
            <a:r>
              <a:rPr lang="en-US"/>
              <a:t>HPE ProLiant BL460c Gen10 Plus (Future)</a:t>
            </a:r>
          </a:p>
          <a:p>
            <a:r>
              <a:rPr lang="en-US"/>
              <a:t>WS460c Gen9 (End of life)</a:t>
            </a:r>
          </a:p>
          <a:p>
            <a:r>
              <a:rPr lang="en-US"/>
              <a:t>BL660c Gen9 (End of life)</a:t>
            </a:r>
          </a:p>
          <a:p>
            <a:r>
              <a:rPr lang="en-US"/>
              <a:t>BL660c Gen10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F0B42F-9BF3-44FA-91EC-5DC7C369FA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HPE ProLiant 300 SERIES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7B73661-6212-4446-9C53-251109881E04}"/>
              </a:ext>
            </a:extLst>
          </p:cNvPr>
          <p:cNvSpPr txBox="1">
            <a:spLocks/>
          </p:cNvSpPr>
          <p:nvPr/>
        </p:nvSpPr>
        <p:spPr>
          <a:xfrm>
            <a:off x="377858" y="2992389"/>
            <a:ext cx="3524988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Font typeface="MetricHPE Light" panose="020B0303030202060203" pitchFamily="34" charset="0"/>
              <a:buNone/>
              <a:defRPr sz="2000" kern="1200" baseline="0">
                <a:solidFill>
                  <a:schemeClr val="bg1"/>
                </a:solidFill>
                <a:latin typeface="MetricHPE Semibold" panose="020B07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SzPct val="90000"/>
              <a:buFont typeface="MetricHPE Light" panose="020B0303030202060203" pitchFamily="34" charset="0"/>
              <a:buNone/>
              <a:defRPr sz="2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HPE ProLiant 100 Series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879D433-FA4D-42EE-876A-738CDB872503}"/>
              </a:ext>
            </a:extLst>
          </p:cNvPr>
          <p:cNvSpPr txBox="1">
            <a:spLocks/>
          </p:cNvSpPr>
          <p:nvPr/>
        </p:nvSpPr>
        <p:spPr>
          <a:xfrm>
            <a:off x="373262" y="3540384"/>
            <a:ext cx="3529584" cy="26059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bg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bg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bg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bg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bg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HPE ProLiant DL160 Gen9</a:t>
            </a:r>
          </a:p>
          <a:p>
            <a:r>
              <a:rPr lang="en-US"/>
              <a:t>HPE ProLiant DL180 Gen9</a:t>
            </a:r>
          </a:p>
          <a:p>
            <a:r>
              <a:rPr lang="en-US"/>
              <a:t>HPE ProLiant DL160 Gen10</a:t>
            </a:r>
          </a:p>
          <a:p>
            <a:r>
              <a:rPr lang="en-US"/>
              <a:t>HPE ProLiant DL180 Gen19</a:t>
            </a:r>
          </a:p>
          <a:p>
            <a:r>
              <a:rPr lang="en-US"/>
              <a:t>HPE ProLiant ML110 Gen10</a:t>
            </a:r>
          </a:p>
          <a:p>
            <a:r>
              <a:rPr lang="en-US"/>
              <a:t>HPE ProLiant ML350 Gen10</a:t>
            </a:r>
          </a:p>
          <a:p>
            <a:r>
              <a:rPr lang="en-US"/>
              <a:t>HPE ProLiant ML350 Gen10 Plus (Future)</a:t>
            </a:r>
          </a:p>
          <a:p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4AA928F-4EBE-4D8A-9461-6BBDD1854918}"/>
              </a:ext>
            </a:extLst>
          </p:cNvPr>
          <p:cNvSpPr txBox="1">
            <a:spLocks/>
          </p:cNvSpPr>
          <p:nvPr/>
        </p:nvSpPr>
        <p:spPr>
          <a:xfrm>
            <a:off x="4335556" y="4779864"/>
            <a:ext cx="3524988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Font typeface="MetricHPE Light" panose="020B0303030202060203" pitchFamily="34" charset="0"/>
              <a:buNone/>
              <a:defRPr sz="2000" kern="1200" baseline="0">
                <a:solidFill>
                  <a:schemeClr val="bg1"/>
                </a:solidFill>
                <a:latin typeface="MetricHPE Semibold" panose="020B07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SzPct val="90000"/>
              <a:buFont typeface="MetricHPE Light" panose="020B0303030202060203" pitchFamily="34" charset="0"/>
              <a:buNone/>
              <a:defRPr sz="2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HPE ProLiant 500 SERIES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D1E9B9F-EDC9-42D5-80DA-8ED775B15223}"/>
              </a:ext>
            </a:extLst>
          </p:cNvPr>
          <p:cNvSpPr txBox="1">
            <a:spLocks/>
          </p:cNvSpPr>
          <p:nvPr/>
        </p:nvSpPr>
        <p:spPr>
          <a:xfrm>
            <a:off x="4335555" y="5136585"/>
            <a:ext cx="3529584" cy="11687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bg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bg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bg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bg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bg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HPE ProLiant 560 Gen10</a:t>
            </a:r>
          </a:p>
          <a:p>
            <a:r>
              <a:rPr lang="en-US"/>
              <a:t>HPE ProLiant 580 Gen10</a:t>
            </a:r>
          </a:p>
          <a:p>
            <a:r>
              <a:rPr lang="en-US"/>
              <a:t>ProLiant 560 Gen10 Plus (Future)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9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085332-03A4-4252-B121-5E1CF883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Hpe server family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C63053-9B9D-4E1B-B60F-C697B236BF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HPE Synergy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207569A-D2DC-4F9E-8959-1FE4DC186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HPE Edgeline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1CEEA-928C-4738-8AE5-ACDA5D6DCAE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3701870" cy="4700587"/>
          </a:xfrm>
        </p:spPr>
        <p:txBody>
          <a:bodyPr>
            <a:normAutofit/>
          </a:bodyPr>
          <a:lstStyle/>
          <a:p>
            <a:r>
              <a:rPr lang="en-US"/>
              <a:t>HPE Synergy 480 Gen9 (End of life)</a:t>
            </a:r>
          </a:p>
          <a:p>
            <a:r>
              <a:rPr lang="en-US"/>
              <a:t>HPE Synergy 620 Gen9 (End of life)</a:t>
            </a:r>
          </a:p>
          <a:p>
            <a:r>
              <a:rPr lang="en-US"/>
              <a:t>HPE Synergy 660 Gen9 (End of life)</a:t>
            </a:r>
          </a:p>
          <a:p>
            <a:r>
              <a:rPr lang="en-US"/>
              <a:t>HPE Synergy 480 Gen10</a:t>
            </a:r>
          </a:p>
          <a:p>
            <a:r>
              <a:rPr lang="en-US"/>
              <a:t>HPE Synergy 660 Gen10</a:t>
            </a:r>
          </a:p>
          <a:p>
            <a:r>
              <a:rPr lang="en-US"/>
              <a:t>HPE Synergy 480 Gen10 Plus (Future)</a:t>
            </a:r>
          </a:p>
          <a:p>
            <a:r>
              <a:rPr lang="en-US" b="1"/>
              <a:t>Synergy Storage Module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8CE4095-22A5-4FF9-9F8E-DB4E58B31C13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Apollo 10 - sx40 Gen10</a:t>
            </a:r>
          </a:p>
          <a:p>
            <a:r>
              <a:rPr lang="en-US"/>
              <a:t>Apollo 2000 - XL170r Gen10</a:t>
            </a:r>
          </a:p>
          <a:p>
            <a:r>
              <a:rPr lang="en-US"/>
              <a:t>Apollo 2000 - XL190r Gen10</a:t>
            </a:r>
          </a:p>
          <a:p>
            <a:r>
              <a:rPr lang="en-US"/>
              <a:t>Apollo 2000 Gen10 Plus</a:t>
            </a:r>
          </a:p>
          <a:p>
            <a:r>
              <a:rPr lang="en-US"/>
              <a:t>Apollo 35 System</a:t>
            </a:r>
          </a:p>
          <a:p>
            <a:r>
              <a:rPr lang="es-ES"/>
              <a:t>Apollo 4200 Gen10</a:t>
            </a:r>
          </a:p>
          <a:p>
            <a:r>
              <a:rPr lang="es-ES"/>
              <a:t>Apollo 4200 Gen9</a:t>
            </a:r>
          </a:p>
          <a:p>
            <a:r>
              <a:rPr lang="es-ES"/>
              <a:t>Apollo 4500 - XL450 Gen10</a:t>
            </a:r>
          </a:p>
          <a:p>
            <a:r>
              <a:rPr lang="es-ES"/>
              <a:t>Apollo 4500 – XL450 Gen9(Disc)</a:t>
            </a:r>
          </a:p>
          <a:p>
            <a:r>
              <a:rPr lang="es-ES"/>
              <a:t>Apollo 6000 – XL230k Gen10</a:t>
            </a:r>
          </a:p>
          <a:p>
            <a:r>
              <a:rPr lang="es-ES"/>
              <a:t>Apollo 6000 - XL2x260w</a:t>
            </a:r>
          </a:p>
          <a:p>
            <a:r>
              <a:rPr lang="es-ES"/>
              <a:t>Apollo 6500 – XL270d Gen10</a:t>
            </a:r>
          </a:p>
          <a:p>
            <a:r>
              <a:rPr lang="es-ES"/>
              <a:t>Apollo 6500 - XL270d Gen9</a:t>
            </a:r>
          </a:p>
          <a:p>
            <a:r>
              <a:rPr lang="es-ES"/>
              <a:t>Apollo 70 ARx4z Node</a:t>
            </a:r>
          </a:p>
          <a:p>
            <a:r>
              <a:rPr lang="es-ES"/>
              <a:t>Apollo 9000 - XL920g Gen10 Plus</a:t>
            </a:r>
          </a:p>
          <a:p>
            <a:r>
              <a:rPr lang="es-ES"/>
              <a:t>Apollo 9000 - XL925g Gen10 Plus</a:t>
            </a:r>
          </a:p>
          <a:p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9B41DAC5-6136-44AC-A232-D5FC35B7EB5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84558" y="1395413"/>
            <a:ext cx="3529584" cy="1618131"/>
          </a:xfrm>
        </p:spPr>
        <p:txBody>
          <a:bodyPr/>
          <a:lstStyle/>
          <a:p>
            <a:r>
              <a:rPr lang="en-US"/>
              <a:t>Edgeline e910 Server Blade</a:t>
            </a:r>
          </a:p>
          <a:p>
            <a:r>
              <a:rPr lang="en-US"/>
              <a:t>Edgeline EL1000 Chassis</a:t>
            </a:r>
          </a:p>
          <a:p>
            <a:r>
              <a:rPr lang="en-US"/>
              <a:t>Edgeline EL300 Converged Edge System</a:t>
            </a:r>
          </a:p>
          <a:p>
            <a:r>
              <a:rPr lang="en-US"/>
              <a:t>Edgeline EL4000 Chassis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7B9BC5A-53E4-4E5D-B14B-A092FC7E9B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HPE Apollo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46E6D06A-7EE1-4998-A877-E7C7559C9E5F}"/>
              </a:ext>
            </a:extLst>
          </p:cNvPr>
          <p:cNvSpPr txBox="1">
            <a:spLocks/>
          </p:cNvSpPr>
          <p:nvPr/>
        </p:nvSpPr>
        <p:spPr>
          <a:xfrm>
            <a:off x="8284557" y="3047999"/>
            <a:ext cx="3817327" cy="3048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Font typeface="MetricHPE Light" panose="020B0303030202060203" pitchFamily="34" charset="0"/>
              <a:buNone/>
              <a:defRPr sz="2000" kern="1200" baseline="0">
                <a:solidFill>
                  <a:schemeClr val="bg1"/>
                </a:solidFill>
                <a:latin typeface="MetricHPE Semibold" panose="020B07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SzPct val="90000"/>
              <a:buFont typeface="MetricHPE Light" panose="020B0303030202060203" pitchFamily="34" charset="0"/>
              <a:buNone/>
              <a:defRPr sz="2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HPE Moonshot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MetricHPE" panose="020B0503030202060203" pitchFamily="34" charset="0"/>
              </a:rPr>
              <a:t>Moonshot m510 Cartridge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MetricHPE" panose="020B0503030202060203" pitchFamily="34" charset="0"/>
              </a:rPr>
              <a:t>Moonshot m700p Cartridge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MetricHPE" panose="020B0503030202060203" pitchFamily="34" charset="0"/>
              </a:rPr>
              <a:t>Moonshot m710x Cartridge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MetricHPE" panose="020B0503030202060203" pitchFamily="34" charset="0"/>
              </a:rPr>
              <a:t>ProLiant Thin Micro TM200 Server (Japan)(End of life)</a:t>
            </a:r>
          </a:p>
          <a:p>
            <a:endParaRPr lang="en-US"/>
          </a:p>
          <a:p>
            <a:r>
              <a:rPr lang="en-US"/>
              <a:t>HPE SGI</a:t>
            </a:r>
            <a:endParaRPr lang="en-US">
              <a:latin typeface="MetricHPE" panose="020B050303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MetricHPE" panose="020B0503030202060203" pitchFamily="34" charset="0"/>
              </a:rPr>
              <a:t>SGI 8600 - XA730i Gen10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MetricHPE" panose="020B0503030202060203" pitchFamily="34" charset="0"/>
              </a:rPr>
              <a:t>SGI 8600 - XA780i Gen10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MetricHPE" panose="020B0503030202060203" pitchFamily="34" charset="0"/>
              </a:rPr>
              <a:t>SGI Jupiter 3 - Chassis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MetricHPE" panose="020B0503030202060203" pitchFamily="34" charset="0"/>
              </a:rPr>
              <a:t>SGI Jupiter 3 -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MetricHPE" panose="020B050303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MetricHPE" panose="020B0503030202060203" pitchFamily="34" charset="0"/>
            </a:endParaRPr>
          </a:p>
          <a:p>
            <a:endParaRPr lang="en-US"/>
          </a:p>
        </p:txBody>
      </p:sp>
      <p:sp>
        <p:nvSpPr>
          <p:cNvPr id="27" name="Content Placeholder 22">
            <a:extLst>
              <a:ext uri="{FF2B5EF4-FFF2-40B4-BE49-F238E27FC236}">
                <a16:creationId xmlns:a16="http://schemas.microsoft.com/office/drawing/2014/main" id="{25EEA738-0E6D-4147-B483-B0CECDD132EC}"/>
              </a:ext>
            </a:extLst>
          </p:cNvPr>
          <p:cNvSpPr txBox="1">
            <a:spLocks/>
          </p:cNvSpPr>
          <p:nvPr/>
        </p:nvSpPr>
        <p:spPr>
          <a:xfrm>
            <a:off x="8284558" y="3463456"/>
            <a:ext cx="3529584" cy="16181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bg1"/>
              </a:buClr>
              <a:buFont typeface="MetricHPE Light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bg1"/>
              </a:buClr>
              <a:buSzPct val="90000"/>
              <a:buFont typeface="MetricHPE Light" panose="020B0303030202060203" pitchFamily="34" charset="0"/>
              <a:buChar char="•"/>
              <a:defRPr sz="18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bg1"/>
              </a:buClr>
              <a:buFont typeface="MetricHPE Light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bg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bg1"/>
              </a:buClr>
              <a:buFont typeface="MetricHPE Light" panose="020B0303030202060203" pitchFamily="34" charset="0"/>
              <a:buChar char="–"/>
              <a:defRPr sz="1400" kern="1200">
                <a:solidFill>
                  <a:schemeClr val="bg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MetricHPE Light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etricHPE Light" panose="020B0303030202060203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4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3B4414-4B48-4054-9FB2-1FC20B14E61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183437"/>
            <a:ext cx="11341100" cy="27498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0B0B9-E151-4E84-B068-EC8B4B3C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Sku segmentation</a:t>
            </a:r>
          </a:p>
        </p:txBody>
      </p:sp>
    </p:spTree>
    <p:extLst>
      <p:ext uri="{BB962C8B-B14F-4D97-AF65-F5344CB8AC3E}">
        <p14:creationId xmlns:p14="http://schemas.microsoft.com/office/powerpoint/2010/main" val="3434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190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182880" tIns="182880" rIns="182880" bIns="182880" rtlCol="0">
        <a:spAutoFit/>
      </a:bodyPr>
      <a:lstStyle>
        <a:defPPr algn="l">
          <a:lnSpc>
            <a:spcPct val="90000"/>
          </a:lnSpc>
          <a:spcBef>
            <a:spcPts val="400"/>
          </a:spcBef>
          <a:defRPr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1" id="{3F13EFEA-E700-49A8-A141-CEC003F9713F}" vid="{1AC3D9A8-487E-4BB2-A872-B6E73E322E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DD91447B1732459197D967F8806E0A" ma:contentTypeVersion="12" ma:contentTypeDescription="Create a new document." ma:contentTypeScope="" ma:versionID="d2d403fccc5d338736b43521da570eed">
  <xsd:schema xmlns:xsd="http://www.w3.org/2001/XMLSchema" xmlns:xs="http://www.w3.org/2001/XMLSchema" xmlns:p="http://schemas.microsoft.com/office/2006/metadata/properties" xmlns:ns3="8a8709ba-1b65-4c20-8d07-157756768b58" xmlns:ns4="420d2f3c-5a1d-45b9-b229-0da22089b742" targetNamespace="http://schemas.microsoft.com/office/2006/metadata/properties" ma:root="true" ma:fieldsID="51ad248106398b6d30c5a16d7c4422fd" ns3:_="" ns4:_="">
    <xsd:import namespace="8a8709ba-1b65-4c20-8d07-157756768b58"/>
    <xsd:import namespace="420d2f3c-5a1d-45b9-b229-0da22089b7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709ba-1b65-4c20-8d07-157756768b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d2f3c-5a1d-45b9-b229-0da22089b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F14AAE-58E9-48E2-97DD-7A43BC7699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8709ba-1b65-4c20-8d07-157756768b58"/>
    <ds:schemaRef ds:uri="420d2f3c-5a1d-45b9-b229-0da22089b7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68D607-DE91-421C-B7C8-C8EE59BDE1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8FBA96-22C2-4B65-8D8D-EA18E4AF791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387</Words>
  <Application>Microsoft Office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Courier New</vt:lpstr>
      <vt:lpstr>MetricHPE</vt:lpstr>
      <vt:lpstr>MetricHPE Black</vt:lpstr>
      <vt:lpstr>MetricHPE Light</vt:lpstr>
      <vt:lpstr>MetricHPE Semibold</vt:lpstr>
      <vt:lpstr>HPE_Standard_Metric_16x9_080117</vt:lpstr>
      <vt:lpstr>HPE Server family series &amp; Sku segmentation for the ssd selector tool</vt:lpstr>
      <vt:lpstr>Hpe server family </vt:lpstr>
      <vt:lpstr>Hpe server family </vt:lpstr>
      <vt:lpstr>Sku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HPE Server family and series</dc:title>
  <dc:creator>Cruz, Lissette</dc:creator>
  <cp:lastModifiedBy>Cruz, Lissette</cp:lastModifiedBy>
  <cp:revision>5</cp:revision>
  <dcterms:created xsi:type="dcterms:W3CDTF">2020-08-12T22:32:14Z</dcterms:created>
  <dcterms:modified xsi:type="dcterms:W3CDTF">2020-08-12T23:10:00Z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0x01010033DD91447B1732459197D967F8806E0A</vt:lpwstr>
  </property>
</Properties>
</file>