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699" r:id="rId6"/>
    <p:sldMasterId id="2147483738" r:id="rId7"/>
  </p:sldMasterIdLst>
  <p:notesMasterIdLst>
    <p:notesMasterId r:id="rId21"/>
  </p:notesMasterIdLst>
  <p:handoutMasterIdLst>
    <p:handoutMasterId r:id="rId22"/>
  </p:handoutMasterIdLst>
  <p:sldIdLst>
    <p:sldId id="818" r:id="rId8"/>
    <p:sldId id="829" r:id="rId9"/>
    <p:sldId id="756" r:id="rId10"/>
    <p:sldId id="831" r:id="rId11"/>
    <p:sldId id="832" r:id="rId12"/>
    <p:sldId id="841" r:id="rId13"/>
    <p:sldId id="835" r:id="rId14"/>
    <p:sldId id="842" r:id="rId15"/>
    <p:sldId id="843" r:id="rId16"/>
    <p:sldId id="816" r:id="rId17"/>
    <p:sldId id="809" r:id="rId18"/>
    <p:sldId id="814" r:id="rId19"/>
    <p:sldId id="822" r:id="rId20"/>
  </p:sldIdLst>
  <p:sldSz cx="12192000" cy="6858000"/>
  <p:notesSz cx="7010400" cy="92964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endran, Rajagopalan" initials="VR" lastIdx="1" clrIdx="0">
    <p:extLst>
      <p:ext uri="{19B8F6BF-5375-455C-9EA6-DF929625EA0E}">
        <p15:presenceInfo xmlns:p15="http://schemas.microsoft.com/office/powerpoint/2012/main" userId="S-1-5-21-1343024091-879983540-725345543-1309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2F2F2"/>
    <a:srgbClr val="D9D9D9"/>
    <a:srgbClr val="D00000"/>
    <a:srgbClr val="FF33CC"/>
    <a:srgbClr val="C6C9CA"/>
    <a:srgbClr val="6699FF"/>
    <a:srgbClr val="787871"/>
    <a:srgbClr val="D5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9B23D-07F3-4CD2-BB70-1F69C5906CB6}" v="111" dt="2020-07-08T07:51:54.683"/>
    <p1510:client id="{EFAB7A0D-3262-4EA6-917A-AB53A1E3BA5E}" v="15" dt="2020-06-30T17:29:29.754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9" autoAdjust="0"/>
    <p:restoredTop sz="95337" autoAdjust="0"/>
  </p:normalViewPr>
  <p:slideViewPr>
    <p:cSldViewPr snapToGrid="0">
      <p:cViewPr varScale="1">
        <p:scale>
          <a:sx n="72" d="100"/>
          <a:sy n="72" d="100"/>
        </p:scale>
        <p:origin x="1044" y="66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rya, Bhabanish" userId="S::bhabanish.acharya@hpe.com::65ea78ac-ff02-46ce-a3fa-022c147e7f80" providerId="AD" clId="Web-{A569B23D-07F3-4CD2-BB70-1F69C5906CB6}"/>
    <pc:docChg chg="modSld">
      <pc:chgData name="Acharya, Bhabanish" userId="S::bhabanish.acharya@hpe.com::65ea78ac-ff02-46ce-a3fa-022c147e7f80" providerId="AD" clId="Web-{A569B23D-07F3-4CD2-BB70-1F69C5906CB6}" dt="2020-07-08T07:51:38.074" v="84"/>
      <pc:docMkLst>
        <pc:docMk/>
      </pc:docMkLst>
      <pc:sldChg chg="modSp">
        <pc:chgData name="Acharya, Bhabanish" userId="S::bhabanish.acharya@hpe.com::65ea78ac-ff02-46ce-a3fa-022c147e7f80" providerId="AD" clId="Web-{A569B23D-07F3-4CD2-BB70-1F69C5906CB6}" dt="2020-07-08T07:51:38.074" v="84"/>
        <pc:sldMkLst>
          <pc:docMk/>
          <pc:sldMk cId="1504491306" sldId="808"/>
        </pc:sldMkLst>
        <pc:graphicFrameChg chg="mod modGraphic">
          <ac:chgData name="Acharya, Bhabanish" userId="S::bhabanish.acharya@hpe.com::65ea78ac-ff02-46ce-a3fa-022c147e7f80" providerId="AD" clId="Web-{A569B23D-07F3-4CD2-BB70-1F69C5906CB6}" dt="2020-07-08T07:51:38.074" v="84"/>
          <ac:graphicFrameMkLst>
            <pc:docMk/>
            <pc:sldMk cId="1504491306" sldId="808"/>
            <ac:graphicFrameMk id="9" creationId="{00000000-0000-0000-0000-000000000000}"/>
          </ac:graphicFrameMkLst>
        </pc:graphicFrameChg>
      </pc:sldChg>
    </pc:docChg>
  </pc:docChgLst>
  <pc:docChgLst>
    <pc:chgData name="Natanasabapathy, Gautham (The N13Y one)" userId="fe63d060-1482-4339-8e63-dd95b67e2807" providerId="ADAL" clId="{5CBF02EC-16B5-47A4-9CE3-7E48C6B45FB0}"/>
    <pc:docChg chg="custSel modSld">
      <pc:chgData name="Natanasabapathy, Gautham (The N13Y one)" userId="fe63d060-1482-4339-8e63-dd95b67e2807" providerId="ADAL" clId="{5CBF02EC-16B5-47A4-9CE3-7E48C6B45FB0}" dt="2020-06-30T17:30:11.820" v="1485" actId="20577"/>
      <pc:docMkLst>
        <pc:docMk/>
      </pc:docMkLst>
      <pc:sldChg chg="addSp modSp">
        <pc:chgData name="Natanasabapathy, Gautham (The N13Y one)" userId="fe63d060-1482-4339-8e63-dd95b67e2807" providerId="ADAL" clId="{5CBF02EC-16B5-47A4-9CE3-7E48C6B45FB0}" dt="2020-06-30T17:27:20.190" v="1431" actId="1076"/>
        <pc:sldMkLst>
          <pc:docMk/>
          <pc:sldMk cId="3506836460" sldId="723"/>
        </pc:sldMkLst>
        <pc:spChg chg="add mod">
          <ac:chgData name="Natanasabapathy, Gautham (The N13Y one)" userId="fe63d060-1482-4339-8e63-dd95b67e2807" providerId="ADAL" clId="{5CBF02EC-16B5-47A4-9CE3-7E48C6B45FB0}" dt="2020-06-30T17:26:57.691" v="1427" actId="14100"/>
          <ac:spMkLst>
            <pc:docMk/>
            <pc:sldMk cId="3506836460" sldId="723"/>
            <ac:spMk id="33" creationId="{B79DFF53-D694-4B36-9F53-8ADDAAA88A60}"/>
          </ac:spMkLst>
        </pc:spChg>
        <pc:spChg chg="add mod">
          <ac:chgData name="Natanasabapathy, Gautham (The N13Y one)" userId="fe63d060-1482-4339-8e63-dd95b67e2807" providerId="ADAL" clId="{5CBF02EC-16B5-47A4-9CE3-7E48C6B45FB0}" dt="2020-06-30T17:27:10.274" v="1429" actId="1076"/>
          <ac:spMkLst>
            <pc:docMk/>
            <pc:sldMk cId="3506836460" sldId="723"/>
            <ac:spMk id="34" creationId="{6998CFF6-A174-4F07-B33C-E8EE50C335BC}"/>
          </ac:spMkLst>
        </pc:spChg>
        <pc:spChg chg="add mod">
          <ac:chgData name="Natanasabapathy, Gautham (The N13Y one)" userId="fe63d060-1482-4339-8e63-dd95b67e2807" providerId="ADAL" clId="{5CBF02EC-16B5-47A4-9CE3-7E48C6B45FB0}" dt="2020-06-30T17:27:20.190" v="1431" actId="1076"/>
          <ac:spMkLst>
            <pc:docMk/>
            <pc:sldMk cId="3506836460" sldId="723"/>
            <ac:spMk id="36" creationId="{D229D31E-229F-4693-AEF7-423EA78A9A28}"/>
          </ac:spMkLst>
        </pc:spChg>
      </pc:sldChg>
      <pc:sldChg chg="addSp modSp">
        <pc:chgData name="Natanasabapathy, Gautham (The N13Y one)" userId="fe63d060-1482-4339-8e63-dd95b67e2807" providerId="ADAL" clId="{5CBF02EC-16B5-47A4-9CE3-7E48C6B45FB0}" dt="2020-06-30T17:22:59.417" v="1077" actId="20577"/>
        <pc:sldMkLst>
          <pc:docMk/>
          <pc:sldMk cId="376807066" sldId="749"/>
        </pc:sldMkLst>
        <pc:spChg chg="mod">
          <ac:chgData name="Natanasabapathy, Gautham (The N13Y one)" userId="fe63d060-1482-4339-8e63-dd95b67e2807" providerId="ADAL" clId="{5CBF02EC-16B5-47A4-9CE3-7E48C6B45FB0}" dt="2020-06-30T17:17:40.854" v="702" actId="20577"/>
          <ac:spMkLst>
            <pc:docMk/>
            <pc:sldMk cId="376807066" sldId="749"/>
            <ac:spMk id="6" creationId="{00000000-0000-0000-0000-000000000000}"/>
          </ac:spMkLst>
        </pc:spChg>
        <pc:spChg chg="mod">
          <ac:chgData name="Natanasabapathy, Gautham (The N13Y one)" userId="fe63d060-1482-4339-8e63-dd95b67e2807" providerId="ADAL" clId="{5CBF02EC-16B5-47A4-9CE3-7E48C6B45FB0}" dt="2020-06-30T17:21:51.599" v="877" actId="20577"/>
          <ac:spMkLst>
            <pc:docMk/>
            <pc:sldMk cId="376807066" sldId="749"/>
            <ac:spMk id="9" creationId="{00000000-0000-0000-0000-000000000000}"/>
          </ac:spMkLst>
        </pc:spChg>
        <pc:spChg chg="add mod">
          <ac:chgData name="Natanasabapathy, Gautham (The N13Y one)" userId="fe63d060-1482-4339-8e63-dd95b67e2807" providerId="ADAL" clId="{5CBF02EC-16B5-47A4-9CE3-7E48C6B45FB0}" dt="2020-06-30T17:19:18.326" v="780" actId="20577"/>
          <ac:spMkLst>
            <pc:docMk/>
            <pc:sldMk cId="376807066" sldId="749"/>
            <ac:spMk id="34" creationId="{D288FBB5-A7FA-4936-9742-BBA4F85F8774}"/>
          </ac:spMkLst>
        </pc:spChg>
        <pc:spChg chg="add mod">
          <ac:chgData name="Natanasabapathy, Gautham (The N13Y one)" userId="fe63d060-1482-4339-8e63-dd95b67e2807" providerId="ADAL" clId="{5CBF02EC-16B5-47A4-9CE3-7E48C6B45FB0}" dt="2020-06-30T17:10:50.933" v="182" actId="20577"/>
          <ac:spMkLst>
            <pc:docMk/>
            <pc:sldMk cId="376807066" sldId="749"/>
            <ac:spMk id="35" creationId="{DCA70EFE-3BEC-41CA-A48A-8BF8FEE6C359}"/>
          </ac:spMkLst>
        </pc:spChg>
        <pc:spChg chg="add mod">
          <ac:chgData name="Natanasabapathy, Gautham (The N13Y one)" userId="fe63d060-1482-4339-8e63-dd95b67e2807" providerId="ADAL" clId="{5CBF02EC-16B5-47A4-9CE3-7E48C6B45FB0}" dt="2020-06-30T17:22:59.417" v="1077" actId="20577"/>
          <ac:spMkLst>
            <pc:docMk/>
            <pc:sldMk cId="376807066" sldId="749"/>
            <ac:spMk id="36" creationId="{BFBFB553-CC31-4D44-9E88-AF183F7AF130}"/>
          </ac:spMkLst>
        </pc:spChg>
      </pc:sldChg>
      <pc:sldChg chg="addSp modSp">
        <pc:chgData name="Natanasabapathy, Gautham (The N13Y one)" userId="fe63d060-1482-4339-8e63-dd95b67e2807" providerId="ADAL" clId="{5CBF02EC-16B5-47A4-9CE3-7E48C6B45FB0}" dt="2020-06-30T17:25:10.668" v="1218" actId="14100"/>
        <pc:sldMkLst>
          <pc:docMk/>
          <pc:sldMk cId="3026926173" sldId="751"/>
        </pc:sldMkLst>
        <pc:spChg chg="mod">
          <ac:chgData name="Natanasabapathy, Gautham (The N13Y one)" userId="fe63d060-1482-4339-8e63-dd95b67e2807" providerId="ADAL" clId="{5CBF02EC-16B5-47A4-9CE3-7E48C6B45FB0}" dt="2020-06-30T17:13:48.344" v="416" actId="20577"/>
          <ac:spMkLst>
            <pc:docMk/>
            <pc:sldMk cId="3026926173" sldId="751"/>
            <ac:spMk id="4" creationId="{00000000-0000-0000-0000-000000000000}"/>
          </ac:spMkLst>
        </pc:spChg>
        <pc:spChg chg="mod">
          <ac:chgData name="Natanasabapathy, Gautham (The N13Y one)" userId="fe63d060-1482-4339-8e63-dd95b67e2807" providerId="ADAL" clId="{5CBF02EC-16B5-47A4-9CE3-7E48C6B45FB0}" dt="2020-06-30T17:11:08.024" v="189" actId="14100"/>
          <ac:spMkLst>
            <pc:docMk/>
            <pc:sldMk cId="3026926173" sldId="751"/>
            <ac:spMk id="7" creationId="{5DA9B326-14AE-4246-8464-5D99FE0FCF22}"/>
          </ac:spMkLst>
        </pc:spChg>
        <pc:spChg chg="add mod">
          <ac:chgData name="Natanasabapathy, Gautham (The N13Y one)" userId="fe63d060-1482-4339-8e63-dd95b67e2807" providerId="ADAL" clId="{5CBF02EC-16B5-47A4-9CE3-7E48C6B45FB0}" dt="2020-06-30T17:10:57.230" v="184" actId="1076"/>
          <ac:spMkLst>
            <pc:docMk/>
            <pc:sldMk cId="3026926173" sldId="751"/>
            <ac:spMk id="8" creationId="{0892173C-9ABC-4675-B930-9E3E5ECDEE06}"/>
          </ac:spMkLst>
        </pc:spChg>
        <pc:spChg chg="add mod">
          <ac:chgData name="Natanasabapathy, Gautham (The N13Y one)" userId="fe63d060-1482-4339-8e63-dd95b67e2807" providerId="ADAL" clId="{5CBF02EC-16B5-47A4-9CE3-7E48C6B45FB0}" dt="2020-06-30T17:25:10.668" v="1218" actId="14100"/>
          <ac:spMkLst>
            <pc:docMk/>
            <pc:sldMk cId="3026926173" sldId="751"/>
            <ac:spMk id="9" creationId="{D8457FE8-035A-465E-AFDA-AEF182122B06}"/>
          </ac:spMkLst>
        </pc:spChg>
        <pc:spChg chg="add mod">
          <ac:chgData name="Natanasabapathy, Gautham (The N13Y one)" userId="fe63d060-1482-4339-8e63-dd95b67e2807" providerId="ADAL" clId="{5CBF02EC-16B5-47A4-9CE3-7E48C6B45FB0}" dt="2020-06-30T17:25:06.330" v="1217" actId="14100"/>
          <ac:spMkLst>
            <pc:docMk/>
            <pc:sldMk cId="3026926173" sldId="751"/>
            <ac:spMk id="10" creationId="{80E5F31E-EA7B-457A-823A-5AEC0293BEEE}"/>
          </ac:spMkLst>
        </pc:spChg>
        <pc:spChg chg="add mod">
          <ac:chgData name="Natanasabapathy, Gautham (The N13Y one)" userId="fe63d060-1482-4339-8e63-dd95b67e2807" providerId="ADAL" clId="{5CBF02EC-16B5-47A4-9CE3-7E48C6B45FB0}" dt="2020-06-30T17:14:51.004" v="498" actId="14100"/>
          <ac:spMkLst>
            <pc:docMk/>
            <pc:sldMk cId="3026926173" sldId="751"/>
            <ac:spMk id="11" creationId="{A195337A-B3F3-4B97-AF62-BF2A2E98B459}"/>
          </ac:spMkLst>
        </pc:spChg>
        <pc:spChg chg="add mod">
          <ac:chgData name="Natanasabapathy, Gautham (The N13Y one)" userId="fe63d060-1482-4339-8e63-dd95b67e2807" providerId="ADAL" clId="{5CBF02EC-16B5-47A4-9CE3-7E48C6B45FB0}" dt="2020-06-30T17:15:58.849" v="641" actId="14100"/>
          <ac:spMkLst>
            <pc:docMk/>
            <pc:sldMk cId="3026926173" sldId="751"/>
            <ac:spMk id="12" creationId="{BDA95E12-9AF9-4054-A150-871409E1EAE1}"/>
          </ac:spMkLst>
        </pc:spChg>
      </pc:sldChg>
      <pc:sldChg chg="addSp modSp">
        <pc:chgData name="Natanasabapathy, Gautham (The N13Y one)" userId="fe63d060-1482-4339-8e63-dd95b67e2807" providerId="ADAL" clId="{5CBF02EC-16B5-47A4-9CE3-7E48C6B45FB0}" dt="2020-06-30T17:25:57.337" v="1322" actId="20577"/>
        <pc:sldMkLst>
          <pc:docMk/>
          <pc:sldMk cId="2329884733" sldId="752"/>
        </pc:sldMkLst>
        <pc:spChg chg="add mod">
          <ac:chgData name="Natanasabapathy, Gautham (The N13Y one)" userId="fe63d060-1482-4339-8e63-dd95b67e2807" providerId="ADAL" clId="{5CBF02EC-16B5-47A4-9CE3-7E48C6B45FB0}" dt="2020-06-30T17:25:35.056" v="1258" actId="20577"/>
          <ac:spMkLst>
            <pc:docMk/>
            <pc:sldMk cId="2329884733" sldId="752"/>
            <ac:spMk id="8" creationId="{DFDF20A2-AF9D-4C85-9474-E14F6BA7F3DD}"/>
          </ac:spMkLst>
        </pc:spChg>
        <pc:spChg chg="add mod">
          <ac:chgData name="Natanasabapathy, Gautham (The N13Y one)" userId="fe63d060-1482-4339-8e63-dd95b67e2807" providerId="ADAL" clId="{5CBF02EC-16B5-47A4-9CE3-7E48C6B45FB0}" dt="2020-06-30T17:25:57.337" v="1322" actId="20577"/>
          <ac:spMkLst>
            <pc:docMk/>
            <pc:sldMk cId="2329884733" sldId="752"/>
            <ac:spMk id="9" creationId="{1BDF9703-DE39-45F8-A497-D1561E0DFB3F}"/>
          </ac:spMkLst>
        </pc:spChg>
      </pc:sldChg>
      <pc:sldChg chg="addSp modSp">
        <pc:chgData name="Natanasabapathy, Gautham (The N13Y one)" userId="fe63d060-1482-4339-8e63-dd95b67e2807" providerId="ADAL" clId="{5CBF02EC-16B5-47A4-9CE3-7E48C6B45FB0}" dt="2020-06-30T17:30:11.820" v="1485" actId="20577"/>
        <pc:sldMkLst>
          <pc:docMk/>
          <pc:sldMk cId="414386123" sldId="783"/>
        </pc:sldMkLst>
        <pc:spChg chg="add mod">
          <ac:chgData name="Natanasabapathy, Gautham (The N13Y one)" userId="fe63d060-1482-4339-8e63-dd95b67e2807" providerId="ADAL" clId="{5CBF02EC-16B5-47A4-9CE3-7E48C6B45FB0}" dt="2020-06-30T17:30:11.820" v="1485" actId="20577"/>
          <ac:spMkLst>
            <pc:docMk/>
            <pc:sldMk cId="414386123" sldId="783"/>
            <ac:spMk id="5" creationId="{628B4D32-7E72-45E8-87ED-338164DFDF2F}"/>
          </ac:spMkLst>
        </pc:spChg>
        <pc:spChg chg="mod">
          <ac:chgData name="Natanasabapathy, Gautham (The N13Y one)" userId="fe63d060-1482-4339-8e63-dd95b67e2807" providerId="ADAL" clId="{5CBF02EC-16B5-47A4-9CE3-7E48C6B45FB0}" dt="2020-06-30T17:29:42.671" v="1435" actId="179"/>
          <ac:spMkLst>
            <pc:docMk/>
            <pc:sldMk cId="414386123" sldId="783"/>
            <ac:spMk id="1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8/27/2020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+mn-lt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MetricHPE Light" panose="020B0303030202060203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MetricHPE Light" panose="020B0303030202060203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MetricHPE Light" panose="020B0303030202060203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MetricHPE Light" panose="020B0303030202060203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MetricHPE Light" panose="020B0303030202060203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</a:t>
            </a:r>
            <a:r>
              <a:rPr lang="en-US" sz="1100" u="sng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l</a:t>
            </a:r>
            <a:r>
              <a:rPr lang="en-US" sz="11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 of boundaries and equipment constraints that we</a:t>
            </a:r>
            <a:r>
              <a:rPr lang="en-US" sz="1100" u="sng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ren’t tested for the code coverage during R&amp;D Development phase.</a:t>
            </a:r>
          </a:p>
          <a:p>
            <a:endParaRPr lang="en-US" sz="11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Synergy</a:t>
            </a:r>
            <a:r>
              <a:rPr lang="en-US" sz="1400" u="sng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CS750 Solution </a:t>
            </a:r>
            <a:endParaRPr lang="en-US" sz="14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1" indent="-36576">
              <a:buFont typeface="Wingdings" panose="05000000000000000000" pitchFamily="2" charset="2"/>
              <a:buChar char="q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Multiple Logical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Enclosure of 3 Frame each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minimum 6 Frames,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upto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 Frames</a:t>
            </a:r>
          </a:p>
          <a:p>
            <a:pPr marL="228600" lvl="1" indent="-36576">
              <a:buFont typeface="Wingdings" panose="05000000000000000000" pitchFamily="2" charset="2"/>
              <a:buChar char="q"/>
            </a:pP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Logical enclosure comprising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-Frame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CS700</a:t>
            </a:r>
          </a:p>
          <a:p>
            <a:pPr marL="228600" lvl="1" indent="-36576">
              <a:buFont typeface="Wingdings" panose="05000000000000000000" pitchFamily="2" charset="2"/>
              <a:buChar char="q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VMware  6.7 version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1" indent="-36576">
              <a:buFont typeface="Wingdings" panose="05000000000000000000" pitchFamily="2" charset="2"/>
              <a:buChar char="q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CS700 setup with May 2019 recipe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/>
              <a:t>Release notes open</a:t>
            </a:r>
            <a:r>
              <a:rPr lang="en-US" sz="1400" baseline="0"/>
              <a:t> for any late breaking information. On approval, this will turn blue. </a:t>
            </a:r>
          </a:p>
          <a:p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US">
                <a:latin typeface="+mn-lt"/>
              </a:rPr>
              <a:t>SCID</a:t>
            </a:r>
          </a:p>
          <a:p>
            <a:pPr marL="45720" indent="-36576">
              <a:buFontTx/>
              <a:buChar char="-"/>
            </a:pPr>
            <a:r>
              <a:rPr lang="en-US">
                <a:latin typeface="+mn-lt"/>
              </a:rPr>
              <a:t>May 13: </a:t>
            </a:r>
            <a:r>
              <a:rPr lang="en-US" err="1">
                <a:latin typeface="+mn-lt"/>
              </a:rPr>
              <a:t>Refinitiv</a:t>
            </a:r>
            <a:r>
              <a:rPr lang="en-US">
                <a:latin typeface="+mn-lt"/>
              </a:rPr>
              <a:t> order fixes</a:t>
            </a:r>
          </a:p>
          <a:p>
            <a:pPr marL="45720" indent="-36576">
              <a:buFontTx/>
              <a:buChar char="-"/>
            </a:pPr>
            <a:r>
              <a:rPr lang="en-US">
                <a:latin typeface="+mn-lt"/>
              </a:rPr>
              <a:t>May 28: SAP HANA</a:t>
            </a:r>
          </a:p>
          <a:p>
            <a:pPr marL="45720" indent="-36576">
              <a:buFontTx/>
              <a:buChar char="-"/>
            </a:pPr>
            <a:r>
              <a:rPr lang="en-US">
                <a:latin typeface="+mn-lt"/>
              </a:rPr>
              <a:t>May 20: PI-3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2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4.bin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5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7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8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9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0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3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4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5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7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8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0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9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1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0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3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4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3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4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5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6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8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7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8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0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9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0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4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3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4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6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5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8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7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8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0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2" Type="http://schemas.openxmlformats.org/officeDocument/2006/relationships/tags" Target="../tags/tag9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1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2" Type="http://schemas.openxmlformats.org/officeDocument/2006/relationships/tags" Target="../tags/tag93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2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2" Type="http://schemas.openxmlformats.org/officeDocument/2006/relationships/tags" Target="../tags/tag94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3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4188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76302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5411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5450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596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0436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0972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107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73165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4603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7552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6424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820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6272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7315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2661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9423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7863840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6781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2105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4224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214424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05728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6807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58253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Speaker contact information</a:t>
            </a: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00444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9079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27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09624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5812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1132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605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</a:t>
            </a:r>
            <a:br>
              <a:rPr lang="en-US"/>
            </a:br>
            <a:r>
              <a:rPr lang="en-US"/>
              <a:t>two</a:t>
            </a:r>
            <a:r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58098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8105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65819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93D-9D00-450B-AC90-F33862C7F8F3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10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6656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  <a:br>
              <a:rPr lang="en-US"/>
            </a:br>
            <a:r>
              <a:rPr lang="en-US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August 27,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5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August 27,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3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August 27,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6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7095" y="903663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133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63609CC-B9F0-4313-AF68-9B0AEC4281F7}" type="datetime4">
              <a:rPr lang="en-US" smtClean="0">
                <a:solidFill>
                  <a:prstClr val="black"/>
                </a:solidFill>
              </a:rPr>
              <a:pPr/>
              <a:t>August 27,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z="800">
                <a:solidFill>
                  <a:prstClr val="black"/>
                </a:solidFill>
              </a:rPr>
              <a:t>Confidential  –  EG </a:t>
            </a:r>
            <a:r>
              <a:rPr lang="en-US" sz="800">
                <a:solidFill>
                  <a:prstClr val="black"/>
                </a:solidFill>
                <a:latin typeface="Lucida Calligraphy" panose="03010101010101010101" pitchFamily="66" charset="0"/>
                <a:cs typeface="Arial" charset="0"/>
              </a:rPr>
              <a:t>Agile</a:t>
            </a:r>
            <a:r>
              <a:rPr lang="en-US" sz="800">
                <a:solidFill>
                  <a:prstClr val="black"/>
                </a:solidFill>
                <a:latin typeface="HP Simplified" pitchFamily="34" charset="0"/>
                <a:cs typeface="Arial" charset="0"/>
              </a:rPr>
              <a:t>  </a:t>
            </a:r>
            <a:r>
              <a:rPr lang="en-US" sz="800">
                <a:solidFill>
                  <a:prstClr val="black"/>
                </a:solidFill>
              </a:rPr>
              <a:t>Concept Commit Checkpoint Template v3.1 -  Mar 04, 2016</a:t>
            </a:r>
            <a:endParaRPr lang="en-US" sz="800">
              <a:solidFill>
                <a:prstClr val="black"/>
              </a:solidFill>
              <a:latin typeface="HP Simplified" pitchFamily="34" charset="0"/>
              <a:cs typeface="Arial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2" y="6430869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396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7093" y="847050"/>
            <a:ext cx="10822941" cy="3693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33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7094" y="457200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72B6D74-DD33-4E63-8FD0-3DF81AC79CBB}" type="datetime4">
              <a:rPr lang="en-US" smtClean="0">
                <a:solidFill>
                  <a:prstClr val="black"/>
                </a:solidFill>
              </a:rPr>
              <a:pPr/>
              <a:t>August 27,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1" y="6400500"/>
            <a:ext cx="4253799" cy="2369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z="800">
                <a:solidFill>
                  <a:prstClr val="black"/>
                </a:solidFill>
              </a:rPr>
              <a:t>Confidential - </a:t>
            </a:r>
            <a:r>
              <a:rPr lang="en-US" sz="800">
                <a:solidFill>
                  <a:prstClr val="black"/>
                </a:solidFill>
                <a:cs typeface="Arial" charset="0"/>
              </a:rPr>
              <a:t>EG </a:t>
            </a:r>
            <a:r>
              <a:rPr lang="en-US" sz="800">
                <a:solidFill>
                  <a:prstClr val="black"/>
                </a:solidFill>
                <a:latin typeface="Lucida Calligraphy" panose="03010101010101010101" pitchFamily="66" charset="0"/>
                <a:cs typeface="Arial" charset="0"/>
              </a:rPr>
              <a:t>Agile</a:t>
            </a:r>
            <a:r>
              <a:rPr lang="en-US" sz="800">
                <a:solidFill>
                  <a:prstClr val="black"/>
                </a:solidFill>
                <a:cs typeface="Arial" charset="0"/>
              </a:rPr>
              <a:t> Release Planning Checkpoint Template v3.0 -  Nov 20, 2015</a:t>
            </a:r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2" y="6430869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C6C9CA"/>
                </a:solidFill>
              </a:rPr>
              <a:pPr/>
              <a:t>‹#›</a:t>
            </a:fld>
            <a:endParaRPr>
              <a:solidFill>
                <a:srgbClr val="C6C9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404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August 27,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5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" pitchFamily="2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2"/>
            <a:ext cx="10969784" cy="4800599"/>
          </a:xfrm>
        </p:spPr>
        <p:txBody>
          <a:bodyPr/>
          <a:lstStyle>
            <a:lvl1pPr>
              <a:defRPr>
                <a:latin typeface="Metric" pitchFamily="2" charset="0"/>
              </a:defRPr>
            </a:lvl1pPr>
            <a:lvl2pPr>
              <a:defRPr>
                <a:latin typeface="Metric" pitchFamily="2" charset="0"/>
              </a:defRPr>
            </a:lvl2pPr>
            <a:lvl3pPr>
              <a:defRPr>
                <a:latin typeface="Metric" pitchFamily="2" charset="0"/>
              </a:defRPr>
            </a:lvl3pPr>
            <a:lvl4pPr>
              <a:defRPr>
                <a:latin typeface="Metric" pitchFamily="2" charset="0"/>
              </a:defRPr>
            </a:lvl4pPr>
            <a:lvl5pPr>
              <a:defRPr>
                <a:latin typeface="Metric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3" y="6426104"/>
            <a:ext cx="995579" cy="210312"/>
          </a:xfrm>
          <a:prstGeom prst="rect">
            <a:avLst/>
          </a:prstGeom>
        </p:spPr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27, 2020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August 27,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02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5968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2560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8365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8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8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0493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217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  <a:br>
              <a:rPr lang="en-US"/>
            </a:br>
            <a:r>
              <a:rPr lang="en-US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5045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8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8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3796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1992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47029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2895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1648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3654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10286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2591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6962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8652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3874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1851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9103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383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1095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9777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8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15896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1871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2715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4881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1621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7863840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5010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09324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6390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214424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05728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006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79780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Speaker contact information</a:t>
            </a: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99605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7144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4868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3961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71238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62050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448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</a:t>
            </a:r>
            <a:br>
              <a:rPr lang="en-US"/>
            </a:br>
            <a:r>
              <a:rPr lang="en-US"/>
              <a:t>two</a:t>
            </a:r>
            <a:r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5747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7885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29405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93D-9D00-450B-AC90-F33862C7F8F3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126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0313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3619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55943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7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3200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73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81.xml"/><Relationship Id="rId42" Type="http://schemas.openxmlformats.org/officeDocument/2006/relationships/oleObject" Target="../embeddings/oleObject40.bin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80.xml"/><Relationship Id="rId38" Type="http://schemas.openxmlformats.org/officeDocument/2006/relationships/slideLayout" Target="../slideLayouts/slideLayout85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76.xml"/><Relationship Id="rId41" Type="http://schemas.openxmlformats.org/officeDocument/2006/relationships/tags" Target="../tags/tag41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32" Type="http://schemas.openxmlformats.org/officeDocument/2006/relationships/slideLayout" Target="../slideLayouts/slideLayout79.xml"/><Relationship Id="rId37" Type="http://schemas.openxmlformats.org/officeDocument/2006/relationships/slideLayout" Target="../slideLayouts/slideLayout84.xml"/><Relationship Id="rId40" Type="http://schemas.openxmlformats.org/officeDocument/2006/relationships/vmlDrawing" Target="../drawings/vmlDrawing40.vml"/><Relationship Id="rId45" Type="http://schemas.openxmlformats.org/officeDocument/2006/relationships/image" Target="../media/image3.png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5.xml"/><Relationship Id="rId36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31" Type="http://schemas.openxmlformats.org/officeDocument/2006/relationships/slideLayout" Target="../slideLayouts/slideLayout78.xml"/><Relationship Id="rId44" Type="http://schemas.openxmlformats.org/officeDocument/2006/relationships/image" Target="../media/image2.jpe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77.xml"/><Relationship Id="rId35" Type="http://schemas.openxmlformats.org/officeDocument/2006/relationships/slideLayout" Target="../slideLayouts/slideLayout82.xml"/><Relationship Id="rId43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oleObject" Target="../embeddings/oleObject79.bin"/><Relationship Id="rId3" Type="http://schemas.openxmlformats.org/officeDocument/2006/relationships/slideLayout" Target="../slideLayouts/slideLayout88.xml"/><Relationship Id="rId21" Type="http://schemas.openxmlformats.org/officeDocument/2006/relationships/image" Target="../media/image3.png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slideLayout" Target="../slideLayouts/slideLayout87.xml"/><Relationship Id="rId16" Type="http://schemas.openxmlformats.org/officeDocument/2006/relationships/tags" Target="../tags/tag89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86.xml"/><Relationship Id="rId6" Type="http://schemas.openxmlformats.org/officeDocument/2006/relationships/vmlDrawing" Target="../drawings/vmlDrawing79.vml"/><Relationship Id="rId11" Type="http://schemas.openxmlformats.org/officeDocument/2006/relationships/tags" Target="../tags/tag84.xml"/><Relationship Id="rId5" Type="http://schemas.openxmlformats.org/officeDocument/2006/relationships/theme" Target="../theme/theme3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image" Target="../media/image8.emf"/><Relationship Id="rId4" Type="http://schemas.openxmlformats.org/officeDocument/2006/relationships/slideLayout" Target="../slideLayouts/slideLayout89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6249148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think-cell Slide" r:id="rId51" imgW="473" imgH="476" progId="TCLayout.ActiveDocument.1">
                  <p:embed/>
                </p:oleObj>
              </mc:Choice>
              <mc:Fallback>
                <p:oleObj name="think-cell Slide" r:id="rId51" imgW="473" imgH="47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3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5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54"/>
                </a:buBlip>
              </a:pPr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8" r:id="rId38"/>
    <p:sldLayoutId id="2147483743" r:id="rId39"/>
    <p:sldLayoutId id="2147483744" r:id="rId40"/>
    <p:sldLayoutId id="2147483745" r:id="rId41"/>
    <p:sldLayoutId id="2147483746" r:id="rId42"/>
    <p:sldLayoutId id="2147483758" r:id="rId43"/>
    <p:sldLayoutId id="2147483761" r:id="rId44"/>
    <p:sldLayoutId id="2147483762" r:id="rId45"/>
    <p:sldLayoutId id="2147483772" r:id="rId46"/>
    <p:sldLayoutId id="214748377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1088418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5" name="think-cell Slide" r:id="rId42" imgW="473" imgH="476" progId="TCLayout.ActiveDocument.1">
                  <p:embed/>
                </p:oleObj>
              </mc:Choice>
              <mc:Fallback>
                <p:oleObj name="think-cell Slide" r:id="rId42" imgW="473" imgH="47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4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45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45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86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737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468555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1" name="think-cell Slide" r:id="rId18" imgW="384" imgH="384" progId="TCLayout.ActiveDocument.1">
                  <p:embed/>
                </p:oleObj>
              </mc:Choice>
              <mc:Fallback>
                <p:oleObj name="think-cell Slide" r:id="rId18" imgW="384" imgH="38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20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21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1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grpSp>
        <p:nvGrpSpPr>
          <p:cNvPr id="8" name="Harvey 8" hidden="1"/>
          <p:cNvGrpSpPr>
            <a:grpSpLocks/>
          </p:cNvGrpSpPr>
          <p:nvPr userDrawn="1">
            <p:custDataLst>
              <p:tags r:id="rId8"/>
            </p:custDataLst>
          </p:nvPr>
        </p:nvGrpSpPr>
        <p:grpSpPr>
          <a:xfrm>
            <a:off x="12319000" y="0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9" name="Harvey 0/8 [0]" hidden="1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Harvey 1/8 [1]" hidden="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Harvey 2/8 [2]" hidden="1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Harvey 3/8 [3]" hidden="1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Harvey 4/8 [4]" hidden="1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Harvey 5/8 [5]" hidden="1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Harvey 6/8 [6]" hidden="1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Harvey 7/8 [7]" hidden="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Harvey 8/8 [8]" hidden="1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2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Lucida Calligraphy"/>
              </a:rPr>
              <a:t>Agile</a:t>
            </a:r>
            <a:r>
              <a:rPr lang="en-US" sz="2800" dirty="0">
                <a:latin typeface="MetricHPE Black"/>
              </a:rPr>
              <a:t> Product Release Grant (</a:t>
            </a:r>
            <a:r>
              <a:rPr lang="en-US" sz="2800" dirty="0">
                <a:solidFill>
                  <a:srgbClr val="00A982"/>
                </a:solidFill>
                <a:latin typeface="MetricHPE Black"/>
              </a:rPr>
              <a:t>PRG</a:t>
            </a:r>
            <a:r>
              <a:rPr lang="en-US" sz="2800" dirty="0">
                <a:latin typeface="MetricHPE Black"/>
              </a:rPr>
              <a:t>) Checkpoint</a:t>
            </a:r>
            <a:br>
              <a:rPr lang="en-US" sz="2800" dirty="0"/>
            </a:br>
            <a:r>
              <a:rPr lang="en-US" sz="2800" dirty="0">
                <a:solidFill>
                  <a:srgbClr val="01A982"/>
                </a:solidFill>
                <a:latin typeface="MetricHPE Black"/>
              </a:rPr>
              <a:t>SSD Selector in Azure – v1</a:t>
            </a:r>
            <a:endParaRPr lang="en-US" dirty="0">
              <a:latin typeface="MetricHPE Black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 </a:t>
            </a:r>
            <a:r>
              <a:rPr lang="en-US" sz="2000" i="1"/>
              <a:t>(HPE Confidential)</a:t>
            </a:r>
            <a:endParaRPr lang="en-US" sz="20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latin typeface="MetricHPE Light"/>
              </a:rPr>
              <a:t>Date: 3/Aug/2020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MetricHPE Light"/>
              </a:rPr>
              <a:t>Document Rev:  v1.0</a:t>
            </a: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12" name="TextBox 15"/>
          <p:cNvSpPr txBox="1"/>
          <p:nvPr/>
        </p:nvSpPr>
        <p:spPr>
          <a:xfrm>
            <a:off x="9426067" y="4522771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9pPr>
          </a:lstStyle>
          <a:p>
            <a:r>
              <a:rPr lang="en-US" sz="800" b="1">
                <a:solidFill>
                  <a:prstClr val="black"/>
                </a:solidFill>
                <a:latin typeface="Arial" panose="020B0604020202020204"/>
              </a:rPr>
              <a:t>EG</a:t>
            </a:r>
            <a:r>
              <a:rPr lang="en-US" sz="800" b="1">
                <a:solidFill>
                  <a:prstClr val="black"/>
                </a:solidFill>
                <a:latin typeface="HP Simplified" pitchFamily="34" charset="0"/>
              </a:rPr>
              <a:t> </a:t>
            </a:r>
            <a:r>
              <a:rPr lang="en-US" sz="800" b="1">
                <a:solidFill>
                  <a:prstClr val="black"/>
                </a:solidFill>
                <a:latin typeface="Lucida Calligraphy" panose="03010101010101010101" pitchFamily="66" charset="0"/>
              </a:rPr>
              <a:t>Agile </a:t>
            </a:r>
            <a:r>
              <a:rPr lang="en-US" sz="800" b="1">
                <a:solidFill>
                  <a:prstClr val="black"/>
                </a:solidFill>
                <a:latin typeface="Arial" panose="020B0604020202020204"/>
              </a:rPr>
              <a:t>PDP</a:t>
            </a:r>
          </a:p>
        </p:txBody>
      </p:sp>
      <p:sp>
        <p:nvSpPr>
          <p:cNvPr id="15" name="Footer Placeholder 1"/>
          <p:cNvSpPr txBox="1">
            <a:spLocks/>
          </p:cNvSpPr>
          <p:nvPr/>
        </p:nvSpPr>
        <p:spPr>
          <a:xfrm>
            <a:off x="7848602" y="5972035"/>
            <a:ext cx="4241007" cy="7051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Confidential  –  EG Agile Release Planning Checkpoint Template v5.0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93" y="4744176"/>
            <a:ext cx="3496508" cy="894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5326" y="566777"/>
            <a:ext cx="4163920" cy="6347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1"/>
          <a:stretch/>
        </p:blipFill>
        <p:spPr>
          <a:xfrm>
            <a:off x="10028650" y="467335"/>
            <a:ext cx="1357480" cy="1059807"/>
          </a:xfrm>
          <a:prstGeom prst="rect">
            <a:avLst/>
          </a:prstGeom>
        </p:spPr>
      </p:pic>
      <p:sp>
        <p:nvSpPr>
          <p:cNvPr id="19" name="Text Box 20"/>
          <p:cNvSpPr txBox="1">
            <a:spLocks noChangeArrowheads="1"/>
          </p:cNvSpPr>
          <p:nvPr/>
        </p:nvSpPr>
        <p:spPr bwMode="gray">
          <a:xfrm>
            <a:off x="8554490" y="4030881"/>
            <a:ext cx="84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</a:pPr>
            <a:r>
              <a:rPr lang="en-US" sz="700" i="1">
                <a:latin typeface="+mj-lt"/>
              </a:rPr>
              <a:t>SIR/PRG</a:t>
            </a:r>
          </a:p>
          <a:p>
            <a:pPr eaLnBrk="0" hangingPunct="0">
              <a:spcBef>
                <a:spcPts val="0"/>
              </a:spcBef>
            </a:pPr>
            <a:r>
              <a:rPr lang="en-US" sz="700" i="1">
                <a:latin typeface="+mj-lt"/>
              </a:rPr>
              <a:t>Checkpoint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gray">
          <a:xfrm flipV="1">
            <a:off x="8920677" y="4324333"/>
            <a:ext cx="134337" cy="194294"/>
          </a:xfrm>
          <a:prstGeom prst="upArrow">
            <a:avLst>
              <a:gd name="adj1" fmla="val 50000"/>
              <a:gd name="adj2" fmla="val 91576"/>
            </a:avLst>
          </a:prstGeom>
          <a:solidFill>
            <a:srgbClr val="00B388"/>
          </a:soli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ot="10800000" vert="eaVert" wrap="none" anchor="ctr"/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991600" y="4585815"/>
            <a:ext cx="0" cy="6719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9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Deferred Defects List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10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CA519A-4045-4FA0-9074-BC9D91109EC8}"/>
              </a:ext>
            </a:extLst>
          </p:cNvPr>
          <p:cNvGraphicFramePr>
            <a:graphicFrameLocks noGrp="1"/>
          </p:cNvGraphicFramePr>
          <p:nvPr/>
        </p:nvGraphicFramePr>
        <p:xfrm>
          <a:off x="389696" y="1081010"/>
          <a:ext cx="10710780" cy="230375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964286">
                  <a:extLst>
                    <a:ext uri="{9D8B030D-6E8A-4147-A177-3AD203B41FA5}">
                      <a16:colId xmlns:a16="http://schemas.microsoft.com/office/drawing/2014/main" val="133123245"/>
                    </a:ext>
                  </a:extLst>
                </a:gridCol>
                <a:gridCol w="2553644">
                  <a:extLst>
                    <a:ext uri="{9D8B030D-6E8A-4147-A177-3AD203B41FA5}">
                      <a16:colId xmlns:a16="http://schemas.microsoft.com/office/drawing/2014/main" val="3396853188"/>
                    </a:ext>
                  </a:extLst>
                </a:gridCol>
                <a:gridCol w="782524">
                  <a:extLst>
                    <a:ext uri="{9D8B030D-6E8A-4147-A177-3AD203B41FA5}">
                      <a16:colId xmlns:a16="http://schemas.microsoft.com/office/drawing/2014/main" val="2992994773"/>
                    </a:ext>
                  </a:extLst>
                </a:gridCol>
                <a:gridCol w="2485831">
                  <a:extLst>
                    <a:ext uri="{9D8B030D-6E8A-4147-A177-3AD203B41FA5}">
                      <a16:colId xmlns:a16="http://schemas.microsoft.com/office/drawing/2014/main" val="211924885"/>
                    </a:ext>
                  </a:extLst>
                </a:gridCol>
                <a:gridCol w="1924244">
                  <a:extLst>
                    <a:ext uri="{9D8B030D-6E8A-4147-A177-3AD203B41FA5}">
                      <a16:colId xmlns:a16="http://schemas.microsoft.com/office/drawing/2014/main" val="3770419361"/>
                    </a:ext>
                  </a:extLst>
                </a:gridCol>
                <a:gridCol w="2000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8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Jira 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Impact/Justification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Workaround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Proposal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64265323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6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HP Simplified" pitchFamily="34" charset="0"/>
              </a:rPr>
              <a:t>Core Team &amp; Stakeholder approval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5901865"/>
              </p:ext>
            </p:extLst>
          </p:nvPr>
        </p:nvGraphicFramePr>
        <p:xfrm>
          <a:off x="389696" y="1237221"/>
          <a:ext cx="8890853" cy="20815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2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+mj-lt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+mj-lt"/>
                        </a:rPr>
                        <a:t>Role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+mj-lt"/>
                        </a:rPr>
                        <a:t>PRG 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latin typeface="+mj-lt"/>
                        </a:rPr>
                        <a:t>Signoff</a:t>
                      </a:r>
                    </a:p>
                    <a:p>
                      <a:pPr>
                        <a:buNone/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latin typeface="+mj-lt"/>
                        </a:rPr>
                        <a:t>Date :  21/Aug/2020</a:t>
                      </a:r>
                      <a:endParaRPr lang="en-US" sz="1500" strike="noStrike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51">
                <a:tc>
                  <a:txBody>
                    <a:bodyPr/>
                    <a:lstStyle/>
                    <a:p>
                      <a:r>
                        <a:rPr lang="en-GB" sz="1400" baseline="0" dirty="0">
                          <a:latin typeface="+mn-lt"/>
                        </a:rPr>
                        <a:t>Lissette Cruz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Product Management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51">
                <a:tc>
                  <a:txBody>
                    <a:bodyPr/>
                    <a:lstStyle/>
                    <a:p>
                      <a:r>
                        <a:rPr lang="en-GB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Nathalie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Marketing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n-lt"/>
                        </a:rPr>
                        <a:t>Gomes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Program Management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dirty="0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CI/CD – Metrics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7916"/>
              </p:ext>
            </p:extLst>
          </p:nvPr>
        </p:nvGraphicFramePr>
        <p:xfrm>
          <a:off x="389696" y="1965595"/>
          <a:ext cx="5953047" cy="2479585"/>
        </p:xfrm>
        <a:graphic>
          <a:graphicData uri="http://schemas.openxmlformats.org/drawingml/2006/table">
            <a:tbl>
              <a:tblPr/>
              <a:tblGrid>
                <a:gridCol w="210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33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Feature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Set1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Feature Set2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Product Set1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CI/CD cycles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Epic *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Stories**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Tests Overhead (</a:t>
                      </a: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Manual Tests Overhead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9696" y="1256223"/>
            <a:ext cx="6323161" cy="55322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Features and EPICs &amp; Stories delivered through this CI/CD release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406" y="4662692"/>
            <a:ext cx="4073796" cy="8338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/>
              <a:t>Notes: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400"/>
              <a:t>* includes fully completed EPICs only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400"/>
              <a:t>** Stories that are part of partially completed EPICs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Exec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etricHPE Light"/>
              </a:rPr>
              <a:t>What is the Product/Solution or Release features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MetricHPE Ligh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etricHPE Light"/>
              </a:rPr>
              <a:t>SSD Selector v1 with the following features &amp; products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MetricHPE Light"/>
              </a:rPr>
              <a:t>SSD Selector delivered as SaaS in Azure cloud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Mainstream SKU Segmentation</a:t>
            </a:r>
            <a:endParaRPr lang="en-US" sz="1600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Portfolio alignment update - new swim lanes</a:t>
            </a:r>
            <a:endParaRPr lang="en-US" sz="1600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New workload category - Very Read Optimized (VRO)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New Interface categories – Value SAS and three different sub segments of NVMe. 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etricHPE Light"/>
              </a:rPr>
              <a:t>HPE VGB products in the release scope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NVMe Mixed Use Solid State Drives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NVMe Read Intensive Solid State Drives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SAS Write Intensive Solid State Drives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SAS Mixed Use Solid State Drives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SAS Read Intensive Solid State Drives</a:t>
            </a:r>
            <a:endParaRPr lang="en-US" sz="1600" dirty="0">
              <a:latin typeface="MetricHPE Ligh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MetricHPE Light"/>
              </a:rPr>
              <a:t>Mainstream SKUs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700" b="1" dirty="0"/>
              <a:t>Release Status</a:t>
            </a:r>
          </a:p>
          <a:p>
            <a:r>
              <a:rPr lang="en-US" sz="1700" dirty="0">
                <a:latin typeface="MetricHPE Light"/>
              </a:rPr>
              <a:t>Internal QA &amp; Regression cycle – day by day slip (on 8/21)</a:t>
            </a:r>
          </a:p>
          <a:p>
            <a:r>
              <a:rPr lang="en-US" sz="1700" dirty="0">
                <a:latin typeface="MetricHPE Light"/>
              </a:rPr>
              <a:t>UAT completed and sign-off – beta released on 8/17</a:t>
            </a:r>
            <a:endParaRPr lang="en-US" sz="1700" dirty="0"/>
          </a:p>
          <a:p>
            <a:r>
              <a:rPr lang="en-US" sz="1700" dirty="0">
                <a:latin typeface="MetricHPE Light"/>
              </a:rPr>
              <a:t>Beta feedback implemented and signed-off</a:t>
            </a:r>
          </a:p>
          <a:p>
            <a:pPr lvl="1"/>
            <a:r>
              <a:rPr lang="en-US" sz="1500" dirty="0">
                <a:latin typeface="MetricHPE Light"/>
              </a:rPr>
              <a:t>Feedback on search item</a:t>
            </a:r>
          </a:p>
          <a:p>
            <a:r>
              <a:rPr lang="en-US" sz="1700" dirty="0">
                <a:latin typeface="MetricHPE Light"/>
              </a:rPr>
              <a:t>User documentation ready for release – V1 guide released to Lissette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Key Target Dates</a:t>
            </a:r>
          </a:p>
          <a:p>
            <a:r>
              <a:rPr lang="en-US" sz="1700" dirty="0"/>
              <a:t>ARP checkpoint : 10-Jul-2020</a:t>
            </a:r>
          </a:p>
          <a:p>
            <a:r>
              <a:rPr lang="en-US" sz="1700" dirty="0"/>
              <a:t>Release (PRG) checkpoint : 21-Aug-2020</a:t>
            </a:r>
          </a:p>
          <a:p>
            <a:r>
              <a:rPr lang="en-US" sz="1700" dirty="0"/>
              <a:t>CTR/Deploy to Production: 24-Aug-2020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700" b="1" dirty="0"/>
              <a:t>Key Dependencies and Risks</a:t>
            </a:r>
          </a:p>
          <a:p>
            <a:r>
              <a:rPr lang="en-US" sz="1700" dirty="0"/>
              <a:t>None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5656" y="387449"/>
            <a:ext cx="1516743" cy="4270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 lIns="18288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Lissette, Gomes</a:t>
            </a:r>
          </a:p>
        </p:txBody>
      </p:sp>
    </p:spTree>
    <p:extLst>
      <p:ext uri="{BB962C8B-B14F-4D97-AF65-F5344CB8AC3E}">
        <p14:creationId xmlns:p14="http://schemas.microsoft.com/office/powerpoint/2010/main" val="34240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Development &amp; QA Update</a:t>
            </a:r>
          </a:p>
        </p:txBody>
      </p:sp>
    </p:spTree>
    <p:extLst>
      <p:ext uri="{BB962C8B-B14F-4D97-AF65-F5344CB8AC3E}">
        <p14:creationId xmlns:p14="http://schemas.microsoft.com/office/powerpoint/2010/main" val="22270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Prioritized Feature List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9"/>
          </p:nvPr>
        </p:nvSpPr>
        <p:spPr>
          <a:prstGeom prst="rect">
            <a:avLst/>
          </a:prstGeom>
        </p:spPr>
        <p:txBody>
          <a:bodyPr/>
          <a:lstStyle/>
          <a:p>
            <a:fld id="{ACD958E1-F99A-4A67-92A6-CC1530CD0CA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26819"/>
              </p:ext>
            </p:extLst>
          </p:nvPr>
        </p:nvGraphicFramePr>
        <p:xfrm>
          <a:off x="408978" y="949646"/>
          <a:ext cx="10793878" cy="452102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824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EPIC</a:t>
                      </a:r>
                    </a:p>
                  </a:txBody>
                  <a:tcPr marL="61246" marR="61246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6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/ Epic Description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FC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S1 - Mainstream/ Non-Mainstream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S2 - For the user, provide an option to search SSD by server type,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S3 - For the user, provide simplified UX experience with minimal clicks and reduced navigations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S4 - For the user, provide output of the tool to be exported in Excel format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S5 - For the user, provide visual representation of the output through graphical representation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S6 - Remove Recommended/Extended as that initiative is no longer being supported.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S7- Update the portfolio alignment slide to add our new swim lanes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S8 - Change the workload categories from 3 to 4 - Very Read Optimized (VRO)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S9 - Update the interfaces categories as well (add Value SAS, add three different sub segments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etc.)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S10 - Remove Mezzanine Card from facets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25657" y="387449"/>
            <a:ext cx="4572000" cy="4270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 lIns="18288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Copy from features tab in the plan spreadsheet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9357" y="6048530"/>
            <a:ext cx="228540" cy="2285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6129" y="6061397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Completed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483" y="6356266"/>
            <a:ext cx="228540" cy="2285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4255" y="6369133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On Track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4856" y="6050382"/>
            <a:ext cx="228540" cy="2285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1628" y="6063249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At risk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4856" y="6351279"/>
            <a:ext cx="228540" cy="2285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1628" y="6364146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339060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Prioritized Feature List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9"/>
          </p:nvPr>
        </p:nvSpPr>
        <p:spPr>
          <a:prstGeom prst="rect">
            <a:avLst/>
          </a:prstGeom>
        </p:spPr>
        <p:txBody>
          <a:bodyPr/>
          <a:lstStyle/>
          <a:p>
            <a:fld id="{ACD958E1-F99A-4A67-92A6-CC1530CD0CA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37160"/>
              </p:ext>
            </p:extLst>
          </p:nvPr>
        </p:nvGraphicFramePr>
        <p:xfrm>
          <a:off x="408978" y="949646"/>
          <a:ext cx="10793877" cy="478991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824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EPIC</a:t>
                      </a:r>
                    </a:p>
                  </a:txBody>
                  <a:tcPr marL="61246" marR="61246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Story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600" b="0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/ Epic Description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FC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QA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S11 - Implement all SSDs for DL385 Gen10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S12 - Implement all SSDs for Synergy Gen10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S13 - Implement all SSDs from Quartz NPI Launch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S14 - Implement all SSDs from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Kyanite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NPI Launch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S15 - Implement all SSDs for Gen10 Plus Servers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25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25657" y="387449"/>
            <a:ext cx="4572000" cy="4270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 lIns="18288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Copy from features tab in the plan spreadsheet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9357" y="6048530"/>
            <a:ext cx="228540" cy="2285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6129" y="6061397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Completed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483" y="6356266"/>
            <a:ext cx="228540" cy="2285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4255" y="6369133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On Track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4856" y="6050382"/>
            <a:ext cx="228540" cy="2285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1628" y="6063249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At risk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4856" y="6351279"/>
            <a:ext cx="228540" cy="2285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1628" y="6364146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90348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Defect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dirty="0" smtClean="0">
                <a:solidFill>
                  <a:srgbClr val="5F7A76"/>
                </a:solidFill>
              </a:rPr>
              <a:pPr/>
              <a:t>6</a:t>
            </a:fld>
            <a:endParaRPr lang="en-US" dirty="0">
              <a:solidFill>
                <a:srgbClr val="5F7A76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16231"/>
              </p:ext>
            </p:extLst>
          </p:nvPr>
        </p:nvGraphicFramePr>
        <p:xfrm>
          <a:off x="2028092" y="1629508"/>
          <a:ext cx="7725076" cy="2237361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15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6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Severity 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Medium 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Low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7495" marR="7495" marT="749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Deferred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63930"/>
              </p:ext>
            </p:extLst>
          </p:nvPr>
        </p:nvGraphicFramePr>
        <p:xfrm>
          <a:off x="2022003" y="4064450"/>
          <a:ext cx="7725076" cy="2237361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15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6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Severity 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Medium 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Low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New/Open</a:t>
                      </a:r>
                    </a:p>
                  </a:txBody>
                  <a:tcPr marL="7495" marR="7495" marT="749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95" marR="7495" marT="749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95" marR="7495" marT="749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99" y="484357"/>
            <a:ext cx="10967086" cy="315179"/>
          </a:xfrm>
        </p:spPr>
        <p:txBody>
          <a:bodyPr/>
          <a:lstStyle/>
          <a:p>
            <a:r>
              <a:rPr lang="en-US" dirty="0"/>
              <a:t>Quality Dashboard – Release Criteria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7480124" y="6430234"/>
            <a:ext cx="3479274" cy="20618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7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670025"/>
              </p:ext>
            </p:extLst>
          </p:nvPr>
        </p:nvGraphicFramePr>
        <p:xfrm>
          <a:off x="384899" y="1083131"/>
          <a:ext cx="7659171" cy="45864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7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1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Category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Overall Status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+mn-lt"/>
                        </a:rPr>
                        <a:t>Integration Test Completeness</a:t>
                      </a:r>
                      <a:endParaRPr lang="en-US" sz="1200" dirty="0">
                        <a:solidFill>
                          <a:srgbClr val="FF00FF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baseline="0" dirty="0">
                          <a:latin typeface="+mn-lt"/>
                        </a:rPr>
                        <a:t>5 Issues completed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Functional Completeness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baseline="0" dirty="0">
                          <a:latin typeface="+mn-lt"/>
                        </a:rPr>
                        <a:t>S12 – S15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U</a:t>
                      </a:r>
                      <a:r>
                        <a:rPr lang="en-US" sz="1200" baseline="0" dirty="0">
                          <a:latin typeface="+mn-lt"/>
                        </a:rPr>
                        <a:t>nit Tests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baseline="0" dirty="0">
                          <a:latin typeface="+mn-lt"/>
                        </a:rPr>
                        <a:t>S12 – S15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Defects Containment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strike="noStrike" baseline="0" dirty="0">
                          <a:latin typeface="+mn-lt"/>
                        </a:rPr>
                        <a:t>1 Slider perf issue fixed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No regression issues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200" strike="noStrike" baseline="0" dirty="0"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Deployment and update testing for online tools 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(Deployment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to production readiness)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strike="noStrike" baseline="0" dirty="0">
                          <a:latin typeface="+mn-lt"/>
                        </a:rPr>
                        <a:t>Prashant to test further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Non-Functional [Performance/Scalability]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Browser Compatibility Testing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baseline="0" dirty="0">
                          <a:latin typeface="+mn-lt"/>
                        </a:rPr>
                        <a:t>Testing completed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User Documentation </a:t>
                      </a:r>
                      <a:endParaRPr lang="en-US" sz="1200" dirty="0">
                        <a:solidFill>
                          <a:srgbClr val="FF00FF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Review with Open Source Review Board (OSRB)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Code Quality &amp; Security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07" y="461178"/>
            <a:ext cx="10969945" cy="318964"/>
          </a:xfrm>
        </p:spPr>
        <p:txBody>
          <a:bodyPr/>
          <a:lstStyle/>
          <a:p>
            <a:r>
              <a:rPr lang="en-US" dirty="0">
                <a:solidFill>
                  <a:srgbClr val="00B08A"/>
                </a:solidFill>
              </a:rPr>
              <a:t>SSD Selector </a:t>
            </a:r>
            <a:r>
              <a:rPr lang="en-US" dirty="0"/>
              <a:t>– Test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" y="6553200"/>
            <a:ext cx="384015" cy="241772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8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43DC47-1956-457C-8132-D06FD6FA3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89919"/>
              </p:ext>
            </p:extLst>
          </p:nvPr>
        </p:nvGraphicFramePr>
        <p:xfrm>
          <a:off x="344407" y="1110634"/>
          <a:ext cx="11147130" cy="5038382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4670279">
                  <a:extLst>
                    <a:ext uri="{9D8B030D-6E8A-4147-A177-3AD203B41FA5}">
                      <a16:colId xmlns:a16="http://schemas.microsoft.com/office/drawing/2014/main" val="1108052658"/>
                    </a:ext>
                  </a:extLst>
                </a:gridCol>
                <a:gridCol w="876881">
                  <a:extLst>
                    <a:ext uri="{9D8B030D-6E8A-4147-A177-3AD203B41FA5}">
                      <a16:colId xmlns:a16="http://schemas.microsoft.com/office/drawing/2014/main" val="4082942981"/>
                    </a:ext>
                  </a:extLst>
                </a:gridCol>
                <a:gridCol w="788617">
                  <a:extLst>
                    <a:ext uri="{9D8B030D-6E8A-4147-A177-3AD203B41FA5}">
                      <a16:colId xmlns:a16="http://schemas.microsoft.com/office/drawing/2014/main" val="1682103193"/>
                    </a:ext>
                  </a:extLst>
                </a:gridCol>
                <a:gridCol w="788617">
                  <a:extLst>
                    <a:ext uri="{9D8B030D-6E8A-4147-A177-3AD203B41FA5}">
                      <a16:colId xmlns:a16="http://schemas.microsoft.com/office/drawing/2014/main" val="916039921"/>
                    </a:ext>
                  </a:extLst>
                </a:gridCol>
                <a:gridCol w="788617">
                  <a:extLst>
                    <a:ext uri="{9D8B030D-6E8A-4147-A177-3AD203B41FA5}">
                      <a16:colId xmlns:a16="http://schemas.microsoft.com/office/drawing/2014/main" val="1281080001"/>
                    </a:ext>
                  </a:extLst>
                </a:gridCol>
                <a:gridCol w="788617">
                  <a:extLst>
                    <a:ext uri="{9D8B030D-6E8A-4147-A177-3AD203B41FA5}">
                      <a16:colId xmlns:a16="http://schemas.microsoft.com/office/drawing/2014/main" val="1603916134"/>
                    </a:ext>
                  </a:extLst>
                </a:gridCol>
                <a:gridCol w="2445502">
                  <a:extLst>
                    <a:ext uri="{9D8B030D-6E8A-4147-A177-3AD203B41FA5}">
                      <a16:colId xmlns:a16="http://schemas.microsoft.com/office/drawing/2014/main" val="3699254096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Module /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# of Test cases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Passed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Failed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Not Run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Blocked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Remarks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56141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Component / Category / Subsystem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l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extLst>
                  <a:ext uri="{0D108BD9-81ED-4DB2-BD59-A6C34878D82A}">
                    <a16:rowId xmlns:a16="http://schemas.microsoft.com/office/drawing/2014/main" val="313727882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Selector Tool Features Test Cases - Category1 </a:t>
                      </a:r>
                    </a:p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(Homepage, Workload, SSD type, SSD Server Type and Capacity)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baseline="0" dirty="0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baseline="0" dirty="0">
                          <a:effectLst/>
                          <a:latin typeface="+mn-lt"/>
                        </a:rPr>
                        <a:t>Search Icon in Home Page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688907263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Selector Tool Features Test Cases – Category2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(Interface, Form Factor and Mainstream)</a:t>
                      </a:r>
                    </a:p>
                    <a:p>
                      <a:pPr lvl="0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baseline="0" dirty="0">
                        <a:effectLst/>
                        <a:latin typeface="+mn-lt"/>
                      </a:endParaRPr>
                    </a:p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Selector Tool Features Test Cases – Category3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(Results)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Product Coverage Test Cases – Synergy Gen10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3969021531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Product Coverage Test Cases – NPIs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Launches (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Kynaite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Quartz)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Product Coverage Test Cases – All Gen10+ Servers, DL385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Gen10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Application Performance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and Scaling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Regression Test Cases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the Home Page, Search Icon is not there.</a:t>
                      </a: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45002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8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OPEN Defects List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9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CA519A-4045-4FA0-9074-BC9D91109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45782"/>
              </p:ext>
            </p:extLst>
          </p:nvPr>
        </p:nvGraphicFramePr>
        <p:xfrm>
          <a:off x="389696" y="1081010"/>
          <a:ext cx="10474247" cy="143282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964286">
                  <a:extLst>
                    <a:ext uri="{9D8B030D-6E8A-4147-A177-3AD203B41FA5}">
                      <a16:colId xmlns:a16="http://schemas.microsoft.com/office/drawing/2014/main" val="133123245"/>
                    </a:ext>
                  </a:extLst>
                </a:gridCol>
                <a:gridCol w="1019104">
                  <a:extLst>
                    <a:ext uri="{9D8B030D-6E8A-4147-A177-3AD203B41FA5}">
                      <a16:colId xmlns:a16="http://schemas.microsoft.com/office/drawing/2014/main" val="3396853188"/>
                    </a:ext>
                  </a:extLst>
                </a:gridCol>
                <a:gridCol w="6930571">
                  <a:extLst>
                    <a:ext uri="{9D8B030D-6E8A-4147-A177-3AD203B41FA5}">
                      <a16:colId xmlns:a16="http://schemas.microsoft.com/office/drawing/2014/main" val="2992994773"/>
                    </a:ext>
                  </a:extLst>
                </a:gridCol>
                <a:gridCol w="1560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8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64265323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SSDV1.1_159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Medium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In the Home Page, Search Icon is not there.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Open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algn="l" fontAlgn="t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2145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3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THINKCELLPRESENTATIONDONOTDELETE" val="&lt;?xml version=&quot;1.0&quot; encoding=&quot;UTF-16&quot; standalone=&quot;yes&quot;?&gt;&lt;root reqver=&quot;25060&quot;&gt;&lt;version val=&quot;2829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8&quot; Source=&quot;Harvey 8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0/8 [0]&quot; Source=&quot;Harvey 8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1/8 [1]&quot; Source=&quot;Harvey 8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2/8 [2]&quot; Source=&quot;Harvey 8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3/8 [3]&quot; Source=&quot;Harvey 8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4/8 [4]&quot; Source=&quot;Harvey 8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5/8 [5]&quot; Source=&quot;Harvey 8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6/8 [6]&quot; Source=&quot;Harvey 8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7/8 [7]&quot; Source=&quot;Harvey 8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8/8 [8]&quot; Source=&quot;Harvey 8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solidFill>
            <a:schemeClr val="accent1"/>
          </a:solidFill>
          <a:miter lim="800000"/>
        </a:ln>
      </a:spPr>
      <a:bodyPr wrap="square" lIns="182880" tIns="182880" rIns="182880" bIns="182880" rtlCol="0">
        <a:noAutofit/>
      </a:bodyPr>
      <a:lstStyle>
        <a:defPPr>
          <a:lnSpc>
            <a:spcPct val="90000"/>
          </a:lnSpc>
          <a:spcBef>
            <a:spcPts val="400"/>
          </a:spcBef>
          <a:defRPr dirty="0"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6" id="{915D7471-45D9-49D9-B21C-ED279F5A70BE}" vid="{155F1C2B-79FB-417F-8EDF-2935430F0B97}"/>
    </a:ext>
  </a:extLst>
</a:theme>
</file>

<file path=ppt/theme/theme2.xml><?xml version="1.0" encoding="utf-8"?>
<a:theme xmlns:a="http://schemas.openxmlformats.org/drawingml/2006/main" name="1_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solidFill>
            <a:schemeClr val="accent1"/>
          </a:solidFill>
          <a:miter lim="800000"/>
        </a:ln>
      </a:spPr>
      <a:bodyPr wrap="square" lIns="182880" tIns="182880" rIns="182880" bIns="182880" rtlCol="0">
        <a:noAutofit/>
      </a:bodyPr>
      <a:lstStyle>
        <a:defPPr>
          <a:lnSpc>
            <a:spcPct val="90000"/>
          </a:lnSpc>
          <a:spcBef>
            <a:spcPts val="400"/>
          </a:spcBef>
          <a:defRPr dirty="0"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6" id="{915D7471-45D9-49D9-B21C-ED279F5A70BE}" vid="{155F1C2B-79FB-417F-8EDF-2935430F0B97}"/>
    </a:ext>
  </a:extLst>
</a:theme>
</file>

<file path=ppt/theme/theme3.xml><?xml version="1.0" encoding="utf-8"?>
<a:theme xmlns:a="http://schemas.openxmlformats.org/drawingml/2006/main" name="2_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solidFill>
            <a:schemeClr val="accent1"/>
          </a:solidFill>
          <a:miter lim="800000"/>
        </a:ln>
      </a:spPr>
      <a:bodyPr wrap="square" lIns="182880" tIns="182880" rIns="182880" bIns="182880" rtlCol="0">
        <a:noAutofit/>
      </a:bodyPr>
      <a:lstStyle>
        <a:defPPr>
          <a:lnSpc>
            <a:spcPct val="90000"/>
          </a:lnSpc>
          <a:spcBef>
            <a:spcPts val="400"/>
          </a:spcBef>
          <a:defRPr dirty="0"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3F13EFEA-E700-49A8-A141-CEC003F9713F}" vid="{1AC3D9A8-487E-4BB2-A872-B6E73E322E10}"/>
    </a:ext>
  </a:extLst>
</a:theme>
</file>

<file path=ppt/theme/theme4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94807ED2DA04A98F6C6FB508FF34E" ma:contentTypeVersion="11" ma:contentTypeDescription="Create a new document." ma:contentTypeScope="" ma:versionID="b9d7d44c19d406d6bfa9b10deef036ec">
  <xsd:schema xmlns:xsd="http://www.w3.org/2001/XMLSchema" xmlns:xs="http://www.w3.org/2001/XMLSchema" xmlns:p="http://schemas.microsoft.com/office/2006/metadata/properties" xmlns:ns2="9a5baad4-2dbe-4f85-83e2-d99a6c51fd53" xmlns:ns3="3beacd2f-7189-4538-ae31-8f760bd4355f" targetNamespace="http://schemas.microsoft.com/office/2006/metadata/properties" ma:root="true" ma:fieldsID="8b0c987d704cff0a2b1ac990ec810e25" ns2:_="" ns3:_="">
    <xsd:import namespace="9a5baad4-2dbe-4f85-83e2-d99a6c51fd53"/>
    <xsd:import namespace="3beacd2f-7189-4538-ae31-8f760bd435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baad4-2dbe-4f85-83e2-d99a6c51fd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acd2f-7189-4538-ae31-8f760bd435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Application xmlns="http://www.sap.com/cof/powerpoint/application">
  <Version>2</Version>
  <Revision>2.7.101.84209</Revision>
</Applic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7D72B7-8586-4F40-AFC5-C835ED618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baad4-2dbe-4f85-83e2-d99a6c51fd53"/>
    <ds:schemaRef ds:uri="3beacd2f-7189-4538-ae31-8f760bd435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6CBAC7-C488-40B5-970F-E3F9C6820A2C}">
  <ds:schemaRefs>
    <ds:schemaRef ds:uri="http://www.sap.com/cof/powerpoint/application"/>
  </ds:schemaRefs>
</ds:datastoreItem>
</file>

<file path=customXml/itemProps3.xml><?xml version="1.0" encoding="utf-8"?>
<ds:datastoreItem xmlns:ds="http://schemas.openxmlformats.org/officeDocument/2006/customXml" ds:itemID="{96875D3B-53E8-456B-A919-8D4CEEE312B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CED1AE7-CC53-4D93-B28E-5ED3CA609D37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9a5baad4-2dbe-4f85-83e2-d99a6c51fd53"/>
    <ds:schemaRef ds:uri="http://purl.org/dc/terms/"/>
    <ds:schemaRef ds:uri="3beacd2f-7189-4538-ae31-8f760bd4355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hpe-standard-16x9-whitetemplate-1566291849757</Template>
  <TotalTime>3235</TotalTime>
  <Words>1040</Words>
  <Application>Microsoft Office PowerPoint</Application>
  <PresentationFormat>Widescreen</PresentationFormat>
  <Paragraphs>301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HP Simplified</vt:lpstr>
      <vt:lpstr>Lucida Calligraphy</vt:lpstr>
      <vt:lpstr>Metric</vt:lpstr>
      <vt:lpstr>MetricHPE Black</vt:lpstr>
      <vt:lpstr>MetricHPE Light</vt:lpstr>
      <vt:lpstr>MetricHPE Semibold</vt:lpstr>
      <vt:lpstr>Wingdings</vt:lpstr>
      <vt:lpstr>HPE_Standard_Metric_16x9_080117</vt:lpstr>
      <vt:lpstr>1_HPE_Standard_Metric_16x9_080117</vt:lpstr>
      <vt:lpstr>2_HPE_Standard_Metric_16x9_080117</vt:lpstr>
      <vt:lpstr>think-cell Slide</vt:lpstr>
      <vt:lpstr>Agile Product Release Grant (PRG) Checkpoint SSD Selector in Azure – v1</vt:lpstr>
      <vt:lpstr>Exec Summary </vt:lpstr>
      <vt:lpstr>Development &amp; QA Update</vt:lpstr>
      <vt:lpstr>SSD Selector Prioritized Feature List</vt:lpstr>
      <vt:lpstr>SSD Selector Prioritized Feature List</vt:lpstr>
      <vt:lpstr>SSD Selector Defect Metrics</vt:lpstr>
      <vt:lpstr>Quality Dashboard – Release Criteria</vt:lpstr>
      <vt:lpstr>SSD Selector – Test Metrics</vt:lpstr>
      <vt:lpstr>SSD Selector OPEN Defects List</vt:lpstr>
      <vt:lpstr>SSD Selector Deferred Defects List</vt:lpstr>
      <vt:lpstr>Core Team &amp; Stakeholder approval</vt:lpstr>
      <vt:lpstr>Backup</vt:lpstr>
      <vt:lpstr>CI/CD – Metrics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guidelines for powerpoint presentations</dc:title>
  <dc:creator>Fitts, Robin</dc:creator>
  <cp:lastModifiedBy>Kinagi, Prashant</cp:lastModifiedBy>
  <cp:revision>230</cp:revision>
  <cp:lastPrinted>2020-02-27T16:29:54Z</cp:lastPrinted>
  <dcterms:created xsi:type="dcterms:W3CDTF">2019-08-26T17:33:21Z</dcterms:created>
  <dcterms:modified xsi:type="dcterms:W3CDTF">2020-08-27T16:46:13Z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0x010100CA394807ED2DA04A98F6C6FB508FF34E</vt:lpwstr>
  </property>
</Properties>
</file>