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8"/>
  </p:notesMasterIdLst>
  <p:handoutMasterIdLst>
    <p:handoutMasterId r:id="rId39"/>
  </p:handoutMasterIdLst>
  <p:sldIdLst>
    <p:sldId id="394" r:id="rId4"/>
    <p:sldId id="395" r:id="rId5"/>
    <p:sldId id="443" r:id="rId6"/>
    <p:sldId id="506" r:id="rId7"/>
    <p:sldId id="507" r:id="rId8"/>
    <p:sldId id="489" r:id="rId9"/>
    <p:sldId id="490" r:id="rId10"/>
    <p:sldId id="515" r:id="rId11"/>
    <p:sldId id="517" r:id="rId12"/>
    <p:sldId id="516" r:id="rId13"/>
    <p:sldId id="518" r:id="rId14"/>
    <p:sldId id="508" r:id="rId15"/>
    <p:sldId id="510" r:id="rId16"/>
    <p:sldId id="514" r:id="rId17"/>
    <p:sldId id="466" r:id="rId18"/>
    <p:sldId id="491" r:id="rId19"/>
    <p:sldId id="492" r:id="rId20"/>
    <p:sldId id="493" r:id="rId21"/>
    <p:sldId id="519" r:id="rId22"/>
    <p:sldId id="521" r:id="rId23"/>
    <p:sldId id="520" r:id="rId24"/>
    <p:sldId id="455" r:id="rId25"/>
    <p:sldId id="503" r:id="rId26"/>
    <p:sldId id="524" r:id="rId27"/>
    <p:sldId id="525" r:id="rId28"/>
    <p:sldId id="523" r:id="rId29"/>
    <p:sldId id="497" r:id="rId30"/>
    <p:sldId id="501" r:id="rId31"/>
    <p:sldId id="502" r:id="rId32"/>
    <p:sldId id="478" r:id="rId33"/>
    <p:sldId id="421" r:id="rId34"/>
    <p:sldId id="442" r:id="rId35"/>
    <p:sldId id="352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595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320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 and Matrices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83889"/>
            <a:ext cx="8125251" cy="1549486"/>
          </a:xfrm>
        </p:spPr>
        <p:txBody>
          <a:bodyPr>
            <a:normAutofit/>
          </a:bodyPr>
          <a:lstStyle/>
          <a:p>
            <a:r>
              <a:rPr lang="en-US" dirty="0"/>
              <a:t>Lists: Variable-Size Arrays</a:t>
            </a:r>
          </a:p>
          <a:p>
            <a:r>
              <a:rPr lang="en-US" dirty="0"/>
              <a:t>Matrices: Arrays of Arrays (Tables)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2621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28447" y="3661409"/>
            <a:ext cx="13535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 and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Matrices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29" y="4480726"/>
            <a:ext cx="4411183" cy="16324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1770" y="3673603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all adjacent equal numbers </a:t>
            </a:r>
            <a:r>
              <a:rPr lang="en-US" dirty="0"/>
              <a:t>in a list of decimal numbers, starting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to right</a:t>
            </a:r>
          </a:p>
          <a:p>
            <a:pPr lvl="1"/>
            <a:r>
              <a:rPr lang="en-US" dirty="0"/>
              <a:t>After two numbers are summed, the obtained result could be equal to some of its neighbors and should be summed as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57600"/>
            <a:ext cx="16507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85235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https://judge.softuni.bg/Contests/Practice/Index/173#2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72546" y="3657600"/>
            <a:ext cx="126580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77068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02508" y="3657600"/>
            <a:ext cx="104575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00798" y="3661310"/>
            <a:ext cx="261650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0.1 0.1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187913" y="3781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02118" y="3661310"/>
            <a:ext cx="18040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0.2 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1" y="4566451"/>
            <a:ext cx="275016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4 8 16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579811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06242" y="4566451"/>
            <a:ext cx="229455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58052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06955" y="4566451"/>
            <a:ext cx="191035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18933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02117" y="4566451"/>
            <a:ext cx="178744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211" y="5492324"/>
            <a:ext cx="275016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578312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06242" y="5492324"/>
            <a:ext cx="229455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57902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106955" y="5492324"/>
            <a:ext cx="191035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918783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02117" y="5492324"/>
            <a:ext cx="178744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3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1716" y="1122385"/>
            <a:ext cx="108328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nums = Console.ReadLine()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.Select(double.Parse)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.ToList</a:t>
            </a:r>
            <a:r>
              <a:rPr lang="en-US" sz="2600" dirty="0"/>
              <a:t>();</a:t>
            </a:r>
          </a:p>
          <a:p>
            <a:r>
              <a:rPr lang="en-US" sz="2600" dirty="0"/>
              <a:t>int pos = 0;</a:t>
            </a:r>
          </a:p>
          <a:p>
            <a:r>
              <a:rPr lang="en-US" sz="2600" dirty="0"/>
              <a:t>while (pos &lt; nums.Count - 1)</a:t>
            </a:r>
          </a:p>
          <a:p>
            <a:r>
              <a:rPr lang="en-US" sz="2600" dirty="0"/>
              <a:t>  if (nums[pos] == nums[pos + 1])</a:t>
            </a:r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.RemoveAt</a:t>
            </a:r>
            <a:r>
              <a:rPr lang="en-US" sz="2600" dirty="0"/>
              <a:t>(pos);</a:t>
            </a:r>
          </a:p>
          <a:p>
            <a:r>
              <a:rPr lang="en-US" sz="2600" dirty="0"/>
              <a:t>    nums[pos] = 2 * nums[pos];</a:t>
            </a:r>
          </a:p>
          <a:p>
            <a:r>
              <a:rPr lang="en-US" sz="2600" dirty="0"/>
              <a:t>    pos--;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ensure the position is non-negative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/>
              <a:t>  else pos++;</a:t>
            </a:r>
          </a:p>
          <a:p>
            <a:r>
              <a:rPr lang="en-US" sz="2600" dirty="0"/>
              <a:t>Console.WriteLine(string.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/>
              <a:t>(" ", nums));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https://judge.softuni.bg/Contests/Practice/Index/173#2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111906" y="2514600"/>
            <a:ext cx="4037333" cy="1524000"/>
          </a:xfrm>
          <a:prstGeom prst="wedgeRoundRectCallout">
            <a:avLst>
              <a:gd name="adj1" fmla="val -68336"/>
              <a:gd name="adj2" fmla="val 30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equal adjacent numbers with their sum; move one position back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text,</a:t>
            </a:r>
            <a:r>
              <a:rPr lang="en-US" dirty="0"/>
              <a:t> split it into words and distribute them into 3 lists: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Lower-case</a:t>
            </a:r>
            <a:r>
              <a:rPr lang="en-US" dirty="0"/>
              <a:t> words;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mixed-case </a:t>
            </a:r>
            <a:r>
              <a:rPr lang="en-US" dirty="0"/>
              <a:t>words;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upper-case</a:t>
            </a:r>
            <a:r>
              <a:rPr lang="en-US" dirty="0"/>
              <a:t> words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by Word Casing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3" y="3222812"/>
            <a:ext cx="10529998" cy="1012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Learn programming at SoftUni: Java, PHP, JS, HTML 5, CSS, Web, C#, SQL, databases, AJAX, etc.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414" y="4523121"/>
            <a:ext cx="10529998" cy="147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Lower-case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programming, at, databases, etc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Mixed-case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Learn, SoftUni, Java, 5, Web, C#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Upper-case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PHP, JS, HTML, CSS, SQL, AJAX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265015" y="3657600"/>
            <a:ext cx="571597" cy="1752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259555" y="3773640"/>
            <a:ext cx="2493211" cy="1344282"/>
          </a:xfrm>
          <a:prstGeom prst="wedgeRoundRectCallout">
            <a:avLst>
              <a:gd name="adj1" fmla="val -64961"/>
              <a:gd name="adj2" fmla="val 45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Non-letters are considered mixed-case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by Word Casing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75765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separators new char[]</a:t>
            </a:r>
          </a:p>
          <a:p>
            <a:r>
              <a:rPr lang="en-US" sz="2600" dirty="0"/>
              <a:t>  {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/>
              <a:t>' };</a:t>
            </a:r>
          </a:p>
          <a:p>
            <a:r>
              <a:rPr lang="en-US" sz="2600" dirty="0"/>
              <a:t>var words = Console.ReadLine().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(separators,</a:t>
            </a:r>
          </a:p>
          <a:p>
            <a:r>
              <a:rPr lang="en-US" sz="2600" dirty="0"/>
              <a:t>  StringSplitOptions.RemoveEmptyEntries)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600" dirty="0"/>
              <a:t>;</a:t>
            </a:r>
          </a:p>
          <a:p>
            <a:r>
              <a:rPr lang="en-US" sz="2600" dirty="0"/>
              <a:t>var lowerCaseWords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var mixedCaseWords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var upperCaseWords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foreach (var word in words)</a:t>
            </a:r>
          </a:p>
          <a:p>
            <a:r>
              <a:rPr lang="en-US" sz="2600" dirty="0"/>
              <a:t>{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  <a:r>
              <a:rPr lang="en-US" sz="2600" i="1" dirty="0"/>
              <a:t> </a:t>
            </a:r>
            <a:r>
              <a:rPr lang="en-US" sz="2600" dirty="0"/>
              <a:t>}</a:t>
            </a:r>
          </a:p>
          <a:p>
            <a:r>
              <a:rPr lang="en-US" sz="2600" dirty="0"/>
              <a:t>Console.WriteLine("Lower-case: {0}",</a:t>
            </a:r>
          </a:p>
          <a:p>
            <a:r>
              <a:rPr lang="en-US" sz="2600" dirty="0"/>
              <a:t>  string.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/>
              <a:t>(", ", lowerCaseWords));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print the other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by Word Casing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43000"/>
            <a:ext cx="10653602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</a:p>
          <a:p>
            <a:r>
              <a:rPr lang="en-US" sz="2800" dirty="0"/>
              <a:t>var lowerCaseChars = 0;</a:t>
            </a:r>
          </a:p>
          <a:p>
            <a:r>
              <a:rPr lang="en-US" sz="2800" dirty="0"/>
              <a:t>var upperCaseChars = 0;</a:t>
            </a:r>
          </a:p>
          <a:p>
            <a:r>
              <a:rPr lang="en-US" sz="2800" dirty="0"/>
              <a:t>foreach (char letter in word)</a:t>
            </a:r>
          </a:p>
          <a:p>
            <a:r>
              <a:rPr lang="en-US" sz="2800" dirty="0"/>
              <a:t>    if (char.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IsLower</a:t>
            </a:r>
            <a:r>
              <a:rPr lang="en-US" sz="2800" dirty="0"/>
              <a:t>(letter)) lowerCaseChars++;</a:t>
            </a:r>
          </a:p>
          <a:p>
            <a:r>
              <a:rPr lang="en-US" sz="2800" dirty="0"/>
              <a:t>    else if (char.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IsUpper</a:t>
            </a:r>
            <a:r>
              <a:rPr lang="en-US" sz="2800" dirty="0"/>
              <a:t>(letter)) upperCaseChars++;</a:t>
            </a:r>
          </a:p>
          <a:p>
            <a:r>
              <a:rPr lang="en-US" sz="2800" dirty="0"/>
              <a:t>if (lowerCaseChars == word.Length)</a:t>
            </a:r>
          </a:p>
          <a:p>
            <a:r>
              <a:rPr lang="en-US" sz="2800" dirty="0"/>
              <a:t>    lowerCaseWords.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  <a:p>
            <a:r>
              <a:rPr lang="en-US" sz="2800" dirty="0"/>
              <a:t>else if (upperCaseChars == word.Length)</a:t>
            </a:r>
          </a:p>
          <a:p>
            <a:r>
              <a:rPr lang="en-US" sz="2800" dirty="0"/>
              <a:t>    upperCaseWords.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  <a:p>
            <a:r>
              <a:rPr lang="en-US" sz="2800" dirty="0"/>
              <a:t>else mixedCaseWords.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/>
              <a:t>Working with 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178781"/>
            <a:ext cx="2087014" cy="2087014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2959" y="2084696"/>
            <a:ext cx="2356306" cy="2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 and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516" y="2514600"/>
            <a:ext cx="10223296" cy="391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/>
              <a:t>var names =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800" dirty="0"/>
              <a:t> { 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800" dirty="0"/>
              <a:t>();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Sort((a, b) =&gt; b.CompareTo(a))</a:t>
            </a:r>
            <a:r>
              <a:rPr lang="bg-BG" sz="2800" dirty="0"/>
              <a:t>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927505" y="4497020"/>
            <a:ext cx="2883106" cy="906794"/>
          </a:xfrm>
          <a:prstGeom prst="wedgeRoundRectCallout">
            <a:avLst>
              <a:gd name="adj1" fmla="val -67870"/>
              <a:gd name="adj2" fmla="val 2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489410"/>
            <a:ext cx="5105400" cy="533400"/>
          </a:xfrm>
          <a:prstGeom prst="wedgeRoundRectCallout">
            <a:avLst>
              <a:gd name="adj1" fmla="val -61751"/>
              <a:gd name="adj2" fmla="val 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29173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0224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29173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5153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nums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29173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0381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29173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1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0" y="2571613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0" y="3771378"/>
            <a:ext cx="3352801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22573" y="2571613"/>
            <a:ext cx="28956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8097" y="3771378"/>
            <a:ext cx="2880077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17973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56611" y="2571613"/>
            <a:ext cx="28956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72135" y="3771378"/>
            <a:ext cx="2880077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 Type</a:t>
            </a:r>
          </a:p>
          <a:p>
            <a:pPr marL="712788" lvl="1" indent="-409575"/>
            <a:r>
              <a:rPr lang="en-US" dirty="0"/>
              <a:t>Variable-Size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Lists and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Lists – Problems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Multi-Dimensional Arrays</a:t>
            </a:r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/>
              <a:t>: Reading, Printing</a:t>
            </a:r>
            <a:br>
              <a:rPr lang="en-US" dirty="0"/>
            </a:br>
            <a:r>
              <a:rPr lang="en-US" dirty="0"/>
              <a:t>and Processing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Matrices – Problems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2" y="1828800"/>
            <a:ext cx="3074424" cy="396424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319894"/>
            <a:ext cx="2895600" cy="10715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7" y="3004470"/>
            <a:ext cx="1110330" cy="11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3491" y="4534720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66800"/>
            <a:ext cx="103756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var nums = Console.ReadLine().Split(' ')</a:t>
            </a:r>
          </a:p>
          <a:p>
            <a:r>
              <a:rPr lang="bg-BG" dirty="0"/>
              <a:t>  .Select(int.Parse).ToList();</a:t>
            </a:r>
          </a:p>
          <a:p>
            <a:r>
              <a:rPr lang="bg-BG" dirty="0"/>
              <a:t>nums.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/>
              <a:t>;</a:t>
            </a:r>
          </a:p>
          <a:p>
            <a:r>
              <a:rPr lang="bg-BG" dirty="0"/>
              <a:t>var pos = 0;</a:t>
            </a:r>
          </a:p>
          <a:p>
            <a:r>
              <a:rPr lang="bg-BG" dirty="0"/>
              <a:t>while (pos &lt; nums.Count)</a:t>
            </a:r>
          </a:p>
          <a:p>
            <a:r>
              <a:rPr lang="bg-BG" dirty="0"/>
              <a:t>{</a:t>
            </a:r>
          </a:p>
          <a:p>
            <a:r>
              <a:rPr lang="bg-BG" dirty="0"/>
              <a:t>  int num = nums[pos], count = 1;</a:t>
            </a:r>
          </a:p>
          <a:p>
            <a:r>
              <a:rPr lang="bg-BG" dirty="0"/>
              <a:t>  while (pos + count &lt; nums.Count &amp;&amp; </a:t>
            </a:r>
          </a:p>
          <a:p>
            <a:r>
              <a:rPr lang="bg-BG" dirty="0"/>
              <a:t>         nums[pos + count] == num)</a:t>
            </a:r>
          </a:p>
          <a:p>
            <a:r>
              <a:rPr lang="bg-BG" dirty="0"/>
              <a:t>    count++;</a:t>
            </a:r>
          </a:p>
          <a:p>
            <a:r>
              <a:rPr lang="bg-BG" dirty="0"/>
              <a:t>  pos = pos + count;</a:t>
            </a:r>
          </a:p>
          <a:p>
            <a:r>
              <a:rPr lang="bg-BG" dirty="0"/>
              <a:t>  Console.WriteLine($"{num} -&gt; {count}");</a:t>
            </a:r>
          </a:p>
          <a:p>
            <a:r>
              <a:rPr lang="bg-BG" dirty="0"/>
              <a:t>}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199464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0991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0881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20600"/>
          </a:xfrm>
        </p:spPr>
        <p:txBody>
          <a:bodyPr/>
          <a:lstStyle/>
          <a:p>
            <a:r>
              <a:rPr lang="en-US" dirty="0"/>
              <a:t>Matrices </a:t>
            </a:r>
            <a:r>
              <a:rPr lang="bg-BG" dirty="0"/>
              <a:t>(</a:t>
            </a:r>
            <a:r>
              <a:rPr lang="en-US" dirty="0"/>
              <a:t>Tables)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06064"/>
            <a:ext cx="9959128" cy="719034"/>
          </a:xfrm>
        </p:spPr>
        <p:txBody>
          <a:bodyPr/>
          <a:lstStyle/>
          <a:p>
            <a:r>
              <a:rPr lang="en-US" dirty="0"/>
              <a:t>Nested Structures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3" y="990600"/>
            <a:ext cx="4320330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09173" y="2743200"/>
            <a:ext cx="3892150" cy="3630706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table of values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can create matrices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nesting simple structures</a:t>
            </a:r>
          </a:p>
          <a:p>
            <a:pPr lvl="1"/>
            <a:r>
              <a:rPr lang="en-US" sz="3000" dirty="0"/>
              <a:t>Arrays of arrays</a:t>
            </a:r>
          </a:p>
          <a:p>
            <a:pPr lvl="1"/>
            <a:r>
              <a:rPr lang="en-US" sz="3000" dirty="0"/>
              <a:t>List of lists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4875212" y="2895600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0        1        2       3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364225" y="3484716"/>
            <a:ext cx="381000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32478"/>
              </p:ext>
            </p:extLst>
          </p:nvPr>
        </p:nvGraphicFramePr>
        <p:xfrm>
          <a:off x="4875212" y="3484716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2567"/>
              </p:ext>
            </p:extLst>
          </p:nvPr>
        </p:nvGraphicFramePr>
        <p:xfrm>
          <a:off x="4875212" y="4165648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5138"/>
              </p:ext>
            </p:extLst>
          </p:nvPr>
        </p:nvGraphicFramePr>
        <p:xfrm>
          <a:off x="4875212" y="4856740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2357"/>
              </p:ext>
            </p:extLst>
          </p:nvPr>
        </p:nvGraphicFramePr>
        <p:xfrm>
          <a:off x="4875212" y="5537672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445488" y="4592995"/>
            <a:ext cx="3034338" cy="1218582"/>
          </a:xfrm>
          <a:prstGeom prst="wedgeRoundRectCallout">
            <a:avLst>
              <a:gd name="adj1" fmla="val 72185"/>
              <a:gd name="adj2" fmla="val -38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size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08917" y="3429000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7893752" y="3871793"/>
            <a:ext cx="3382260" cy="1401555"/>
          </a:xfrm>
          <a:prstGeom prst="wedgeRoundRectCallout">
            <a:avLst>
              <a:gd name="adj1" fmla="val -79016"/>
              <a:gd name="adj2" fmla="val -31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matrix[0][2]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dirty="0"/>
              <a:t>Build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capital Latin letters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 like at the examples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Build a Matrix of Letters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https://judge.softuni.bg/Contests/Practice/Index/173#6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7612" y="2532149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7612" y="426728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598514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63502" y="348320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73821" y="2532150"/>
            <a:ext cx="1882591" cy="3064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 R S T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 V W X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296" y="3880749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15729" y="2532149"/>
            <a:ext cx="1066526" cy="1083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02972" y="4267283"/>
            <a:ext cx="3092040" cy="15785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 F G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 I J K L M N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P Q R S T 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196631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sz="3199" dirty="0"/>
              <a:t>Build the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199" dirty="0"/>
              <a:t> of letters of size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199" dirty="0"/>
              <a:t> x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sz="3199" dirty="0"/>
              <a:t> (e.g.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199" dirty="0"/>
              <a:t> rows x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199" dirty="0"/>
              <a:t> cells):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Build a Matrix of Letters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8670104" y="2473892"/>
          <a:ext cx="2879252" cy="3239154"/>
        </p:xfrm>
        <a:graphic>
          <a:graphicData uri="http://schemas.openxmlformats.org/drawingml/2006/table">
            <a:tbl>
              <a:tblPr/>
              <a:tblGrid>
                <a:gridCol w="71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130" y="1905398"/>
            <a:ext cx="2559649" cy="492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621"/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7834" y="2481662"/>
            <a:ext cx="430887" cy="326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 rot="21600000">
            <a:off x="685621" y="1829218"/>
            <a:ext cx="7369563" cy="42807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dirty="0"/>
              <a:t>int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dirty="0"/>
              <a:t> =</a:t>
            </a:r>
          </a:p>
          <a:p>
            <a:pPr defTabSz="1218621">
              <a:lnSpc>
                <a:spcPct val="110000"/>
              </a:lnSpc>
            </a:pPr>
            <a:r>
              <a:rPr dirty="0"/>
              <a:t>  int.Parse(Console.ReadLine());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int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dirty="0"/>
              <a:t> =</a:t>
            </a:r>
          </a:p>
          <a:p>
            <a:pPr defTabSz="1218621">
              <a:lnSpc>
                <a:spcPct val="110000"/>
              </a:lnSpc>
            </a:pPr>
            <a:r>
              <a:rPr dirty="0"/>
              <a:t>  int.Parse(Console.ReadLine());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var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dirty="0"/>
              <a:t>=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new char[row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][]</a:t>
            </a:r>
            <a:r>
              <a:rPr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char letter = 'A';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for (int row = 0; row &lt; rows; row++)</a:t>
            </a:r>
          </a:p>
          <a:p>
            <a:pPr defTabSz="1218621">
              <a:lnSpc>
                <a:spcPct val="110000"/>
              </a:lnSpc>
            </a:pPr>
            <a:r>
              <a:rPr lang="en-US" dirty="0"/>
              <a:t>  matrix[row] = new char[cols];</a:t>
            </a:r>
            <a:endParaRPr dirty="0"/>
          </a:p>
          <a:p>
            <a:pPr defTabSz="1218621">
              <a:lnSpc>
                <a:spcPct val="110000"/>
              </a:lnSpc>
            </a:pPr>
            <a:r>
              <a:rPr dirty="0"/>
              <a:t>  for (int col = 0; col &lt; cols; col++)</a:t>
            </a:r>
          </a:p>
          <a:p>
            <a:pPr defTabSz="1218621">
              <a:lnSpc>
                <a:spcPct val="110000"/>
              </a:lnSpc>
            </a:pPr>
            <a:r>
              <a:rPr dirty="0"/>
              <a:t>   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matrix</a:t>
            </a:r>
            <a:r>
              <a:rPr dirty="0"/>
              <a:t>[row][col] = letter++;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https://judge.softuni.bg/Contests/Practice/Index/173#6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5141999" cy="5570355"/>
          </a:xfrm>
        </p:spPr>
        <p:txBody>
          <a:bodyPr>
            <a:normAutofit/>
          </a:bodyPr>
          <a:lstStyle/>
          <a:p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the Matrix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3140167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row = 0; row &lt; rows; row++)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for (int col = 0; col &lt; cols - 1; col++)</a:t>
            </a:r>
          </a:p>
          <a:p>
            <a:r>
              <a:rPr lang="en-US" sz="2800" dirty="0"/>
              <a:t>    Console.Write(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matrix[row][col]</a:t>
            </a:r>
            <a:r>
              <a:rPr lang="en-US" sz="2800" dirty="0"/>
              <a:t> + " ");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matrix[row][cols - 1]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60" y="332096"/>
            <a:ext cx="5493213" cy="2491522"/>
          </a:xfrm>
          <a:prstGeom prst="rect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30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Matrices from the Console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5638" y="1295400"/>
            <a:ext cx="10672774" cy="4049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3000" dirty="0"/>
              <a:t>int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30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/>
              <a:t>int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30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/>
              <a:t>var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3000" dirty="0"/>
              <a:t>=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new int[rows][]</a:t>
            </a:r>
            <a:r>
              <a:rPr lang="en-US" sz="3000" dirty="0"/>
              <a:t>;</a:t>
            </a:r>
          </a:p>
          <a:p>
            <a:r>
              <a:rPr lang="en-US" sz="3000" dirty="0"/>
              <a:t>for (int row = 0; row &lt; rows; row++)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matrix[row] = Console.ReadLine()</a:t>
            </a:r>
          </a:p>
          <a:p>
            <a:r>
              <a:rPr lang="en-US" sz="3000" dirty="0"/>
              <a:t>    .Split(' ').Select(int.Parse).ToArray();</a:t>
            </a:r>
          </a:p>
          <a:p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821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words </a:t>
            </a:r>
            <a:r>
              <a:rPr lang="en-US" dirty="0"/>
              <a:t>(space separated)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on the right as shown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 Matrix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2849" y="2784978"/>
            <a:ext cx="1755899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19411" y="3752570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6129" y="2856259"/>
            <a:ext cx="1435740" cy="216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E A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 F B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G C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H 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6619" y="2784978"/>
            <a:ext cx="2458770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PHP Java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SQL JSON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CSS JS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158063" y="3730056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648368" y="3110647"/>
            <a:ext cx="2578740" cy="1606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C# Hi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 SQL PHP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JSON Java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3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 Matrix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838" y="1182827"/>
            <a:ext cx="10520374" cy="481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800" dirty="0"/>
              <a:t>int 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28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/>
              <a:t>int 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28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/>
              <a:t>var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800" dirty="0"/>
              <a:t>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read the matrix[][]</a:t>
            </a:r>
            <a:endParaRPr lang="en-US" sz="2800" i="1" dirty="0"/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Print the rotated matrix row by row</a:t>
            </a:r>
            <a:endParaRPr lang="en-US" sz="2800" dirty="0"/>
          </a:p>
          <a:p>
            <a:r>
              <a:rPr lang="en-US" sz="2800" dirty="0"/>
              <a:t>for (int col = 0; col &lt; cols; col++)</a:t>
            </a:r>
          </a:p>
          <a:p>
            <a:r>
              <a:rPr lang="en-US" sz="2800" dirty="0"/>
              <a:t>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  for (int row = rows - 1; row &gt;= 0; row--)</a:t>
            </a:r>
          </a:p>
          <a:p>
            <a:r>
              <a:rPr lang="en-US" sz="2800" dirty="0"/>
              <a:t>    Console.Write(matrix[row][col] + " ");</a:t>
            </a:r>
          </a:p>
          <a:p>
            <a:r>
              <a:rPr lang="en-US" sz="2800" dirty="0"/>
              <a:t>  Console.WriteLine();</a:t>
            </a:r>
          </a:p>
          <a:p>
            <a:r>
              <a:rPr lang="en-US" sz="2800" dirty="0"/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93622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of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US" dirty="0"/>
              <a:t>Variable-Size Arrays: List&lt;T&gt;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84" y="1678110"/>
            <a:ext cx="6453928" cy="23884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486"/>
            <a:ext cx="10363200" cy="820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24" y="1524000"/>
            <a:ext cx="3524988" cy="31242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33" y="1371599"/>
            <a:ext cx="3388098" cy="346506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resizable arrays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Can add / remove / change elements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Creating a list and adding an element: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sz="3200" dirty="0"/>
              <a:t> hold a table of elements (array of arrays)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65" y="1642825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2788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/>
              <a:t>numbers.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/>
              <a:t>(5);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3" y="4923504"/>
            <a:ext cx="10475545" cy="1465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600" dirty="0"/>
              <a:t>var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new int[rows][]</a:t>
            </a:r>
            <a:r>
              <a:rPr lang="en-US" sz="2600"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lang="en-US" sz="2600" dirty="0"/>
              <a:t>matrix[0] = new int[10];</a:t>
            </a:r>
          </a:p>
          <a:p>
            <a:pPr defTabSz="1218621">
              <a:lnSpc>
                <a:spcPct val="110000"/>
              </a:lnSpc>
            </a:pPr>
            <a:r>
              <a:rPr lang="en-US" sz="2600" dirty="0"/>
              <a:t>matrix[0][0] = 5;</a:t>
            </a: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and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 C# arrays have fixed length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Cannot add / remove / insert elements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dirty="0"/>
              <a:t> of elements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defines a list of certain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/>
              <a:t>, …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1010" y="4953000"/>
            <a:ext cx="105012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sz="2800" dirty="0"/>
              <a:t> 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800" dirty="0"/>
              <a:t>;</a:t>
            </a:r>
          </a:p>
          <a:p>
            <a:r>
              <a:rPr lang="en-US" sz="2800" dirty="0"/>
              <a:t>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r>
              <a:rPr lang="en-US" sz="2800" dirty="0"/>
              <a:t>Console.WriteLine(numbers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524000"/>
            <a:ext cx="2137806" cy="2137806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6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Example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272910"/>
            <a:ext cx="10653602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using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List&lt;string&gt; </a:t>
            </a:r>
            <a:r>
              <a:rPr lang="en-US" sz="2700" dirty="0"/>
              <a:t>names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new List&lt;string&gt;() </a:t>
            </a:r>
            <a:r>
              <a:rPr lang="en-US" sz="2700" dirty="0"/>
              <a:t>{ "Peter",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  "Maria", "Katya", "Todor" };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</a:t>
            </a:r>
            <a:endParaRPr lang="en-US" sz="27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700" dirty="0"/>
              <a:t>("Nakov");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RemoveAt</a:t>
            </a:r>
            <a:r>
              <a:rPr lang="en-US" sz="2700" dirty="0"/>
              <a:t>(0);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700" dirty="0"/>
              <a:t>("Todor");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2700" dirty="0"/>
              <a:t>(2, "Sylvia");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Sylvia,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/>
              <a:t>1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/>
              <a:t> = "Michael";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Michael, Sylvia, Nakov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700" dirty="0"/>
              <a:t> (var name in names)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  Console.WriteLine(name);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49907" y="255494"/>
            <a:ext cx="6234752" cy="1121392"/>
          </a:xfrm>
          <a:prstGeom prst="wedgeRoundRectCallout">
            <a:avLst>
              <a:gd name="adj1" fmla="val -59439"/>
              <a:gd name="adj2" fmla="val 5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access collection classes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1504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negative numbers </a:t>
            </a:r>
            <a:r>
              <a:rPr lang="en-US" dirty="0"/>
              <a:t>from it and print the list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reversed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517609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7 9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514600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50 9 7 10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63583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347032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7 -2 -10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6927" y="3467316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107343" y="3572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0612" y="4406850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927" y="4403841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07343" y="450890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0612" y="5327277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-1 -2 -3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6927" y="5324268"/>
            <a:ext cx="21306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07343" y="542933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16106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using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600" dirty="0"/>
              <a:t>using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System.Linq</a:t>
            </a:r>
            <a:r>
              <a:rPr lang="en-US" sz="2600" dirty="0"/>
              <a:t>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…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list = Console.ReadLine()</a:t>
            </a:r>
          </a:p>
          <a:p>
            <a:r>
              <a:rPr lang="en-US" sz="2600" dirty="0"/>
              <a:t>  .Split(' ').Select(int.Parse).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ToList()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result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/>
              <a:t>foreach (var item in list)</a:t>
            </a:r>
          </a:p>
          <a:p>
            <a:r>
              <a:rPr lang="en-US" sz="2600" dirty="0"/>
              <a:t>  if (item &gt;= 0) 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/>
              <a:t>(item);</a:t>
            </a:r>
          </a:p>
          <a:p>
            <a:r>
              <a:rPr lang="en-US" sz="2600" dirty="0"/>
              <a:t>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600" dirty="0"/>
              <a:t>();</a:t>
            </a:r>
          </a:p>
          <a:p>
            <a:r>
              <a:rPr lang="en-US" sz="2600" dirty="0"/>
              <a:t>if (result.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dirty="0"/>
              <a:t> &gt; 0)</a:t>
            </a:r>
          </a:p>
          <a:p>
            <a:r>
              <a:rPr lang="en-US" sz="2600" dirty="0"/>
              <a:t>  Console.WriteLine(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result));</a:t>
            </a:r>
          </a:p>
          <a:p>
            <a:r>
              <a:rPr lang="en-US" sz="2600" dirty="0"/>
              <a:t>else Console.WriteLine("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empty</a:t>
            </a:r>
            <a:r>
              <a:rPr lang="en-US" sz="2600" dirty="0"/>
              <a:t>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https://judge.softuni.bg/Contests/Practice/Index/173#0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999412" y="1600200"/>
            <a:ext cx="2629239" cy="1102674"/>
          </a:xfrm>
          <a:prstGeom prst="wedgeRoundRectCallout">
            <a:avLst>
              <a:gd name="adj1" fmla="val -69668"/>
              <a:gd name="adj2" fmla="val 45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a list from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 several lists </a:t>
            </a:r>
            <a:r>
              <a:rPr lang="en-US" dirty="0"/>
              <a:t>of numbers</a:t>
            </a:r>
          </a:p>
          <a:p>
            <a:pPr lvl="1"/>
            <a:r>
              <a:rPr lang="en-US" dirty="0"/>
              <a:t>Lists are separated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endParaRPr lang="bg-BG" dirty="0"/>
          </a:p>
          <a:p>
            <a:pPr lvl="1"/>
            <a:r>
              <a:rPr lang="en-US" dirty="0"/>
              <a:t>Values are separated by spaces (one or several)</a:t>
            </a:r>
          </a:p>
          <a:p>
            <a:pPr lvl="1"/>
            <a:r>
              <a:rPr lang="en-US" dirty="0"/>
              <a:t>Order the lists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, and their values 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Append Lists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09767" y="390405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4 5 6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7  8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63964" y="390405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7 8 4 5 6 1 2 3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224889" y="402489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09767" y="469710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4  5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3964" y="469710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3 2 5 1 0 4 5 7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24889" y="481794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09767" y="5480851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4 5 6 7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63964" y="5480852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8 9 4 5 6 7 1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24889" y="56016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Append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181545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lists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3000" dirty="0"/>
              <a:t>');</a:t>
            </a:r>
          </a:p>
          <a:p>
            <a:r>
              <a:rPr lang="en-US" sz="3000" dirty="0"/>
              <a:t>var result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3000" dirty="0"/>
              <a:t>;</a:t>
            </a:r>
          </a:p>
          <a:p>
            <a:r>
              <a:rPr lang="en-US" sz="3000" dirty="0"/>
              <a:t>for (int i = lists.Length - 1; i &gt;= 0; i--)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var list = lists[i].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');</a:t>
            </a:r>
          </a:p>
          <a:p>
            <a:r>
              <a:rPr lang="en-US" sz="3000" dirty="0"/>
              <a:t>  foreach (var item in list)</a:t>
            </a:r>
          </a:p>
          <a:p>
            <a:r>
              <a:rPr lang="en-US" sz="3000" dirty="0"/>
              <a:t>    result.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(item);</a:t>
            </a:r>
          </a:p>
          <a:p>
            <a:r>
              <a:rPr lang="en-US" sz="3000" dirty="0"/>
              <a:t>  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skip empty items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Console.WriteLine(string.Join(" ", result));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85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2397</Words>
  <Application>Microsoft Office PowerPoint</Application>
  <PresentationFormat>Custom</PresentationFormat>
  <Paragraphs>455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Lists and Matrices</vt:lpstr>
      <vt:lpstr>Table of Contents</vt:lpstr>
      <vt:lpstr>Lists of Elements</vt:lpstr>
      <vt:lpstr>Lists</vt:lpstr>
      <vt:lpstr>List&lt;T&gt; – Example </vt:lpstr>
      <vt:lpstr>Problem: Remove Negatives and Reverse</vt:lpstr>
      <vt:lpstr>Solution: Remove Negatives and Reverse</vt:lpstr>
      <vt:lpstr>Problem: Append Lists</vt:lpstr>
      <vt:lpstr>Solution: Append Lists</vt:lpstr>
      <vt:lpstr>Problem: Sum Adjacent Equal Numbers</vt:lpstr>
      <vt:lpstr>Solution: Sum Adjacent Equal Numbers</vt:lpstr>
      <vt:lpstr>Problem: Split by Word Casing</vt:lpstr>
      <vt:lpstr>Solution: Split by Word Casing</vt:lpstr>
      <vt:lpstr>Solution: Split by Word Casing (2)</vt:lpstr>
      <vt:lpstr>Working with Lists</vt:lpstr>
      <vt:lpstr>Sorting Lists and Arrays</vt:lpstr>
      <vt:lpstr>Sorting Lists and Arrays</vt:lpstr>
      <vt:lpstr>Problem: Sort Numbers </vt:lpstr>
      <vt:lpstr>Problem: Count Numbers </vt:lpstr>
      <vt:lpstr>Solution: Count Numbers (Simple)</vt:lpstr>
      <vt:lpstr>Solution: Count Numbers (by Sorting) </vt:lpstr>
      <vt:lpstr>Matrices (Tables)</vt:lpstr>
      <vt:lpstr>Matrices</vt:lpstr>
      <vt:lpstr>Problem: Build a Matrix of Letters</vt:lpstr>
      <vt:lpstr>Solution: Build a Matrix of Letters</vt:lpstr>
      <vt:lpstr>Solution: Print the Matrix</vt:lpstr>
      <vt:lpstr>Reading Matrices from the Console</vt:lpstr>
      <vt:lpstr>Problem: Rotate a Matrix</vt:lpstr>
      <vt:lpstr>Solution: Rotate a Matrix</vt:lpstr>
      <vt:lpstr>Matrices</vt:lpstr>
      <vt:lpstr>Summary</vt:lpstr>
      <vt:lpstr>Lists and Matrices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Matrices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2016-05-18T14:42:53Z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