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7"/>
  </p:notesMasterIdLst>
  <p:handoutMasterIdLst>
    <p:handoutMasterId r:id="rId48"/>
  </p:handoutMasterIdLst>
  <p:sldIdLst>
    <p:sldId id="394" r:id="rId4"/>
    <p:sldId id="395" r:id="rId5"/>
    <p:sldId id="443" r:id="rId6"/>
    <p:sldId id="547" r:id="rId7"/>
    <p:sldId id="529" r:id="rId8"/>
    <p:sldId id="548" r:id="rId9"/>
    <p:sldId id="549" r:id="rId10"/>
    <p:sldId id="528" r:id="rId11"/>
    <p:sldId id="550" r:id="rId12"/>
    <p:sldId id="551" r:id="rId13"/>
    <p:sldId id="552" r:id="rId14"/>
    <p:sldId id="553" r:id="rId15"/>
    <p:sldId id="554" r:id="rId16"/>
    <p:sldId id="562" r:id="rId17"/>
    <p:sldId id="563" r:id="rId18"/>
    <p:sldId id="564" r:id="rId19"/>
    <p:sldId id="567" r:id="rId20"/>
    <p:sldId id="558" r:id="rId21"/>
    <p:sldId id="568" r:id="rId22"/>
    <p:sldId id="466" r:id="rId23"/>
    <p:sldId id="531" r:id="rId24"/>
    <p:sldId id="544" r:id="rId25"/>
    <p:sldId id="545" r:id="rId26"/>
    <p:sldId id="546" r:id="rId27"/>
    <p:sldId id="569" r:id="rId28"/>
    <p:sldId id="570" r:id="rId29"/>
    <p:sldId id="532" r:id="rId30"/>
    <p:sldId id="571" r:id="rId31"/>
    <p:sldId id="535" r:id="rId32"/>
    <p:sldId id="455" r:id="rId33"/>
    <p:sldId id="559" r:id="rId34"/>
    <p:sldId id="574" r:id="rId35"/>
    <p:sldId id="536" r:id="rId36"/>
    <p:sldId id="575" r:id="rId37"/>
    <p:sldId id="576" r:id="rId38"/>
    <p:sldId id="577" r:id="rId39"/>
    <p:sldId id="572" r:id="rId40"/>
    <p:sldId id="573" r:id="rId41"/>
    <p:sldId id="478" r:id="rId42"/>
    <p:sldId id="421" r:id="rId43"/>
    <p:sldId id="442" r:id="rId44"/>
    <p:sldId id="352" r:id="rId45"/>
    <p:sldId id="393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595" autoAdjust="0"/>
  </p:normalViewPr>
  <p:slideViewPr>
    <p:cSldViewPr>
      <p:cViewPr varScale="1">
        <p:scale>
          <a:sx n="71" d="100"/>
          <a:sy n="71" d="100"/>
        </p:scale>
        <p:origin x="546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04-Apr-16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230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6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7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04-Apr-16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04-Apr-16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04-Apr-16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04-Apr-16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whawy9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msdn.microsoft.com/en-us/library/8kb3ddd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7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3#9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indeavr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Strings, Dictionaries,</a:t>
            </a:r>
            <a:br>
              <a:rPr lang="en-US" dirty="0" smtClean="0"/>
            </a:br>
            <a:r>
              <a:rPr lang="en-US" dirty="0" smtClean="0"/>
              <a:t>Lambda and LINQ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 smtClean="0"/>
              <a:t>Text Processing, Dictionaries,</a:t>
            </a:r>
            <a:br>
              <a:rPr lang="en-US" dirty="0" smtClean="0"/>
            </a:br>
            <a:r>
              <a:rPr lang="en-US" dirty="0" smtClean="0"/>
              <a:t>Lambda Functions, LINQ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322613" y="3918620"/>
            <a:ext cx="113685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Magic?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65441">
            <a:off x="5682646" y="4992552"/>
            <a:ext cx="5625039" cy="121731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70549">
            <a:off x="6821537" y="3920798"/>
            <a:ext cx="3528166" cy="95859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18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>
          <a:blip r:embed="rId10" cstate="print"/>
          <a:srcRect t="-10480" r="-1205" b="9170"/>
          <a:stretch>
            <a:fillRect/>
          </a:stretch>
        </p:blipFill>
        <p:spPr bwMode="auto">
          <a:xfrm rot="21241621">
            <a:off x="9947195" y="3928641"/>
            <a:ext cx="1494421" cy="747712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/>
              <a:t>Strings</a:t>
            </a:r>
            <a:endParaRPr lang="bg-BG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Some </a:t>
            </a:r>
            <a:r>
              <a:rPr lang="en-US" dirty="0">
                <a:hlinkClick r:id="rId3"/>
              </a:rPr>
              <a:t>format </a:t>
            </a:r>
            <a:r>
              <a:rPr lang="en-US" dirty="0" smtClean="0">
                <a:hlinkClick r:id="rId3"/>
              </a:rPr>
              <a:t>strings for numbers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– fixed point (for </a:t>
            </a:r>
            <a:r>
              <a:rPr lang="en-US" dirty="0" smtClean="0"/>
              <a:t>real </a:t>
            </a:r>
            <a:r>
              <a:rPr lang="en-US" dirty="0"/>
              <a:t>numbers)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/>
              <a:t> </a:t>
            </a:r>
            <a:r>
              <a:rPr lang="en-US" dirty="0"/>
              <a:t>– currency (according to current culture)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percentage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Format strings for </a:t>
            </a:r>
            <a:r>
              <a:rPr lang="en-US" dirty="0" smtClean="0">
                <a:hlinkClick r:id="rId4"/>
              </a:rPr>
              <a:t>date and time formatting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dd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MM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yyyy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hh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HH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mm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ss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http://icons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59" y="1600200"/>
            <a:ext cx="2129264" cy="21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9612" y="4572000"/>
            <a:ext cx="1828959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06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Composite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formatting </a:t>
            </a:r>
            <a:r>
              <a:rPr lang="en-US" dirty="0" smtClean="0"/>
              <a:t>uses the following format: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Composite formatting is used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string.Format()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Console.WriteLine()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68350" y="1911413"/>
            <a:ext cx="10507662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3628" y="3947814"/>
            <a:ext cx="10610134" cy="23767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{0,10:F5}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d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"   0,37500"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42;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{0:D}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Hex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{1:X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num, num);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492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Read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sequence of numbers </a:t>
            </a:r>
            <a:r>
              <a:rPr lang="en-US" sz="3200" dirty="0" smtClean="0"/>
              <a:t>and print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receipt</a:t>
            </a:r>
            <a:r>
              <a:rPr lang="en-US" sz="3200" dirty="0" smtClean="0"/>
              <a:t>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width 24 chars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Print a Receipt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135" y="1981200"/>
            <a:ext cx="512715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12.5 7 0.50234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135" y="2758857"/>
            <a:ext cx="5127159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/----------------------\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12.50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 7.00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  0.50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|----------------------|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Total:         20.00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\----------------------/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judge.softuni.bg/Contests/Practice/Index/174#2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24036" y="222396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58136" y="1981200"/>
            <a:ext cx="504647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460 000230 450.6666666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58136" y="2758857"/>
            <a:ext cx="50464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/----------------------\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460.00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230.00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              450.67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|----------------------|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| Total:       1140.67 |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\----------------------/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6039036" y="2223961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r>
              <a:rPr lang="en-US" dirty="0"/>
              <a:t>: Print a Receipt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judge.softuni.bg/Contests/Practice/Index/174#2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24116" y="1295400"/>
            <a:ext cx="105280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var nums = Console.ReadLine().</a:t>
            </a:r>
          </a:p>
          <a:p>
            <a:r>
              <a:rPr lang="en-US" sz="3000" dirty="0" smtClean="0"/>
              <a:t>   Split(' ').Select(decimal.Parse);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Console.WriteLine(@"/----------------------\");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foreach (var num in nums)</a:t>
            </a:r>
          </a:p>
          <a:p>
            <a:r>
              <a:rPr lang="en-US" sz="3000" dirty="0" smtClean="0"/>
              <a:t>   Console.WriteLine("|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{0,20:f2}</a:t>
            </a:r>
            <a:r>
              <a:rPr lang="en-US" sz="3000" dirty="0" smtClean="0"/>
              <a:t> |", num);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000" dirty="0" smtClean="0"/>
              <a:t>Console.WriteLine(@"|----------------------|");</a:t>
            </a:r>
          </a:p>
          <a:p>
            <a:pPr>
              <a:spcBef>
                <a:spcPts val="1200"/>
              </a:spcBef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// TODO: print the "Total" line…</a:t>
            </a:r>
          </a:p>
          <a:p>
            <a:r>
              <a:rPr lang="en-US" sz="3000" dirty="0" smtClean="0"/>
              <a:t>Console.WriteLine(@"\----------------------/");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6718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Searching in Strings: </a:t>
            </a:r>
            <a:r>
              <a:rPr lang="en-US" sz="3800" noProof="1" smtClean="0"/>
              <a:t>IndexOf() / LastIndexOf()</a:t>
            </a:r>
            <a:endParaRPr lang="en-US" sz="3800" noProof="1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94155" y="1211282"/>
            <a:ext cx="10558057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Programming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Course";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 is case-sensetive. -1 means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"Not found"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ram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00105"/>
              </p:ext>
            </p:extLst>
          </p:nvPr>
        </p:nvGraphicFramePr>
        <p:xfrm>
          <a:off x="3148014" y="5479032"/>
          <a:ext cx="8051798" cy="997968"/>
        </p:xfrm>
        <a:graphic>
          <a:graphicData uri="http://schemas.openxmlformats.org/drawingml/2006/table">
            <a:tbl>
              <a:tblPr/>
              <a:tblGrid>
                <a:gridCol w="536919"/>
                <a:gridCol w="538900"/>
                <a:gridCol w="536918"/>
                <a:gridCol w="532957"/>
                <a:gridCol w="536918"/>
                <a:gridCol w="536919"/>
                <a:gridCol w="536918"/>
                <a:gridCol w="538900"/>
                <a:gridCol w="536919"/>
                <a:gridCol w="536918"/>
                <a:gridCol w="536919"/>
                <a:gridCol w="534938"/>
                <a:gridCol w="536918"/>
                <a:gridCol w="536919"/>
                <a:gridCol w="536918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0012" y="5385953"/>
            <a:ext cx="16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260" y="5888562"/>
            <a:ext cx="221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str[index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 =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714" y="1295400"/>
            <a:ext cx="2039794" cy="2039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0026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word</a:t>
            </a:r>
            <a:r>
              <a:rPr lang="en-US" dirty="0" smtClean="0"/>
              <a:t> and count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many times the word occurs </a:t>
            </a:r>
            <a:r>
              <a:rPr lang="en-US" dirty="0"/>
              <a:t>in the </a:t>
            </a:r>
            <a:r>
              <a:rPr lang="en-US" dirty="0" smtClean="0"/>
              <a:t>text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 substring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Hint: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text.IndexOf(word,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offset)</a:t>
            </a:r>
            <a:r>
              <a:rPr lang="en-US" dirty="0" smtClean="0"/>
              <a:t> in a loop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Count Occurrences in String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63020" y="2465696"/>
            <a:ext cx="16383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Alabala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63020" y="4142349"/>
            <a:ext cx="1638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judge.softuni.bg/Contests/Practice/Index/174#3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25220" y="2465696"/>
            <a:ext cx="18288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aaaabaaa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25220" y="4142349"/>
            <a:ext cx="1828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9820" y="2465696"/>
            <a:ext cx="16383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huhuhui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huhhu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39820" y="4142349"/>
            <a:ext cx="16383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440120" y="2465696"/>
            <a:ext cx="2589545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Hello,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hello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440120" y="4142349"/>
            <a:ext cx="258954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175357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Down Arrow 25"/>
          <p:cNvSpPr/>
          <p:nvPr/>
        </p:nvSpPr>
        <p:spPr>
          <a:xfrm>
            <a:off x="421102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Down Arrow 26"/>
          <p:cNvSpPr/>
          <p:nvPr/>
        </p:nvSpPr>
        <p:spPr>
          <a:xfrm>
            <a:off x="6630370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Down Arrow 27"/>
          <p:cNvSpPr/>
          <p:nvPr/>
        </p:nvSpPr>
        <p:spPr>
          <a:xfrm>
            <a:off x="9506292" y="365520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22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r>
              <a:rPr lang="en-US" dirty="0"/>
              <a:t>: Count </a:t>
            </a:r>
            <a:r>
              <a:rPr lang="en-US" dirty="0" smtClean="0"/>
              <a:t>Occurrences </a:t>
            </a:r>
            <a:r>
              <a:rPr lang="en-US" dirty="0"/>
              <a:t>in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judge.softuni.bg/Contests/Practice/Index/174#3</a:t>
            </a:r>
            <a:endParaRPr lang="en-US" dirty="0"/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824116" y="1219200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smtClean="0"/>
              <a:t>string text = Console.ReadLine().ToLower();</a:t>
            </a:r>
          </a:p>
          <a:p>
            <a:r>
              <a:rPr lang="en-US" sz="3000" dirty="0" smtClean="0"/>
              <a:t>string word = Console.ReadLine().ToLower();</a:t>
            </a:r>
          </a:p>
          <a:p>
            <a:r>
              <a:rPr lang="en-US" sz="3000" dirty="0" smtClean="0"/>
              <a:t>int count = 0, offset =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en-US" sz="3000" dirty="0" smtClean="0"/>
              <a:t>;</a:t>
            </a:r>
          </a:p>
          <a:p>
            <a:r>
              <a:rPr lang="en-US" sz="3000" dirty="0" smtClean="0"/>
              <a:t>while (true)</a:t>
            </a:r>
          </a:p>
          <a:p>
            <a:r>
              <a:rPr lang="en-US" sz="3000" dirty="0" smtClean="0"/>
              <a:t>{</a:t>
            </a:r>
          </a:p>
          <a:p>
            <a:r>
              <a:rPr lang="en-US" sz="3000" dirty="0" smtClean="0"/>
              <a:t>   offset = text.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IndexOf</a:t>
            </a:r>
            <a:r>
              <a:rPr lang="en-US" sz="3000" dirty="0" smtClean="0"/>
              <a:t>(word,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offset + 1</a:t>
            </a:r>
            <a:r>
              <a:rPr lang="en-US" sz="3000" dirty="0" smtClean="0"/>
              <a:t>);</a:t>
            </a:r>
          </a:p>
          <a:p>
            <a:r>
              <a:rPr lang="en-US" sz="3000" dirty="0" smtClean="0"/>
              <a:t>   if (offset == -1) break;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No more occurrences</a:t>
            </a:r>
          </a:p>
          <a:p>
            <a:r>
              <a:rPr lang="en-US" sz="3000" dirty="0" smtClean="0"/>
              <a:t>      count++;</a:t>
            </a:r>
          </a:p>
          <a:p>
            <a:r>
              <a:rPr lang="en-US" sz="3000" dirty="0" smtClean="0"/>
              <a:t>}</a:t>
            </a:r>
          </a:p>
          <a:p>
            <a:r>
              <a:rPr lang="en-US" sz="3000" dirty="0" smtClean="0"/>
              <a:t>Console.WriteLine($"Occurrencies: {count}");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576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Compare, Substring, Replace, Remove, Insert 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5609" y="1143000"/>
            <a:ext cx="1091790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 "Varna");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(Before)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 "SOFIA", true); 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(Equal)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string.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("Sofia",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"Bourgas");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(After)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 = @"C:\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Pics\Rila2016.jpg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(8, 8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Rila2016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fname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filename.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(8);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Rila2016.jpg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cocktail =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"vodka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 juice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hot sauce";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("+", "and");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 juice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hot sauce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 =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"$1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2345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67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4);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$167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finalPrice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price.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(3, "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55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16557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Change Forbidden Substrings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 </a:t>
            </a:r>
            <a:r>
              <a:rPr lang="en-US" dirty="0" smtClean="0"/>
              <a:t>and several forbidden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words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Replace</a:t>
            </a:r>
            <a:r>
              <a:rPr lang="en-US" dirty="0" smtClean="0"/>
              <a:t> all forbidden words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stars</a:t>
            </a:r>
            <a:r>
              <a:rPr lang="en-US" dirty="0"/>
              <a:t> </a:t>
            </a:r>
            <a:r>
              <a:rPr lang="en-US" dirty="0" smtClean="0"/>
              <a:t>(e.g.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beer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****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"substring" matching </a:t>
            </a:r>
            <a:r>
              <a:rPr lang="en-US" dirty="0" smtClean="0"/>
              <a:t>(match part of word),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case-sensitive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2300" y="3276347"/>
            <a:ext cx="10509912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money or read the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HOWto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e-l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ing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beer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how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programming PHP MySQL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earn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bitcoins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2300" y="5096142"/>
            <a:ext cx="10509912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rIns="14400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money or read the HOWto e-l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****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ing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5903603" y="4517040"/>
            <a:ext cx="378442" cy="4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Change Forbidden Substrings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325701"/>
            <a:ext cx="10363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Console.ReadLine();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Console.ReadLine().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Split(' ');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w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text.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(w,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w.Length));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Console.WriteLine(text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and Text Processing</a:t>
            </a:r>
          </a:p>
          <a:p>
            <a:pPr marL="712788" lvl="1" indent="-409575"/>
            <a:r>
              <a:rPr lang="en-US" dirty="0" smtClean="0"/>
              <a:t>Formatting and Format Strings</a:t>
            </a:r>
            <a:endParaRPr lang="en-US" dirty="0"/>
          </a:p>
          <a:p>
            <a:pPr marL="712788" lvl="1" indent="-409575"/>
            <a:r>
              <a:rPr lang="en-US" dirty="0" smtClean="0"/>
              <a:t>Basic String Operations: Concatenation,</a:t>
            </a:r>
            <a:br>
              <a:rPr lang="en-US" dirty="0" smtClean="0"/>
            </a:br>
            <a:r>
              <a:rPr lang="en-US" dirty="0" smtClean="0"/>
              <a:t>Searching, Substring, Replace, Remove</a:t>
            </a:r>
            <a:endParaRPr lang="en-US" dirty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Dictionaries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 smtClean="0"/>
              <a:t>Mapping Keys to Values</a:t>
            </a:r>
            <a:endParaRPr lang="en-US" dirty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Data Processing with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 smtClean="0"/>
          </a:p>
          <a:p>
            <a:pPr marL="712788" lvl="1" indent="-409575"/>
            <a:r>
              <a:rPr lang="en-US" dirty="0" smtClean="0"/>
              <a:t>Filtering, Mapping, Ordering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12782"/>
            <a:ext cx="10363200" cy="820600"/>
          </a:xfrm>
        </p:spPr>
        <p:txBody>
          <a:bodyPr/>
          <a:lstStyle/>
          <a:p>
            <a:r>
              <a:rPr lang="en-US" dirty="0" smtClean="0"/>
              <a:t>Working with Strings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 smtClean="0"/>
              <a:t>Live Exercises in Class (Lab)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41696"/>
            <a:ext cx="3524026" cy="3637568"/>
          </a:xfrm>
          <a:prstGeom prst="rect">
            <a:avLst/>
          </a:prstGeom>
        </p:spPr>
      </p:pic>
      <p:pic>
        <p:nvPicPr>
          <p:cNvPr id="2052" name="Picture 4" descr="http://www.seap.org.uk/images/originals/not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641840"/>
            <a:ext cx="2625360" cy="262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" descr="C:\Trash\search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1900624"/>
            <a:ext cx="2259814" cy="236657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122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38858"/>
            <a:ext cx="8938472" cy="820600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90132"/>
            <a:ext cx="8938472" cy="71903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Using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V&gt;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31817" y="2051464"/>
            <a:ext cx="6122336" cy="2498124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3562759"/>
              </p:ext>
            </p:extLst>
          </p:nvPr>
        </p:nvGraphicFramePr>
        <p:xfrm>
          <a:off x="3162954" y="2672181"/>
          <a:ext cx="5486399" cy="1554480"/>
        </p:xfrm>
        <a:graphic>
          <a:graphicData uri="http://schemas.openxmlformats.org/drawingml/2006/table">
            <a:tbl>
              <a:tblPr/>
              <a:tblGrid>
                <a:gridCol w="2285999"/>
                <a:gridCol w="320040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Nakov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+359-2-981-9819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167059" y="2106706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94001" y="2111201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pic>
        <p:nvPicPr>
          <p:cNvPr id="1026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8" y="2380444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74" y="734301"/>
            <a:ext cx="3876676" cy="105328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4178">
            <a:off x="9480615" y="2449393"/>
            <a:ext cx="1839282" cy="18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)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Arrays (Maps, 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 smtClean="0">
                <a:solidFill>
                  <a:prstClr val="white"/>
                </a:solidFill>
              </a:rPr>
              <a:t>Associative array (dictionary)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Dictionary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19200"/>
            <a:ext cx="10486782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 smtClean="0">
                <a:solidFill>
                  <a:schemeClr val="tx2"/>
                </a:solidFill>
              </a:rPr>
              <a:t>var phonebook =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900" dirty="0" smtClean="0">
                <a:solidFill>
                  <a:schemeClr val="tx2"/>
                </a:solidFill>
              </a:rPr>
              <a:t>phonebook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 smtClean="0">
                <a:solidFill>
                  <a:schemeClr val="tx2"/>
                </a:solidFill>
              </a:rPr>
              <a:t>"John Smith"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 smtClean="0">
                <a:solidFill>
                  <a:schemeClr val="tx2"/>
                </a:solidFill>
              </a:rPr>
              <a:t> = "+1-555-8976";</a:t>
            </a:r>
            <a:br>
              <a:rPr lang="en-US" sz="2900" dirty="0" smtClean="0">
                <a:solidFill>
                  <a:schemeClr val="tx2"/>
                </a:solidFill>
              </a:rPr>
            </a:br>
            <a:r>
              <a:rPr lang="en-US" sz="2900" dirty="0" smtClean="0">
                <a:solidFill>
                  <a:schemeClr val="tx2"/>
                </a:solidFill>
              </a:rPr>
              <a:t>phonebook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 smtClean="0">
                <a:solidFill>
                  <a:schemeClr val="tx2"/>
                </a:solidFill>
              </a:rPr>
              <a:t>"Lisa Smith"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 smtClean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sz="2900" dirty="0" smtClean="0">
                <a:solidFill>
                  <a:schemeClr val="tx2"/>
                </a:solidFill>
              </a:rPr>
              <a:t>phonebook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 smtClean="0">
                <a:solidFill>
                  <a:schemeClr val="tx2"/>
                </a:solidFill>
              </a:rPr>
              <a:t>"Sam Doe"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 smtClean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sz="2900" dirty="0" smtClean="0">
                <a:solidFill>
                  <a:schemeClr val="tx2"/>
                </a:solidFill>
              </a:rPr>
              <a:t>phonebook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 smtClean="0">
                <a:solidFill>
                  <a:schemeClr val="tx2"/>
                </a:solidFill>
              </a:rPr>
              <a:t>"Nakov"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 smtClean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sz="2900" dirty="0" smtClean="0">
                <a:solidFill>
                  <a:schemeClr val="tx2"/>
                </a:solidFill>
              </a:rPr>
              <a:t>phonebook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900" dirty="0" smtClean="0">
                <a:solidFill>
                  <a:schemeClr val="tx2"/>
                </a:solidFill>
              </a:rPr>
              <a:t>"Nakov"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900" dirty="0" smtClean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sz="2900" dirty="0" smtClean="0">
                <a:solidFill>
                  <a:schemeClr val="tx2"/>
                </a:solidFill>
              </a:rPr>
              <a:t>phonebook.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sz="2900" dirty="0" smtClean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sz="2900" dirty="0" smtClean="0">
                <a:solidFill>
                  <a:schemeClr val="tx2"/>
                </a:solidFill>
              </a:rPr>
              <a:t>foreach (var pair in phonebook)</a:t>
            </a:r>
          </a:p>
          <a:p>
            <a:r>
              <a:rPr lang="en-US" sz="2900" dirty="0" smtClean="0">
                <a:solidFill>
                  <a:schemeClr val="tx2"/>
                </a:solidFill>
              </a:rPr>
              <a:t>   Console.WriteLine("{0} --&gt; {1}",</a:t>
            </a:r>
          </a:p>
          <a:p>
            <a:r>
              <a:rPr lang="en-US" sz="2900" dirty="0" smtClean="0">
                <a:solidFill>
                  <a:schemeClr val="tx2"/>
                </a:solidFill>
              </a:rPr>
              <a:t>     pair.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900" dirty="0" smtClean="0">
                <a:solidFill>
                  <a:schemeClr val="tx2"/>
                </a:solidFill>
              </a:rPr>
              <a:t>, pair.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900" dirty="0" smtClean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</a:t>
            </a:r>
            <a:r>
              <a:rPr lang="en-US" noProof="1" smtClean="0"/>
              <a:t>SortedDictionary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332976"/>
            <a:ext cx="10820400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2"/>
                </a:solidFill>
              </a:rPr>
              <a:t>var events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events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>
                <a:solidFill>
                  <a:schemeClr val="tx2"/>
                </a:solidFill>
              </a:rPr>
              <a:t>new DateTime(1998,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9,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4)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=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events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>
                <a:solidFill>
                  <a:schemeClr val="tx2"/>
                </a:solidFill>
              </a:rPr>
              <a:t>new DateTime(2013,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11,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5)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=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events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>
                <a:solidFill>
                  <a:schemeClr val="tx2"/>
                </a:solidFill>
              </a:rPr>
              <a:t>new DateTime(1975,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4,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4)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=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events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>
                <a:solidFill>
                  <a:schemeClr val="tx2"/>
                </a:solidFill>
              </a:rPr>
              <a:t>new DateTime(2004,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2,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4)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=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events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>
                <a:solidFill>
                  <a:schemeClr val="tx2"/>
                </a:solidFill>
              </a:rPr>
              <a:t>new DateTime(2013,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11,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5)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=</a:t>
            </a:r>
            <a:r>
              <a:rPr lang="en-US" sz="2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foreach (var entry in events)</a:t>
            </a:r>
          </a:p>
          <a:p>
            <a:pPr>
              <a:spcBef>
                <a:spcPts val="600"/>
              </a:spcBef>
            </a:pPr>
            <a:r>
              <a:rPr lang="en-US" sz="26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      entry.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 smtClean="0">
                <a:solidFill>
                  <a:schemeClr val="tx2"/>
                </a:solidFill>
              </a:rPr>
              <a:t>, entry.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real numbers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Count Real Numbers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7708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7708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311708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3908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89824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0424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Count Real </a:t>
            </a:r>
            <a:r>
              <a:rPr lang="en-US" smtClean="0"/>
              <a:t>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var nums = Console.ReadLine().Split(' ')</a:t>
            </a:r>
          </a:p>
          <a:p>
            <a:r>
              <a:rPr lang="en-US" sz="2800" dirty="0" smtClean="0"/>
              <a:t>   .Select(double.Parse).ToList();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var counts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foreach (var num in nums)</a:t>
            </a:r>
          </a:p>
          <a:p>
            <a:r>
              <a:rPr lang="en-US" sz="2800" dirty="0" smtClean="0"/>
              <a:t>   if (counts.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 smtClean="0"/>
              <a:t>(num))</a:t>
            </a:r>
          </a:p>
          <a:p>
            <a:r>
              <a:rPr lang="en-US" sz="2800" dirty="0" smtClean="0"/>
              <a:t>      counts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smtClean="0"/>
              <a:t>num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else</a:t>
            </a:r>
          </a:p>
          <a:p>
            <a:r>
              <a:rPr lang="en-US" sz="2800" dirty="0" smtClean="0"/>
              <a:t>      counts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smtClean="0"/>
              <a:t>num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 smtClean="0"/>
              <a:t>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foreach (var num in counts.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   Console.WriteLine($"{num} -&gt; {counts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 err="1" smtClean="0"/>
              <a:t>num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 smtClean="0"/>
              <a:t>}");</a:t>
            </a:r>
            <a:endParaRPr lang="en-US" sz="2800" i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542212" y="2893039"/>
            <a:ext cx="3415352" cy="1477657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</a:t>
            </a:r>
            <a:r>
              <a:rPr lang="en-US" sz="3300" dirty="0" smtClean="0"/>
              <a:t>to extracts </a:t>
            </a:r>
            <a:r>
              <a:rPr lang="en-US" sz="3300" dirty="0"/>
              <a:t>from a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words </a:t>
            </a:r>
            <a:r>
              <a:rPr lang="en-US" sz="3300" dirty="0" smtClean="0"/>
              <a:t>all </a:t>
            </a:r>
            <a:r>
              <a:rPr lang="en-US" sz="3300" dirty="0"/>
              <a:t>elements that present in </a:t>
            </a:r>
            <a:r>
              <a:rPr lang="en-US" sz="3300" dirty="0" smtClean="0"/>
              <a:t>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</a:t>
            </a:r>
            <a:r>
              <a:rPr lang="en-US" sz="3300" dirty="0" smtClean="0">
                <a:solidFill>
                  <a:schemeClr val="tx2">
                    <a:lumMod val="75000"/>
                  </a:schemeClr>
                </a:solidFill>
              </a:rPr>
              <a:t>times</a:t>
            </a:r>
            <a:r>
              <a:rPr lang="en-US" sz="3300" dirty="0"/>
              <a:t> </a:t>
            </a:r>
            <a:r>
              <a:rPr lang="en-US" sz="3300" dirty="0" smtClean="0"/>
              <a:t>(case-insensitive)</a:t>
            </a:r>
            <a:endParaRPr lang="en-US" sz="3300" dirty="0"/>
          </a:p>
          <a:p>
            <a:pPr lvl="1"/>
            <a:r>
              <a:rPr lang="en-US" sz="3100" dirty="0" smtClean="0"/>
              <a:t>Words are given in a single line, space separated</a:t>
            </a:r>
          </a:p>
          <a:p>
            <a:pPr lvl="1"/>
            <a:r>
              <a:rPr lang="en-US" sz="3100" dirty="0" smtClean="0"/>
              <a:t>Print the result elements in lowercase, in their order of appearance</a:t>
            </a:r>
            <a:endParaRPr lang="en-US" sz="31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Odd Occurrences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judge.softuni.bg/Contests/Practice/Index/173#6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sz="2800" dirty="0" smtClean="0"/>
              <a:t>var words = Console.ReadLine().ToLower().Split(' ');</a:t>
            </a:r>
          </a:p>
          <a:p>
            <a:pPr>
              <a:spcBef>
                <a:spcPts val="1200"/>
              </a:spcBef>
            </a:pPr>
            <a:r>
              <a:rPr lang="bg-BG" sz="2800" dirty="0" smtClean="0"/>
              <a:t>var counts =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bg-BG" sz="2800" dirty="0" smtClean="0"/>
              <a:t>();</a:t>
            </a:r>
          </a:p>
          <a:p>
            <a:r>
              <a:rPr lang="bg-BG" sz="2800" dirty="0" smtClean="0"/>
              <a:t>foreach (var w in words)</a:t>
            </a:r>
          </a:p>
          <a:p>
            <a:r>
              <a:rPr lang="bg-BG" sz="2800" dirty="0" smtClean="0"/>
              <a:t>   if (counts.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bg-BG" sz="2800" dirty="0" smtClean="0"/>
              <a:t>(w))</a:t>
            </a:r>
          </a:p>
          <a:p>
            <a:r>
              <a:rPr lang="bg-BG" sz="2800" dirty="0" smtClean="0"/>
              <a:t>      counts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 smtClean="0"/>
              <a:t>w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bg-BG" sz="2800" dirty="0" smtClean="0"/>
              <a:t>;</a:t>
            </a:r>
          </a:p>
          <a:p>
            <a:r>
              <a:rPr lang="bg-BG" sz="2800" dirty="0" smtClean="0"/>
              <a:t>   else counts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2800" dirty="0" smtClean="0"/>
              <a:t>w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2800" dirty="0" smtClean="0"/>
              <a:t> =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800" dirty="0" smtClean="0"/>
              <a:t>;</a:t>
            </a:r>
          </a:p>
          <a:p>
            <a:pPr>
              <a:spcBef>
                <a:spcPts val="1200"/>
              </a:spcBef>
            </a:pPr>
            <a:r>
              <a:rPr lang="bg-BG" sz="2800" dirty="0" smtClean="0"/>
              <a:t>var result = new List&lt;string&gt;();</a:t>
            </a:r>
          </a:p>
          <a:p>
            <a:r>
              <a:rPr lang="bg-BG" sz="2800" dirty="0" smtClean="0"/>
              <a:t>foreach (var pair in counts)</a:t>
            </a:r>
          </a:p>
          <a:p>
            <a:r>
              <a:rPr lang="bg-BG" sz="2800" dirty="0" smtClean="0"/>
              <a:t> 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TODO: add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to result if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is odd</a:t>
            </a:r>
          </a:p>
          <a:p>
            <a:r>
              <a:rPr lang="bg-BG" sz="2800" dirty="0" smtClean="0"/>
              <a:t>Console.WriteLine(string.Join(", ", result));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466012" y="2514600"/>
            <a:ext cx="3505200" cy="1477657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counts[w]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</a:t>
            </a:r>
            <a:r>
              <a:rPr lang="en-US" sz="2800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888"/>
            <a:ext cx="10363200" cy="820600"/>
          </a:xfrm>
        </p:spPr>
        <p:txBody>
          <a:bodyPr/>
          <a:lstStyle/>
          <a:p>
            <a:r>
              <a:rPr lang="en-US" dirty="0" smtClean="0"/>
              <a:t>Working with Dictionaries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85262"/>
            <a:ext cx="10363200" cy="719034"/>
          </a:xfrm>
        </p:spPr>
        <p:txBody>
          <a:bodyPr/>
          <a:lstStyle/>
          <a:p>
            <a:r>
              <a:rPr lang="en-US" dirty="0" smtClean="0"/>
              <a:t>Live Exercises in Class (Lab)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6" y="914802"/>
            <a:ext cx="3524026" cy="3637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1260698"/>
            <a:ext cx="3876676" cy="1053286"/>
          </a:xfrm>
          <a:prstGeom prst="roundRect">
            <a:avLst>
              <a:gd name="adj" fmla="val 51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8" name="Picture 4" descr="https://lh5.ggpht.com/EH1sHhtbXtm436L3i6tz5_-j1T-0pCtEh_aQ4ZJjz44Y8xvwVxt4Nl_4HhDU3TYVfOk=h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53">
            <a:off x="8957281" y="1311976"/>
            <a:ext cx="1499730" cy="14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findicons.com/files/icons/1233/somatic_rebirth_apps/128/diction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2680762"/>
            <a:ext cx="1788144" cy="178814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212" y="3082362"/>
            <a:ext cx="4032722" cy="147000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338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63917"/>
            <a:ext cx="8938472" cy="774883"/>
          </a:xfrm>
        </p:spPr>
        <p:txBody>
          <a:bodyPr/>
          <a:lstStyle/>
          <a:p>
            <a:pPr lvl="0">
              <a:lnSpc>
                <a:spcPts val="54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08660"/>
            <a:ext cx="8938472" cy="719034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929" y="1350541"/>
            <a:ext cx="5625039" cy="121731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12" y="1350541"/>
            <a:ext cx="6504932" cy="187422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5" name="Picture 1" descr="C:\Trash\search-icon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99" y="2398202"/>
            <a:ext cx="2101413" cy="2200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8" name="Picture 4" descr="http://icons.iconarchive.com/icons/treetog/file-type/256/tex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044">
            <a:off x="5012475" y="3138850"/>
            <a:ext cx="1398981" cy="13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4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63864"/>
            <a:ext cx="10263928" cy="820600"/>
          </a:xfrm>
        </p:spPr>
        <p:txBody>
          <a:bodyPr/>
          <a:lstStyle/>
          <a:p>
            <a:r>
              <a:rPr lang="en-US" dirty="0" smtClean="0"/>
              <a:t>Lambda Functions and LINQ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 smtClean="0"/>
              <a:t>LINQ in Action: Filtering, Mapping, Ordering</a:t>
            </a:r>
            <a:endParaRPr lang="en-US" dirty="0"/>
          </a:p>
        </p:txBody>
      </p:sp>
      <p:pic>
        <p:nvPicPr>
          <p:cNvPr id="4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2" cstate="print"/>
          <a:srcRect l="4650" t="-10480" r="3968" b="9170"/>
          <a:stretch/>
        </p:blipFill>
        <p:spPr bwMode="auto">
          <a:xfrm>
            <a:off x="4463800" y="2438842"/>
            <a:ext cx="3314352" cy="1836546"/>
          </a:xfrm>
          <a:prstGeom prst="roundRect">
            <a:avLst>
              <a:gd name="adj" fmla="val 6322"/>
            </a:avLst>
          </a:prstGeom>
          <a:solidFill>
            <a:srgbClr val="FFFFFF"/>
          </a:solidFill>
        </p:spPr>
      </p:pic>
      <p:sp>
        <p:nvSpPr>
          <p:cNvPr id="7" name="TextBox 6"/>
          <p:cNvSpPr txBox="1"/>
          <p:nvPr/>
        </p:nvSpPr>
        <p:spPr>
          <a:xfrm rot="21003577">
            <a:off x="680577" y="2681267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8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656736" y="1573133"/>
            <a:ext cx="1125975" cy="767459"/>
            <a:chOff x="865036" y="5216539"/>
            <a:chExt cx="842789" cy="611390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161837" y="5216539"/>
              <a:ext cx="249187" cy="238063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6503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460226" y="5591669"/>
              <a:ext cx="247599" cy="236260"/>
            </a:xfrm>
            <a:prstGeom prst="ellipse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2" name="Straight Arrow Connector 17437"/>
            <p:cNvCxnSpPr>
              <a:cxnSpLocks noChangeShapeType="1"/>
            </p:cNvCxnSpPr>
            <p:nvPr/>
          </p:nvCxnSpPr>
          <p:spPr bwMode="auto">
            <a:xfrm flipV="1">
              <a:off x="107680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" name="Straight Arrow Connector 17438"/>
            <p:cNvCxnSpPr>
              <a:cxnSpLocks noChangeShapeType="1"/>
            </p:cNvCxnSpPr>
            <p:nvPr/>
          </p:nvCxnSpPr>
          <p:spPr bwMode="auto">
            <a:xfrm flipH="1" flipV="1">
              <a:off x="1373980" y="5427837"/>
              <a:ext cx="121761" cy="189473"/>
            </a:xfrm>
            <a:prstGeom prst="straightConnector1">
              <a:avLst/>
            </a:prstGeom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437644" y="2287326"/>
            <a:ext cx="1533568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Objects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437536" y="3481121"/>
            <a:ext cx="1314476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  <a:latin typeface="Segoe"/>
              </a:rPr>
              <a:t>Data</a:t>
            </a:r>
            <a:endParaRPr lang="en-US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dist="50800" sx="1000" sy="1000" algn="ctr" rotWithShape="0">
                  <a:srgbClr val="000000"/>
                </a:outerShdw>
              </a:effectLst>
            </a:endParaRPr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8304212" y="2770496"/>
            <a:ext cx="1503544" cy="788076"/>
            <a:chOff x="4020023" y="5205486"/>
            <a:chExt cx="1218799" cy="709735"/>
          </a:xfrm>
        </p:grpSpPr>
        <p:sp>
          <p:nvSpPr>
            <p:cNvPr id="19" name="Flowchart: Magnetic Disk 18"/>
            <p:cNvSpPr>
              <a:spLocks noChangeArrowheads="1"/>
            </p:cNvSpPr>
            <p:nvPr/>
          </p:nvSpPr>
          <p:spPr bwMode="auto">
            <a:xfrm>
              <a:off x="4356458" y="5205486"/>
              <a:ext cx="545920" cy="505469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20" name="Flowchart: Magnetic Disk 19"/>
            <p:cNvSpPr>
              <a:spLocks noChangeArrowheads="1"/>
            </p:cNvSpPr>
            <p:nvPr/>
          </p:nvSpPr>
          <p:spPr bwMode="auto">
            <a:xfrm>
              <a:off x="4020023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  <p:sp>
          <p:nvSpPr>
            <p:cNvPr id="21" name="Flowchart: Magnetic Disk 20"/>
            <p:cNvSpPr>
              <a:spLocks noChangeArrowheads="1"/>
            </p:cNvSpPr>
            <p:nvPr/>
          </p:nvSpPr>
          <p:spPr bwMode="auto">
            <a:xfrm>
              <a:off x="4692902" y="5411558"/>
              <a:ext cx="545920" cy="503663"/>
            </a:xfrm>
            <a:prstGeom prst="flowChartMagneticDisk">
              <a:avLst/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Segoe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68300" y="2748888"/>
            <a:ext cx="1328972" cy="1328972"/>
          </a:xfrm>
          <a:prstGeom prst="rect">
            <a:avLst/>
          </a:prstGeom>
        </p:spPr>
      </p:pic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047244" y="3660817"/>
            <a:ext cx="1533568" cy="5847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182880" tIns="137160" rIns="182880" bIns="137160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sx="1000" sy="1000" algn="tl">
                    <a:srgbClr val="C0C0C0"/>
                  </a:outerShdw>
                </a:effectLst>
                <a:latin typeface="Segoe"/>
              </a:rPr>
              <a:t>Search</a:t>
            </a:r>
            <a:endParaRPr lang="en-US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Segoe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48763" y="816592"/>
            <a:ext cx="4744426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 text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!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har.IsLetter(c))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Extension methods </a:t>
            </a:r>
            <a:r>
              <a:rPr lang="en-US" dirty="0" smtClean="0"/>
              <a:t>attach functionality to existing types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 extension methods </a:t>
            </a:r>
            <a:r>
              <a:rPr lang="en-US" dirty="0" smtClean="0"/>
              <a:t>add sequence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2760641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using System.Linq;</a:t>
            </a:r>
          </a:p>
          <a:p>
            <a:r>
              <a:rPr lang="en-US" sz="2800" noProof="1" smtClean="0"/>
              <a:t>…</a:t>
            </a:r>
          </a:p>
          <a:p>
            <a:r>
              <a:rPr lang="en-US" sz="2800" noProof="1" smtClean="0"/>
              <a:t>int[] arr </a:t>
            </a:r>
            <a:r>
              <a:rPr lang="en-US" sz="2800" noProof="1"/>
              <a:t>= </a:t>
            </a:r>
            <a:r>
              <a:rPr lang="en-US" sz="2800" noProof="1" smtClean="0"/>
              <a:t>{ 10, 30, 50, 20, 40 };</a:t>
            </a:r>
            <a:endParaRPr lang="en-US" sz="2800" noProof="1"/>
          </a:p>
          <a:p>
            <a:r>
              <a:rPr lang="en-US" sz="2800" noProof="1" smtClean="0"/>
              <a:t>Console.WriteLine(arr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.Sum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noProof="1"/>
              <a:t>); //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150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noProof="1" smtClean="0"/>
              <a:t>Console.WriteLine(arr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.Max()</a:t>
            </a:r>
            <a:r>
              <a:rPr lang="en-US" sz="2800" noProof="1" smtClean="0"/>
              <a:t>); </a:t>
            </a:r>
            <a:r>
              <a:rPr lang="en-US" sz="2800" noProof="1"/>
              <a:t>//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50</a:t>
            </a:r>
          </a:p>
          <a:p>
            <a:r>
              <a:rPr lang="en-US" sz="2800" noProof="1" smtClean="0"/>
              <a:t>Console.WriteLine(arr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.Last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40</a:t>
            </a:r>
          </a:p>
          <a:p>
            <a:r>
              <a:rPr lang="en-US" sz="2800" noProof="1" smtClean="0"/>
              <a:t>Console.WriteLine(arr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.Skip(3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).First()</a:t>
            </a:r>
            <a:r>
              <a:rPr lang="en-US" sz="2800" noProof="1"/>
              <a:t>); //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20</a:t>
            </a:r>
          </a:p>
          <a:p>
            <a:r>
              <a:rPr lang="en-US" sz="2800" noProof="1" smtClean="0"/>
              <a:t>Console.WriteLine(arr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.Skip(1).Take(3).Min()</a:t>
            </a:r>
            <a:r>
              <a:rPr lang="en-US" sz="2800" noProof="1" smtClean="0"/>
              <a:t>); </a:t>
            </a:r>
            <a:r>
              <a:rPr lang="en-US" sz="2800" noProof="1"/>
              <a:t>// 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5269860" y="2514600"/>
            <a:ext cx="5029200" cy="1066800"/>
          </a:xfrm>
          <a:prstGeom prst="wedgeRoundRectCallout">
            <a:avLst>
              <a:gd name="adj1" fmla="val -64404"/>
              <a:gd name="adj2" fmla="val 54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/>
              <a:t>Add "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2800" dirty="0" smtClean="0"/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800" dirty="0" smtClean="0"/>
              <a:t>"</a:t>
            </a:r>
            <a:br>
              <a:rPr lang="en-US" sz="2800" dirty="0" smtClean="0"/>
            </a:br>
            <a:r>
              <a:rPr lang="en-US" sz="2800" dirty="0" smtClean="0"/>
              <a:t>at </a:t>
            </a:r>
            <a:r>
              <a:rPr lang="en-US" sz="2800" dirty="0"/>
              <a:t>the start of your C#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Largest 3 Numbers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Sample solution with LINQ: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5516" y="1953905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01620" y="1953904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judge.softuni.bg/Contests/Practice/Index/173#7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605668" y="2057330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756916" y="1953905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002220" y="1953904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9379412" y="2041557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0412" y="3477218"/>
            <a:ext cx="106680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 smtClean="0"/>
              <a:t>string[] strings = Console.ReadLine().Split(' ');</a:t>
            </a:r>
          </a:p>
          <a:p>
            <a:pPr>
              <a:lnSpc>
                <a:spcPct val="110000"/>
              </a:lnSpc>
            </a:pPr>
            <a:r>
              <a:rPr lang="en-US" sz="2800" noProof="1" smtClean="0"/>
              <a:t>List&lt;int&gt; nums = strings.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Select(int.Parse)</a:t>
            </a:r>
            <a:r>
              <a:rPr lang="en-US" sz="2800" noProof="1" smtClean="0"/>
              <a:t>.ToList();</a:t>
            </a:r>
          </a:p>
          <a:p>
            <a:pPr>
              <a:lnSpc>
                <a:spcPct val="110000"/>
              </a:lnSpc>
            </a:pPr>
            <a:r>
              <a:rPr lang="en-US" sz="2800" noProof="1" smtClean="0"/>
              <a:t>var sortedNums = nums.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OrderBy(x =&gt; -x)</a:t>
            </a:r>
            <a:r>
              <a:rPr lang="en-US" sz="2800" noProof="1" smtClean="0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 smtClean="0"/>
              <a:t>var largest3Nums = sortedNums.</a:t>
            </a:r>
            <a:r>
              <a:rPr lang="en-US" sz="2800" noProof="1" smtClean="0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 smtClean="0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 smtClean="0"/>
              <a:t>Console.WriteLine(string.Join(" ", largest3Nums));</a:t>
            </a:r>
            <a:endParaRPr lang="en-US" sz="2800" noProof="1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 smtClean="0"/>
              <a:t>are </a:t>
            </a:r>
            <a:r>
              <a:rPr lang="en-US" sz="3400" dirty="0"/>
              <a:t>inline </a:t>
            </a:r>
            <a:r>
              <a:rPr lang="en-US" sz="3400" dirty="0" smtClean="0"/>
              <a:t>methods (functions) that take input parameters </a:t>
            </a:r>
            <a:r>
              <a:rPr lang="en-US" sz="3400" dirty="0"/>
              <a:t>and return </a:t>
            </a:r>
            <a:r>
              <a:rPr lang="en-US" sz="3400" dirty="0" smtClean="0"/>
              <a:t>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2400"/>
              </a:spcBef>
              <a:buClr>
                <a:srgbClr val="F2B254"/>
              </a:buClr>
              <a:buSzPct val="100000"/>
            </a:pPr>
            <a:r>
              <a:rPr lang="en-US" sz="3400" dirty="0" smtClean="0"/>
              <a:t>Passed to 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higher order functions </a:t>
            </a:r>
            <a:r>
              <a:rPr lang="en-US" sz="3400" dirty="0" smtClean="0"/>
              <a:t>like </a:t>
            </a: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Where(func)</a:t>
            </a:r>
            <a:r>
              <a:rPr lang="en-US" sz="3400" dirty="0" smtClean="0"/>
              <a:t>: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Expressions / Lambda Functions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788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x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x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/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2</a:t>
            </a:r>
            <a:endParaRPr lang="en-US" noProof="1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788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static int Func(int x) {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return x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/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2;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1" name="Left-Right Arrow 10"/>
          <p:cNvSpPr/>
          <p:nvPr/>
        </p:nvSpPr>
        <p:spPr>
          <a:xfrm>
            <a:off x="2930524" y="253572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181775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static bool Func(int x) {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return x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!=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0;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14" name="Left-Right Arrow 13"/>
          <p:cNvSpPr/>
          <p:nvPr/>
        </p:nvSpPr>
        <p:spPr>
          <a:xfrm>
            <a:off x="2930524" y="3349610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181775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x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x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!=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0412" y="5451548"/>
            <a:ext cx="106679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var nums = new int[]{ 5, 6, 7, 3}.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x =&gt; x &gt; 5</a:t>
            </a:r>
            <a:r>
              <a:rPr lang="en-US" noProof="1" smtClean="0"/>
              <a:t>);</a:t>
            </a:r>
          </a:p>
          <a:p>
            <a:r>
              <a:rPr lang="en-US" noProof="1" smtClean="0"/>
              <a:t>Console.WriteLine(string.Join(", ", nums)); // 6, 7</a:t>
            </a:r>
            <a:endParaRPr lang="en-US" noProof="1"/>
          </a:p>
        </p:txBody>
      </p:sp>
      <p:sp>
        <p:nvSpPr>
          <p:cNvPr id="17" name="Left-Right Arrow 16"/>
          <p:cNvSpPr/>
          <p:nvPr/>
        </p:nvSpPr>
        <p:spPr>
          <a:xfrm>
            <a:off x="2930524" y="419417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02634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()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42</a:t>
            </a:r>
            <a:endParaRPr lang="en-US" noProof="1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02634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 smtClean="0"/>
              <a:t>static int Func() {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return 42;</a:t>
            </a:r>
            <a:r>
              <a:rPr lang="en-US" noProof="1" smtClean="0">
                <a:latin typeface="+mn-lt"/>
              </a:rPr>
              <a:t> </a:t>
            </a:r>
            <a:r>
              <a:rPr lang="en-US" noProof="1" smtClean="0"/>
              <a:t>}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and Sorting with Lambda Functions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331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 smtClean="0"/>
              <a:t>int[] nums = { 11, 99, 33, 55, 77, 44, 66, 22, 88 };</a:t>
            </a:r>
          </a:p>
          <a:p>
            <a:pPr>
              <a:spcBef>
                <a:spcPts val="600"/>
              </a:spcBef>
            </a:pPr>
            <a:r>
              <a:rPr lang="en-US" sz="2600" noProof="1" smtClean="0"/>
              <a:t>var smallNums = nums.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 smtClean="0"/>
              <a:t>(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 smtClean="0"/>
              <a:t>);</a:t>
            </a:r>
          </a:p>
          <a:p>
            <a:r>
              <a:rPr lang="en-US" sz="2600" noProof="1" smtClean="0"/>
              <a:t>Console.WriteLine("Nums &lt; 50: " +</a:t>
            </a:r>
          </a:p>
          <a:p>
            <a:r>
              <a:rPr lang="en-US" sz="2600" noProof="1" smtClean="0"/>
              <a:t>  string.Join(" ", smallNums)); //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11 33 44 22</a:t>
            </a:r>
          </a:p>
          <a:p>
            <a:pPr>
              <a:spcBef>
                <a:spcPts val="600"/>
              </a:spcBef>
            </a:pPr>
            <a:r>
              <a:rPr lang="en-US" sz="2600" noProof="1" smtClean="0"/>
              <a:t>Console.WriteLine("Odd </a:t>
            </a:r>
            <a:r>
              <a:rPr lang="en-US" sz="2600" noProof="1" smtClean="0"/>
              <a:t>numbers count: </a:t>
            </a:r>
            <a:r>
              <a:rPr lang="en-US" sz="2600" noProof="1" smtClean="0"/>
              <a:t>" </a:t>
            </a:r>
            <a:r>
              <a:rPr lang="en-US" sz="2600" noProof="1" smtClean="0"/>
              <a:t>+ nums.</a:t>
            </a:r>
            <a:br>
              <a:rPr lang="en-US" sz="2600" noProof="1" smtClean="0"/>
            </a:br>
            <a:r>
              <a:rPr lang="en-US" sz="2600" noProof="1" smtClean="0"/>
              <a:t> 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 smtClean="0"/>
              <a:t>(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 smtClean="0"/>
              <a:t>).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 smtClean="0"/>
              <a:t>()); //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{11, 99, 33, 55, 77}</a:t>
            </a:r>
          </a:p>
          <a:p>
            <a:pPr>
              <a:spcBef>
                <a:spcPts val="600"/>
              </a:spcBef>
            </a:pPr>
            <a:r>
              <a:rPr lang="en-US" sz="2600" noProof="1" smtClean="0"/>
              <a:t>Console.WriteLine</a:t>
            </a:r>
            <a:r>
              <a:rPr lang="en-US" sz="2600" noProof="1" smtClean="0"/>
              <a:t>("Odd positions: " + string.Join(" ",</a:t>
            </a:r>
          </a:p>
          <a:p>
            <a:r>
              <a:rPr lang="en-US" sz="2600" noProof="1" smtClean="0"/>
              <a:t>  nums.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 smtClean="0"/>
              <a:t>(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(x, pos) =&gt; pos % 2 == 1)</a:t>
            </a:r>
            <a:r>
              <a:rPr lang="en-US" sz="2600" noProof="1" smtClean="0"/>
              <a:t>)); //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99 55 44 22</a:t>
            </a:r>
          </a:p>
          <a:p>
            <a:pPr>
              <a:spcBef>
                <a:spcPts val="600"/>
              </a:spcBef>
            </a:pPr>
            <a:r>
              <a:rPr lang="en-US" sz="2600" noProof="1" smtClean="0"/>
              <a:t>Console.WriteLine("Smallest 3 nums: " + string.Join(" ",</a:t>
            </a:r>
          </a:p>
          <a:p>
            <a:r>
              <a:rPr lang="en-US" sz="2600" noProof="1" smtClean="0"/>
              <a:t>  nums.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 smtClean="0"/>
              <a:t>(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 smtClean="0"/>
              <a:t>).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 smtClean="0"/>
              <a:t>(3))); //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11 22 33</a:t>
            </a:r>
          </a:p>
          <a:p>
            <a:pPr>
              <a:spcBef>
                <a:spcPts val="600"/>
              </a:spcBef>
            </a:pPr>
            <a:r>
              <a:rPr lang="en-US" sz="2600" noProof="1" smtClean="0"/>
              <a:t>Console.WriteLine("First 5 nums * 2: " + string.Join(" ",</a:t>
            </a:r>
          </a:p>
          <a:p>
            <a:r>
              <a:rPr lang="en-US" sz="2600" noProof="1" smtClean="0"/>
              <a:t>  nums.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 smtClean="0"/>
              <a:t>(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 smtClean="0"/>
              <a:t>).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 smtClean="0"/>
              <a:t>(5))); // </a:t>
            </a:r>
            <a:r>
              <a:rPr lang="en-US" sz="2600" noProof="1" smtClean="0">
                <a:solidFill>
                  <a:schemeClr val="tx2">
                    <a:lumMod val="75000"/>
                  </a:schemeClr>
                </a:solidFill>
              </a:rPr>
              <a:t>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 smtClean="0"/>
              <a:t>, extract its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 smtClean="0"/>
              <a:t>, find all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 smtClean="0"/>
              <a:t>(less than 5 characters) and print them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 smtClean="0"/>
              <a:t>,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 smtClean="0"/>
              <a:t>Use the following separators: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 smtClean="0"/>
              <a:t> matching; remove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 smtClean="0"/>
              <a:t> words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Short Words Sorted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judge.softuni.bg/Contests/Practice/Index/173#8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820" y="1315385"/>
            <a:ext cx="10508392" cy="4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.,:;()[]\"'!?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".ToCharArray();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words = Console.ReadLine().ToLower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=&gt; w !=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an array of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 smtClean="0"/>
              <a:t> it like shown below, and print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upper and lower rows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Fold and Sum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judge.softuni.bg/Contests/Practice/Index/173#9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5 0 </a:t>
            </a:r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3 4 5 6</a:t>
              </a:r>
              <a:endParaRPr lang="en-US" sz="2800" dirty="0"/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1 2</a:t>
              </a:r>
              <a:endParaRPr lang="en-US" sz="2800" dirty="0"/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7 8 </a:t>
              </a:r>
              <a:endParaRPr lang="en-US" sz="2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3 4 5 6</a:t>
              </a:r>
              <a:endParaRPr lang="en-US" sz="2800" dirty="0"/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1 2</a:t>
              </a:r>
              <a:endParaRPr lang="en-US" sz="2800" dirty="0"/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7 8 </a:t>
              </a:r>
              <a:endParaRPr lang="en-US" sz="2800" dirty="0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 smtClean="0"/>
              <a:t>int[] arr = Console.ReadLine()</a:t>
            </a:r>
          </a:p>
          <a:p>
            <a:r>
              <a:rPr lang="en-US" sz="2900" noProof="1" smtClean="0"/>
              <a:t>  .Split(' ').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 smtClean="0"/>
              <a:t>(int.Parse).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 smtClean="0"/>
              <a:t>();</a:t>
            </a:r>
          </a:p>
          <a:p>
            <a:r>
              <a:rPr lang="en-US" sz="2900" noProof="1" smtClean="0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 smtClean="0"/>
              <a:t>var row1left = arr.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 smtClean="0"/>
              <a:t>(k).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 smtClean="0"/>
              <a:t>();</a:t>
            </a:r>
          </a:p>
          <a:p>
            <a:r>
              <a:rPr lang="en-US" sz="2900" noProof="1" smtClean="0"/>
              <a:t>var row1right = arr.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 smtClean="0"/>
              <a:t>().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 smtClean="0"/>
              <a:t>(k);</a:t>
            </a:r>
          </a:p>
          <a:p>
            <a:r>
              <a:rPr lang="en-US" sz="2900" noProof="1" smtClean="0"/>
              <a:t>int[] row1 = row1left.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 smtClean="0"/>
              <a:t>(row1right).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 smtClean="0"/>
              <a:t>();</a:t>
            </a:r>
          </a:p>
          <a:p>
            <a:r>
              <a:rPr lang="en-US" sz="2900" noProof="1" smtClean="0"/>
              <a:t>int[] row2 = arr.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 smtClean="0"/>
              <a:t>(k).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 smtClean="0"/>
              <a:t>(2 * k).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 smtClean="0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 smtClean="0"/>
              <a:t>var sumArr = </a:t>
            </a:r>
          </a:p>
          <a:p>
            <a:r>
              <a:rPr lang="en-US" sz="2900" noProof="1" smtClean="0"/>
              <a:t>  row1.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 smtClean="0"/>
              <a:t>(</a:t>
            </a:r>
            <a:r>
              <a:rPr lang="en-US" sz="2900" noProof="1" smtClean="0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 smtClean="0"/>
              <a:t>);</a:t>
            </a:r>
          </a:p>
          <a:p>
            <a:r>
              <a:rPr lang="en-US" sz="2900" noProof="1" smtClean="0"/>
              <a:t>Console.WriteLine(string.Join(" ", sumArr));</a:t>
            </a:r>
            <a:endParaRPr lang="en-US" sz="2900" noProof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judge.softuni.bg/Contests/Practice/Index/173#9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 smtClean="0"/>
              <a:t>Live Exercises in Class (Lab)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 smtClean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  <a:endParaRPr lang="en-US" sz="8000" b="1" dirty="0">
              <a:ln w="76200">
                <a:solidFill>
                  <a:schemeClr val="accent5">
                    <a:lumMod val="20000"/>
                    <a:lumOff val="80000"/>
                  </a:schemeClr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sequences of Unicode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array of characters: supports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and access by index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[]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 smtClean="0"/>
              <a:t> by design: cannot be modified!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Represented by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 data type in C#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970212" y="3810000"/>
            <a:ext cx="62484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= 6</a:t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'e'</a:t>
            </a:r>
          </a:p>
        </p:txBody>
      </p:sp>
      <p:graphicFrame>
        <p:nvGraphicFramePr>
          <p:cNvPr id="1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2841"/>
              </p:ext>
            </p:extLst>
          </p:nvPr>
        </p:nvGraphicFramePr>
        <p:xfrm>
          <a:off x="5576302" y="5563534"/>
          <a:ext cx="3489910" cy="997968"/>
        </p:xfrm>
        <a:graphic>
          <a:graphicData uri="http://schemas.openxmlformats.org/drawingml/2006/table">
            <a:tbl>
              <a:tblPr/>
              <a:tblGrid>
                <a:gridCol w="581313"/>
                <a:gridCol w="583340"/>
                <a:gridCol w="581315"/>
                <a:gridCol w="579289"/>
                <a:gridCol w="581313"/>
                <a:gridCol w="58334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400" b="0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400" b="0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400" b="0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400" b="0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400" b="0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0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400" b="0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32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32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32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32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32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32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77787" y="548640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7676" y="6004284"/>
            <a:ext cx="231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str[index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 =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667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sz="3200" dirty="0" smtClean="0"/>
              <a:t> provide text-processing functionality</a:t>
            </a:r>
          </a:p>
          <a:p>
            <a:pPr lvl="1"/>
            <a:r>
              <a:rPr lang="en-US" sz="3000" dirty="0" smtClean="0"/>
              <a:t>Formatting data </a:t>
            </a:r>
            <a:r>
              <a:rPr lang="en-US" sz="3000" dirty="0"/>
              <a:t>by </a:t>
            </a:r>
            <a:r>
              <a:rPr lang="en-US" sz="3000" dirty="0" smtClean="0"/>
              <a:t>pattern, concatenation,</a:t>
            </a:r>
            <a:br>
              <a:rPr lang="en-US" sz="3000" dirty="0" smtClean="0"/>
            </a:br>
            <a:r>
              <a:rPr lang="en-US" sz="3000" dirty="0" smtClean="0"/>
              <a:t>search, substring, insert, remove, replace, …</a:t>
            </a:r>
          </a:p>
          <a:p>
            <a:pPr>
              <a:spcBef>
                <a:spcPts val="0"/>
              </a:spcBef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 smtClean="0"/>
              <a:t> hold {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 smtClean="0">
                <a:sym typeface="Wingdings" panose="05000000000000000000" pitchFamily="2" charset="2"/>
              </a:rPr>
              <a:t>} pairs</a:t>
            </a:r>
          </a:p>
          <a:p>
            <a:pPr>
              <a:spcBef>
                <a:spcPts val="0"/>
              </a:spcBef>
            </a:pPr>
            <a:endParaRPr lang="en-US" sz="32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</a:pP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 smtClean="0">
                <a:sym typeface="Wingdings" panose="05000000000000000000" pitchFamily="2" charset="2"/>
              </a:rPr>
              <a:t> and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 smtClean="0">
                <a:sym typeface="Wingdings" panose="05000000000000000000" pitchFamily="2" charset="2"/>
              </a:rPr>
              <a:t> dramatically simplifies collection processing: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4213" y="3581400"/>
            <a:ext cx="908219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 smtClean="0">
                <a:solidFill>
                  <a:schemeClr val="tx2"/>
                </a:solidFill>
              </a:rPr>
              <a:t>var grades =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double&gt;();</a:t>
            </a:r>
          </a:p>
          <a:p>
            <a:r>
              <a:rPr lang="en-US" sz="2600" dirty="0" smtClean="0">
                <a:solidFill>
                  <a:schemeClr val="tx2"/>
                </a:solidFill>
              </a:rPr>
              <a:t>grades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 smtClean="0">
                <a:solidFill>
                  <a:schemeClr val="tx2"/>
                </a:solidFill>
              </a:rPr>
              <a:t>"Maria"</a:t>
            </a:r>
            <a:r>
              <a:rPr lang="en-US" sz="26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 smtClean="0">
                <a:solidFill>
                  <a:schemeClr val="tx2"/>
                </a:solidFill>
              </a:rPr>
              <a:t> = 5.50;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84213" y="5432019"/>
            <a:ext cx="9082199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noProof="1"/>
              <a:t>int[] nums = { 11, 99</a:t>
            </a:r>
            <a:r>
              <a:rPr lang="en-US" noProof="1"/>
              <a:t>, </a:t>
            </a:r>
            <a:r>
              <a:rPr lang="en-US" noProof="1" smtClean="0"/>
              <a:t>3</a:t>
            </a:r>
            <a:r>
              <a:rPr lang="en-US" noProof="1"/>
              <a:t>, 55</a:t>
            </a:r>
            <a:r>
              <a:rPr lang="en-US" noProof="1"/>
              <a:t>, </a:t>
            </a:r>
            <a:r>
              <a:rPr lang="en-US" noProof="1" smtClean="0"/>
              <a:t>7</a:t>
            </a:r>
            <a:r>
              <a:rPr lang="en-US" noProof="1"/>
              <a:t>, </a:t>
            </a:r>
            <a:r>
              <a:rPr lang="en-US" noProof="1" smtClean="0"/>
              <a:t>4</a:t>
            </a:r>
            <a:r>
              <a:rPr lang="en-US" noProof="1"/>
              <a:t>, 66</a:t>
            </a:r>
            <a:r>
              <a:rPr lang="en-US" noProof="1"/>
              <a:t>, </a:t>
            </a:r>
            <a:r>
              <a:rPr lang="en-US" noProof="1" smtClean="0"/>
              <a:t>2</a:t>
            </a:r>
            <a:r>
              <a:rPr lang="en-US" noProof="1"/>
              <a:t>, 88 };</a:t>
            </a:r>
          </a:p>
          <a:p>
            <a:r>
              <a:rPr lang="en-US" noProof="1"/>
              <a:t>var smallNums = nums.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noProof="1"/>
              <a:t>(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x =&gt; x &lt;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50</a:t>
            </a:r>
            <a:r>
              <a:rPr lang="en-US" noProof="1" smtClean="0"/>
              <a:t>).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noProof="1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dirty="0" smtClean="0"/>
              <a:t>Strings, Dictionaries, Lambda and LINQ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682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4"/>
              </a:rPr>
              <a:t>Fundamentals </a:t>
            </a:r>
            <a:r>
              <a:rPr lang="en-US" sz="2000" dirty="0">
                <a:hlinkClick r:id="rId4"/>
              </a:rPr>
              <a:t>of Computer Programming with C</a:t>
            </a:r>
            <a:r>
              <a:rPr lang="en-US" sz="2000" dirty="0" smtClean="0">
                <a:hlinkClick r:id="rId4"/>
              </a:rPr>
              <a:t>#</a:t>
            </a:r>
            <a:r>
              <a:rPr lang="en-US" sz="2000" dirty="0" smtClean="0"/>
              <a:t>" book by Svetlin Nakov &amp; Co. under </a:t>
            </a:r>
            <a:r>
              <a:rPr lang="en-US" sz="2000" dirty="0" smtClean="0">
                <a:hlinkClick r:id="rId5"/>
              </a:rPr>
              <a:t>CC-BY-SA</a:t>
            </a:r>
            <a:r>
              <a:rPr lang="en-US" sz="2000" dirty="0" smtClean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/>
          <a:lstStyle/>
          <a:p>
            <a:r>
              <a:rPr lang="en-US" dirty="0" smtClean="0"/>
              <a:t>Read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print its letters </a:t>
            </a:r>
            <a:r>
              <a:rPr lang="en-US" dirty="0" smtClean="0"/>
              <a:t>as in the examples below: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Print String Letters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0400" y="2059030"/>
            <a:ext cx="2971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0400" y="2821409"/>
            <a:ext cx="2971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str[0] -&gt; 'S'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str[1] -&gt; 'o'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str[2] -&gt; 'f'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str[3] -&gt; 't'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str[4] -&gt; 'U'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str[5] -&gt; 'n'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str[6] -&gt; 'i'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judge.softuni.bg/Contests/Practice/Index/174#0</a:t>
            </a:r>
            <a:endParaRPr lang="en-US" dirty="0"/>
          </a:p>
        </p:txBody>
      </p:sp>
      <p:sp>
        <p:nvSpPr>
          <p:cNvPr id="9" name="Curved Right Arrow 8"/>
          <p:cNvSpPr/>
          <p:nvPr/>
        </p:nvSpPr>
        <p:spPr>
          <a:xfrm>
            <a:off x="455612" y="2312614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4243200" y="2059030"/>
            <a:ext cx="7162799" cy="3870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ctr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700" dirty="0" smtClean="0"/>
              <a:t> str = Console.ReadLine();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700" dirty="0" smtClean="0"/>
              <a:t>for (int i = 0; i &lt; str.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700" dirty="0" smtClean="0"/>
              <a:t>; i++)</a:t>
            </a:r>
          </a:p>
          <a:p>
            <a:pPr>
              <a:lnSpc>
                <a:spcPct val="120000"/>
              </a:lnSpc>
            </a:pPr>
            <a:r>
              <a:rPr lang="en-US" sz="2700" dirty="0" smtClean="0"/>
              <a:t>{</a:t>
            </a:r>
          </a:p>
          <a:p>
            <a:pPr>
              <a:lnSpc>
                <a:spcPct val="120000"/>
              </a:lnSpc>
            </a:pPr>
            <a:r>
              <a:rPr lang="en-US" sz="2700" dirty="0" smtClean="0"/>
              <a:t>   char ch = str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700" dirty="0" smtClean="0"/>
              <a:t>i</a:t>
            </a:r>
            <a:r>
              <a:rPr lang="en-US" sz="2700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700" dirty="0" smtClean="0"/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700" dirty="0" smtClean="0"/>
              <a:t>   Console.WriteLine(</a:t>
            </a:r>
          </a:p>
          <a:p>
            <a:pPr>
              <a:lnSpc>
                <a:spcPct val="120000"/>
              </a:lnSpc>
            </a:pPr>
            <a:r>
              <a:rPr lang="en-US" sz="2700" dirty="0" smtClean="0"/>
              <a:t>     "str[{0}] -&gt; '{1}'", i, ch);</a:t>
            </a:r>
          </a:p>
          <a:p>
            <a:pPr>
              <a:lnSpc>
                <a:spcPct val="120000"/>
              </a:lnSpc>
            </a:pPr>
            <a:r>
              <a:rPr lang="en-US" sz="2700" dirty="0" smtClean="0"/>
              <a:t>}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1675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 a string and count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many times each character occurs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all chars (case insensitive) alphabetically with their counts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Count Letters in String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60512" y="2515002"/>
            <a:ext cx="1905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Alabala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60512" y="3227696"/>
            <a:ext cx="1905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-&gt; 4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-&gt; 1</a:t>
            </a:r>
          </a:p>
          <a:p>
            <a:pPr algn="ctr"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judge.softuni.bg/Contests/Practice/Index/174#1</a:t>
            </a:r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1141412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6688" y="2515002"/>
            <a:ext cx="23000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ooooo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kef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6688" y="3227696"/>
            <a:ext cx="230001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 -&gt; 1</a:t>
            </a:r>
          </a:p>
          <a:p>
            <a:pPr algn="ctr">
              <a:spcAft>
                <a:spcPts val="0"/>
              </a:spcAft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 -&gt; </a:t>
            </a:r>
            <a:r>
              <a:rPr lang="pt-BR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4237588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28300" y="2515002"/>
            <a:ext cx="226191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C#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Basics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28300" y="3227696"/>
            <a:ext cx="2261912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#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 -&gt; 2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 -&gt; 1</a:t>
            </a:r>
          </a:p>
          <a:p>
            <a:pPr algn="ctr">
              <a:lnSpc>
                <a:spcPct val="90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 -&gt;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7909200" y="2757763"/>
            <a:ext cx="381000" cy="1102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</a:t>
            </a:r>
            <a:r>
              <a:rPr lang="en-US" dirty="0"/>
              <a:t>Count Letters in String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397733"/>
            <a:ext cx="10528096" cy="44696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 smtClean="0"/>
              <a:t>string str = Console.ReadLine().ToLower();</a:t>
            </a:r>
          </a:p>
          <a:p>
            <a:pPr>
              <a:spcBef>
                <a:spcPts val="1200"/>
              </a:spcBef>
            </a:pP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// Count the character occurences</a:t>
            </a:r>
          </a:p>
          <a:p>
            <a:r>
              <a:rPr lang="en-US" sz="2900" dirty="0" smtClean="0"/>
              <a:t>int[]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 smtClean="0"/>
              <a:t> = new int[str.Max() + 1];</a:t>
            </a:r>
          </a:p>
          <a:p>
            <a:r>
              <a:rPr lang="en-US" sz="2900" dirty="0" smtClean="0"/>
              <a:t>foreach (char ch in str)</a:t>
            </a:r>
          </a:p>
          <a:p>
            <a:r>
              <a:rPr lang="en-US" sz="2900" dirty="0" smtClean="0"/>
              <a:t>   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 smtClean="0"/>
              <a:t>[ch]++;</a:t>
            </a:r>
          </a:p>
          <a:p>
            <a:pPr>
              <a:spcBef>
                <a:spcPts val="1200"/>
              </a:spcBef>
            </a:pP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// Print the non-zero counts</a:t>
            </a:r>
          </a:p>
          <a:p>
            <a:r>
              <a:rPr lang="en-US" sz="2900" dirty="0" smtClean="0"/>
              <a:t>for (char ch = (char)0; ch &lt; 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 smtClean="0"/>
              <a:t>.Length; ch++)</a:t>
            </a:r>
          </a:p>
          <a:p>
            <a:r>
              <a:rPr lang="en-US" sz="2900" dirty="0" smtClean="0"/>
              <a:t>    if (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 smtClean="0"/>
              <a:t>[ch] != 0)</a:t>
            </a:r>
          </a:p>
          <a:p>
            <a:r>
              <a:rPr lang="en-US" sz="2900" dirty="0" smtClean="0"/>
              <a:t>        Console.WriteLine($"{ch} -&gt; {</a:t>
            </a:r>
            <a:r>
              <a:rPr lang="en-US" sz="2900" dirty="0" smtClean="0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900" dirty="0" smtClean="0"/>
              <a:t>[ch]}");</a:t>
            </a:r>
            <a:endParaRPr lang="en-US" sz="2900" dirty="0"/>
          </a:p>
        </p:txBody>
      </p:sp>
      <p:sp>
        <p:nvSpPr>
          <p:cNvPr id="8" name="TextBox 7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</a:t>
            </a:r>
            <a:r>
              <a:rPr lang="en-US" dirty="0"/>
              <a:t>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7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 smtClean="0"/>
              <a:t>All data types can be converted to strings: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String.Format()</a:t>
            </a:r>
            <a:r>
              <a:rPr lang="en-US" sz="3200" noProof="1" smtClean="0"/>
              <a:t> </a:t>
            </a:r>
            <a:r>
              <a:rPr lang="en-US" sz="3200" dirty="0" smtClean="0"/>
              <a:t>processes string-formatting expressions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 smtClean="0"/>
              <a:t>Interpolated strings work in similar way: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ToString() and String.Format(…)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5" y="1828800"/>
            <a:ext cx="1051877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3433" y="3717219"/>
            <a:ext cx="1051878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3433" y="5535706"/>
            <a:ext cx="1051878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{num}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num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59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format string </a:t>
            </a:r>
            <a:r>
              <a:rPr lang="en-US" dirty="0" smtClean="0"/>
              <a:t>specifies how to convert a value to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Formatting and Format Strings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09633" y="1828800"/>
            <a:ext cx="10366380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D5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00042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Console.WriteLine(number.ToString("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 //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2A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Consider the default culture is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U.S.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Console.WriteLine(number.ToString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$42.00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 = 0.375;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Console.WriteLine(d.ToString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P2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37.50 %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Console.WriteLine(d.ToString("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F2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")); //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0.38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 is {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0:d.MM.yyyy HH:mm:ss</a:t>
            </a:r>
            <a:r>
              <a:rPr lang="en-US" sz="2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DateTime.Now);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Now is 31.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3012</Words>
  <Application>Microsoft Office PowerPoint</Application>
  <PresentationFormat>Custom</PresentationFormat>
  <Paragraphs>576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Calibri</vt:lpstr>
      <vt:lpstr>Consolas</vt:lpstr>
      <vt:lpstr>Segoe</vt:lpstr>
      <vt:lpstr>Wingdings</vt:lpstr>
      <vt:lpstr>Wingdings 2</vt:lpstr>
      <vt:lpstr>SoftUni 16x9</vt:lpstr>
      <vt:lpstr>1_SoftUni 16x9</vt:lpstr>
      <vt:lpstr>Strings, Dictionaries, Lambda and LINQ</vt:lpstr>
      <vt:lpstr>Table of Contents</vt:lpstr>
      <vt:lpstr>Strings and Text Processing</vt:lpstr>
      <vt:lpstr>What Is String?</vt:lpstr>
      <vt:lpstr>Problem: Print String Letters</vt:lpstr>
      <vt:lpstr>Problem: Count Letters in String</vt:lpstr>
      <vt:lpstr>Solution: Count Letters in String</vt:lpstr>
      <vt:lpstr>ToString() and String.Format(…)</vt:lpstr>
      <vt:lpstr>Data Formatting and Format Strings</vt:lpstr>
      <vt:lpstr>Format Strings</vt:lpstr>
      <vt:lpstr>Composite Formatting</vt:lpstr>
      <vt:lpstr>Problem: Print a Receipt</vt:lpstr>
      <vt:lpstr>Solution: Print a Receipt</vt:lpstr>
      <vt:lpstr>Searching in Strings: IndexOf() / LastIndexOf()</vt:lpstr>
      <vt:lpstr>Problem: Count Occurrences in String</vt:lpstr>
      <vt:lpstr>Solution: Count Occurrences in String</vt:lpstr>
      <vt:lpstr>Compare, Substring, Replace, Remove, Insert </vt:lpstr>
      <vt:lpstr>Problem: Change Forbidden Substrings</vt:lpstr>
      <vt:lpstr>Solution: Change Forbidden Substrings</vt:lpstr>
      <vt:lpstr>Working with Strings</vt:lpstr>
      <vt:lpstr>Dictionaries</vt:lpstr>
      <vt:lpstr>Associative Arrays (Maps, Dictionaries)</vt:lpstr>
      <vt:lpstr>Phonebook – Dictionary Example</vt:lpstr>
      <vt:lpstr>Events – SortedDictionary Example</vt:lpstr>
      <vt:lpstr>Problem: Count Real Numbers </vt:lpstr>
      <vt:lpstr>Solution: Count Real Numbers</vt:lpstr>
      <vt:lpstr>Problem: Odd Occurrences</vt:lpstr>
      <vt:lpstr>Solution: Odd Occurrences</vt:lpstr>
      <vt:lpstr>Working with Dictionaries</vt:lpstr>
      <vt:lpstr>Lambda Functions and LINQ</vt:lpstr>
      <vt:lpstr>Processing Sequences of Elements</vt:lpstr>
      <vt:lpstr>Problem: Largest 3 Numbers</vt:lpstr>
      <vt:lpstr>Lambda Expressions / Lambda Functions</vt:lpstr>
      <vt:lpstr>Filtering and Sorting with Lambda Functions</vt:lpstr>
      <vt:lpstr>Problem: Short Words Sorted</vt:lpstr>
      <vt:lpstr>Solution: Short Words Sorted</vt:lpstr>
      <vt:lpstr>Problem: Fold and Sum</vt:lpstr>
      <vt:lpstr>Solution: Fold and Sum</vt:lpstr>
      <vt:lpstr>Lambda Expressions and LINQ</vt:lpstr>
      <vt:lpstr>Summary</vt:lpstr>
      <vt:lpstr>Strings, Dictionaries, Lambda and LINQ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Strings, Dictionaries, Lambda and LINQ</dc:title>
  <dc:subject>C# Basics Course</dc:subject>
  <dc:creator/>
  <cp:keywords>C#,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2016-04-04T11:59:15Z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