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2434" y="1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ropbox\Pyrus%20Development\Pyrus%20Algorithm%20Modelling\Equation%20of%20State\PNA-derived%20Group%20Contribution%20for%20C7PLUS%20Fracti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D:\Dropbox\Pyrus%20Development\Pyrus%20Algorithm%20Modelling\Equation%20of%20State\PNA-derived%20Group%20Contribution%20for%20C7PLUS%20Fracti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Generalised Properties of KF Hydrocarbon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137709166775045"/>
          <c:y val="0.13737037037037036"/>
          <c:w val="0.71100637575608427"/>
          <c:h val="0.69846923301254005"/>
        </c:manualLayout>
      </c:layout>
      <c:scatterChart>
        <c:scatterStyle val="lineMarker"/>
        <c:varyColors val="0"/>
        <c:ser>
          <c:idx val="0"/>
          <c:order val="0"/>
          <c:tx>
            <c:v>MW</c:v>
          </c:tx>
          <c:spPr>
            <a:ln w="31750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>
                <a:solidFill>
                  <a:srgbClr val="00206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Sheet1!$H$32:$H$76</c:f>
              <c:numCache>
                <c:formatCode>General</c:formatCode>
                <c:ptCount val="45"/>
                <c:pt idx="0">
                  <c:v>84</c:v>
                </c:pt>
                <c:pt idx="1">
                  <c:v>95</c:v>
                </c:pt>
                <c:pt idx="2">
                  <c:v>107</c:v>
                </c:pt>
                <c:pt idx="3">
                  <c:v>121</c:v>
                </c:pt>
                <c:pt idx="4">
                  <c:v>136</c:v>
                </c:pt>
                <c:pt idx="5">
                  <c:v>149</c:v>
                </c:pt>
                <c:pt idx="6">
                  <c:v>163</c:v>
                </c:pt>
                <c:pt idx="7">
                  <c:v>176</c:v>
                </c:pt>
                <c:pt idx="8">
                  <c:v>191</c:v>
                </c:pt>
                <c:pt idx="9">
                  <c:v>207</c:v>
                </c:pt>
                <c:pt idx="10">
                  <c:v>221</c:v>
                </c:pt>
                <c:pt idx="11">
                  <c:v>237</c:v>
                </c:pt>
                <c:pt idx="12">
                  <c:v>249</c:v>
                </c:pt>
                <c:pt idx="13">
                  <c:v>261</c:v>
                </c:pt>
                <c:pt idx="14">
                  <c:v>275</c:v>
                </c:pt>
                <c:pt idx="15">
                  <c:v>289</c:v>
                </c:pt>
                <c:pt idx="16">
                  <c:v>303</c:v>
                </c:pt>
                <c:pt idx="17">
                  <c:v>317</c:v>
                </c:pt>
                <c:pt idx="18">
                  <c:v>331</c:v>
                </c:pt>
                <c:pt idx="19">
                  <c:v>345</c:v>
                </c:pt>
                <c:pt idx="20">
                  <c:v>359</c:v>
                </c:pt>
                <c:pt idx="21">
                  <c:v>373</c:v>
                </c:pt>
                <c:pt idx="22">
                  <c:v>387</c:v>
                </c:pt>
                <c:pt idx="23">
                  <c:v>400</c:v>
                </c:pt>
                <c:pt idx="24">
                  <c:v>415</c:v>
                </c:pt>
                <c:pt idx="25">
                  <c:v>429</c:v>
                </c:pt>
                <c:pt idx="26">
                  <c:v>443</c:v>
                </c:pt>
                <c:pt idx="27">
                  <c:v>457</c:v>
                </c:pt>
                <c:pt idx="28">
                  <c:v>471</c:v>
                </c:pt>
                <c:pt idx="29">
                  <c:v>485</c:v>
                </c:pt>
                <c:pt idx="30">
                  <c:v>499</c:v>
                </c:pt>
                <c:pt idx="31">
                  <c:v>515</c:v>
                </c:pt>
                <c:pt idx="32">
                  <c:v>528</c:v>
                </c:pt>
                <c:pt idx="33">
                  <c:v>542</c:v>
                </c:pt>
                <c:pt idx="34">
                  <c:v>556</c:v>
                </c:pt>
                <c:pt idx="35">
                  <c:v>570</c:v>
                </c:pt>
                <c:pt idx="36">
                  <c:v>584</c:v>
                </c:pt>
                <c:pt idx="37">
                  <c:v>599</c:v>
                </c:pt>
                <c:pt idx="38">
                  <c:v>614</c:v>
                </c:pt>
                <c:pt idx="39">
                  <c:v>629</c:v>
                </c:pt>
                <c:pt idx="40">
                  <c:v>641</c:v>
                </c:pt>
                <c:pt idx="41">
                  <c:v>656</c:v>
                </c:pt>
                <c:pt idx="42">
                  <c:v>670</c:v>
                </c:pt>
                <c:pt idx="43">
                  <c:v>684</c:v>
                </c:pt>
                <c:pt idx="44">
                  <c:v>698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2BD-4748-BB52-5D5E817A8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scatterChart>
        <c:scatterStyle val="lineMarker"/>
        <c:varyColors val="0"/>
        <c:ser>
          <c:idx val="1"/>
          <c:order val="1"/>
          <c:tx>
            <c:v>SG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Sheet1!$J$32:$J$76</c:f>
              <c:numCache>
                <c:formatCode>General</c:formatCode>
                <c:ptCount val="45"/>
                <c:pt idx="0">
                  <c:v>0.69</c:v>
                </c:pt>
                <c:pt idx="1">
                  <c:v>0.72699999999999998</c:v>
                </c:pt>
                <c:pt idx="2">
                  <c:v>0.749</c:v>
                </c:pt>
                <c:pt idx="3">
                  <c:v>0.76800000000000002</c:v>
                </c:pt>
                <c:pt idx="4">
                  <c:v>0.78200000000000003</c:v>
                </c:pt>
                <c:pt idx="5">
                  <c:v>0.79300000000000004</c:v>
                </c:pt>
                <c:pt idx="6">
                  <c:v>0.80400000000000005</c:v>
                </c:pt>
                <c:pt idx="7">
                  <c:v>0.81499999999999995</c:v>
                </c:pt>
                <c:pt idx="8">
                  <c:v>0.82599999999999996</c:v>
                </c:pt>
                <c:pt idx="9">
                  <c:v>0.83599999999999997</c:v>
                </c:pt>
                <c:pt idx="10">
                  <c:v>0.84299999999999997</c:v>
                </c:pt>
                <c:pt idx="11">
                  <c:v>0.85099999999999998</c:v>
                </c:pt>
                <c:pt idx="12">
                  <c:v>0.85599999999999998</c:v>
                </c:pt>
                <c:pt idx="13">
                  <c:v>0.86099999999999999</c:v>
                </c:pt>
                <c:pt idx="14">
                  <c:v>0.86599999999999999</c:v>
                </c:pt>
                <c:pt idx="15">
                  <c:v>0.871</c:v>
                </c:pt>
                <c:pt idx="16">
                  <c:v>0.876</c:v>
                </c:pt>
                <c:pt idx="17">
                  <c:v>0.88100000000000001</c:v>
                </c:pt>
                <c:pt idx="18">
                  <c:v>0.88500000000000001</c:v>
                </c:pt>
                <c:pt idx="19">
                  <c:v>0.88800000000000001</c:v>
                </c:pt>
                <c:pt idx="20">
                  <c:v>0.89200000000000002</c:v>
                </c:pt>
                <c:pt idx="21">
                  <c:v>0.89600000000000002</c:v>
                </c:pt>
                <c:pt idx="22">
                  <c:v>0.89900000000000002</c:v>
                </c:pt>
                <c:pt idx="23">
                  <c:v>0.90200000000000002</c:v>
                </c:pt>
                <c:pt idx="24">
                  <c:v>0.90500000000000003</c:v>
                </c:pt>
                <c:pt idx="25">
                  <c:v>0.90900000000000003</c:v>
                </c:pt>
                <c:pt idx="26">
                  <c:v>0.91200000000000003</c:v>
                </c:pt>
                <c:pt idx="27">
                  <c:v>0.91500000000000004</c:v>
                </c:pt>
                <c:pt idx="28">
                  <c:v>0.91700000000000004</c:v>
                </c:pt>
                <c:pt idx="29">
                  <c:v>0.92</c:v>
                </c:pt>
                <c:pt idx="30">
                  <c:v>0.92200000000000004</c:v>
                </c:pt>
                <c:pt idx="31">
                  <c:v>0.92500000000000004</c:v>
                </c:pt>
                <c:pt idx="32">
                  <c:v>0.92700000000000005</c:v>
                </c:pt>
                <c:pt idx="33">
                  <c:v>0.92900000000000005</c:v>
                </c:pt>
                <c:pt idx="34">
                  <c:v>0.93100000000000005</c:v>
                </c:pt>
                <c:pt idx="35">
                  <c:v>0.93300000000000005</c:v>
                </c:pt>
                <c:pt idx="36">
                  <c:v>0.93400000000000005</c:v>
                </c:pt>
                <c:pt idx="37">
                  <c:v>0.93600000000000005</c:v>
                </c:pt>
                <c:pt idx="38">
                  <c:v>0.93799999999999994</c:v>
                </c:pt>
                <c:pt idx="39">
                  <c:v>0.94</c:v>
                </c:pt>
                <c:pt idx="40">
                  <c:v>0.94099999999999995</c:v>
                </c:pt>
                <c:pt idx="41">
                  <c:v>0.94299999999999995</c:v>
                </c:pt>
                <c:pt idx="42">
                  <c:v>0.94399999999999995</c:v>
                </c:pt>
                <c:pt idx="43">
                  <c:v>0.94599999999999995</c:v>
                </c:pt>
                <c:pt idx="44">
                  <c:v>0.94699999999999995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2BD-4748-BB52-5D5E817A8A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73569408"/>
        <c:axId val="77357516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7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Molecular</a:t>
                </a:r>
                <a:r>
                  <a:rPr lang="en-AU" b="1" baseline="0"/>
                  <a:t> Weight (g/g-mol)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4.4349158115168565E-3"/>
              <c:y val="0.243820939049285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  <c:valAx>
        <c:axId val="773575168"/>
        <c:scaling>
          <c:orientation val="minMax"/>
          <c:min val="0.65000000000000013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Specific Gravity</a:t>
                </a:r>
                <a:r>
                  <a:rPr lang="en-AU" b="1" baseline="0"/>
                  <a:t> (water = 1.0)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86787567470327076"/>
              <c:y val="0.2422405949256342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3569408"/>
        <c:crosses val="max"/>
        <c:crossBetween val="midCat"/>
      </c:valAx>
      <c:valAx>
        <c:axId val="77356940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735751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dirty="0"/>
              <a:t>Implied PNA Composition of KF Hydrocarbon Groups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1640151146855747"/>
          <c:y val="0.13737037037037036"/>
          <c:w val="0.70935568759562673"/>
          <c:h val="0.69846923301254005"/>
        </c:manualLayout>
      </c:layout>
      <c:scatterChart>
        <c:scatterStyle val="lineMarker"/>
        <c:varyColors val="0"/>
        <c:ser>
          <c:idx val="1"/>
          <c:order val="0"/>
          <c:tx>
            <c:v>Paraffins</c:v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9999"/>
              </a:solidFill>
              <a:ln w="12700">
                <a:solidFill>
                  <a:srgbClr val="C000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Sheet1!$O$32:$O$76</c:f>
              <c:numCache>
                <c:formatCode>0.0%</c:formatCode>
                <c:ptCount val="45"/>
                <c:pt idx="0">
                  <c:v>0.80900000000000005</c:v>
                </c:pt>
                <c:pt idx="1">
                  <c:v>0.67100000000000004</c:v>
                </c:pt>
                <c:pt idx="2">
                  <c:v>0.58799999999999997</c:v>
                </c:pt>
                <c:pt idx="3">
                  <c:v>0.51800000000000002</c:v>
                </c:pt>
                <c:pt idx="4">
                  <c:v>0.46700000000000003</c:v>
                </c:pt>
                <c:pt idx="5">
                  <c:v>0.42799999999999999</c:v>
                </c:pt>
                <c:pt idx="6">
                  <c:v>0.39100000000000001</c:v>
                </c:pt>
                <c:pt idx="7">
                  <c:v>0.35699999999999998</c:v>
                </c:pt>
                <c:pt idx="8">
                  <c:v>0.32400000000000001</c:v>
                </c:pt>
                <c:pt idx="9">
                  <c:v>0.69799999999999995</c:v>
                </c:pt>
                <c:pt idx="10">
                  <c:v>0.69499999999999995</c:v>
                </c:pt>
                <c:pt idx="11">
                  <c:v>0.68899999999999995</c:v>
                </c:pt>
                <c:pt idx="12">
                  <c:v>0.68799999999999994</c:v>
                </c:pt>
                <c:pt idx="13">
                  <c:v>0.68600000000000005</c:v>
                </c:pt>
                <c:pt idx="14">
                  <c:v>0.68500000000000005</c:v>
                </c:pt>
                <c:pt idx="15">
                  <c:v>0.68400000000000005</c:v>
                </c:pt>
                <c:pt idx="16">
                  <c:v>0.64800000000000002</c:v>
                </c:pt>
                <c:pt idx="17">
                  <c:v>0.63800000000000001</c:v>
                </c:pt>
                <c:pt idx="18">
                  <c:v>0.63200000000000001</c:v>
                </c:pt>
                <c:pt idx="19">
                  <c:v>0.628</c:v>
                </c:pt>
                <c:pt idx="20">
                  <c:v>0.621</c:v>
                </c:pt>
                <c:pt idx="21">
                  <c:v>0.61399999999999999</c:v>
                </c:pt>
                <c:pt idx="22">
                  <c:v>0.61099999999999999</c:v>
                </c:pt>
                <c:pt idx="23">
                  <c:v>0.60699999999999998</c:v>
                </c:pt>
                <c:pt idx="24">
                  <c:v>0.60399999999999998</c:v>
                </c:pt>
                <c:pt idx="25">
                  <c:v>0.59699999999999998</c:v>
                </c:pt>
                <c:pt idx="26">
                  <c:v>0.59299999999999997</c:v>
                </c:pt>
                <c:pt idx="27">
                  <c:v>0.59</c:v>
                </c:pt>
                <c:pt idx="28">
                  <c:v>0.58899999999999997</c:v>
                </c:pt>
                <c:pt idx="29">
                  <c:v>0.58599999999999997</c:v>
                </c:pt>
                <c:pt idx="30">
                  <c:v>0.58599999999999997</c:v>
                </c:pt>
                <c:pt idx="31">
                  <c:v>0.58199999999999996</c:v>
                </c:pt>
                <c:pt idx="32">
                  <c:v>0.58199999999999996</c:v>
                </c:pt>
                <c:pt idx="33">
                  <c:v>0.58299999999999996</c:v>
                </c:pt>
                <c:pt idx="34">
                  <c:v>0.58199999999999996</c:v>
                </c:pt>
                <c:pt idx="35">
                  <c:v>0.58299999999999996</c:v>
                </c:pt>
                <c:pt idx="36">
                  <c:v>0.58599999999999997</c:v>
                </c:pt>
                <c:pt idx="37">
                  <c:v>0.58599999999999997</c:v>
                </c:pt>
                <c:pt idx="38">
                  <c:v>0.58699999999999997</c:v>
                </c:pt>
                <c:pt idx="39">
                  <c:v>0.58730000000000004</c:v>
                </c:pt>
                <c:pt idx="40">
                  <c:v>0.58730000000000004</c:v>
                </c:pt>
                <c:pt idx="41">
                  <c:v>0.58730000000000004</c:v>
                </c:pt>
                <c:pt idx="42">
                  <c:v>0.58730000000000004</c:v>
                </c:pt>
                <c:pt idx="43">
                  <c:v>0.58730000000000004</c:v>
                </c:pt>
                <c:pt idx="44">
                  <c:v>0.58730000000000004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3D-46AE-A52E-E214531E5C0E}"/>
            </c:ext>
          </c:extLst>
        </c:ser>
        <c:ser>
          <c:idx val="0"/>
          <c:order val="1"/>
          <c:tx>
            <c:v>Naphthenes</c:v>
          </c:tx>
          <c:spPr>
            <a:ln w="31750" cap="rnd">
              <a:solidFill>
                <a:srgbClr val="FF99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CC66"/>
              </a:solidFill>
              <a:ln w="12700">
                <a:solidFill>
                  <a:srgbClr val="FF9900"/>
                </a:solidFill>
              </a:ln>
              <a:effectLst/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Sheet1!$P$32:$P$76</c:f>
              <c:numCache>
                <c:formatCode>0.0%</c:formatCode>
                <c:ptCount val="45"/>
                <c:pt idx="0">
                  <c:v>0.129</c:v>
                </c:pt>
                <c:pt idx="1">
                  <c:v>0.186</c:v>
                </c:pt>
                <c:pt idx="2">
                  <c:v>0.221</c:v>
                </c:pt>
                <c:pt idx="3">
                  <c:v>0.249</c:v>
                </c:pt>
                <c:pt idx="4">
                  <c:v>0.26900000000000002</c:v>
                </c:pt>
                <c:pt idx="5">
                  <c:v>0.28199999999999997</c:v>
                </c:pt>
                <c:pt idx="6">
                  <c:v>0.29199999999999998</c:v>
                </c:pt>
                <c:pt idx="7">
                  <c:v>0.29799999999999999</c:v>
                </c:pt>
                <c:pt idx="8">
                  <c:v>0.30199999999999999</c:v>
                </c:pt>
                <c:pt idx="9">
                  <c:v>0.23200000000000001</c:v>
                </c:pt>
                <c:pt idx="10">
                  <c:v>0.23300000000000001</c:v>
                </c:pt>
                <c:pt idx="11">
                  <c:v>0.23599999999999999</c:v>
                </c:pt>
                <c:pt idx="12">
                  <c:v>0.23699999999999999</c:v>
                </c:pt>
                <c:pt idx="13">
                  <c:v>0.23799999999999999</c:v>
                </c:pt>
                <c:pt idx="14">
                  <c:v>0.23799999999999999</c:v>
                </c:pt>
                <c:pt idx="15">
                  <c:v>0.23899999999999999</c:v>
                </c:pt>
                <c:pt idx="16">
                  <c:v>0.25</c:v>
                </c:pt>
                <c:pt idx="17">
                  <c:v>0.254</c:v>
                </c:pt>
                <c:pt idx="18">
                  <c:v>0.25600000000000001</c:v>
                </c:pt>
                <c:pt idx="19">
                  <c:v>0.25800000000000001</c:v>
                </c:pt>
                <c:pt idx="20">
                  <c:v>0.26</c:v>
                </c:pt>
                <c:pt idx="21">
                  <c:v>0.26300000000000001</c:v>
                </c:pt>
                <c:pt idx="22">
                  <c:v>0.26400000000000001</c:v>
                </c:pt>
                <c:pt idx="23">
                  <c:v>0.26600000000000001</c:v>
                </c:pt>
                <c:pt idx="24">
                  <c:v>0.26700000000000002</c:v>
                </c:pt>
                <c:pt idx="25">
                  <c:v>0.27</c:v>
                </c:pt>
                <c:pt idx="26">
                  <c:v>0.27100000000000002</c:v>
                </c:pt>
                <c:pt idx="27">
                  <c:v>0.27300000000000002</c:v>
                </c:pt>
                <c:pt idx="28">
                  <c:v>0.27300000000000002</c:v>
                </c:pt>
                <c:pt idx="29">
                  <c:v>0.27500000000000002</c:v>
                </c:pt>
                <c:pt idx="30">
                  <c:v>0.27500000000000002</c:v>
                </c:pt>
                <c:pt idx="31">
                  <c:v>0.27600000000000002</c:v>
                </c:pt>
                <c:pt idx="32">
                  <c:v>0.27600000000000002</c:v>
                </c:pt>
                <c:pt idx="33">
                  <c:v>0.27600000000000002</c:v>
                </c:pt>
                <c:pt idx="34">
                  <c:v>0.27700000000000002</c:v>
                </c:pt>
                <c:pt idx="35">
                  <c:v>0.27700000000000002</c:v>
                </c:pt>
                <c:pt idx="36">
                  <c:v>0.27600000000000002</c:v>
                </c:pt>
                <c:pt idx="37">
                  <c:v>0.27600000000000002</c:v>
                </c:pt>
                <c:pt idx="38">
                  <c:v>0.27600000000000002</c:v>
                </c:pt>
                <c:pt idx="39">
                  <c:v>0.27629999999999999</c:v>
                </c:pt>
                <c:pt idx="40">
                  <c:v>0.27629999999999999</c:v>
                </c:pt>
                <c:pt idx="41">
                  <c:v>0.27629999999999999</c:v>
                </c:pt>
                <c:pt idx="42">
                  <c:v>0.27629999999999999</c:v>
                </c:pt>
                <c:pt idx="43">
                  <c:v>0.27629999999999999</c:v>
                </c:pt>
                <c:pt idx="44">
                  <c:v>0.27629999999999999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C3D-46AE-A52E-E214531E5C0E}"/>
            </c:ext>
          </c:extLst>
        </c:ser>
        <c:ser>
          <c:idx val="3"/>
          <c:order val="2"/>
          <c:tx>
            <c:v>Aromatics</c:v>
          </c:tx>
          <c:spPr>
            <a:ln w="31750">
              <a:solidFill>
                <a:srgbClr val="006600"/>
              </a:solidFill>
            </a:ln>
          </c:spPr>
          <c:marker>
            <c:symbol val="circle"/>
            <c:size val="5"/>
            <c:spPr>
              <a:solidFill>
                <a:srgbClr val="99FF66"/>
              </a:solidFill>
              <a:ln w="12700">
                <a:solidFill>
                  <a:srgbClr val="006600"/>
                </a:solidFill>
              </a:ln>
            </c:spPr>
          </c:marker>
          <c:xVal>
            <c:numRef>
              <c:f>Sheet1!$I$32:$I$76</c:f>
              <c:numCache>
                <c:formatCode>General</c:formatCode>
                <c:ptCount val="45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  <c:pt idx="18">
                  <c:v>24</c:v>
                </c:pt>
                <c:pt idx="19">
                  <c:v>25</c:v>
                </c:pt>
                <c:pt idx="20">
                  <c:v>26</c:v>
                </c:pt>
                <c:pt idx="21">
                  <c:v>27</c:v>
                </c:pt>
                <c:pt idx="22">
                  <c:v>28</c:v>
                </c:pt>
                <c:pt idx="23">
                  <c:v>29</c:v>
                </c:pt>
                <c:pt idx="24">
                  <c:v>30</c:v>
                </c:pt>
                <c:pt idx="25">
                  <c:v>31</c:v>
                </c:pt>
                <c:pt idx="26">
                  <c:v>32</c:v>
                </c:pt>
                <c:pt idx="27">
                  <c:v>33</c:v>
                </c:pt>
                <c:pt idx="28">
                  <c:v>34</c:v>
                </c:pt>
                <c:pt idx="29">
                  <c:v>35</c:v>
                </c:pt>
                <c:pt idx="30">
                  <c:v>36</c:v>
                </c:pt>
                <c:pt idx="31">
                  <c:v>37</c:v>
                </c:pt>
                <c:pt idx="32">
                  <c:v>38</c:v>
                </c:pt>
                <c:pt idx="33">
                  <c:v>39</c:v>
                </c:pt>
                <c:pt idx="34">
                  <c:v>40</c:v>
                </c:pt>
                <c:pt idx="35">
                  <c:v>41</c:v>
                </c:pt>
                <c:pt idx="36">
                  <c:v>42</c:v>
                </c:pt>
                <c:pt idx="37">
                  <c:v>43</c:v>
                </c:pt>
                <c:pt idx="38">
                  <c:v>44</c:v>
                </c:pt>
                <c:pt idx="39">
                  <c:v>45</c:v>
                </c:pt>
                <c:pt idx="40">
                  <c:v>46</c:v>
                </c:pt>
                <c:pt idx="41">
                  <c:v>47</c:v>
                </c:pt>
                <c:pt idx="42">
                  <c:v>48</c:v>
                </c:pt>
                <c:pt idx="43">
                  <c:v>49</c:v>
                </c:pt>
                <c:pt idx="44">
                  <c:v>50</c:v>
                </c:pt>
              </c:numCache>
            </c:numRef>
          </c:xVal>
          <c:yVal>
            <c:numRef>
              <c:f>Sheet1!$Q$32:$Q$76</c:f>
              <c:numCache>
                <c:formatCode>0.0%</c:formatCode>
                <c:ptCount val="45"/>
                <c:pt idx="0">
                  <c:v>6.1999999999999944E-2</c:v>
                </c:pt>
                <c:pt idx="1">
                  <c:v>0.14300000000000002</c:v>
                </c:pt>
                <c:pt idx="2">
                  <c:v>0.19100000000000006</c:v>
                </c:pt>
                <c:pt idx="3">
                  <c:v>0.23299999999999998</c:v>
                </c:pt>
                <c:pt idx="4">
                  <c:v>0.26400000000000001</c:v>
                </c:pt>
                <c:pt idx="5">
                  <c:v>0.29000000000000004</c:v>
                </c:pt>
                <c:pt idx="6">
                  <c:v>0.31699999999999995</c:v>
                </c:pt>
                <c:pt idx="7">
                  <c:v>0.34499999999999997</c:v>
                </c:pt>
                <c:pt idx="8">
                  <c:v>0.374</c:v>
                </c:pt>
                <c:pt idx="9">
                  <c:v>7.0000000000000062E-2</c:v>
                </c:pt>
                <c:pt idx="10">
                  <c:v>7.2000000000000064E-2</c:v>
                </c:pt>
                <c:pt idx="11">
                  <c:v>7.5000000000000067E-2</c:v>
                </c:pt>
                <c:pt idx="12">
                  <c:v>7.5000000000000067E-2</c:v>
                </c:pt>
                <c:pt idx="13">
                  <c:v>7.5999999999999956E-2</c:v>
                </c:pt>
                <c:pt idx="14">
                  <c:v>7.6999999999999957E-2</c:v>
                </c:pt>
                <c:pt idx="15">
                  <c:v>7.6999999999999957E-2</c:v>
                </c:pt>
                <c:pt idx="16">
                  <c:v>0.10199999999999998</c:v>
                </c:pt>
                <c:pt idx="17">
                  <c:v>0.10799999999999998</c:v>
                </c:pt>
                <c:pt idx="18">
                  <c:v>0.11199999999999999</c:v>
                </c:pt>
                <c:pt idx="19">
                  <c:v>0.11399999999999999</c:v>
                </c:pt>
                <c:pt idx="20">
                  <c:v>0.11899999999999999</c:v>
                </c:pt>
                <c:pt idx="21">
                  <c:v>0.123</c:v>
                </c:pt>
                <c:pt idx="22">
                  <c:v>0.125</c:v>
                </c:pt>
                <c:pt idx="23">
                  <c:v>0.127</c:v>
                </c:pt>
                <c:pt idx="24">
                  <c:v>0.129</c:v>
                </c:pt>
                <c:pt idx="25">
                  <c:v>0.13300000000000001</c:v>
                </c:pt>
                <c:pt idx="26">
                  <c:v>0.13600000000000001</c:v>
                </c:pt>
                <c:pt idx="27">
                  <c:v>0.13700000000000001</c:v>
                </c:pt>
                <c:pt idx="28">
                  <c:v>0.13800000000000001</c:v>
                </c:pt>
                <c:pt idx="29">
                  <c:v>0.13900000000000001</c:v>
                </c:pt>
                <c:pt idx="30">
                  <c:v>0.13900000000000001</c:v>
                </c:pt>
                <c:pt idx="31">
                  <c:v>0.14200000000000002</c:v>
                </c:pt>
                <c:pt idx="32">
                  <c:v>0.14200000000000002</c:v>
                </c:pt>
                <c:pt idx="33">
                  <c:v>0.14100000000000001</c:v>
                </c:pt>
                <c:pt idx="34">
                  <c:v>0.14100000000000001</c:v>
                </c:pt>
                <c:pt idx="35">
                  <c:v>0.14000000000000001</c:v>
                </c:pt>
                <c:pt idx="36">
                  <c:v>0.13800000000000001</c:v>
                </c:pt>
                <c:pt idx="37">
                  <c:v>0.13800000000000001</c:v>
                </c:pt>
                <c:pt idx="38">
                  <c:v>0.13700000000000001</c:v>
                </c:pt>
                <c:pt idx="39">
                  <c:v>0.13639999999999997</c:v>
                </c:pt>
                <c:pt idx="40">
                  <c:v>0.13639999999999997</c:v>
                </c:pt>
                <c:pt idx="41">
                  <c:v>0.13639999999999997</c:v>
                </c:pt>
                <c:pt idx="42">
                  <c:v>0.13639999999999997</c:v>
                </c:pt>
                <c:pt idx="43">
                  <c:v>0.13639999999999997</c:v>
                </c:pt>
                <c:pt idx="44">
                  <c:v>0.13639999999999997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C3D-46AE-A52E-E214531E5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05457728"/>
        <c:axId val="1205456288"/>
      </c:scatterChart>
      <c:valAx>
        <c:axId val="1205457728"/>
        <c:scaling>
          <c:orientation val="minMax"/>
          <c:max val="45"/>
          <c:min val="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Katz-Firoozabadi</a:t>
                </a:r>
                <a:r>
                  <a:rPr lang="en-AU" b="1" baseline="0"/>
                  <a:t> SCN Fraction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0.33970652777777777"/>
              <c:y val="0.92884166666666679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6288"/>
        <c:crosses val="autoZero"/>
        <c:crossBetween val="midCat"/>
      </c:valAx>
      <c:valAx>
        <c:axId val="120545628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AU" b="1"/>
                  <a:t>Percentage</a:t>
                </a:r>
                <a:r>
                  <a:rPr lang="en-AU" b="1" baseline="0"/>
                  <a:t> Found in Pseudo-component</a:t>
                </a:r>
                <a:endParaRPr lang="en-AU" b="1"/>
              </a:p>
            </c:rich>
          </c:tx>
          <c:layout>
            <c:manualLayout>
              <c:xMode val="edge"/>
              <c:yMode val="edge"/>
              <c:x val="6.0667454430920562E-3"/>
              <c:y val="0.13558034412365122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54577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3945286383766182"/>
          <c:y val="0.45456401283172937"/>
          <c:w val="0.15652491449611855"/>
          <c:h val="0.187501312335958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6E902-5EF2-483D-936E-8D99D2FEC797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5A668-3C76-40AF-BC59-2EC0841A590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1239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5A668-3C76-40AF-BC59-2EC0841A590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513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607A-BBC0-0CD7-5B52-0C01998DD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F74E1-91ED-BA60-5882-E65E2A0FE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D97A6-7698-9589-7720-22760F85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25927-4612-46C6-7425-B873291FF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5ACF7-D3B5-F9CC-7515-AD06C4C20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348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7961-3E5D-2AFC-8C6E-3032C8FC7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B90C1-C0E7-89FF-0A66-F592FD3CA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E7869-A554-3B30-052D-156C5EB8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899E6-6CCA-4D65-C507-6EA0E5F0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E9F3-9DBD-6110-9EEA-7B2A27CDA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92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5A24B-D0D4-5C53-4465-E95CECBC1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2EBB76-68E6-1FC9-B90C-CECC54977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CF91C-421E-A01B-BF32-09265D7FB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8E5E7-F738-4784-B8BC-417D4AD1B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8A3A9-425D-2614-6E79-9FBB0E8F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35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D68E-9DF7-5A0A-7C45-2AE9982A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2082-E38A-CD86-F661-64FF22AF0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88DE7-0169-B5A5-FDA0-D5083574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0F5A6-F28C-FB42-C372-A423EF6F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ECD9-F8EB-05E7-AC6F-C8B6CF90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116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DB7C-188A-F0AE-0F5B-2F962011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AF627-3CC6-5CF5-0EBD-2B713C0A3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BB3B-D123-6B49-FA77-BCB8CB82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47A2E-C8E1-D796-E47B-5F5EAEA06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417E-333E-85B3-55C6-01AAB332B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4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07F7A-72C0-45CF-A661-CB2B9A5F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7F5C0-1ECC-CE18-5D97-E9F2EE33E7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157FB-C761-F99B-B0A9-A9601182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69B15-7CDE-C3D1-A50B-D2F73545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F94AE-9010-0715-26D0-F947A260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EABFB-C734-55D3-C454-D31BD34E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646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F554-756C-F223-F49A-FE63A0EA6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547D3-4F9C-9BCA-85A3-0E7A25C61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94C66-C13A-5B58-1872-692519D32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0BC78-242D-CACC-7E98-16DE2D3BC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7CE95B-CA37-0EA9-41C3-150BD7328A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162E91-133A-2E65-DCFC-598F57C54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EDCA-970A-3375-CFC3-536E0B1F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72EDB-7C87-5B60-B83C-AE7636EA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02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58DB-5FD0-C221-A5C7-A2FCD036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485EF-9AAD-70D5-E02F-8EB15A47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FC741-871C-65D2-A592-D98246B0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EA0A8-C440-851C-651B-0DE61113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646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C12D1-6F92-E58D-FB02-36179205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B3C21-3F9A-1F45-F9B3-CAF65C55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B03B2-8D09-8896-FD1B-2419FC776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33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DFB2-65A3-7480-A839-997B2BB9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DDA2A-A0FB-4C02-2E9A-D002413BF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D474A-E3BE-5770-9B7B-E3ABC5336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5CE29-495C-4AF0-DC44-530816D0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0D0B0-DBC3-FD70-ABA5-BDBD58D4D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3DCFB-8DC0-6040-8F27-21F90965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657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E5A0-133A-BE8A-355C-A83310516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BD11FD-487E-CA6B-074C-BD3EEAB53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774F5-090E-6F98-FFE8-EFEC7DE5F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4FB99-B975-20C2-FEEB-42809346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8601E-6565-FCA3-CAE5-6F31443B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653FD-1CDC-4B8A-5E2D-4B079AB5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007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57F11-9DB6-F7A6-69D5-F69BDB0E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B17E6-143D-A3B7-A577-55D72088A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0E6F5-4A6F-D268-0F22-5D6A5FFCC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871C2-E1E2-4868-9E66-FEFE29AC3DBE}" type="datetimeFigureOut">
              <a:rPr lang="en-AU" smtClean="0"/>
              <a:t>22/11/2024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1523-593D-CD5F-35A9-09B7D3DEB6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6CAF5-38F9-EED4-8D2B-2B2F7B171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9E6BE-02A1-455C-B1DC-75AC5D00F9F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51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127AF6F1-FB63-ADBF-FC36-8D09312A94C0}"/>
              </a:ext>
            </a:extLst>
          </p:cNvPr>
          <p:cNvGrpSpPr/>
          <p:nvPr/>
        </p:nvGrpSpPr>
        <p:grpSpPr>
          <a:xfrm>
            <a:off x="136532" y="642797"/>
            <a:ext cx="5837246" cy="5385316"/>
            <a:chOff x="2642831" y="116200"/>
            <a:chExt cx="6950961" cy="6608003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E5057D1-4FD0-25E7-E366-CD0A5F548596}"/>
                </a:ext>
              </a:extLst>
            </p:cNvPr>
            <p:cNvCxnSpPr/>
            <p:nvPr/>
          </p:nvCxnSpPr>
          <p:spPr>
            <a:xfrm flipV="1">
              <a:off x="3233057" y="489857"/>
              <a:ext cx="3354355" cy="41987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4A6E32F-2939-43F5-B9D3-E0DE9358C908}"/>
                </a:ext>
              </a:extLst>
            </p:cNvPr>
            <p:cNvCxnSpPr>
              <a:cxnSpLocks/>
            </p:cNvCxnSpPr>
            <p:nvPr/>
          </p:nvCxnSpPr>
          <p:spPr>
            <a:xfrm>
              <a:off x="6587412" y="489857"/>
              <a:ext cx="2372873" cy="35059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CBE13E4-119C-CBE7-AE39-975390406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33057" y="3995803"/>
              <a:ext cx="5727228" cy="69283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5BD9BD-1ED2-97AD-6455-E9C19A91903B}"/>
                </a:ext>
              </a:extLst>
            </p:cNvPr>
            <p:cNvCxnSpPr>
              <a:cxnSpLocks/>
            </p:cNvCxnSpPr>
            <p:nvPr/>
          </p:nvCxnSpPr>
          <p:spPr>
            <a:xfrm>
              <a:off x="3233057" y="4688633"/>
              <a:ext cx="4391118" cy="16683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1BF8A0-046A-7D19-5B76-B6002D1F2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4175" y="3995803"/>
              <a:ext cx="1336110" cy="23723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77E1E05-4198-9310-D62D-431A47CABB8F}"/>
                </a:ext>
              </a:extLst>
            </p:cNvPr>
            <p:cNvCxnSpPr>
              <a:cxnSpLocks/>
            </p:cNvCxnSpPr>
            <p:nvPr/>
          </p:nvCxnSpPr>
          <p:spPr>
            <a:xfrm>
              <a:off x="6587412" y="489857"/>
              <a:ext cx="1036763" cy="587828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C3E4BF-64B8-F19F-97E1-F14742E42DAB}"/>
                </a:ext>
              </a:extLst>
            </p:cNvPr>
            <p:cNvSpPr txBox="1"/>
            <p:nvPr/>
          </p:nvSpPr>
          <p:spPr>
            <a:xfrm>
              <a:off x="6261040" y="116200"/>
              <a:ext cx="652743" cy="369332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r>
                <a:rPr lang="en-AU" dirty="0"/>
                <a:t>SCN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7BB40-B84C-7668-C964-9B943E4C198B}"/>
                </a:ext>
              </a:extLst>
            </p:cNvPr>
            <p:cNvSpPr txBox="1"/>
            <p:nvPr/>
          </p:nvSpPr>
          <p:spPr>
            <a:xfrm>
              <a:off x="8960285" y="3811137"/>
              <a:ext cx="633507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pPr algn="l"/>
              <a:r>
                <a:rPr lang="en-AU" dirty="0"/>
                <a:t>PNA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A7C3F6D-C98F-0139-DDB7-7F7261457089}"/>
                </a:ext>
              </a:extLst>
            </p:cNvPr>
            <p:cNvSpPr txBox="1"/>
            <p:nvPr/>
          </p:nvSpPr>
          <p:spPr>
            <a:xfrm>
              <a:off x="7380358" y="6354871"/>
              <a:ext cx="487634" cy="369332"/>
            </a:xfrm>
            <a:prstGeom prst="rect">
              <a:avLst/>
            </a:prstGeom>
            <a:noFill/>
          </p:spPr>
          <p:txBody>
            <a:bodyPr wrap="none" rtlCol="0" anchor="t" anchorCtr="0">
              <a:spAutoFit/>
            </a:bodyPr>
            <a:lstStyle/>
            <a:p>
              <a:pPr algn="ctr"/>
              <a:r>
                <a:rPr lang="en-AU" b="1" dirty="0">
                  <a:solidFill>
                    <a:srgbClr val="0000FF"/>
                  </a:solidFill>
                </a:rPr>
                <a:t>SG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5DBCC8-1855-A9D4-DEBE-8CB8C0FB6606}"/>
                </a:ext>
              </a:extLst>
            </p:cNvPr>
            <p:cNvSpPr txBox="1"/>
            <p:nvPr/>
          </p:nvSpPr>
          <p:spPr>
            <a:xfrm>
              <a:off x="2642831" y="4492783"/>
              <a:ext cx="590226" cy="369332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>
              <a:defPPr>
                <a:defRPr lang="en-US"/>
              </a:defPPr>
              <a:lvl1pPr algn="ctr">
                <a:defRPr b="1">
                  <a:solidFill>
                    <a:srgbClr val="0000FF"/>
                  </a:solidFill>
                </a:defRPr>
              </a:lvl1pPr>
            </a:lstStyle>
            <a:p>
              <a:pPr algn="r"/>
              <a:r>
                <a:rPr lang="en-AU" dirty="0"/>
                <a:t>MW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F5FC6F-6F5B-C37C-541B-B4729F573B60}"/>
                </a:ext>
              </a:extLst>
            </p:cNvPr>
            <p:cNvSpPr/>
            <p:nvPr/>
          </p:nvSpPr>
          <p:spPr>
            <a:xfrm>
              <a:off x="6498748" y="399032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6CD9054-6BF7-9D77-26E1-97F5D4869555}"/>
                </a:ext>
              </a:extLst>
            </p:cNvPr>
            <p:cNvSpPr/>
            <p:nvPr/>
          </p:nvSpPr>
          <p:spPr>
            <a:xfrm>
              <a:off x="8871622" y="3907140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AF26BAA-3664-110B-C227-8D64A67DC70E}"/>
                </a:ext>
              </a:extLst>
            </p:cNvPr>
            <p:cNvSpPr/>
            <p:nvPr/>
          </p:nvSpPr>
          <p:spPr>
            <a:xfrm>
              <a:off x="7535514" y="6273889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57ACB67-F637-86DF-F9AD-25F58E4A2F5F}"/>
                </a:ext>
              </a:extLst>
            </p:cNvPr>
            <p:cNvSpPr/>
            <p:nvPr/>
          </p:nvSpPr>
          <p:spPr>
            <a:xfrm>
              <a:off x="3148684" y="4599971"/>
              <a:ext cx="177326" cy="17732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43CF173-A6D0-317C-883A-EB8F4EF709B1}"/>
              </a:ext>
            </a:extLst>
          </p:cNvPr>
          <p:cNvGrpSpPr/>
          <p:nvPr/>
        </p:nvGrpSpPr>
        <p:grpSpPr>
          <a:xfrm>
            <a:off x="5641395" y="642797"/>
            <a:ext cx="7025203" cy="5758003"/>
            <a:chOff x="7181000" y="279149"/>
            <a:chExt cx="3891777" cy="318978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2B2E44D-8814-42C4-D660-C3AA4355712F}"/>
                </a:ext>
              </a:extLst>
            </p:cNvPr>
            <p:cNvGrpSpPr/>
            <p:nvPr/>
          </p:nvGrpSpPr>
          <p:grpSpPr>
            <a:xfrm>
              <a:off x="7181000" y="279149"/>
              <a:ext cx="3891777" cy="3189782"/>
              <a:chOff x="1966076" y="116200"/>
              <a:chExt cx="8354096" cy="7055612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4BB693E-B310-5154-F998-F8F04CFABD50}"/>
                  </a:ext>
                </a:extLst>
              </p:cNvPr>
              <p:cNvCxnSpPr/>
              <p:nvPr/>
            </p:nvCxnSpPr>
            <p:spPr>
              <a:xfrm flipV="1">
                <a:off x="3233057" y="489857"/>
                <a:ext cx="3354355" cy="419877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7DEF1F2-C88B-C28C-568A-2F1EE1ACF2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7412" y="489857"/>
                <a:ext cx="2372873" cy="350594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AC7E81E-DD61-94D7-60FB-8E7B719712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33057" y="3995803"/>
                <a:ext cx="5727228" cy="69283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4A18F84-F718-46C0-58DA-4A87375F68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3057" y="4688633"/>
                <a:ext cx="4391118" cy="166832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3618637-0744-2643-B66C-4E022DECC5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24175" y="3995803"/>
                <a:ext cx="1336110" cy="237234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A7681E9-5E6E-E4CC-F413-29ACB7C885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7412" y="489857"/>
                <a:ext cx="1036763" cy="5878286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8C8F03-8F50-1ED8-A8CE-F0D5CDAD0185}"/>
                  </a:ext>
                </a:extLst>
              </p:cNvPr>
              <p:cNvSpPr txBox="1"/>
              <p:nvPr/>
            </p:nvSpPr>
            <p:spPr>
              <a:xfrm>
                <a:off x="6261040" y="116200"/>
                <a:ext cx="652743" cy="369332"/>
              </a:xfrm>
              <a:prstGeom prst="rect">
                <a:avLst/>
              </a:prstGeom>
              <a:noFill/>
            </p:spPr>
            <p:txBody>
              <a:bodyPr wrap="none" rtlCol="0" anchor="b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r>
                  <a:rPr lang="en-AU" dirty="0"/>
                  <a:t>SCN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1FCF32D-D0B3-8E9D-065B-7594F34BFB75}"/>
                  </a:ext>
                </a:extLst>
              </p:cNvPr>
              <p:cNvSpPr txBox="1"/>
              <p:nvPr/>
            </p:nvSpPr>
            <p:spPr>
              <a:xfrm>
                <a:off x="8960285" y="3587334"/>
                <a:ext cx="1359887" cy="81694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pPr algn="l"/>
                <a:r>
                  <a:rPr lang="en-AU" dirty="0">
                    <a:solidFill>
                      <a:schemeClr val="bg1">
                        <a:lumMod val="75000"/>
                      </a:schemeClr>
                    </a:solidFill>
                  </a:rPr>
                  <a:t>PNA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A00F31-E6BD-087D-039F-2E5699DAAF9C}"/>
                  </a:ext>
                </a:extLst>
              </p:cNvPr>
              <p:cNvSpPr txBox="1"/>
              <p:nvPr/>
            </p:nvSpPr>
            <p:spPr>
              <a:xfrm>
                <a:off x="7100797" y="6354871"/>
                <a:ext cx="1046756" cy="816941"/>
              </a:xfrm>
              <a:prstGeom prst="rect">
                <a:avLst/>
              </a:prstGeom>
              <a:noFill/>
            </p:spPr>
            <p:txBody>
              <a:bodyPr wrap="none" rtlCol="0" anchor="t" anchorCtr="0">
                <a:spAutoFit/>
              </a:bodyPr>
              <a:lstStyle/>
              <a:p>
                <a:pPr algn="ctr"/>
                <a:r>
                  <a:rPr lang="en-AU" b="1" dirty="0">
                    <a:solidFill>
                      <a:srgbClr val="FF0000"/>
                    </a:solidFill>
                  </a:rPr>
                  <a:t>SG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C031424-577A-43F7-586F-F75403286F65}"/>
                  </a:ext>
                </a:extLst>
              </p:cNvPr>
              <p:cNvSpPr txBox="1"/>
              <p:nvPr/>
            </p:nvSpPr>
            <p:spPr>
              <a:xfrm>
                <a:off x="1966076" y="4268979"/>
                <a:ext cx="1266980" cy="816941"/>
              </a:xfrm>
              <a:prstGeom prst="rect">
                <a:avLst/>
              </a:prstGeom>
              <a:noFill/>
            </p:spPr>
            <p:txBody>
              <a:bodyPr wrap="none" rtlCol="0" anchor="ctr" anchorCtr="0">
                <a:spAutoFit/>
              </a:bodyPr>
              <a:lstStyle>
                <a:defPPr>
                  <a:defRPr lang="en-US"/>
                </a:defPPr>
                <a:lvl1pPr algn="ctr">
                  <a:defRPr b="1">
                    <a:solidFill>
                      <a:srgbClr val="0000FF"/>
                    </a:solidFill>
                  </a:defRPr>
                </a:lvl1pPr>
              </a:lstStyle>
              <a:p>
                <a:pPr algn="r"/>
                <a:r>
                  <a:rPr lang="en-AU" dirty="0">
                    <a:solidFill>
                      <a:srgbClr val="FF0000"/>
                    </a:solidFill>
                  </a:rPr>
                  <a:t>MW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71D6E6C-7C5E-E28E-EBED-241E7A12691A}"/>
                  </a:ext>
                </a:extLst>
              </p:cNvPr>
              <p:cNvSpPr/>
              <p:nvPr/>
            </p:nvSpPr>
            <p:spPr>
              <a:xfrm>
                <a:off x="6483881" y="384168"/>
                <a:ext cx="207057" cy="207055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ED89A0E-574B-4BD4-40D1-BD30A38030AF}"/>
                  </a:ext>
                </a:extLst>
              </p:cNvPr>
              <p:cNvSpPr/>
              <p:nvPr/>
            </p:nvSpPr>
            <p:spPr>
              <a:xfrm>
                <a:off x="8856756" y="3892277"/>
                <a:ext cx="207057" cy="207055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E0BAAE9-3778-E849-732A-B84823735F77}"/>
                  </a:ext>
                </a:extLst>
              </p:cNvPr>
              <p:cNvSpPr/>
              <p:nvPr/>
            </p:nvSpPr>
            <p:spPr>
              <a:xfrm>
                <a:off x="7520647" y="6259025"/>
                <a:ext cx="207057" cy="2070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9F375596-053B-A92D-B5C6-4D84C58F1033}"/>
                  </a:ext>
                </a:extLst>
              </p:cNvPr>
              <p:cNvSpPr/>
              <p:nvPr/>
            </p:nvSpPr>
            <p:spPr>
              <a:xfrm>
                <a:off x="3133817" y="4585105"/>
                <a:ext cx="207057" cy="207055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B600E0A-FEC4-E260-AB33-D4DC3F203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3018" y="1741277"/>
              <a:ext cx="349582" cy="44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DEE9F3A-BF57-BC3B-49E1-F2022D3A8C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75049" y="2945252"/>
              <a:ext cx="492072" cy="1840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8F9AE3-183F-1421-3C36-FAC46D13A950}"/>
                </a:ext>
              </a:extLst>
            </p:cNvPr>
            <p:cNvCxnSpPr>
              <a:cxnSpLocks/>
            </p:cNvCxnSpPr>
            <p:nvPr/>
          </p:nvCxnSpPr>
          <p:spPr>
            <a:xfrm>
              <a:off x="7788823" y="2478755"/>
              <a:ext cx="461097" cy="1780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606013B-1C15-7ACA-90D5-AADC0C05FB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1554" y="2341251"/>
              <a:ext cx="89703" cy="52562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0949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63F9A42-146B-4FB5-A25F-66C2745204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5720477"/>
              </p:ext>
            </p:extLst>
          </p:nvPr>
        </p:nvGraphicFramePr>
        <p:xfrm>
          <a:off x="5771585" y="0"/>
          <a:ext cx="6420415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FE7C419F-73AD-33A1-4A59-A67485901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49" y="1365335"/>
            <a:ext cx="4522848" cy="53742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97FF73-D16F-EDC8-63BC-7BB1AD149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02" y="43178"/>
            <a:ext cx="5092077" cy="1196125"/>
          </a:xfrm>
          <a:prstGeom prst="rect">
            <a:avLst/>
          </a:prstGeom>
        </p:spPr>
      </p:pic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9787BA4-D6A4-4EE0-987F-6D0EB05AE6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9066171"/>
              </p:ext>
            </p:extLst>
          </p:nvPr>
        </p:nvGraphicFramePr>
        <p:xfrm>
          <a:off x="5771585" y="3436574"/>
          <a:ext cx="6314918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432520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6AF11-84FA-B106-DC27-D13D65811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03A8E4-CF4C-F8F4-E451-60002CA4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2" b="-1"/>
          <a:stretch/>
        </p:blipFill>
        <p:spPr>
          <a:xfrm>
            <a:off x="7249885" y="1036320"/>
            <a:ext cx="4812058" cy="559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6650B9-A14F-006C-4817-DD71C5A45F46}"/>
              </a:ext>
            </a:extLst>
          </p:cNvPr>
          <p:cNvSpPr txBox="1"/>
          <p:nvPr/>
        </p:nvSpPr>
        <p:spPr>
          <a:xfrm>
            <a:off x="7524205" y="223520"/>
            <a:ext cx="4263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Example Gas Chromatograph Mass Spectrometer Output</a:t>
            </a:r>
          </a:p>
        </p:txBody>
      </p:sp>
    </p:spTree>
    <p:extLst>
      <p:ext uri="{BB962C8B-B14F-4D97-AF65-F5344CB8AC3E}">
        <p14:creationId xmlns:p14="http://schemas.microsoft.com/office/powerpoint/2010/main" val="315150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52</Words>
  <Application>Microsoft Office PowerPoint</Application>
  <PresentationFormat>Widescreen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Kirkham</dc:creator>
  <cp:lastModifiedBy>Peter Kirkham</cp:lastModifiedBy>
  <cp:revision>4</cp:revision>
  <dcterms:created xsi:type="dcterms:W3CDTF">2024-11-15T04:31:05Z</dcterms:created>
  <dcterms:modified xsi:type="dcterms:W3CDTF">2024-11-22T13:28:47Z</dcterms:modified>
</cp:coreProperties>
</file>