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00"/>
    <a:srgbClr val="FF9999"/>
    <a:srgbClr val="FFFFEF"/>
    <a:srgbClr val="FFFFCC"/>
    <a:srgbClr val="FFF6E5"/>
    <a:srgbClr val="EAEAEA"/>
    <a:srgbClr val="0000FF"/>
    <a:srgbClr val="9933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17" y="2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Vertical%20Lift\2025-02-24%20Implemented%20Moody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Slip</a:t>
            </a:r>
            <a:r>
              <a:rPr lang="en-AU" sz="2000" baseline="0" dirty="0"/>
              <a:t> Velocity vs Velocity Ratio</a:t>
            </a:r>
            <a:endParaRPr lang="en-A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>
        <c:manualLayout>
          <c:layoutTarget val="inner"/>
          <c:xMode val="edge"/>
          <c:yMode val="edge"/>
          <c:x val="5.288976377952756E-2"/>
          <c:y val="0.12629769096874705"/>
          <c:w val="0.92930298556430457"/>
          <c:h val="0.726822029097653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Sheet1!$C$3:$C$7</c:f>
              <c:numCache>
                <c:formatCode>General</c:formatCode>
                <c:ptCount val="5"/>
                <c:pt idx="0">
                  <c:v>1.4</c:v>
                </c:pt>
                <c:pt idx="1">
                  <c:v>1</c:v>
                </c:pt>
                <c:pt idx="2">
                  <c:v>0.85</c:v>
                </c:pt>
                <c:pt idx="3">
                  <c:v>0.35</c:v>
                </c:pt>
                <c:pt idx="4">
                  <c:v>0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140</c:v>
                </c:pt>
                <c:pt idx="3">
                  <c:v>40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E9-4A19-8921-BEDD00B0F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421448"/>
        <c:axId val="1109420008"/>
      </c:scatterChart>
      <c:valAx>
        <c:axId val="1109421448"/>
        <c:scaling>
          <c:orientation val="minMax"/>
          <c:max val="1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 dirty="0">
                    <a:solidFill>
                      <a:schemeClr val="tx1"/>
                    </a:solidFill>
                  </a:rPr>
                  <a:t>Dimensionless Critical</a:t>
                </a:r>
                <a:r>
                  <a:rPr lang="en-AU" sz="1600" baseline="0" dirty="0">
                    <a:solidFill>
                      <a:schemeClr val="tx1"/>
                    </a:solidFill>
                  </a:rPr>
                  <a:t> Velocity Ratio</a:t>
                </a:r>
                <a:endParaRPr lang="en-AU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872104658792649"/>
              <c:y val="0.9133393429137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0008"/>
        <c:crosses val="autoZero"/>
        <c:crossBetween val="midCat"/>
      </c:valAx>
      <c:valAx>
        <c:axId val="110942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>
                    <a:solidFill>
                      <a:schemeClr val="tx1"/>
                    </a:solidFill>
                  </a:rPr>
                  <a:t>Slip Velocity</a:t>
                </a:r>
                <a:r>
                  <a:rPr lang="en-AU" sz="1600" baseline="0">
                    <a:solidFill>
                      <a:schemeClr val="tx1"/>
                    </a:solidFill>
                  </a:rPr>
                  <a:t> (ft/min)</a:t>
                </a:r>
                <a:endParaRPr lang="en-AU" sz="16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944471784776903E-3"/>
              <c:y val="0.3396071203228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1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1800" b="1" dirty="0">
                <a:solidFill>
                  <a:schemeClr val="tx1"/>
                </a:solidFill>
              </a:rPr>
              <a:t>Fractional Flow versus Gas Void Fraction (Pyrus)</a:t>
            </a:r>
          </a:p>
        </c:rich>
      </c:tx>
      <c:layout>
        <c:manualLayout>
          <c:xMode val="edge"/>
          <c:yMode val="edge"/>
          <c:x val="6.1443932411674347E-2"/>
          <c:y val="2.0391423582853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09837076817013E-2"/>
          <c:y val="0.13751824676879659"/>
          <c:w val="0.48314300574179381"/>
          <c:h val="0.757460875532952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Slip!$D$3</c:f>
              <c:strCache>
                <c:ptCount val="1"/>
                <c:pt idx="0">
                  <c:v>Fundamental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Slip!$E$6:$E$115</c:f>
              <c:numCache>
                <c:formatCode>General</c:formatCode>
                <c:ptCount val="110"/>
                <c:pt idx="0">
                  <c:v>4.0000000000000036E-3</c:v>
                </c:pt>
                <c:pt idx="1">
                  <c:v>5.0000000000000044E-3</c:v>
                </c:pt>
                <c:pt idx="2">
                  <c:v>5.0000000000000044E-3</c:v>
                </c:pt>
                <c:pt idx="3">
                  <c:v>6.0000000000000053E-3</c:v>
                </c:pt>
                <c:pt idx="4">
                  <c:v>6.0000000000000053E-3</c:v>
                </c:pt>
                <c:pt idx="5">
                  <c:v>7.0000000000000062E-3</c:v>
                </c:pt>
                <c:pt idx="6">
                  <c:v>8.0000000000000071E-3</c:v>
                </c:pt>
                <c:pt idx="7">
                  <c:v>8.0000000000000071E-3</c:v>
                </c:pt>
                <c:pt idx="8">
                  <c:v>9.000000000000008E-3</c:v>
                </c:pt>
                <c:pt idx="9">
                  <c:v>1.0000000000000009E-2</c:v>
                </c:pt>
                <c:pt idx="10">
                  <c:v>1.100000000000001E-2</c:v>
                </c:pt>
                <c:pt idx="11">
                  <c:v>1.2000000000000011E-2</c:v>
                </c:pt>
                <c:pt idx="12">
                  <c:v>1.3000000000000012E-2</c:v>
                </c:pt>
                <c:pt idx="13">
                  <c:v>1.5000000000000013E-2</c:v>
                </c:pt>
                <c:pt idx="14">
                  <c:v>1.6000000000000014E-2</c:v>
                </c:pt>
                <c:pt idx="15">
                  <c:v>1.8000000000000016E-2</c:v>
                </c:pt>
                <c:pt idx="16">
                  <c:v>1.9000000000000017E-2</c:v>
                </c:pt>
                <c:pt idx="17">
                  <c:v>2.1000000000000019E-2</c:v>
                </c:pt>
                <c:pt idx="18">
                  <c:v>2.300000000000002E-2</c:v>
                </c:pt>
                <c:pt idx="19">
                  <c:v>2.5000000000000022E-2</c:v>
                </c:pt>
                <c:pt idx="20">
                  <c:v>2.8000000000000025E-2</c:v>
                </c:pt>
                <c:pt idx="21">
                  <c:v>3.0000000000000027E-2</c:v>
                </c:pt>
                <c:pt idx="22">
                  <c:v>3.3000000000000029E-2</c:v>
                </c:pt>
                <c:pt idx="23">
                  <c:v>3.6000000000000032E-2</c:v>
                </c:pt>
                <c:pt idx="24">
                  <c:v>4.0000000000000036E-2</c:v>
                </c:pt>
                <c:pt idx="25">
                  <c:v>4.3000000000000038E-2</c:v>
                </c:pt>
                <c:pt idx="26">
                  <c:v>4.7000000000000042E-2</c:v>
                </c:pt>
                <c:pt idx="27">
                  <c:v>5.1000000000000045E-2</c:v>
                </c:pt>
                <c:pt idx="28">
                  <c:v>5.600000000000005E-2</c:v>
                </c:pt>
                <c:pt idx="29">
                  <c:v>6.1000000000000054E-2</c:v>
                </c:pt>
                <c:pt idx="30">
                  <c:v>6.5999999999999948E-2</c:v>
                </c:pt>
                <c:pt idx="31">
                  <c:v>7.1999999999999953E-2</c:v>
                </c:pt>
                <c:pt idx="32">
                  <c:v>7.7999999999999958E-2</c:v>
                </c:pt>
                <c:pt idx="33">
                  <c:v>8.4999999999999964E-2</c:v>
                </c:pt>
                <c:pt idx="34">
                  <c:v>9.1999999999999971E-2</c:v>
                </c:pt>
                <c:pt idx="35">
                  <c:v>9.8999999999999977E-2</c:v>
                </c:pt>
                <c:pt idx="36">
                  <c:v>0.10699999999999998</c:v>
                </c:pt>
                <c:pt idx="37">
                  <c:v>0.11599999999999999</c:v>
                </c:pt>
                <c:pt idx="38">
                  <c:v>0.125</c:v>
                </c:pt>
                <c:pt idx="39">
                  <c:v>0.13400000000000001</c:v>
                </c:pt>
                <c:pt idx="40">
                  <c:v>0.14400000000000002</c:v>
                </c:pt>
                <c:pt idx="41">
                  <c:v>0.15500000000000003</c:v>
                </c:pt>
                <c:pt idx="42">
                  <c:v>0.16600000000000004</c:v>
                </c:pt>
                <c:pt idx="43">
                  <c:v>0.17700000000000005</c:v>
                </c:pt>
                <c:pt idx="44">
                  <c:v>0.18899999999999995</c:v>
                </c:pt>
                <c:pt idx="45">
                  <c:v>0.20199999999999996</c:v>
                </c:pt>
                <c:pt idx="46">
                  <c:v>0.21499999999999997</c:v>
                </c:pt>
                <c:pt idx="47">
                  <c:v>0.22799999999999998</c:v>
                </c:pt>
                <c:pt idx="48">
                  <c:v>0.24199999999999999</c:v>
                </c:pt>
                <c:pt idx="49">
                  <c:v>0.25600000000000001</c:v>
                </c:pt>
                <c:pt idx="50">
                  <c:v>0.27100000000000002</c:v>
                </c:pt>
                <c:pt idx="51">
                  <c:v>0.28600000000000003</c:v>
                </c:pt>
                <c:pt idx="52">
                  <c:v>0.30100000000000005</c:v>
                </c:pt>
                <c:pt idx="53">
                  <c:v>0.31699999999999995</c:v>
                </c:pt>
                <c:pt idx="54">
                  <c:v>0.33299999999999996</c:v>
                </c:pt>
                <c:pt idx="55">
                  <c:v>0.34899999999999998</c:v>
                </c:pt>
                <c:pt idx="56">
                  <c:v>0.36499999999999999</c:v>
                </c:pt>
                <c:pt idx="57">
                  <c:v>0.38100000000000001</c:v>
                </c:pt>
                <c:pt idx="58">
                  <c:v>0.39700000000000002</c:v>
                </c:pt>
                <c:pt idx="59">
                  <c:v>0.41400000000000003</c:v>
                </c:pt>
                <c:pt idx="60">
                  <c:v>0.43000000000000005</c:v>
                </c:pt>
                <c:pt idx="61">
                  <c:v>0.44599999999999995</c:v>
                </c:pt>
                <c:pt idx="62">
                  <c:v>0.46299999999999997</c:v>
                </c:pt>
                <c:pt idx="63">
                  <c:v>0.47899999999999998</c:v>
                </c:pt>
                <c:pt idx="64">
                  <c:v>0.495</c:v>
                </c:pt>
                <c:pt idx="65">
                  <c:v>0.51100000000000001</c:v>
                </c:pt>
                <c:pt idx="66">
                  <c:v>0.52600000000000002</c:v>
                </c:pt>
                <c:pt idx="67">
                  <c:v>0.54200000000000004</c:v>
                </c:pt>
                <c:pt idx="68">
                  <c:v>0.55699999999999994</c:v>
                </c:pt>
                <c:pt idx="69">
                  <c:v>0.57200000000000006</c:v>
                </c:pt>
                <c:pt idx="70">
                  <c:v>0.58699999999999997</c:v>
                </c:pt>
                <c:pt idx="71">
                  <c:v>0.60099999999999998</c:v>
                </c:pt>
                <c:pt idx="72">
                  <c:v>0.61499999999999999</c:v>
                </c:pt>
                <c:pt idx="73">
                  <c:v>0.629</c:v>
                </c:pt>
                <c:pt idx="74">
                  <c:v>0.64300000000000002</c:v>
                </c:pt>
                <c:pt idx="75">
                  <c:v>0.65600000000000003</c:v>
                </c:pt>
                <c:pt idx="76">
                  <c:v>0.66900000000000004</c:v>
                </c:pt>
                <c:pt idx="77">
                  <c:v>0.68100000000000005</c:v>
                </c:pt>
                <c:pt idx="78">
                  <c:v>0.69300000000000006</c:v>
                </c:pt>
                <c:pt idx="79">
                  <c:v>0.70500000000000007</c:v>
                </c:pt>
                <c:pt idx="80">
                  <c:v>0.71700000000000008</c:v>
                </c:pt>
                <c:pt idx="81">
                  <c:v>0.72799999999999998</c:v>
                </c:pt>
                <c:pt idx="82">
                  <c:v>0.73899999999999999</c:v>
                </c:pt>
                <c:pt idx="83">
                  <c:v>0.749</c:v>
                </c:pt>
                <c:pt idx="84">
                  <c:v>0.75900000000000001</c:v>
                </c:pt>
                <c:pt idx="85">
                  <c:v>0.76900000000000002</c:v>
                </c:pt>
                <c:pt idx="86">
                  <c:v>0.77900000000000003</c:v>
                </c:pt>
                <c:pt idx="87">
                  <c:v>0.78800000000000003</c:v>
                </c:pt>
                <c:pt idx="88">
                  <c:v>0.79699999999999993</c:v>
                </c:pt>
                <c:pt idx="89">
                  <c:v>0.80600000000000005</c:v>
                </c:pt>
                <c:pt idx="90">
                  <c:v>0.81400000000000006</c:v>
                </c:pt>
                <c:pt idx="91">
                  <c:v>0.82299999999999995</c:v>
                </c:pt>
                <c:pt idx="92">
                  <c:v>0.83099999999999996</c:v>
                </c:pt>
                <c:pt idx="93">
                  <c:v>0.83899999999999997</c:v>
                </c:pt>
                <c:pt idx="94">
                  <c:v>0.84599999999999997</c:v>
                </c:pt>
                <c:pt idx="95">
                  <c:v>0.85399999999999998</c:v>
                </c:pt>
                <c:pt idx="96">
                  <c:v>0.86199999999999999</c:v>
                </c:pt>
                <c:pt idx="97">
                  <c:v>0.86899999999999999</c:v>
                </c:pt>
                <c:pt idx="98">
                  <c:v>0.877</c:v>
                </c:pt>
                <c:pt idx="99">
                  <c:v>0.88500000000000001</c:v>
                </c:pt>
                <c:pt idx="100">
                  <c:v>0.89300000000000002</c:v>
                </c:pt>
                <c:pt idx="101">
                  <c:v>0.90100000000000002</c:v>
                </c:pt>
                <c:pt idx="102">
                  <c:v>0.91</c:v>
                </c:pt>
                <c:pt idx="103">
                  <c:v>0.92</c:v>
                </c:pt>
                <c:pt idx="104">
                  <c:v>0.92999999999999994</c:v>
                </c:pt>
                <c:pt idx="105">
                  <c:v>0.94100000000000006</c:v>
                </c:pt>
                <c:pt idx="106">
                  <c:v>0.95199999999999996</c:v>
                </c:pt>
                <c:pt idx="107">
                  <c:v>0.96399999999999997</c:v>
                </c:pt>
                <c:pt idx="108">
                  <c:v>0.97499999999999998</c:v>
                </c:pt>
                <c:pt idx="109">
                  <c:v>0.98399999999999999</c:v>
                </c:pt>
              </c:numCache>
            </c:numRef>
          </c:xVal>
          <c:yVal>
            <c:numRef>
              <c:f>Slip!$F$6:$F$115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91-412E-8F87-713124C50675}"/>
            </c:ext>
          </c:extLst>
        </c:ser>
        <c:ser>
          <c:idx val="1"/>
          <c:order val="1"/>
          <c:tx>
            <c:strRef>
              <c:f>Slip!$H$3</c:f>
              <c:strCache>
                <c:ptCount val="1"/>
                <c:pt idx="0">
                  <c:v>Classical</c:v>
                </c:pt>
              </c:strCache>
            </c:strRef>
          </c:tx>
          <c:spPr>
            <a:ln w="254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Slip!$I$6:$I$115</c:f>
              <c:numCache>
                <c:formatCode>General</c:formatCode>
                <c:ptCount val="110"/>
                <c:pt idx="0">
                  <c:v>2.0000000000000018E-3</c:v>
                </c:pt>
                <c:pt idx="1">
                  <c:v>3.0000000000000027E-3</c:v>
                </c:pt>
                <c:pt idx="2">
                  <c:v>3.0000000000000027E-3</c:v>
                </c:pt>
                <c:pt idx="3">
                  <c:v>3.0000000000000027E-3</c:v>
                </c:pt>
                <c:pt idx="4">
                  <c:v>3.0000000000000027E-3</c:v>
                </c:pt>
                <c:pt idx="5">
                  <c:v>4.0000000000000036E-3</c:v>
                </c:pt>
                <c:pt idx="6">
                  <c:v>4.0000000000000036E-3</c:v>
                </c:pt>
                <c:pt idx="7">
                  <c:v>4.0000000000000036E-3</c:v>
                </c:pt>
                <c:pt idx="8">
                  <c:v>5.0000000000000044E-3</c:v>
                </c:pt>
                <c:pt idx="9">
                  <c:v>5.0000000000000044E-3</c:v>
                </c:pt>
                <c:pt idx="10">
                  <c:v>6.0000000000000053E-3</c:v>
                </c:pt>
                <c:pt idx="11">
                  <c:v>7.0000000000000062E-3</c:v>
                </c:pt>
                <c:pt idx="12">
                  <c:v>7.0000000000000062E-3</c:v>
                </c:pt>
                <c:pt idx="13">
                  <c:v>8.0000000000000071E-3</c:v>
                </c:pt>
                <c:pt idx="14">
                  <c:v>9.000000000000008E-3</c:v>
                </c:pt>
                <c:pt idx="15">
                  <c:v>1.0000000000000009E-2</c:v>
                </c:pt>
                <c:pt idx="16">
                  <c:v>1.100000000000001E-2</c:v>
                </c:pt>
                <c:pt idx="17">
                  <c:v>1.2000000000000011E-2</c:v>
                </c:pt>
                <c:pt idx="18">
                  <c:v>1.3000000000000012E-2</c:v>
                </c:pt>
                <c:pt idx="19">
                  <c:v>1.4000000000000012E-2</c:v>
                </c:pt>
                <c:pt idx="20">
                  <c:v>1.5000000000000013E-2</c:v>
                </c:pt>
                <c:pt idx="21">
                  <c:v>1.7000000000000015E-2</c:v>
                </c:pt>
                <c:pt idx="22">
                  <c:v>1.9000000000000017E-2</c:v>
                </c:pt>
                <c:pt idx="23">
                  <c:v>2.0000000000000018E-2</c:v>
                </c:pt>
                <c:pt idx="24">
                  <c:v>2.200000000000002E-2</c:v>
                </c:pt>
                <c:pt idx="25">
                  <c:v>2.5000000000000022E-2</c:v>
                </c:pt>
                <c:pt idx="26">
                  <c:v>2.7000000000000024E-2</c:v>
                </c:pt>
                <c:pt idx="27">
                  <c:v>3.0000000000000027E-2</c:v>
                </c:pt>
                <c:pt idx="28">
                  <c:v>3.3000000000000029E-2</c:v>
                </c:pt>
                <c:pt idx="29">
                  <c:v>3.6000000000000032E-2</c:v>
                </c:pt>
                <c:pt idx="30">
                  <c:v>3.9000000000000035E-2</c:v>
                </c:pt>
                <c:pt idx="31">
                  <c:v>4.3000000000000038E-2</c:v>
                </c:pt>
                <c:pt idx="32">
                  <c:v>4.7000000000000042E-2</c:v>
                </c:pt>
                <c:pt idx="33">
                  <c:v>5.2000000000000046E-2</c:v>
                </c:pt>
                <c:pt idx="34">
                  <c:v>5.7000000000000051E-2</c:v>
                </c:pt>
                <c:pt idx="35">
                  <c:v>6.2999999999999945E-2</c:v>
                </c:pt>
                <c:pt idx="36">
                  <c:v>6.899999999999995E-2</c:v>
                </c:pt>
                <c:pt idx="37">
                  <c:v>7.4999999999999956E-2</c:v>
                </c:pt>
                <c:pt idx="38">
                  <c:v>8.1999999999999962E-2</c:v>
                </c:pt>
                <c:pt idx="39">
                  <c:v>8.9999999999999969E-2</c:v>
                </c:pt>
                <c:pt idx="40">
                  <c:v>9.8999999999999977E-2</c:v>
                </c:pt>
                <c:pt idx="41">
                  <c:v>0.10799999999999998</c:v>
                </c:pt>
                <c:pt idx="42">
                  <c:v>0.11799999999999999</c:v>
                </c:pt>
                <c:pt idx="43">
                  <c:v>0.129</c:v>
                </c:pt>
                <c:pt idx="44">
                  <c:v>0.14100000000000001</c:v>
                </c:pt>
                <c:pt idx="45">
                  <c:v>0.15300000000000002</c:v>
                </c:pt>
                <c:pt idx="46">
                  <c:v>0.16700000000000004</c:v>
                </c:pt>
                <c:pt idx="47">
                  <c:v>0.18200000000000005</c:v>
                </c:pt>
                <c:pt idx="48">
                  <c:v>0.19799999999999995</c:v>
                </c:pt>
                <c:pt idx="49">
                  <c:v>0.21499999999999997</c:v>
                </c:pt>
                <c:pt idx="50">
                  <c:v>0.23299999999999998</c:v>
                </c:pt>
                <c:pt idx="51">
                  <c:v>0.253</c:v>
                </c:pt>
                <c:pt idx="52">
                  <c:v>0.27300000000000002</c:v>
                </c:pt>
                <c:pt idx="53">
                  <c:v>0.29500000000000004</c:v>
                </c:pt>
                <c:pt idx="54">
                  <c:v>0.31799999999999995</c:v>
                </c:pt>
                <c:pt idx="55">
                  <c:v>0.34199999999999997</c:v>
                </c:pt>
                <c:pt idx="56">
                  <c:v>0.36699999999999999</c:v>
                </c:pt>
                <c:pt idx="57">
                  <c:v>0.39300000000000002</c:v>
                </c:pt>
                <c:pt idx="58">
                  <c:v>0.42000000000000004</c:v>
                </c:pt>
                <c:pt idx="59">
                  <c:v>0.44699999999999995</c:v>
                </c:pt>
                <c:pt idx="60">
                  <c:v>0.47499999999999998</c:v>
                </c:pt>
                <c:pt idx="61">
                  <c:v>0.503</c:v>
                </c:pt>
                <c:pt idx="62">
                  <c:v>0.53100000000000003</c:v>
                </c:pt>
                <c:pt idx="63">
                  <c:v>0.55899999999999994</c:v>
                </c:pt>
                <c:pt idx="64">
                  <c:v>0.58699999999999997</c:v>
                </c:pt>
                <c:pt idx="65">
                  <c:v>0.61399999999999999</c:v>
                </c:pt>
                <c:pt idx="66">
                  <c:v>0.64</c:v>
                </c:pt>
                <c:pt idx="67">
                  <c:v>0.66599999999999993</c:v>
                </c:pt>
                <c:pt idx="68">
                  <c:v>0.69</c:v>
                </c:pt>
                <c:pt idx="69">
                  <c:v>0.71399999999999997</c:v>
                </c:pt>
                <c:pt idx="70">
                  <c:v>0.73599999999999999</c:v>
                </c:pt>
                <c:pt idx="71">
                  <c:v>0.75700000000000001</c:v>
                </c:pt>
                <c:pt idx="72">
                  <c:v>0.77600000000000002</c:v>
                </c:pt>
                <c:pt idx="73">
                  <c:v>0.79500000000000004</c:v>
                </c:pt>
                <c:pt idx="74">
                  <c:v>0.81200000000000006</c:v>
                </c:pt>
                <c:pt idx="75">
                  <c:v>0.82800000000000007</c:v>
                </c:pt>
                <c:pt idx="76">
                  <c:v>0.84199999999999997</c:v>
                </c:pt>
                <c:pt idx="77">
                  <c:v>0.85599999999999998</c:v>
                </c:pt>
                <c:pt idx="78">
                  <c:v>0.86799999999999999</c:v>
                </c:pt>
                <c:pt idx="79">
                  <c:v>0.88</c:v>
                </c:pt>
                <c:pt idx="80">
                  <c:v>0.89</c:v>
                </c:pt>
                <c:pt idx="81">
                  <c:v>0.9</c:v>
                </c:pt>
                <c:pt idx="82">
                  <c:v>0.90900000000000003</c:v>
                </c:pt>
                <c:pt idx="83">
                  <c:v>0.91700000000000004</c:v>
                </c:pt>
                <c:pt idx="84">
                  <c:v>0.92400000000000004</c:v>
                </c:pt>
                <c:pt idx="85">
                  <c:v>0.93100000000000005</c:v>
                </c:pt>
                <c:pt idx="86">
                  <c:v>0.93700000000000006</c:v>
                </c:pt>
                <c:pt idx="87">
                  <c:v>0.94299999999999995</c:v>
                </c:pt>
                <c:pt idx="88">
                  <c:v>0.94799999999999995</c:v>
                </c:pt>
                <c:pt idx="89">
                  <c:v>0.95199999999999996</c:v>
                </c:pt>
                <c:pt idx="90">
                  <c:v>0.95599999999999996</c:v>
                </c:pt>
                <c:pt idx="91">
                  <c:v>0.96</c:v>
                </c:pt>
                <c:pt idx="92">
                  <c:v>0.96299999999999997</c:v>
                </c:pt>
                <c:pt idx="93">
                  <c:v>0.96699999999999997</c:v>
                </c:pt>
                <c:pt idx="94">
                  <c:v>0.96899999999999997</c:v>
                </c:pt>
                <c:pt idx="95">
                  <c:v>0.97199999999999998</c:v>
                </c:pt>
                <c:pt idx="96">
                  <c:v>0.97499999999999998</c:v>
                </c:pt>
                <c:pt idx="97">
                  <c:v>0.97699999999999998</c:v>
                </c:pt>
                <c:pt idx="98">
                  <c:v>0.98</c:v>
                </c:pt>
                <c:pt idx="99">
                  <c:v>0.98199999999999998</c:v>
                </c:pt>
                <c:pt idx="100">
                  <c:v>0.98399999999999999</c:v>
                </c:pt>
                <c:pt idx="101">
                  <c:v>0.98499999999999999</c:v>
                </c:pt>
                <c:pt idx="102">
                  <c:v>0.98599999999999999</c:v>
                </c:pt>
                <c:pt idx="103">
                  <c:v>0.98799999999999999</c:v>
                </c:pt>
                <c:pt idx="104">
                  <c:v>0.98899999999999999</c:v>
                </c:pt>
                <c:pt idx="105">
                  <c:v>0.99</c:v>
                </c:pt>
                <c:pt idx="106">
                  <c:v>0.99099999999999999</c:v>
                </c:pt>
                <c:pt idx="107">
                  <c:v>0.99199999999999999</c:v>
                </c:pt>
                <c:pt idx="108">
                  <c:v>0.99199999999999999</c:v>
                </c:pt>
                <c:pt idx="109">
                  <c:v>0.99299999999999999</c:v>
                </c:pt>
              </c:numCache>
            </c:numRef>
          </c:xVal>
          <c:yVal>
            <c:numRef>
              <c:f>Slip!$J$6:$J$115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91-412E-8F87-713124C50675}"/>
            </c:ext>
          </c:extLst>
        </c:ser>
        <c:ser>
          <c:idx val="2"/>
          <c:order val="2"/>
          <c:tx>
            <c:strRef>
              <c:f>Slip!$A$3</c:f>
              <c:strCache>
                <c:ptCount val="1"/>
                <c:pt idx="0">
                  <c:v>No-Slip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E91-412E-8F87-713124C50675}"/>
              </c:ext>
            </c:extLst>
          </c:dPt>
          <c:xVal>
            <c:numRef>
              <c:f>Slip!$A$6:$A$7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Slip!$B$6:$B$7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91-412E-8F87-713124C50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787816"/>
        <c:axId val="756789256"/>
      </c:scatterChart>
      <c:valAx>
        <c:axId val="7567878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9256"/>
        <c:crosses val="autoZero"/>
        <c:crossBetween val="midCat"/>
      </c:valAx>
      <c:valAx>
        <c:axId val="756789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7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9847444184684288E-2"/>
          <c:y val="0.16561138947022666"/>
          <c:w val="0.1315065167545301"/>
          <c:h val="0.22144741948713617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327-E590-8F72-6D25-23C62AD7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F2DC-B51F-713C-D540-70394B99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DAA-8333-6C57-C7AC-FC76E14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2782-6279-177F-9CE2-D6BAC07C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1FB7-A061-854E-7709-48F065F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3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C80-F87D-943A-CE49-C58D5F8F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FC9E-8648-7B74-2BD8-068BA5B4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B334-4974-B1D1-D8B6-E36234B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AC-1259-3977-7575-DE720F94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BC9C-7D69-2E70-32E3-277B016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3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0F8B-3F95-13FE-D94C-03019E56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FB75-CD0C-AB1B-BCD1-69DAE2DC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B2DF-B239-4D47-5A51-1806927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3CA6-2154-C221-373C-621C78D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97E-1267-1529-CA73-1525F872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1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A984-85C2-22B4-2E68-EAAD96B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CE49-CC29-984B-BA59-88A0E41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2C1-510A-C0EC-7DBC-4017160C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10FD-8174-02E0-F06E-AE9C60B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CE9A-8098-9C16-DADF-AA6F8AA6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0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0A8-A138-EE39-5935-08DA86AF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6BF-E111-37E0-D705-7855234D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6B7-91F6-32D2-0E05-C33BD29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92B4-1B1D-8940-51AB-A10C54D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A0FD-5B36-BAC3-CE89-D4311B1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2E1A-7A2F-05D2-814D-654ECF6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8E93-163C-976C-B13D-EBA85E35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9033-7016-388B-892C-98D4320E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BCB7-6E1E-8145-471C-D451B62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2FEB-AD01-6383-AC47-F5AD8CF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AD58-C23B-8DAC-93F0-40E0DD78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E6B-A872-853C-3A0F-1072122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0818-4D49-6A13-D9D2-72B688F6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44B0-BA51-CEA0-3BEB-5E9B01F9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1EB4E-40A9-D073-BCF5-B40BF16E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1E6D-D1FA-6C6B-16E9-94336ECE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6F071-B026-1B9F-0701-C19D3403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23B0-F583-194E-D503-B2F155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9319-72BF-751D-5AAE-E14F4D4A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1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243-D47A-CDA3-6383-B27194C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75D03-886F-E71F-E625-4585425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046F-B5B8-DCCB-F111-3B49420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F77EC-C443-2121-0456-7FBC87E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9C88-8A9D-D6E7-7F7F-B6430C6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2B03-CBF9-F3B0-20C3-C1C37F7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34FE-26DB-D134-4180-622E179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1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B16-05E4-DCCA-20D6-805450B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0AE2-C2AA-F257-9C0B-8BAEB2A0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17FD-B23E-2F09-EE77-C7E5D2B4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FA4E-B877-FC64-2233-AEE81E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9868-EA5C-CC08-1ADE-B1D8AD34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8825-9030-FF04-30A8-AB5D4691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1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0EEC-E56F-3973-185F-40CFF26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7B61-FD4B-72F1-46F0-F22F7753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44C4-78FE-5A1C-8D86-EA09651A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653E-E150-D8A7-7C23-851C347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7B1A-B8EF-AA19-CBD2-DACC42C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86AF-5322-8932-8511-8FAA575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83C4-9C69-6404-439F-91DBE7B5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9C3-8255-3740-61F9-CAA483D3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359-333C-43B5-70FD-A63D877B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0CB70-0AD5-4FB1-BEA8-D36B0E353B3C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31FC-96E9-6B42-C597-7145C9FD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6BD2-C488-A3F6-0B37-ECD29E67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AE3AEE4-1E41-41AC-FD6C-B951EC71E515}"/>
              </a:ext>
            </a:extLst>
          </p:cNvPr>
          <p:cNvCxnSpPr>
            <a:cxnSpLocks/>
            <a:stCxn id="128" idx="1"/>
          </p:cNvCxnSpPr>
          <p:nvPr/>
        </p:nvCxnSpPr>
        <p:spPr>
          <a:xfrm flipV="1">
            <a:off x="2857451" y="440598"/>
            <a:ext cx="0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A2D957B2-D49E-E36A-B86E-E7592D1DB24A}"/>
              </a:ext>
            </a:extLst>
          </p:cNvPr>
          <p:cNvSpPr/>
          <p:nvPr/>
        </p:nvSpPr>
        <p:spPr>
          <a:xfrm>
            <a:off x="3042920" y="359367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07C68AE-AA32-7676-FD22-82CF5D9257E7}"/>
              </a:ext>
            </a:extLst>
          </p:cNvPr>
          <p:cNvSpPr/>
          <p:nvPr/>
        </p:nvSpPr>
        <p:spPr>
          <a:xfrm>
            <a:off x="3042920" y="307429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DCAEA1-867C-8428-4A08-92449E1433C9}"/>
              </a:ext>
            </a:extLst>
          </p:cNvPr>
          <p:cNvGrpSpPr/>
          <p:nvPr/>
        </p:nvGrpSpPr>
        <p:grpSpPr>
          <a:xfrm flipH="1">
            <a:off x="3166314" y="3150451"/>
            <a:ext cx="406059" cy="511067"/>
            <a:chOff x="7081859" y="2291146"/>
            <a:chExt cx="406059" cy="799544"/>
          </a:xfrm>
        </p:grpSpPr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4BB31041-C676-2FD0-41BE-6C59AAB73C3C}"/>
                </a:ext>
              </a:extLst>
            </p:cNvPr>
            <p:cNvSpPr/>
            <p:nvPr/>
          </p:nvSpPr>
          <p:spPr>
            <a:xfrm>
              <a:off x="7081859" y="2291146"/>
              <a:ext cx="406059" cy="799544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08103D-0BCC-BC66-288D-00ED793D2ACC}"/>
                </a:ext>
              </a:extLst>
            </p:cNvPr>
            <p:cNvSpPr/>
            <p:nvPr/>
          </p:nvSpPr>
          <p:spPr>
            <a:xfrm>
              <a:off x="7081859" y="2291146"/>
              <a:ext cx="203029" cy="799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F5DF4D-5461-E10A-1BD3-F0F26B71E677}"/>
              </a:ext>
            </a:extLst>
          </p:cNvPr>
          <p:cNvSpPr/>
          <p:nvPr/>
        </p:nvSpPr>
        <p:spPr>
          <a:xfrm>
            <a:off x="3042920" y="47738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6633DA9-8BC9-1B19-1AE3-B1B79C684528}"/>
              </a:ext>
            </a:extLst>
          </p:cNvPr>
          <p:cNvSpPr/>
          <p:nvPr/>
        </p:nvSpPr>
        <p:spPr>
          <a:xfrm>
            <a:off x="3042920" y="99676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B59BB9F-8C97-36FC-188F-EEE52861D6B2}"/>
              </a:ext>
            </a:extLst>
          </p:cNvPr>
          <p:cNvSpPr/>
          <p:nvPr/>
        </p:nvSpPr>
        <p:spPr>
          <a:xfrm>
            <a:off x="3042920" y="151614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D8A0F1-A167-F6E1-8132-C23B5440A5C5}"/>
              </a:ext>
            </a:extLst>
          </p:cNvPr>
          <p:cNvSpPr/>
          <p:nvPr/>
        </p:nvSpPr>
        <p:spPr>
          <a:xfrm>
            <a:off x="3042920" y="203552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78DA8D7-2182-B0A0-C25D-A65E74367B75}"/>
              </a:ext>
            </a:extLst>
          </p:cNvPr>
          <p:cNvSpPr/>
          <p:nvPr/>
        </p:nvSpPr>
        <p:spPr>
          <a:xfrm>
            <a:off x="3042920" y="255490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080209A7-706A-4864-D333-3BF805EEC6FB}"/>
              </a:ext>
            </a:extLst>
          </p:cNvPr>
          <p:cNvSpPr/>
          <p:nvPr/>
        </p:nvSpPr>
        <p:spPr>
          <a:xfrm>
            <a:off x="3042920" y="411305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DFA0CA4-3B43-997D-AEF9-72637EF3EAC7}"/>
              </a:ext>
            </a:extLst>
          </p:cNvPr>
          <p:cNvSpPr/>
          <p:nvPr/>
        </p:nvSpPr>
        <p:spPr>
          <a:xfrm>
            <a:off x="3042920" y="463243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DC005C3D-FAE4-FE25-0719-E4C338FAF08A}"/>
              </a:ext>
            </a:extLst>
          </p:cNvPr>
          <p:cNvSpPr/>
          <p:nvPr/>
        </p:nvSpPr>
        <p:spPr>
          <a:xfrm>
            <a:off x="3042920" y="515181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EB4E2E-CA8B-1E36-E3A7-BAC6F633BF37}"/>
              </a:ext>
            </a:extLst>
          </p:cNvPr>
          <p:cNvSpPr/>
          <p:nvPr/>
        </p:nvSpPr>
        <p:spPr>
          <a:xfrm>
            <a:off x="3042920" y="567120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B2525B1-7114-01A8-42C7-1F1E15309EC3}"/>
              </a:ext>
            </a:extLst>
          </p:cNvPr>
          <p:cNvSpPr/>
          <p:nvPr/>
        </p:nvSpPr>
        <p:spPr>
          <a:xfrm>
            <a:off x="3042920" y="619058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BDE18B-2F41-7510-CED0-644DCC8AA61D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546978" y="5844128"/>
            <a:ext cx="3942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AE4995-9ED7-7C57-0F27-742416BE110E}"/>
              </a:ext>
            </a:extLst>
          </p:cNvPr>
          <p:cNvCxnSpPr>
            <a:cxnSpLocks/>
            <a:stCxn id="128" idx="1"/>
          </p:cNvCxnSpPr>
          <p:nvPr/>
        </p:nvCxnSpPr>
        <p:spPr>
          <a:xfrm>
            <a:off x="2857451" y="5844128"/>
            <a:ext cx="49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12B78C-1FDD-F2A6-7CED-454318523014}"/>
              </a:ext>
            </a:extLst>
          </p:cNvPr>
          <p:cNvCxnSpPr>
            <a:cxnSpLocks/>
          </p:cNvCxnSpPr>
          <p:nvPr/>
        </p:nvCxnSpPr>
        <p:spPr>
          <a:xfrm>
            <a:off x="3839019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7773844-8F07-A9F1-0E89-B817BB47E681}"/>
              </a:ext>
            </a:extLst>
          </p:cNvPr>
          <p:cNvCxnSpPr>
            <a:cxnSpLocks/>
          </p:cNvCxnSpPr>
          <p:nvPr/>
        </p:nvCxnSpPr>
        <p:spPr>
          <a:xfrm>
            <a:off x="2572325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C1DA2F4-2167-E6F5-EAAE-4EF3EB342B9C}"/>
              </a:ext>
            </a:extLst>
          </p:cNvPr>
          <p:cNvSpPr/>
          <p:nvPr/>
        </p:nvSpPr>
        <p:spPr>
          <a:xfrm>
            <a:off x="3839019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B44072EC-4C06-7C7F-23B0-5963257F05D6}"/>
              </a:ext>
            </a:extLst>
          </p:cNvPr>
          <p:cNvSpPr/>
          <p:nvPr/>
        </p:nvSpPr>
        <p:spPr>
          <a:xfrm flipH="1">
            <a:off x="2447065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2267886-683F-4183-1175-71C8AA69E507}"/>
              </a:ext>
            </a:extLst>
          </p:cNvPr>
          <p:cNvSpPr/>
          <p:nvPr/>
        </p:nvSpPr>
        <p:spPr>
          <a:xfrm rot="5400000">
            <a:off x="3638603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2DBB3161-2848-7D79-82DA-78954806E1D8}"/>
              </a:ext>
            </a:extLst>
          </p:cNvPr>
          <p:cNvSpPr/>
          <p:nvPr/>
        </p:nvSpPr>
        <p:spPr>
          <a:xfrm rot="5400000">
            <a:off x="3638603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01C4852-01B6-92C0-3D6F-80341FF2A16A}"/>
              </a:ext>
            </a:extLst>
          </p:cNvPr>
          <p:cNvSpPr/>
          <p:nvPr/>
        </p:nvSpPr>
        <p:spPr>
          <a:xfrm rot="5400000">
            <a:off x="3638603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B32B6478-4207-B420-1EFA-E440FDA2A14D}"/>
              </a:ext>
            </a:extLst>
          </p:cNvPr>
          <p:cNvSpPr/>
          <p:nvPr/>
        </p:nvSpPr>
        <p:spPr>
          <a:xfrm rot="16200000" flipH="1">
            <a:off x="2663297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254BF8-C615-03F7-D261-E4240FAC773A}"/>
              </a:ext>
            </a:extLst>
          </p:cNvPr>
          <p:cNvSpPr/>
          <p:nvPr/>
        </p:nvSpPr>
        <p:spPr>
          <a:xfrm rot="16200000" flipH="1">
            <a:off x="2663297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F2330751-4F58-0E51-D075-02FC9D8F5402}"/>
              </a:ext>
            </a:extLst>
          </p:cNvPr>
          <p:cNvSpPr/>
          <p:nvPr/>
        </p:nvSpPr>
        <p:spPr>
          <a:xfrm rot="16200000" flipH="1">
            <a:off x="2663297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A7062F-B0FF-753E-D284-0E12D0C438BC}"/>
              </a:ext>
            </a:extLst>
          </p:cNvPr>
          <p:cNvCxnSpPr>
            <a:cxnSpLocks/>
          </p:cNvCxnSpPr>
          <p:nvPr/>
        </p:nvCxnSpPr>
        <p:spPr>
          <a:xfrm>
            <a:off x="3001499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712E8A2-400D-37F0-4C52-E394BE01360D}"/>
              </a:ext>
            </a:extLst>
          </p:cNvPr>
          <p:cNvGrpSpPr/>
          <p:nvPr/>
        </p:nvGrpSpPr>
        <p:grpSpPr>
          <a:xfrm>
            <a:off x="2856328" y="5772090"/>
            <a:ext cx="144002" cy="144074"/>
            <a:chOff x="4356274" y="3296226"/>
            <a:chExt cx="2003755" cy="20047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A4848B-DAF5-544C-91F9-F388E14FDC1F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A107DDB-6F5D-27BD-3B6D-313195AD56FF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C6F394-841A-DF92-ABAF-D60A1382D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8E91BF3-83EF-CE1E-E4EE-AD4580F97B1B}"/>
              </a:ext>
            </a:extLst>
          </p:cNvPr>
          <p:cNvCxnSpPr>
            <a:cxnSpLocks/>
          </p:cNvCxnSpPr>
          <p:nvPr/>
        </p:nvCxnSpPr>
        <p:spPr>
          <a:xfrm>
            <a:off x="3400608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932CC760-2C4C-1FF0-39A9-DEC24C9FE2DF}"/>
              </a:ext>
            </a:extLst>
          </p:cNvPr>
          <p:cNvSpPr/>
          <p:nvPr/>
        </p:nvSpPr>
        <p:spPr>
          <a:xfrm flipH="1">
            <a:off x="2725927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CE7DCE76-A4B0-5EFD-EE71-487DCF680A6E}"/>
              </a:ext>
            </a:extLst>
          </p:cNvPr>
          <p:cNvSpPr/>
          <p:nvPr/>
        </p:nvSpPr>
        <p:spPr>
          <a:xfrm>
            <a:off x="3544101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6ACA3F73-E304-1640-4AC1-26C0E5EB7B2C}"/>
              </a:ext>
            </a:extLst>
          </p:cNvPr>
          <p:cNvSpPr/>
          <p:nvPr/>
        </p:nvSpPr>
        <p:spPr>
          <a:xfrm rot="5400000">
            <a:off x="2701561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59E2FBD9-D3CF-79FA-3081-3F8FBEC4297F}"/>
              </a:ext>
            </a:extLst>
          </p:cNvPr>
          <p:cNvSpPr/>
          <p:nvPr/>
        </p:nvSpPr>
        <p:spPr>
          <a:xfrm rot="5400000">
            <a:off x="2696980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84B2F8E6-CDF6-50EB-BD82-F8E28C5854B2}"/>
              </a:ext>
            </a:extLst>
          </p:cNvPr>
          <p:cNvSpPr/>
          <p:nvPr/>
        </p:nvSpPr>
        <p:spPr>
          <a:xfrm rot="5400000">
            <a:off x="2696980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6C88D59-B4F5-92B4-EFC9-7100EE385E09}"/>
              </a:ext>
            </a:extLst>
          </p:cNvPr>
          <p:cNvCxnSpPr/>
          <p:nvPr/>
        </p:nvCxnSpPr>
        <p:spPr>
          <a:xfrm>
            <a:off x="2447065" y="440598"/>
            <a:ext cx="151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FFEFDDB-5ACA-04E0-205B-1E480BCF70CE}"/>
              </a:ext>
            </a:extLst>
          </p:cNvPr>
          <p:cNvSpPr/>
          <p:nvPr/>
        </p:nvSpPr>
        <p:spPr>
          <a:xfrm>
            <a:off x="2572325" y="340390"/>
            <a:ext cx="1266694" cy="100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9445D26F-B0A8-0BC8-DD0A-6DC337BE6D53}"/>
              </a:ext>
            </a:extLst>
          </p:cNvPr>
          <p:cNvSpPr/>
          <p:nvPr/>
        </p:nvSpPr>
        <p:spPr>
          <a:xfrm rot="16200000" flipH="1">
            <a:off x="3308259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43009317-493E-07F1-9FA4-0770B296DC66}"/>
              </a:ext>
            </a:extLst>
          </p:cNvPr>
          <p:cNvSpPr/>
          <p:nvPr/>
        </p:nvSpPr>
        <p:spPr>
          <a:xfrm rot="16200000" flipH="1">
            <a:off x="3303678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7B22C3B7-0746-6EEC-3260-AD4367714F38}"/>
              </a:ext>
            </a:extLst>
          </p:cNvPr>
          <p:cNvSpPr/>
          <p:nvPr/>
        </p:nvSpPr>
        <p:spPr>
          <a:xfrm rot="16200000" flipH="1">
            <a:off x="3303678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E61735D3-48F4-5CC4-B6E6-A3E845C81C91}"/>
              </a:ext>
            </a:extLst>
          </p:cNvPr>
          <p:cNvSpPr/>
          <p:nvPr/>
        </p:nvSpPr>
        <p:spPr>
          <a:xfrm>
            <a:off x="3099140" y="5256487"/>
            <a:ext cx="218440" cy="511067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843DC933-B7EB-0A35-A6B3-B1A7D42EB9DC}"/>
              </a:ext>
            </a:extLst>
          </p:cNvPr>
          <p:cNvSpPr/>
          <p:nvPr/>
        </p:nvSpPr>
        <p:spPr>
          <a:xfrm flipH="1">
            <a:off x="226231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AA2E998-A8F8-1B00-0966-9CDE0DB2D1A2}"/>
              </a:ext>
            </a:extLst>
          </p:cNvPr>
          <p:cNvSpPr txBox="1"/>
          <p:nvPr/>
        </p:nvSpPr>
        <p:spPr>
          <a:xfrm>
            <a:off x="4422085" y="1300042"/>
            <a:ext cx="255925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Heat flow from wellbore fluid into subsurface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518176E-1A9F-313C-A310-DA6AC5482C31}"/>
              </a:ext>
            </a:extLst>
          </p:cNvPr>
          <p:cNvSpPr txBox="1"/>
          <p:nvPr/>
        </p:nvSpPr>
        <p:spPr>
          <a:xfrm>
            <a:off x="4422085" y="2867375"/>
            <a:ext cx="2559256" cy="10772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Frictional pressure loss from motion of fluid against stationary pipe wall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5545DE4-0460-7538-CAE1-A6C10A01F72B}"/>
              </a:ext>
            </a:extLst>
          </p:cNvPr>
          <p:cNvSpPr txBox="1"/>
          <p:nvPr/>
        </p:nvSpPr>
        <p:spPr>
          <a:xfrm>
            <a:off x="4422081" y="4873737"/>
            <a:ext cx="2559259" cy="58477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Hydrostatic pressure loss density of fluid in pipe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22CA19-A014-2E6B-1001-C45B1A7D795D}"/>
              </a:ext>
            </a:extLst>
          </p:cNvPr>
          <p:cNvSpPr txBox="1"/>
          <p:nvPr/>
        </p:nvSpPr>
        <p:spPr>
          <a:xfrm>
            <a:off x="4422086" y="5609652"/>
            <a:ext cx="2559256" cy="10772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Inflow of </a:t>
            </a:r>
            <a:r>
              <a:rPr lang="en-AU" sz="1600" b="1" dirty="0">
                <a:solidFill>
                  <a:srgbClr val="00B050"/>
                </a:solidFill>
              </a:rPr>
              <a:t>oil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FF0000"/>
                </a:solidFill>
              </a:rPr>
              <a:t>solution gas</a:t>
            </a:r>
            <a:r>
              <a:rPr lang="en-AU" sz="1600" dirty="0"/>
              <a:t>), </a:t>
            </a:r>
            <a:r>
              <a:rPr lang="en-AU" sz="1600" b="1" dirty="0">
                <a:solidFill>
                  <a:srgbClr val="C00000"/>
                </a:solidFill>
              </a:rPr>
              <a:t>gas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92D050"/>
                </a:solidFill>
              </a:rPr>
              <a:t>vaporised oil</a:t>
            </a:r>
            <a:r>
              <a:rPr lang="en-AU" sz="1600" dirty="0"/>
              <a:t>) and </a:t>
            </a:r>
            <a:r>
              <a:rPr lang="en-AU" sz="1600" b="1" dirty="0">
                <a:solidFill>
                  <a:srgbClr val="0000FF"/>
                </a:solidFill>
              </a:rPr>
              <a:t>water</a:t>
            </a:r>
            <a:r>
              <a:rPr lang="en-AU" sz="1600" dirty="0"/>
              <a:t> from reservoir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99C326-4ED1-0500-1D22-EE2C33D1AE33}"/>
              </a:ext>
            </a:extLst>
          </p:cNvPr>
          <p:cNvSpPr txBox="1"/>
          <p:nvPr/>
        </p:nvSpPr>
        <p:spPr>
          <a:xfrm>
            <a:off x="207810" y="4375986"/>
            <a:ext cx="217556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Varying pipe flow diameters e.g. casing flow to tubing flow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8DDD888-078A-137C-972D-E00821630C8F}"/>
              </a:ext>
            </a:extLst>
          </p:cNvPr>
          <p:cNvSpPr/>
          <p:nvPr/>
        </p:nvSpPr>
        <p:spPr>
          <a:xfrm>
            <a:off x="3121259" y="5965928"/>
            <a:ext cx="170264" cy="1702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34AE6D0-72E9-50FF-CCB2-BFBCCE06EF60}"/>
              </a:ext>
            </a:extLst>
          </p:cNvPr>
          <p:cNvCxnSpPr>
            <a:cxnSpLocks/>
            <a:stCxn id="186" idx="2"/>
            <a:endCxn id="193" idx="3"/>
          </p:cNvCxnSpPr>
          <p:nvPr/>
        </p:nvCxnSpPr>
        <p:spPr>
          <a:xfrm flipH="1">
            <a:off x="2383371" y="6051060"/>
            <a:ext cx="737888" cy="78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9C4BD59-9418-D0F0-8D85-EC853FBD3FF9}"/>
              </a:ext>
            </a:extLst>
          </p:cNvPr>
          <p:cNvSpPr txBox="1"/>
          <p:nvPr/>
        </p:nvSpPr>
        <p:spPr>
          <a:xfrm>
            <a:off x="189210" y="5766501"/>
            <a:ext cx="2194161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Flowing bottom hole pressure node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71D1B22-D973-2D17-43D0-5788AA5A06E8}"/>
              </a:ext>
            </a:extLst>
          </p:cNvPr>
          <p:cNvCxnSpPr>
            <a:stCxn id="178" idx="3"/>
          </p:cNvCxnSpPr>
          <p:nvPr/>
        </p:nvCxnSpPr>
        <p:spPr>
          <a:xfrm flipV="1">
            <a:off x="3546978" y="440598"/>
            <a:ext cx="25395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257C102F-0C68-3E4D-53A3-058E0AF4703A}"/>
              </a:ext>
            </a:extLst>
          </p:cNvPr>
          <p:cNvSpPr/>
          <p:nvPr/>
        </p:nvSpPr>
        <p:spPr>
          <a:xfrm>
            <a:off x="340060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207EA8B-5EA8-F7EA-B60F-AB7CF8F02C4C}"/>
              </a:ext>
            </a:extLst>
          </p:cNvPr>
          <p:cNvGrpSpPr/>
          <p:nvPr/>
        </p:nvGrpSpPr>
        <p:grpSpPr>
          <a:xfrm>
            <a:off x="3402976" y="5772090"/>
            <a:ext cx="144002" cy="144074"/>
            <a:chOff x="4356274" y="3296226"/>
            <a:chExt cx="2003755" cy="200475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78341B-AE5C-8B45-E636-7291EB215036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13AA891-6229-3690-FAF1-02F1E1204267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5BCEB41-7CF4-A3DD-142A-3E2F283DA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3C7DB70-ACA7-2820-4812-B9508B7AFB0F}"/>
              </a:ext>
            </a:extLst>
          </p:cNvPr>
          <p:cNvCxnSpPr>
            <a:cxnSpLocks/>
          </p:cNvCxnSpPr>
          <p:nvPr/>
        </p:nvCxnSpPr>
        <p:spPr>
          <a:xfrm>
            <a:off x="7520940" y="440598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F0137AE-0707-0290-C116-2F89825FD4DA}"/>
              </a:ext>
            </a:extLst>
          </p:cNvPr>
          <p:cNvCxnSpPr/>
          <p:nvPr/>
        </p:nvCxnSpPr>
        <p:spPr>
          <a:xfrm>
            <a:off x="7520940" y="6692761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BBE21E-C5AB-7208-AD6D-A545B382F58D}"/>
              </a:ext>
            </a:extLst>
          </p:cNvPr>
          <p:cNvCxnSpPr>
            <a:cxnSpLocks/>
          </p:cNvCxnSpPr>
          <p:nvPr/>
        </p:nvCxnSpPr>
        <p:spPr>
          <a:xfrm>
            <a:off x="9864852" y="448890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88E847D-DF7B-7BD7-F423-2B2734A5C3F9}"/>
              </a:ext>
            </a:extLst>
          </p:cNvPr>
          <p:cNvCxnSpPr/>
          <p:nvPr/>
        </p:nvCxnSpPr>
        <p:spPr>
          <a:xfrm>
            <a:off x="9864852" y="6701053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Free-form: Shape 213">
            <a:extLst>
              <a:ext uri="{FF2B5EF4-FFF2-40B4-BE49-F238E27FC236}">
                <a16:creationId xmlns:a16="http://schemas.microsoft.com/office/drawing/2014/main" id="{9E4E6287-C482-9180-0BD9-C44FC52719D2}"/>
              </a:ext>
            </a:extLst>
          </p:cNvPr>
          <p:cNvSpPr/>
          <p:nvPr/>
        </p:nvSpPr>
        <p:spPr>
          <a:xfrm>
            <a:off x="7892484" y="518901"/>
            <a:ext cx="767162" cy="545444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BE14094-E2B4-FB64-B3A8-04DC24B7B792}"/>
              </a:ext>
            </a:extLst>
          </p:cNvPr>
          <p:cNvCxnSpPr/>
          <p:nvPr/>
        </p:nvCxnSpPr>
        <p:spPr>
          <a:xfrm>
            <a:off x="8457833" y="5973350"/>
            <a:ext cx="201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65E08E5-368E-65FB-6D04-E80608F8B812}"/>
              </a:ext>
            </a:extLst>
          </p:cNvPr>
          <p:cNvCxnSpPr>
            <a:cxnSpLocks/>
          </p:cNvCxnSpPr>
          <p:nvPr/>
        </p:nvCxnSpPr>
        <p:spPr>
          <a:xfrm>
            <a:off x="8457833" y="5973350"/>
            <a:ext cx="103909" cy="417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Free-form: Shape 219">
            <a:extLst>
              <a:ext uri="{FF2B5EF4-FFF2-40B4-BE49-F238E27FC236}">
                <a16:creationId xmlns:a16="http://schemas.microsoft.com/office/drawing/2014/main" id="{B797D5E4-5B9F-69DC-AE2E-5A7A1CC3ACEB}"/>
              </a:ext>
            </a:extLst>
          </p:cNvPr>
          <p:cNvSpPr/>
          <p:nvPr/>
        </p:nvSpPr>
        <p:spPr>
          <a:xfrm>
            <a:off x="10750881" y="518901"/>
            <a:ext cx="653441" cy="604431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BD3A6EA-D2E4-8A3B-99DA-9A98F490BA7D}"/>
              </a:ext>
            </a:extLst>
          </p:cNvPr>
          <p:cNvCxnSpPr/>
          <p:nvPr/>
        </p:nvCxnSpPr>
        <p:spPr>
          <a:xfrm flipH="1" flipV="1">
            <a:off x="10104120" y="477381"/>
            <a:ext cx="1300202" cy="60858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32627A7-CB0F-F9A9-D9FE-625EEA2E2E84}"/>
              </a:ext>
            </a:extLst>
          </p:cNvPr>
          <p:cNvSpPr txBox="1"/>
          <p:nvPr/>
        </p:nvSpPr>
        <p:spPr>
          <a:xfrm>
            <a:off x="8011893" y="470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PRESSURE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8D9B173-C944-EEC2-3163-2072E5B16506}"/>
              </a:ext>
            </a:extLst>
          </p:cNvPr>
          <p:cNvSpPr txBox="1"/>
          <p:nvPr/>
        </p:nvSpPr>
        <p:spPr>
          <a:xfrm>
            <a:off x="10212751" y="47089"/>
            <a:ext cx="17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TEMPERATURE</a:t>
            </a:r>
          </a:p>
        </p:txBody>
      </p:sp>
      <p:sp>
        <p:nvSpPr>
          <p:cNvPr id="225" name="Diamond 224">
            <a:extLst>
              <a:ext uri="{FF2B5EF4-FFF2-40B4-BE49-F238E27FC236}">
                <a16:creationId xmlns:a16="http://schemas.microsoft.com/office/drawing/2014/main" id="{077A7DDC-31A6-4499-F790-FB442A7CA1E8}"/>
              </a:ext>
            </a:extLst>
          </p:cNvPr>
          <p:cNvSpPr/>
          <p:nvPr/>
        </p:nvSpPr>
        <p:spPr>
          <a:xfrm>
            <a:off x="9069426" y="6444426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6BAC194-A2D2-BC9A-20E9-D5FB22890D51}"/>
              </a:ext>
            </a:extLst>
          </p:cNvPr>
          <p:cNvCxnSpPr>
            <a:cxnSpLocks/>
          </p:cNvCxnSpPr>
          <p:nvPr/>
        </p:nvCxnSpPr>
        <p:spPr>
          <a:xfrm flipV="1">
            <a:off x="8581598" y="6051446"/>
            <a:ext cx="0" cy="18679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14C6933-1E44-2996-190D-39FF5997E695}"/>
              </a:ext>
            </a:extLst>
          </p:cNvPr>
          <p:cNvCxnSpPr>
            <a:cxnSpLocks/>
          </p:cNvCxnSpPr>
          <p:nvPr/>
        </p:nvCxnSpPr>
        <p:spPr>
          <a:xfrm flipV="1">
            <a:off x="9156630" y="6051059"/>
            <a:ext cx="0" cy="3548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37F981-D125-36F7-ACF1-17A355E4B3E8}"/>
              </a:ext>
            </a:extLst>
          </p:cNvPr>
          <p:cNvCxnSpPr/>
          <p:nvPr/>
        </p:nvCxnSpPr>
        <p:spPr>
          <a:xfrm>
            <a:off x="8581597" y="6127041"/>
            <a:ext cx="58068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8430146-45C9-EBA7-E476-EE3E1349C015}"/>
              </a:ext>
            </a:extLst>
          </p:cNvPr>
          <p:cNvSpPr txBox="1"/>
          <p:nvPr/>
        </p:nvSpPr>
        <p:spPr>
          <a:xfrm rot="16200000">
            <a:off x="8286324" y="5335839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Drawdown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CC2D3269-FE0D-C45C-FBFA-CCF4FC4A41E4}"/>
              </a:ext>
            </a:extLst>
          </p:cNvPr>
          <p:cNvSpPr/>
          <p:nvPr/>
        </p:nvSpPr>
        <p:spPr>
          <a:xfrm>
            <a:off x="207810" y="3506566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9D18D4-D2C1-C19A-C784-F5CAAFDAC075}"/>
              </a:ext>
            </a:extLst>
          </p:cNvPr>
          <p:cNvSpPr txBox="1"/>
          <p:nvPr/>
        </p:nvSpPr>
        <p:spPr>
          <a:xfrm>
            <a:off x="638827" y="3240035"/>
            <a:ext cx="174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Wellbore is broken down into multiple pipe segments and pressure loss across each segment is calculated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7E9EBFA-4801-AFE8-2853-0D5C54598914}"/>
              </a:ext>
            </a:extLst>
          </p:cNvPr>
          <p:cNvCxnSpPr/>
          <p:nvPr/>
        </p:nvCxnSpPr>
        <p:spPr>
          <a:xfrm>
            <a:off x="2383370" y="5206983"/>
            <a:ext cx="342557" cy="42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8E3F0D9-9071-21C8-072C-CC4FE327C6B5}"/>
              </a:ext>
            </a:extLst>
          </p:cNvPr>
          <p:cNvSpPr txBox="1"/>
          <p:nvPr/>
        </p:nvSpPr>
        <p:spPr>
          <a:xfrm>
            <a:off x="9836592" y="5662640"/>
            <a:ext cx="14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Geothermal Gradient</a:t>
            </a:r>
          </a:p>
        </p:txBody>
      </p:sp>
      <p:sp>
        <p:nvSpPr>
          <p:cNvPr id="240" name="Diamond 239">
            <a:extLst>
              <a:ext uri="{FF2B5EF4-FFF2-40B4-BE49-F238E27FC236}">
                <a16:creationId xmlns:a16="http://schemas.microsoft.com/office/drawing/2014/main" id="{C4A1D2FD-A17D-0B68-D985-682D3592B5D1}"/>
              </a:ext>
            </a:extLst>
          </p:cNvPr>
          <p:cNvSpPr/>
          <p:nvPr/>
        </p:nvSpPr>
        <p:spPr>
          <a:xfrm>
            <a:off x="8477688" y="6297898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D3889113-862E-0884-50ED-43D81DA04233}"/>
              </a:ext>
            </a:extLst>
          </p:cNvPr>
          <p:cNvSpPr/>
          <p:nvPr/>
        </p:nvSpPr>
        <p:spPr>
          <a:xfrm>
            <a:off x="7799630" y="426047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E638E8A4-6A5C-94B0-92EA-E5A89B4F4B29}"/>
              </a:ext>
            </a:extLst>
          </p:cNvPr>
          <p:cNvSpPr/>
          <p:nvPr/>
        </p:nvSpPr>
        <p:spPr>
          <a:xfrm>
            <a:off x="10660666" y="430452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8743511F-61A6-DCB2-6A33-643F9EE6A890}"/>
              </a:ext>
            </a:extLst>
          </p:cNvPr>
          <p:cNvSpPr/>
          <p:nvPr/>
        </p:nvSpPr>
        <p:spPr>
          <a:xfrm>
            <a:off x="11318338" y="6441194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652C903-8146-2398-33F8-82EA357AE20C}"/>
              </a:ext>
            </a:extLst>
          </p:cNvPr>
          <p:cNvSpPr txBox="1"/>
          <p:nvPr/>
        </p:nvSpPr>
        <p:spPr>
          <a:xfrm>
            <a:off x="7995329" y="34202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FWHP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8269497-2CCB-23E2-46CA-1D92C7D99079}"/>
              </a:ext>
            </a:extLst>
          </p:cNvPr>
          <p:cNvSpPr txBox="1"/>
          <p:nvPr/>
        </p:nvSpPr>
        <p:spPr>
          <a:xfrm>
            <a:off x="7777785" y="62059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FBHP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8400D33-129D-1AB9-9F77-072D09439B34}"/>
              </a:ext>
            </a:extLst>
          </p:cNvPr>
          <p:cNvSpPr txBox="1"/>
          <p:nvPr/>
        </p:nvSpPr>
        <p:spPr>
          <a:xfrm>
            <a:off x="9248413" y="6353911"/>
            <a:ext cx="5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P</a:t>
            </a:r>
            <a:r>
              <a:rPr lang="en-AU" baseline="-25000" dirty="0">
                <a:solidFill>
                  <a:srgbClr val="0000FF"/>
                </a:solidFill>
              </a:rPr>
              <a:t>res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22CB416-86F9-7C78-9371-310ACBADBD56}"/>
              </a:ext>
            </a:extLst>
          </p:cNvPr>
          <p:cNvSpPr txBox="1"/>
          <p:nvPr/>
        </p:nvSpPr>
        <p:spPr>
          <a:xfrm>
            <a:off x="11495738" y="63557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FBHT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DD608E-BA41-B7D0-0EEB-874B98A13046}"/>
              </a:ext>
            </a:extLst>
          </p:cNvPr>
          <p:cNvSpPr txBox="1"/>
          <p:nvPr/>
        </p:nvSpPr>
        <p:spPr>
          <a:xfrm>
            <a:off x="10847779" y="33414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FTHT</a:t>
            </a:r>
          </a:p>
        </p:txBody>
      </p:sp>
    </p:spTree>
    <p:extLst>
      <p:ext uri="{BB962C8B-B14F-4D97-AF65-F5344CB8AC3E}">
        <p14:creationId xmlns:p14="http://schemas.microsoft.com/office/powerpoint/2010/main" val="18127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BA39CC-0C2A-8225-9A93-B2AC3C386A8C}"/>
              </a:ext>
            </a:extLst>
          </p:cNvPr>
          <p:cNvGrpSpPr/>
          <p:nvPr/>
        </p:nvGrpSpPr>
        <p:grpSpPr>
          <a:xfrm rot="3612354">
            <a:off x="5521521" y="-1707933"/>
            <a:ext cx="1148955" cy="10132143"/>
            <a:chOff x="1667259" y="11754"/>
            <a:chExt cx="755144" cy="66592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3D1D65-ECF9-EEB2-8491-197B8FD674BE}"/>
                </a:ext>
              </a:extLst>
            </p:cNvPr>
            <p:cNvGrpSpPr/>
            <p:nvPr/>
          </p:nvGrpSpPr>
          <p:grpSpPr>
            <a:xfrm>
              <a:off x="1667259" y="11754"/>
              <a:ext cx="753650" cy="1672226"/>
              <a:chOff x="9977344" y="4723189"/>
              <a:chExt cx="753650" cy="16722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B32FF9-E255-590B-7EF3-22735EB48DBA}"/>
                  </a:ext>
                </a:extLst>
              </p:cNvPr>
              <p:cNvSpPr/>
              <p:nvPr/>
            </p:nvSpPr>
            <p:spPr>
              <a:xfrm>
                <a:off x="9989870" y="4723189"/>
                <a:ext cx="741123" cy="16722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-form: Shape 5">
                <a:extLst>
                  <a:ext uri="{FF2B5EF4-FFF2-40B4-BE49-F238E27FC236}">
                    <a16:creationId xmlns:a16="http://schemas.microsoft.com/office/drawing/2014/main" id="{76DAB99D-B260-F6EA-E6E4-695C6D9BDBC0}"/>
                  </a:ext>
                </a:extLst>
              </p:cNvPr>
              <p:cNvSpPr/>
              <p:nvPr/>
            </p:nvSpPr>
            <p:spPr>
              <a:xfrm rot="10800000">
                <a:off x="10620117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EA1A4CD5-C3DC-480A-3E92-00DF30186990}"/>
                  </a:ext>
                </a:extLst>
              </p:cNvPr>
              <p:cNvSpPr/>
              <p:nvPr/>
            </p:nvSpPr>
            <p:spPr>
              <a:xfrm>
                <a:off x="9977344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EE60F7-EB13-7D8C-BFC5-4606B09F338C}"/>
                  </a:ext>
                </a:extLst>
              </p:cNvPr>
              <p:cNvCxnSpPr/>
              <p:nvPr/>
            </p:nvCxnSpPr>
            <p:spPr>
              <a:xfrm>
                <a:off x="9989871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43551E1-E9DD-78AB-2561-7AC87A187D5D}"/>
                  </a:ext>
                </a:extLst>
              </p:cNvPr>
              <p:cNvCxnSpPr/>
              <p:nvPr/>
            </p:nvCxnSpPr>
            <p:spPr>
              <a:xfrm>
                <a:off x="10730994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C2A0CA-C754-76FE-4967-3D53E323A441}"/>
                  </a:ext>
                </a:extLst>
              </p:cNvPr>
              <p:cNvSpPr/>
              <p:nvPr/>
            </p:nvSpPr>
            <p:spPr>
              <a:xfrm>
                <a:off x="10193001" y="48343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C00331-7706-BA36-ECCF-F10A4052D7DC}"/>
                  </a:ext>
                </a:extLst>
              </p:cNvPr>
              <p:cNvSpPr/>
              <p:nvPr/>
            </p:nvSpPr>
            <p:spPr>
              <a:xfrm>
                <a:off x="10320230" y="497960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B76AF7E-9F0E-02A1-A485-7B7C08EA37E4}"/>
                  </a:ext>
                </a:extLst>
              </p:cNvPr>
              <p:cNvSpPr/>
              <p:nvPr/>
            </p:nvSpPr>
            <p:spPr>
              <a:xfrm>
                <a:off x="10261175" y="5127242"/>
                <a:ext cx="59055" cy="5905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6C04D8-5C9F-7B90-BFF6-A3A98361D13C}"/>
                  </a:ext>
                </a:extLst>
              </p:cNvPr>
              <p:cNvSpPr/>
              <p:nvPr/>
            </p:nvSpPr>
            <p:spPr>
              <a:xfrm>
                <a:off x="10538648" y="5239267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914F95-46F7-E63F-EB59-B0A94265BFE1}"/>
                  </a:ext>
                </a:extLst>
              </p:cNvPr>
              <p:cNvSpPr/>
              <p:nvPr/>
            </p:nvSpPr>
            <p:spPr>
              <a:xfrm>
                <a:off x="10430867" y="4845305"/>
                <a:ext cx="57149" cy="5714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F879B9-DDEF-F7B6-6D0F-95E34B5DCA2F}"/>
                  </a:ext>
                </a:extLst>
              </p:cNvPr>
              <p:cNvSpPr/>
              <p:nvPr/>
            </p:nvSpPr>
            <p:spPr>
              <a:xfrm>
                <a:off x="10155215" y="5239268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DF1046-1BE0-CA0E-679D-E2CD9CD77741}"/>
                  </a:ext>
                </a:extLst>
              </p:cNvPr>
              <p:cNvSpPr/>
              <p:nvPr/>
            </p:nvSpPr>
            <p:spPr>
              <a:xfrm>
                <a:off x="10419893" y="5486913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504DA19-2B81-88FC-7F73-9A7AC40CAF7A}"/>
                  </a:ext>
                </a:extLst>
              </p:cNvPr>
              <p:cNvSpPr/>
              <p:nvPr/>
            </p:nvSpPr>
            <p:spPr>
              <a:xfrm>
                <a:off x="10331309" y="57487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B39B35-D4A5-29CD-5080-48ACADC3D393}"/>
                  </a:ext>
                </a:extLst>
              </p:cNvPr>
              <p:cNvSpPr/>
              <p:nvPr/>
            </p:nvSpPr>
            <p:spPr>
              <a:xfrm>
                <a:off x="10252612" y="5432555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4F39D6-F68F-C0FF-B2F0-BD0880C68FD9}"/>
                  </a:ext>
                </a:extLst>
              </p:cNvPr>
              <p:cNvSpPr/>
              <p:nvPr/>
            </p:nvSpPr>
            <p:spPr>
              <a:xfrm>
                <a:off x="10456087" y="5783137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7D7038-1C81-F7FE-8E1E-F812CF625528}"/>
                  </a:ext>
                </a:extLst>
              </p:cNvPr>
              <p:cNvSpPr/>
              <p:nvPr/>
            </p:nvSpPr>
            <p:spPr>
              <a:xfrm>
                <a:off x="10187154" y="6251845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72D68D-08FD-F89E-98F9-4C81E432A694}"/>
                  </a:ext>
                </a:extLst>
              </p:cNvPr>
              <p:cNvSpPr/>
              <p:nvPr/>
            </p:nvSpPr>
            <p:spPr>
              <a:xfrm>
                <a:off x="10185478" y="5709801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8AB4AA-307D-7B9A-B0A4-76D4DF3720B7}"/>
                  </a:ext>
                </a:extLst>
              </p:cNvPr>
              <p:cNvSpPr/>
              <p:nvPr/>
            </p:nvSpPr>
            <p:spPr>
              <a:xfrm>
                <a:off x="10294317" y="5952621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9509-C77A-F9FE-0F11-83FEF23E29A4}"/>
                  </a:ext>
                </a:extLst>
              </p:cNvPr>
              <p:cNvSpPr/>
              <p:nvPr/>
            </p:nvSpPr>
            <p:spPr>
              <a:xfrm>
                <a:off x="10475646" y="6114234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4ED20-D8AC-35EA-6A38-3910ABAA134C}"/>
                  </a:ext>
                </a:extLst>
              </p:cNvPr>
              <p:cNvSpPr/>
              <p:nvPr/>
            </p:nvSpPr>
            <p:spPr>
              <a:xfrm>
                <a:off x="10174145" y="6091374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73D028-46B2-85B2-7264-D35B01D5C9D8}"/>
                  </a:ext>
                </a:extLst>
              </p:cNvPr>
              <p:cNvSpPr/>
              <p:nvPr/>
            </p:nvSpPr>
            <p:spPr>
              <a:xfrm>
                <a:off x="10428022" y="6288039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5A62C8-7AD6-2618-67A6-D8F55748FCB9}"/>
                  </a:ext>
                </a:extLst>
              </p:cNvPr>
              <p:cNvSpPr/>
              <p:nvPr/>
            </p:nvSpPr>
            <p:spPr>
              <a:xfrm>
                <a:off x="10344187" y="4730747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F17C6A-243E-90DF-3D1E-B05B12D76F62}"/>
                </a:ext>
              </a:extLst>
            </p:cNvPr>
            <p:cNvGrpSpPr/>
            <p:nvPr/>
          </p:nvGrpSpPr>
          <p:grpSpPr>
            <a:xfrm>
              <a:off x="1677915" y="4998824"/>
              <a:ext cx="744488" cy="1672225"/>
              <a:chOff x="1637198" y="4723192"/>
              <a:chExt cx="744488" cy="16722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70B0F-21D0-9C4D-9E00-6E38F812BC13}"/>
                  </a:ext>
                </a:extLst>
              </p:cNvPr>
              <p:cNvSpPr/>
              <p:nvPr/>
            </p:nvSpPr>
            <p:spPr>
              <a:xfrm>
                <a:off x="1637198" y="4723192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4BFC38-0900-BCE4-4FE9-CEAE544AE21B}"/>
                  </a:ext>
                </a:extLst>
              </p:cNvPr>
              <p:cNvCxnSpPr/>
              <p:nvPr/>
            </p:nvCxnSpPr>
            <p:spPr>
              <a:xfrm>
                <a:off x="1640563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2C92CA-904D-D789-7F25-930D131A57E4}"/>
                  </a:ext>
                </a:extLst>
              </p:cNvPr>
              <p:cNvCxnSpPr/>
              <p:nvPr/>
            </p:nvCxnSpPr>
            <p:spPr>
              <a:xfrm>
                <a:off x="2381686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6A5A50-8EA2-B793-3C9E-93A54D821F44}"/>
                  </a:ext>
                </a:extLst>
              </p:cNvPr>
              <p:cNvSpPr/>
              <p:nvPr/>
            </p:nvSpPr>
            <p:spPr>
              <a:xfrm rot="5400000">
                <a:off x="2239447" y="494354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3123C7-00CC-84AC-4CAC-AFD10D7DF305}"/>
                  </a:ext>
                </a:extLst>
              </p:cNvPr>
              <p:cNvSpPr/>
              <p:nvPr/>
            </p:nvSpPr>
            <p:spPr>
              <a:xfrm rot="5400000">
                <a:off x="2203190" y="506831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54885D-07A9-C9C0-56FB-FD3C3E37650F}"/>
                  </a:ext>
                </a:extLst>
              </p:cNvPr>
              <p:cNvSpPr/>
              <p:nvPr/>
            </p:nvSpPr>
            <p:spPr>
              <a:xfrm rot="5400000">
                <a:off x="1709717" y="479938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0E800-737C-C20F-5A92-054CF8AEDC1A}"/>
                  </a:ext>
                </a:extLst>
              </p:cNvPr>
              <p:cNvSpPr/>
              <p:nvPr/>
            </p:nvSpPr>
            <p:spPr>
              <a:xfrm rot="5400000">
                <a:off x="2278431" y="479771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7BC678-86AB-AA7C-BF89-A991075E0BB5}"/>
                  </a:ext>
                </a:extLst>
              </p:cNvPr>
              <p:cNvSpPr/>
              <p:nvPr/>
            </p:nvSpPr>
            <p:spPr>
              <a:xfrm rot="5400000">
                <a:off x="2023739" y="4905087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F1920-A52C-D4DB-F436-A9A92FDCAAD6}"/>
                  </a:ext>
                </a:extLst>
              </p:cNvPr>
              <p:cNvSpPr/>
              <p:nvPr/>
            </p:nvSpPr>
            <p:spPr>
              <a:xfrm rot="5400000">
                <a:off x="1862126" y="508641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D6233C5-D22F-CE8C-F5BD-C678132EB514}"/>
                  </a:ext>
                </a:extLst>
              </p:cNvPr>
              <p:cNvSpPr/>
              <p:nvPr/>
            </p:nvSpPr>
            <p:spPr>
              <a:xfrm rot="5400000">
                <a:off x="1896858" y="47863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A3F8F4-6DB5-8285-B986-4C0BF0687FF6}"/>
                  </a:ext>
                </a:extLst>
              </p:cNvPr>
              <p:cNvSpPr/>
              <p:nvPr/>
            </p:nvSpPr>
            <p:spPr>
              <a:xfrm rot="5400000">
                <a:off x="1698288" y="504025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225E14-0E0D-AA60-075F-3565B7D78855}"/>
                  </a:ext>
                </a:extLst>
              </p:cNvPr>
              <p:cNvSpPr/>
              <p:nvPr/>
            </p:nvSpPr>
            <p:spPr>
              <a:xfrm rot="5400000">
                <a:off x="2158259" y="545968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07C3D1-5092-D788-C339-A24759B72374}"/>
                  </a:ext>
                </a:extLst>
              </p:cNvPr>
              <p:cNvSpPr/>
              <p:nvPr/>
            </p:nvSpPr>
            <p:spPr>
              <a:xfrm rot="5400000">
                <a:off x="1923057" y="537109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0117D5F-E72B-7690-BEFD-86B8E1319BF6}"/>
                  </a:ext>
                </a:extLst>
              </p:cNvPr>
              <p:cNvSpPr/>
              <p:nvPr/>
            </p:nvSpPr>
            <p:spPr>
              <a:xfrm rot="5400000">
                <a:off x="2237382" y="529239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1E4238-266B-7E63-2690-38596BDD9242}"/>
                  </a:ext>
                </a:extLst>
              </p:cNvPr>
              <p:cNvSpPr/>
              <p:nvPr/>
            </p:nvSpPr>
            <p:spPr>
              <a:xfrm rot="5400000">
                <a:off x="1886800" y="549587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5BCB0EB-E17C-0642-A44C-6B901943A178}"/>
                  </a:ext>
                </a:extLst>
              </p:cNvPr>
              <p:cNvSpPr/>
              <p:nvPr/>
            </p:nvSpPr>
            <p:spPr>
              <a:xfrm rot="5400000">
                <a:off x="1962041" y="522526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C71E27-0CAC-AF81-700F-834AC637FE59}"/>
                  </a:ext>
                </a:extLst>
              </p:cNvPr>
              <p:cNvSpPr/>
              <p:nvPr/>
            </p:nvSpPr>
            <p:spPr>
              <a:xfrm rot="5400000">
                <a:off x="1707349" y="5332642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42D2BB-A395-9E8F-7182-680EF115D352}"/>
                  </a:ext>
                </a:extLst>
              </p:cNvPr>
              <p:cNvSpPr/>
              <p:nvPr/>
            </p:nvSpPr>
            <p:spPr>
              <a:xfrm rot="5400000">
                <a:off x="2159672" y="565691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8614CF-A7F0-7DA4-3756-B756792EEE65}"/>
                  </a:ext>
                </a:extLst>
              </p:cNvPr>
              <p:cNvSpPr/>
              <p:nvPr/>
            </p:nvSpPr>
            <p:spPr>
              <a:xfrm rot="5400000">
                <a:off x="2014452" y="578414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391697-47BA-524F-C896-BBBA3BC142D8}"/>
                  </a:ext>
                </a:extLst>
              </p:cNvPr>
              <p:cNvSpPr/>
              <p:nvPr/>
            </p:nvSpPr>
            <p:spPr>
              <a:xfrm rot="5400000">
                <a:off x="1853479" y="572508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4FA17C-FC1D-A773-11D1-0C38048540F3}"/>
                  </a:ext>
                </a:extLst>
              </p:cNvPr>
              <p:cNvSpPr/>
              <p:nvPr/>
            </p:nvSpPr>
            <p:spPr>
              <a:xfrm rot="5400000">
                <a:off x="1754790" y="60025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DB8693-6C99-894F-F810-4B71F10F39D7}"/>
                  </a:ext>
                </a:extLst>
              </p:cNvPr>
              <p:cNvSpPr/>
              <p:nvPr/>
            </p:nvSpPr>
            <p:spPr>
              <a:xfrm rot="5400000">
                <a:off x="2137322" y="5894779"/>
                <a:ext cx="57149" cy="5714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8D1353C-20F2-83C7-CA54-AEC1242B4AB3}"/>
                  </a:ext>
                </a:extLst>
              </p:cNvPr>
              <p:cNvSpPr/>
              <p:nvPr/>
            </p:nvSpPr>
            <p:spPr>
              <a:xfrm rot="5400000">
                <a:off x="1754789" y="561912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D9E9DC-46B0-5FA5-F203-EB4FA2DA8E52}"/>
                  </a:ext>
                </a:extLst>
              </p:cNvPr>
              <p:cNvSpPr/>
              <p:nvPr/>
            </p:nvSpPr>
            <p:spPr>
              <a:xfrm rot="5400000">
                <a:off x="2236640" y="580809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9B7E54F-6BE7-3E53-4031-4FD79947F89E}"/>
                  </a:ext>
                </a:extLst>
              </p:cNvPr>
              <p:cNvSpPr/>
              <p:nvPr/>
            </p:nvSpPr>
            <p:spPr>
              <a:xfrm rot="15077723">
                <a:off x="1741633" y="628783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F0348F-C7ED-E8E3-31CB-6CCD9CD034DD}"/>
                  </a:ext>
                </a:extLst>
              </p:cNvPr>
              <p:cNvSpPr/>
              <p:nvPr/>
            </p:nvSpPr>
            <p:spPr>
              <a:xfrm rot="15077723">
                <a:off x="1733800" y="6156471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324BD6-E0BE-B867-853F-9A2C609421AA}"/>
                  </a:ext>
                </a:extLst>
              </p:cNvPr>
              <p:cNvSpPr/>
              <p:nvPr/>
            </p:nvSpPr>
            <p:spPr>
              <a:xfrm rot="15077723">
                <a:off x="2259372" y="623280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E1A6A0-7F26-6114-A70F-4172C2DBDBFB}"/>
                  </a:ext>
                </a:extLst>
              </p:cNvPr>
              <p:cNvSpPr/>
              <p:nvPr/>
            </p:nvSpPr>
            <p:spPr>
              <a:xfrm rot="15077723">
                <a:off x="1946007" y="624376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2E7C71E-4F74-23F3-7882-20F529FFA7D8}"/>
                  </a:ext>
                </a:extLst>
              </p:cNvPr>
              <p:cNvSpPr/>
              <p:nvPr/>
            </p:nvSpPr>
            <p:spPr>
              <a:xfrm rot="15077723">
                <a:off x="2040934" y="6020190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463841-7DFD-85E4-670A-3BBD69E62837}"/>
                  </a:ext>
                </a:extLst>
              </p:cNvPr>
              <p:cNvSpPr/>
              <p:nvPr/>
            </p:nvSpPr>
            <p:spPr>
              <a:xfrm rot="15077723">
                <a:off x="2116528" y="632683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FD12A67-920C-AA37-B277-E1923C462C9E}"/>
                  </a:ext>
                </a:extLst>
              </p:cNvPr>
              <p:cNvSpPr/>
              <p:nvPr/>
            </p:nvSpPr>
            <p:spPr>
              <a:xfrm rot="15077723">
                <a:off x="2221035" y="6021137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0D685B-6BFA-4308-40C3-03FB4F643D63}"/>
                </a:ext>
              </a:extLst>
            </p:cNvPr>
            <p:cNvGrpSpPr/>
            <p:nvPr/>
          </p:nvGrpSpPr>
          <p:grpSpPr>
            <a:xfrm>
              <a:off x="1680246" y="1672662"/>
              <a:ext cx="741122" cy="1672226"/>
              <a:chOff x="7779582" y="4723191"/>
              <a:chExt cx="742417" cy="16722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D1DDD9-FED3-8B62-B99C-FA2D4FB7C963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2807FC1-CBAF-6F4F-0DC8-C6B206E42680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FCB13F3-FE04-F295-3B69-8F75C0062A2C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C2ED968-108E-9686-AF27-19DA24F9BE02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-form: Shape 61">
                <a:extLst>
                  <a:ext uri="{FF2B5EF4-FFF2-40B4-BE49-F238E27FC236}">
                    <a16:creationId xmlns:a16="http://schemas.microsoft.com/office/drawing/2014/main" id="{9C90E928-E4F7-D2F6-839D-BC61C11F36C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Free-form: Shape 62">
                <a:extLst>
                  <a:ext uri="{FF2B5EF4-FFF2-40B4-BE49-F238E27FC236}">
                    <a16:creationId xmlns:a16="http://schemas.microsoft.com/office/drawing/2014/main" id="{72DD9BD9-C336-8200-E7EF-DCC91C635B3C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Free-form: Shape 63">
                <a:extLst>
                  <a:ext uri="{FF2B5EF4-FFF2-40B4-BE49-F238E27FC236}">
                    <a16:creationId xmlns:a16="http://schemas.microsoft.com/office/drawing/2014/main" id="{066B0A15-7AE2-AFE7-9176-B109F755F2BB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-form: Shape 64">
                <a:extLst>
                  <a:ext uri="{FF2B5EF4-FFF2-40B4-BE49-F238E27FC236}">
                    <a16:creationId xmlns:a16="http://schemas.microsoft.com/office/drawing/2014/main" id="{9186235A-2179-BC40-54CF-E4D372E76D9A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7683C3CE-64B2-AFB5-0ADB-0B7C11517A4B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730F22BB-E9F6-2C2E-6D19-A730770D6F5C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66DD9D-6A4E-9BD6-9D23-7F4B51625211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6E836-7AD5-73B7-ACB6-9C72C8AFAD71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D9761D-397B-1911-A2CD-020C6818CE10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F93AE1-D49C-9EAA-C064-3688B45545ED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2114DE-1973-8F2F-4F7B-5F2E82C41CC9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B0E30C3-8580-22BE-B72D-EFE9FF482DED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CD7A818-2505-0B62-BA68-D24FD7554A82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781AB3-793B-D416-9AEB-E372C0470C65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8CB029-3CEA-DA57-278D-0C0417C7B3A1}"/>
                </a:ext>
              </a:extLst>
            </p:cNvPr>
            <p:cNvGrpSpPr/>
            <p:nvPr/>
          </p:nvGrpSpPr>
          <p:grpSpPr>
            <a:xfrm>
              <a:off x="1678843" y="3334956"/>
              <a:ext cx="742632" cy="1672226"/>
              <a:chOff x="5316584" y="4723191"/>
              <a:chExt cx="742632" cy="167222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5580A02-DF90-A511-BD64-2151DDAF5AA8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1AF5C5-0FA0-37DF-5C1A-AB7353966F44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C71D7E3-9248-BABC-4C56-995725449DE5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004812B-9255-0FDC-17CF-9A161C49EF5B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DE91AB8-8796-9FAA-CE83-0AABE14B494F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EA66416-21C8-B90B-29CF-F62F242294E0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FF6338-73C6-40EB-C77F-93D30253BC23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EDFA3A3-E1C7-EA70-8530-66941E0000CF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3C6E43-FE4A-060A-367B-338E8346BC41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C5B6EDE-6F9C-9AC3-F6E1-B97E2EFB09D9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D9A858E-5B6D-E138-36E7-BE5BB77D9ACC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B4D6ABB-457A-B6B9-F2B2-047EFAAB8EFE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7389BBF-9C2B-9223-E282-D549CD91DCA8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636AA7-8E08-45DD-BD49-8533298144B2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3A2CF7-6A6A-29C6-D938-361FA369D271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7E17A6-7ACC-248A-D8EB-363CDE4881F7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FB4BF48-C0B7-6F07-30E9-89DC64F11254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6" name="Free-form: Shape 95">
                <a:extLst>
                  <a:ext uri="{FF2B5EF4-FFF2-40B4-BE49-F238E27FC236}">
                    <a16:creationId xmlns:a16="http://schemas.microsoft.com/office/drawing/2014/main" id="{B1F1442D-5FE2-5B1C-DDF0-D742797C080B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Free-form: Shape 96">
                <a:extLst>
                  <a:ext uri="{FF2B5EF4-FFF2-40B4-BE49-F238E27FC236}">
                    <a16:creationId xmlns:a16="http://schemas.microsoft.com/office/drawing/2014/main" id="{008D88D0-7728-B429-F69C-00DCDF485176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A727FDC-3C5F-AA35-910E-CF59A383C18D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DB6E805-528E-CD2B-3B67-ADDE44453C9F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38BF670-587D-B90F-7705-D2880ED11289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746CC09-7D4C-BEED-4C32-61415FD96AF1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7173F6-B756-45D6-A73F-7C4A61C31B4B}"/>
              </a:ext>
            </a:extLst>
          </p:cNvPr>
          <p:cNvCxnSpPr>
            <a:cxnSpLocks/>
          </p:cNvCxnSpPr>
          <p:nvPr/>
        </p:nvCxnSpPr>
        <p:spPr>
          <a:xfrm flipH="1" flipV="1">
            <a:off x="3171854" y="3284220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8EAA9E-837E-3387-A40E-60B2D78EDC30}"/>
              </a:ext>
            </a:extLst>
          </p:cNvPr>
          <p:cNvCxnSpPr>
            <a:cxnSpLocks/>
          </p:cNvCxnSpPr>
          <p:nvPr/>
        </p:nvCxnSpPr>
        <p:spPr>
          <a:xfrm flipH="1" flipV="1">
            <a:off x="5366414" y="2017776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4864309-B400-EF47-5666-72A53E2AA534}"/>
              </a:ext>
            </a:extLst>
          </p:cNvPr>
          <p:cNvCxnSpPr>
            <a:cxnSpLocks/>
          </p:cNvCxnSpPr>
          <p:nvPr/>
        </p:nvCxnSpPr>
        <p:spPr>
          <a:xfrm flipH="1" flipV="1">
            <a:off x="7560974" y="751332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A93ABF-8AEF-9D07-36C5-1AFA8EA8A211}"/>
              </a:ext>
            </a:extLst>
          </p:cNvPr>
          <p:cNvSpPr txBox="1"/>
          <p:nvPr/>
        </p:nvSpPr>
        <p:spPr>
          <a:xfrm>
            <a:off x="2835787" y="58843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C80474-546E-8CE4-AC09-25E6F96BED56}"/>
              </a:ext>
            </a:extLst>
          </p:cNvPr>
          <p:cNvSpPr txBox="1"/>
          <p:nvPr/>
        </p:nvSpPr>
        <p:spPr>
          <a:xfrm>
            <a:off x="5135146" y="4618145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7153CD-E973-0BBF-8FC9-89FA11F5EF57}"/>
              </a:ext>
            </a:extLst>
          </p:cNvPr>
          <p:cNvSpPr txBox="1"/>
          <p:nvPr/>
        </p:nvSpPr>
        <p:spPr>
          <a:xfrm>
            <a:off x="7196515" y="3409351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8BC3D-DE8B-488F-9C3D-100CF600F43D}"/>
              </a:ext>
            </a:extLst>
          </p:cNvPr>
          <p:cNvSpPr txBox="1"/>
          <p:nvPr/>
        </p:nvSpPr>
        <p:spPr>
          <a:xfrm>
            <a:off x="9016564" y="229987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B95F8758-E8E4-34CB-F45D-7186639B51C0}"/>
              </a:ext>
            </a:extLst>
          </p:cNvPr>
          <p:cNvSpPr/>
          <p:nvPr/>
        </p:nvSpPr>
        <p:spPr>
          <a:xfrm rot="19806921">
            <a:off x="2820514" y="1451320"/>
            <a:ext cx="3621024" cy="829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97D126-DC4C-2554-DBC8-59B674EA2B30}"/>
              </a:ext>
            </a:extLst>
          </p:cNvPr>
          <p:cNvSpPr txBox="1"/>
          <p:nvPr/>
        </p:nvSpPr>
        <p:spPr>
          <a:xfrm rot="19808061">
            <a:off x="3195686" y="172106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Upwards direction of flow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449CA1-DA6F-9637-EF62-8D53DE0FBF38}"/>
              </a:ext>
            </a:extLst>
          </p:cNvPr>
          <p:cNvSpPr/>
          <p:nvPr/>
        </p:nvSpPr>
        <p:spPr>
          <a:xfrm>
            <a:off x="7816241" y="4695444"/>
            <a:ext cx="3827119" cy="1595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Solution gas effervesces from oil due to drop in pressure as fluid travels higher in wellbore. Gas expands as pressure decreases, thus increasing volumetric flow of gas relative to oil.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855A9D-FC60-F38C-0720-D51AEC3041F8}"/>
              </a:ext>
            </a:extLst>
          </p:cNvPr>
          <p:cNvSpPr txBox="1"/>
          <p:nvPr/>
        </p:nvSpPr>
        <p:spPr>
          <a:xfrm>
            <a:off x="6788781" y="67550"/>
            <a:ext cx="208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Lower Pressure</a:t>
            </a:r>
            <a:br>
              <a:rPr lang="en-AU" dirty="0">
                <a:solidFill>
                  <a:srgbClr val="C00000"/>
                </a:solidFill>
              </a:rPr>
            </a:br>
            <a:r>
              <a:rPr lang="en-AU" dirty="0">
                <a:solidFill>
                  <a:srgbClr val="C00000"/>
                </a:solidFill>
              </a:rPr>
              <a:t>Lower Temperature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686001-856A-9A1A-AB59-26772167CEC6}"/>
              </a:ext>
            </a:extLst>
          </p:cNvPr>
          <p:cNvSpPr txBox="1"/>
          <p:nvPr/>
        </p:nvSpPr>
        <p:spPr>
          <a:xfrm>
            <a:off x="184293" y="3270851"/>
            <a:ext cx="22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Higher Pressure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Higher Temperature</a:t>
            </a:r>
          </a:p>
        </p:txBody>
      </p:sp>
    </p:spTree>
    <p:extLst>
      <p:ext uri="{BB962C8B-B14F-4D97-AF65-F5344CB8AC3E}">
        <p14:creationId xmlns:p14="http://schemas.microsoft.com/office/powerpoint/2010/main" val="1953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2307AF-27BA-23B2-C645-35DA5DF6C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17260"/>
              </p:ext>
            </p:extLst>
          </p:nvPr>
        </p:nvGraphicFramePr>
        <p:xfrm>
          <a:off x="0" y="0"/>
          <a:ext cx="12192000" cy="446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A7BA5F-ADC8-7384-6FD2-A48DEC1059D8}"/>
              </a:ext>
            </a:extLst>
          </p:cNvPr>
          <p:cNvCxnSpPr>
            <a:cxnSpLocks/>
          </p:cNvCxnSpPr>
          <p:nvPr/>
        </p:nvCxnSpPr>
        <p:spPr>
          <a:xfrm>
            <a:off x="638827" y="4139852"/>
            <a:ext cx="0" cy="4384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93D46-A151-CA8B-1096-D44FAA035784}"/>
              </a:ext>
            </a:extLst>
          </p:cNvPr>
          <p:cNvCxnSpPr/>
          <p:nvPr/>
        </p:nvCxnSpPr>
        <p:spPr>
          <a:xfrm>
            <a:off x="3471797" y="3175347"/>
            <a:ext cx="0" cy="14029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55AA8F-2AF1-5DF3-B543-EF732031534B}"/>
              </a:ext>
            </a:extLst>
          </p:cNvPr>
          <p:cNvCxnSpPr>
            <a:cxnSpLocks/>
          </p:cNvCxnSpPr>
          <p:nvPr/>
        </p:nvCxnSpPr>
        <p:spPr>
          <a:xfrm>
            <a:off x="7513527" y="1102290"/>
            <a:ext cx="0" cy="3475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78779-15BB-45F0-1791-FB5BA83BB327}"/>
              </a:ext>
            </a:extLst>
          </p:cNvPr>
          <p:cNvCxnSpPr>
            <a:cxnSpLocks/>
          </p:cNvCxnSpPr>
          <p:nvPr/>
        </p:nvCxnSpPr>
        <p:spPr>
          <a:xfrm>
            <a:off x="8730640" y="4139852"/>
            <a:ext cx="0" cy="438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ED6939-B4FF-CB80-D975-4D8437E47816}"/>
              </a:ext>
            </a:extLst>
          </p:cNvPr>
          <p:cNvCxnSpPr>
            <a:cxnSpLocks/>
          </p:cNvCxnSpPr>
          <p:nvPr/>
        </p:nvCxnSpPr>
        <p:spPr>
          <a:xfrm>
            <a:off x="11976968" y="4139852"/>
            <a:ext cx="0" cy="4384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B94A8C-2AE3-F84C-6D77-D8EF44F0CE91}"/>
              </a:ext>
            </a:extLst>
          </p:cNvPr>
          <p:cNvGrpSpPr/>
          <p:nvPr/>
        </p:nvGrpSpPr>
        <p:grpSpPr>
          <a:xfrm>
            <a:off x="9977344" y="5016171"/>
            <a:ext cx="753650" cy="1672226"/>
            <a:chOff x="9977344" y="4723189"/>
            <a:chExt cx="753650" cy="167222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9FE461D-8CBA-E06A-354C-721198F34805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1B2AE4D8-020E-72FA-1303-7E5F0671744A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529FFED1-8236-D890-4754-9CBF0C7359E4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B2C9D1-DF74-C510-C029-47694B20B35E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34C33C-FD5B-520C-8DF4-F033437A62B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57021-B8CF-95A5-BED9-B281DE8A7DEE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1790BC-01EA-443E-7510-42E771698006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935DBD-768A-DC1E-1668-CEF404C94F37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05906B-C2F5-CC8A-23DD-75A12658AB0C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4FECF8-0208-8726-209F-5B4FBE200F47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DA63E5-4C01-349A-4877-71E19F2FFF78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4B672A-98A2-7E7A-3FC4-494A82426355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04BEEC-1496-617E-BE39-3C59E5CAFEA6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62B3B-B406-E828-06A7-2F0572BD7DB3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DF2482-6A18-1120-C384-A0283D3F9E74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25D3FE-0015-7381-3D11-38CD6255F61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F7AEF3-BFF6-49C4-3174-76C295B14AF2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D4FC82-FC04-463C-CFA1-FF5F7CF20E86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1EB2D8-FED7-04DB-EEBE-22E56F794D01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705018-4DEE-37D0-8F1B-D80DBA5FD736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363A4C-A1EE-0978-F816-314957C47A90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0B47EE-ED6A-7811-7195-E150115B07F6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08F071F-5DE5-1445-A7F3-9773CB3829F7}"/>
              </a:ext>
            </a:extLst>
          </p:cNvPr>
          <p:cNvGrpSpPr/>
          <p:nvPr/>
        </p:nvGrpSpPr>
        <p:grpSpPr>
          <a:xfrm>
            <a:off x="1681809" y="5016172"/>
            <a:ext cx="744488" cy="1672225"/>
            <a:chOff x="1637198" y="4723192"/>
            <a:chExt cx="744488" cy="167222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D3044D-0037-89C7-93E8-D7777099B414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465AD1-DF47-7C18-EB1D-F84DBBC9C915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FB1AD8-C41F-5224-56C8-90731118017B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0DEF4D-247B-0995-B5D4-A5CA0370EFED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71F4AF-BDE8-E98E-2CCD-180594792804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5108CF9-F57F-AD0A-12F6-FA1179696218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04AE62-0F83-18C5-E2B6-32E173FD6DB7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600C23-BE7F-839F-9512-E74F93EF05A7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A3C2D2-24A2-A9F2-52C4-C631FFB5483D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3402CC-3D36-8E7A-759C-4F20B2642352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E035DB0-9EF0-50E5-8D06-C623CAF22C82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78E6D9-1720-615A-51F9-17AB341FBC99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567B05D-16C7-B538-E205-3996A0A494E5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F1C5AF-D4DF-F3EF-FE09-F0CFB2EF74BD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D8C120-BD4E-7544-A83A-D4AC676296D0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F512C1-DC05-9BCB-47E8-454999640539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E204E5-0361-5E26-3B67-40715A2DC454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ECA0A9-9485-B113-BBB9-5B1212211B1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01A234-185C-0168-D845-D47DA0CD78CA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B7FEDE4-2989-B567-3566-C2FF5A92407B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C602749-4179-659D-B5A9-2367BA08F559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769845D-E7C8-FCAC-9D12-6A2BD1850CF0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9124F4-9B7B-BC7A-D824-2868FCB43D9D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6EF5297-5286-1E38-F302-29107C87F6A6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8CE015E-5EFA-6A76-3B0C-4819CEE7C457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BA62BA-059A-DD01-E1AC-528D55E27B23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9C4F1B-313C-2242-6326-BBF43FDCDB72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AC7F22D-CFAF-B0B5-4E9B-6E2C9702CA8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984D6A1-6838-4297-F7BD-CBF254881199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8667B70-4CE5-F652-7F5F-A82C67E2DD92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84465A-148C-F723-B81F-D3D926EE39A2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05BB92-57B4-E6D3-5364-9AAC1D7EAD7E}"/>
              </a:ext>
            </a:extLst>
          </p:cNvPr>
          <p:cNvGrpSpPr/>
          <p:nvPr/>
        </p:nvGrpSpPr>
        <p:grpSpPr>
          <a:xfrm>
            <a:off x="7750875" y="5016171"/>
            <a:ext cx="742417" cy="1672226"/>
            <a:chOff x="7779582" y="4723191"/>
            <a:chExt cx="742417" cy="167222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E4D7423-1ADE-4412-8F6B-3028FFB78D2D}"/>
                </a:ext>
              </a:extLst>
            </p:cNvPr>
            <p:cNvSpPr/>
            <p:nvPr/>
          </p:nvSpPr>
          <p:spPr>
            <a:xfrm>
              <a:off x="7780876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D94BAA-B1F5-D0D6-7F3D-DF756A239C15}"/>
                </a:ext>
              </a:extLst>
            </p:cNvPr>
            <p:cNvGrpSpPr/>
            <p:nvPr/>
          </p:nvGrpSpPr>
          <p:grpSpPr>
            <a:xfrm>
              <a:off x="7779582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22603A-2AF0-BE95-DE1C-AA7C0168AF30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3679DF-C037-4F68-5660-A6DA15950C15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Free-form: Shape 158">
              <a:extLst>
                <a:ext uri="{FF2B5EF4-FFF2-40B4-BE49-F238E27FC236}">
                  <a16:creationId xmlns:a16="http://schemas.microsoft.com/office/drawing/2014/main" id="{BC61C4A8-973C-35DD-BFE8-D3770AE45886}"/>
                </a:ext>
              </a:extLst>
            </p:cNvPr>
            <p:cNvSpPr/>
            <p:nvPr/>
          </p:nvSpPr>
          <p:spPr>
            <a:xfrm>
              <a:off x="8101584" y="5620512"/>
              <a:ext cx="372558" cy="627888"/>
            </a:xfrm>
            <a:custGeom>
              <a:avLst/>
              <a:gdLst>
                <a:gd name="connsiteX0" fmla="*/ 121920 w 372558"/>
                <a:gd name="connsiteY0" fmla="*/ 85344 h 627888"/>
                <a:gd name="connsiteX1" fmla="*/ 79248 w 372558"/>
                <a:gd name="connsiteY1" fmla="*/ 164592 h 627888"/>
                <a:gd name="connsiteX2" fmla="*/ 48768 w 372558"/>
                <a:gd name="connsiteY2" fmla="*/ 195072 h 627888"/>
                <a:gd name="connsiteX3" fmla="*/ 18288 w 372558"/>
                <a:gd name="connsiteY3" fmla="*/ 268224 h 627888"/>
                <a:gd name="connsiteX4" fmla="*/ 0 w 372558"/>
                <a:gd name="connsiteY4" fmla="*/ 359664 h 627888"/>
                <a:gd name="connsiteX5" fmla="*/ 6096 w 372558"/>
                <a:gd name="connsiteY5" fmla="*/ 475488 h 627888"/>
                <a:gd name="connsiteX6" fmla="*/ 12192 w 372558"/>
                <a:gd name="connsiteY6" fmla="*/ 499872 h 627888"/>
                <a:gd name="connsiteX7" fmla="*/ 30480 w 372558"/>
                <a:gd name="connsiteY7" fmla="*/ 512064 h 627888"/>
                <a:gd name="connsiteX8" fmla="*/ 48768 w 372558"/>
                <a:gd name="connsiteY8" fmla="*/ 566928 h 627888"/>
                <a:gd name="connsiteX9" fmla="*/ 67056 w 372558"/>
                <a:gd name="connsiteY9" fmla="*/ 591312 h 627888"/>
                <a:gd name="connsiteX10" fmla="*/ 103632 w 372558"/>
                <a:gd name="connsiteY10" fmla="*/ 609600 h 627888"/>
                <a:gd name="connsiteX11" fmla="*/ 140208 w 372558"/>
                <a:gd name="connsiteY11" fmla="*/ 627888 h 627888"/>
                <a:gd name="connsiteX12" fmla="*/ 274320 w 372558"/>
                <a:gd name="connsiteY12" fmla="*/ 615696 h 627888"/>
                <a:gd name="connsiteX13" fmla="*/ 304800 w 372558"/>
                <a:gd name="connsiteY13" fmla="*/ 579120 h 627888"/>
                <a:gd name="connsiteX14" fmla="*/ 316992 w 372558"/>
                <a:gd name="connsiteY14" fmla="*/ 548640 h 627888"/>
                <a:gd name="connsiteX15" fmla="*/ 335280 w 372558"/>
                <a:gd name="connsiteY15" fmla="*/ 512064 h 627888"/>
                <a:gd name="connsiteX16" fmla="*/ 365760 w 372558"/>
                <a:gd name="connsiteY16" fmla="*/ 420624 h 627888"/>
                <a:gd name="connsiteX17" fmla="*/ 365760 w 372558"/>
                <a:gd name="connsiteY17" fmla="*/ 213360 h 627888"/>
                <a:gd name="connsiteX18" fmla="*/ 329184 w 372558"/>
                <a:gd name="connsiteY18" fmla="*/ 73152 h 627888"/>
                <a:gd name="connsiteX19" fmla="*/ 304800 w 372558"/>
                <a:gd name="connsiteY19" fmla="*/ 36576 h 627888"/>
                <a:gd name="connsiteX20" fmla="*/ 292608 w 372558"/>
                <a:gd name="connsiteY20" fmla="*/ 12192 h 627888"/>
                <a:gd name="connsiteX21" fmla="*/ 274320 w 372558"/>
                <a:gd name="connsiteY21" fmla="*/ 0 h 627888"/>
                <a:gd name="connsiteX22" fmla="*/ 225552 w 372558"/>
                <a:gd name="connsiteY22" fmla="*/ 12192 h 627888"/>
                <a:gd name="connsiteX23" fmla="*/ 207264 w 372558"/>
                <a:gd name="connsiteY23" fmla="*/ 18288 h 627888"/>
                <a:gd name="connsiteX24" fmla="*/ 170688 w 372558"/>
                <a:gd name="connsiteY24" fmla="*/ 42672 h 627888"/>
                <a:gd name="connsiteX25" fmla="*/ 146304 w 372558"/>
                <a:gd name="connsiteY25" fmla="*/ 54864 h 627888"/>
                <a:gd name="connsiteX26" fmla="*/ 121920 w 372558"/>
                <a:gd name="connsiteY26" fmla="*/ 85344 h 6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2558" h="627888">
                  <a:moveTo>
                    <a:pt x="121920" y="85344"/>
                  </a:moveTo>
                  <a:cubicBezTo>
                    <a:pt x="110744" y="103632"/>
                    <a:pt x="106458" y="129219"/>
                    <a:pt x="79248" y="164592"/>
                  </a:cubicBezTo>
                  <a:cubicBezTo>
                    <a:pt x="70487" y="175981"/>
                    <a:pt x="58928" y="184912"/>
                    <a:pt x="48768" y="195072"/>
                  </a:cubicBezTo>
                  <a:cubicBezTo>
                    <a:pt x="38608" y="219456"/>
                    <a:pt x="21565" y="242012"/>
                    <a:pt x="18288" y="268224"/>
                  </a:cubicBezTo>
                  <a:cubicBezTo>
                    <a:pt x="10357" y="331671"/>
                    <a:pt x="16693" y="301240"/>
                    <a:pt x="0" y="359664"/>
                  </a:cubicBezTo>
                  <a:cubicBezTo>
                    <a:pt x="2032" y="398272"/>
                    <a:pt x="2747" y="436972"/>
                    <a:pt x="6096" y="475488"/>
                  </a:cubicBezTo>
                  <a:cubicBezTo>
                    <a:pt x="6822" y="483835"/>
                    <a:pt x="7545" y="492901"/>
                    <a:pt x="12192" y="499872"/>
                  </a:cubicBezTo>
                  <a:cubicBezTo>
                    <a:pt x="16256" y="505968"/>
                    <a:pt x="24384" y="508000"/>
                    <a:pt x="30480" y="512064"/>
                  </a:cubicBezTo>
                  <a:cubicBezTo>
                    <a:pt x="36101" y="540170"/>
                    <a:pt x="33922" y="543174"/>
                    <a:pt x="48768" y="566928"/>
                  </a:cubicBezTo>
                  <a:cubicBezTo>
                    <a:pt x="54153" y="575544"/>
                    <a:pt x="59036" y="585074"/>
                    <a:pt x="67056" y="591312"/>
                  </a:cubicBezTo>
                  <a:cubicBezTo>
                    <a:pt x="77816" y="599681"/>
                    <a:pt x="91716" y="602980"/>
                    <a:pt x="103632" y="609600"/>
                  </a:cubicBezTo>
                  <a:cubicBezTo>
                    <a:pt x="139084" y="629295"/>
                    <a:pt x="104605" y="616020"/>
                    <a:pt x="140208" y="627888"/>
                  </a:cubicBezTo>
                  <a:cubicBezTo>
                    <a:pt x="184912" y="623824"/>
                    <a:pt x="231281" y="628448"/>
                    <a:pt x="274320" y="615696"/>
                  </a:cubicBezTo>
                  <a:cubicBezTo>
                    <a:pt x="289537" y="611187"/>
                    <a:pt x="296280" y="592509"/>
                    <a:pt x="304800" y="579120"/>
                  </a:cubicBezTo>
                  <a:cubicBezTo>
                    <a:pt x="310675" y="569888"/>
                    <a:pt x="312464" y="558602"/>
                    <a:pt x="316992" y="548640"/>
                  </a:cubicBezTo>
                  <a:cubicBezTo>
                    <a:pt x="322633" y="536231"/>
                    <a:pt x="330695" y="524901"/>
                    <a:pt x="335280" y="512064"/>
                  </a:cubicBezTo>
                  <a:cubicBezTo>
                    <a:pt x="392227" y="352611"/>
                    <a:pt x="303004" y="567055"/>
                    <a:pt x="365760" y="420624"/>
                  </a:cubicBezTo>
                  <a:cubicBezTo>
                    <a:pt x="370661" y="347114"/>
                    <a:pt x="378229" y="288175"/>
                    <a:pt x="365760" y="213360"/>
                  </a:cubicBezTo>
                  <a:cubicBezTo>
                    <a:pt x="357820" y="165717"/>
                    <a:pt x="355976" y="113340"/>
                    <a:pt x="329184" y="73152"/>
                  </a:cubicBezTo>
                  <a:cubicBezTo>
                    <a:pt x="321056" y="60960"/>
                    <a:pt x="312339" y="49141"/>
                    <a:pt x="304800" y="36576"/>
                  </a:cubicBezTo>
                  <a:cubicBezTo>
                    <a:pt x="300125" y="28784"/>
                    <a:pt x="298426" y="19173"/>
                    <a:pt x="292608" y="12192"/>
                  </a:cubicBezTo>
                  <a:cubicBezTo>
                    <a:pt x="287918" y="6564"/>
                    <a:pt x="280416" y="4064"/>
                    <a:pt x="274320" y="0"/>
                  </a:cubicBezTo>
                  <a:cubicBezTo>
                    <a:pt x="258064" y="4064"/>
                    <a:pt x="241718" y="7783"/>
                    <a:pt x="225552" y="12192"/>
                  </a:cubicBezTo>
                  <a:cubicBezTo>
                    <a:pt x="219353" y="13883"/>
                    <a:pt x="212881" y="15167"/>
                    <a:pt x="207264" y="18288"/>
                  </a:cubicBezTo>
                  <a:cubicBezTo>
                    <a:pt x="194455" y="25404"/>
                    <a:pt x="183253" y="35133"/>
                    <a:pt x="170688" y="42672"/>
                  </a:cubicBezTo>
                  <a:cubicBezTo>
                    <a:pt x="162896" y="47347"/>
                    <a:pt x="154432" y="50800"/>
                    <a:pt x="146304" y="54864"/>
                  </a:cubicBezTo>
                  <a:cubicBezTo>
                    <a:pt x="138176" y="79248"/>
                    <a:pt x="133096" y="67056"/>
                    <a:pt x="121920" y="853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Free-form: Shape 160">
              <a:extLst>
                <a:ext uri="{FF2B5EF4-FFF2-40B4-BE49-F238E27FC236}">
                  <a16:creationId xmlns:a16="http://schemas.microsoft.com/office/drawing/2014/main" id="{840C65BE-C12D-B2EA-659A-6F902B252E1D}"/>
                </a:ext>
              </a:extLst>
            </p:cNvPr>
            <p:cNvSpPr/>
            <p:nvPr/>
          </p:nvSpPr>
          <p:spPr>
            <a:xfrm>
              <a:off x="7888224" y="5022158"/>
              <a:ext cx="396240" cy="668522"/>
            </a:xfrm>
            <a:custGeom>
              <a:avLst/>
              <a:gdLst>
                <a:gd name="connsiteX0" fmla="*/ 60960 w 396240"/>
                <a:gd name="connsiteY0" fmla="*/ 665410 h 668522"/>
                <a:gd name="connsiteX1" fmla="*/ 201168 w 396240"/>
                <a:gd name="connsiteY1" fmla="*/ 561778 h 668522"/>
                <a:gd name="connsiteX2" fmla="*/ 231648 w 396240"/>
                <a:gd name="connsiteY2" fmla="*/ 513010 h 668522"/>
                <a:gd name="connsiteX3" fmla="*/ 262128 w 396240"/>
                <a:gd name="connsiteY3" fmla="*/ 482530 h 668522"/>
                <a:gd name="connsiteX4" fmla="*/ 310896 w 396240"/>
                <a:gd name="connsiteY4" fmla="*/ 391090 h 668522"/>
                <a:gd name="connsiteX5" fmla="*/ 335280 w 396240"/>
                <a:gd name="connsiteY5" fmla="*/ 348418 h 668522"/>
                <a:gd name="connsiteX6" fmla="*/ 347472 w 396240"/>
                <a:gd name="connsiteY6" fmla="*/ 305746 h 668522"/>
                <a:gd name="connsiteX7" fmla="*/ 365760 w 396240"/>
                <a:gd name="connsiteY7" fmla="*/ 263074 h 668522"/>
                <a:gd name="connsiteX8" fmla="*/ 377952 w 396240"/>
                <a:gd name="connsiteY8" fmla="*/ 202114 h 668522"/>
                <a:gd name="connsiteX9" fmla="*/ 384048 w 396240"/>
                <a:gd name="connsiteY9" fmla="*/ 147250 h 668522"/>
                <a:gd name="connsiteX10" fmla="*/ 396240 w 396240"/>
                <a:gd name="connsiteY10" fmla="*/ 92386 h 668522"/>
                <a:gd name="connsiteX11" fmla="*/ 384048 w 396240"/>
                <a:gd name="connsiteY11" fmla="*/ 19234 h 668522"/>
                <a:gd name="connsiteX12" fmla="*/ 359664 w 396240"/>
                <a:gd name="connsiteY12" fmla="*/ 946 h 668522"/>
                <a:gd name="connsiteX13" fmla="*/ 170688 w 396240"/>
                <a:gd name="connsiteY13" fmla="*/ 7042 h 668522"/>
                <a:gd name="connsiteX14" fmla="*/ 121920 w 396240"/>
                <a:gd name="connsiteY14" fmla="*/ 19234 h 668522"/>
                <a:gd name="connsiteX15" fmla="*/ 109728 w 396240"/>
                <a:gd name="connsiteY15" fmla="*/ 43618 h 668522"/>
                <a:gd name="connsiteX16" fmla="*/ 85344 w 396240"/>
                <a:gd name="connsiteY16" fmla="*/ 68002 h 668522"/>
                <a:gd name="connsiteX17" fmla="*/ 60960 w 396240"/>
                <a:gd name="connsiteY17" fmla="*/ 104578 h 668522"/>
                <a:gd name="connsiteX18" fmla="*/ 30480 w 396240"/>
                <a:gd name="connsiteY18" fmla="*/ 196018 h 668522"/>
                <a:gd name="connsiteX19" fmla="*/ 12192 w 396240"/>
                <a:gd name="connsiteY19" fmla="*/ 281362 h 668522"/>
                <a:gd name="connsiteX20" fmla="*/ 0 w 396240"/>
                <a:gd name="connsiteY20" fmla="*/ 324034 h 668522"/>
                <a:gd name="connsiteX21" fmla="*/ 6096 w 396240"/>
                <a:gd name="connsiteY21" fmla="*/ 488626 h 668522"/>
                <a:gd name="connsiteX22" fmla="*/ 12192 w 396240"/>
                <a:gd name="connsiteY22" fmla="*/ 525202 h 668522"/>
                <a:gd name="connsiteX23" fmla="*/ 30480 w 396240"/>
                <a:gd name="connsiteY23" fmla="*/ 592258 h 668522"/>
                <a:gd name="connsiteX24" fmla="*/ 48768 w 396240"/>
                <a:gd name="connsiteY24" fmla="*/ 641026 h 668522"/>
                <a:gd name="connsiteX25" fmla="*/ 60960 w 396240"/>
                <a:gd name="connsiteY25" fmla="*/ 665410 h 66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240" h="668522">
                  <a:moveTo>
                    <a:pt x="60960" y="665410"/>
                  </a:moveTo>
                  <a:cubicBezTo>
                    <a:pt x="86360" y="652202"/>
                    <a:pt x="110536" y="616157"/>
                    <a:pt x="201168" y="561778"/>
                  </a:cubicBezTo>
                  <a:cubicBezTo>
                    <a:pt x="211328" y="545522"/>
                    <a:pt x="219960" y="528204"/>
                    <a:pt x="231648" y="513010"/>
                  </a:cubicBezTo>
                  <a:cubicBezTo>
                    <a:pt x="240409" y="501621"/>
                    <a:pt x="253507" y="494025"/>
                    <a:pt x="262128" y="482530"/>
                  </a:cubicBezTo>
                  <a:cubicBezTo>
                    <a:pt x="276432" y="463458"/>
                    <a:pt x="300372" y="410823"/>
                    <a:pt x="310896" y="391090"/>
                  </a:cubicBezTo>
                  <a:cubicBezTo>
                    <a:pt x="318605" y="376635"/>
                    <a:pt x="328827" y="363476"/>
                    <a:pt x="335280" y="348418"/>
                  </a:cubicBezTo>
                  <a:cubicBezTo>
                    <a:pt x="341107" y="334821"/>
                    <a:pt x="342497" y="319677"/>
                    <a:pt x="347472" y="305746"/>
                  </a:cubicBezTo>
                  <a:cubicBezTo>
                    <a:pt x="352677" y="291172"/>
                    <a:pt x="359664" y="277298"/>
                    <a:pt x="365760" y="263074"/>
                  </a:cubicBezTo>
                  <a:cubicBezTo>
                    <a:pt x="369824" y="242754"/>
                    <a:pt x="374720" y="222583"/>
                    <a:pt x="377952" y="202114"/>
                  </a:cubicBezTo>
                  <a:cubicBezTo>
                    <a:pt x="380822" y="183939"/>
                    <a:pt x="381023" y="165400"/>
                    <a:pt x="384048" y="147250"/>
                  </a:cubicBezTo>
                  <a:cubicBezTo>
                    <a:pt x="387128" y="128771"/>
                    <a:pt x="392176" y="110674"/>
                    <a:pt x="396240" y="92386"/>
                  </a:cubicBezTo>
                  <a:cubicBezTo>
                    <a:pt x="392176" y="68002"/>
                    <a:pt x="393229" y="42186"/>
                    <a:pt x="384048" y="19234"/>
                  </a:cubicBezTo>
                  <a:cubicBezTo>
                    <a:pt x="380275" y="9801"/>
                    <a:pt x="369807" y="1526"/>
                    <a:pt x="359664" y="946"/>
                  </a:cubicBezTo>
                  <a:cubicBezTo>
                    <a:pt x="296742" y="-2650"/>
                    <a:pt x="233680" y="5010"/>
                    <a:pt x="170688" y="7042"/>
                  </a:cubicBezTo>
                  <a:cubicBezTo>
                    <a:pt x="154432" y="11106"/>
                    <a:pt x="136288" y="10613"/>
                    <a:pt x="121920" y="19234"/>
                  </a:cubicBezTo>
                  <a:cubicBezTo>
                    <a:pt x="114128" y="23909"/>
                    <a:pt x="115180" y="36348"/>
                    <a:pt x="109728" y="43618"/>
                  </a:cubicBezTo>
                  <a:cubicBezTo>
                    <a:pt x="102831" y="52814"/>
                    <a:pt x="92525" y="59026"/>
                    <a:pt x="85344" y="68002"/>
                  </a:cubicBezTo>
                  <a:cubicBezTo>
                    <a:pt x="76190" y="79444"/>
                    <a:pt x="69088" y="92386"/>
                    <a:pt x="60960" y="104578"/>
                  </a:cubicBezTo>
                  <a:cubicBezTo>
                    <a:pt x="27049" y="240223"/>
                    <a:pt x="71961" y="71575"/>
                    <a:pt x="30480" y="196018"/>
                  </a:cubicBezTo>
                  <a:cubicBezTo>
                    <a:pt x="11684" y="252405"/>
                    <a:pt x="23703" y="231483"/>
                    <a:pt x="12192" y="281362"/>
                  </a:cubicBezTo>
                  <a:cubicBezTo>
                    <a:pt x="8866" y="295776"/>
                    <a:pt x="4064" y="309810"/>
                    <a:pt x="0" y="324034"/>
                  </a:cubicBezTo>
                  <a:cubicBezTo>
                    <a:pt x="2032" y="378898"/>
                    <a:pt x="2775" y="433825"/>
                    <a:pt x="6096" y="488626"/>
                  </a:cubicBezTo>
                  <a:cubicBezTo>
                    <a:pt x="6844" y="500964"/>
                    <a:pt x="9768" y="513082"/>
                    <a:pt x="12192" y="525202"/>
                  </a:cubicBezTo>
                  <a:cubicBezTo>
                    <a:pt x="15639" y="542437"/>
                    <a:pt x="26999" y="579493"/>
                    <a:pt x="30480" y="592258"/>
                  </a:cubicBezTo>
                  <a:cubicBezTo>
                    <a:pt x="36666" y="614939"/>
                    <a:pt x="35122" y="620558"/>
                    <a:pt x="48768" y="641026"/>
                  </a:cubicBezTo>
                  <a:cubicBezTo>
                    <a:pt x="51956" y="645808"/>
                    <a:pt x="35560" y="678618"/>
                    <a:pt x="60960" y="6654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Free-form: Shape 161">
              <a:extLst>
                <a:ext uri="{FF2B5EF4-FFF2-40B4-BE49-F238E27FC236}">
                  <a16:creationId xmlns:a16="http://schemas.microsoft.com/office/drawing/2014/main" id="{E8CC484C-23D9-DE25-6DAD-FCA0F09B97E4}"/>
                </a:ext>
              </a:extLst>
            </p:cNvPr>
            <p:cNvSpPr/>
            <p:nvPr/>
          </p:nvSpPr>
          <p:spPr>
            <a:xfrm>
              <a:off x="8239638" y="4790569"/>
              <a:ext cx="209418" cy="415415"/>
            </a:xfrm>
            <a:custGeom>
              <a:avLst/>
              <a:gdLst>
                <a:gd name="connsiteX0" fmla="*/ 2154 w 209418"/>
                <a:gd name="connsiteY0" fmla="*/ 887 h 415415"/>
                <a:gd name="connsiteX1" fmla="*/ 20442 w 209418"/>
                <a:gd name="connsiteY1" fmla="*/ 31367 h 415415"/>
                <a:gd name="connsiteX2" fmla="*/ 32634 w 209418"/>
                <a:gd name="connsiteY2" fmla="*/ 86231 h 415415"/>
                <a:gd name="connsiteX3" fmla="*/ 44826 w 209418"/>
                <a:gd name="connsiteY3" fmla="*/ 110615 h 415415"/>
                <a:gd name="connsiteX4" fmla="*/ 57018 w 209418"/>
                <a:gd name="connsiteY4" fmla="*/ 141095 h 415415"/>
                <a:gd name="connsiteX5" fmla="*/ 63114 w 209418"/>
                <a:gd name="connsiteY5" fmla="*/ 159383 h 415415"/>
                <a:gd name="connsiteX6" fmla="*/ 81402 w 209418"/>
                <a:gd name="connsiteY6" fmla="*/ 183767 h 415415"/>
                <a:gd name="connsiteX7" fmla="*/ 105786 w 209418"/>
                <a:gd name="connsiteY7" fmla="*/ 275207 h 415415"/>
                <a:gd name="connsiteX8" fmla="*/ 111882 w 209418"/>
                <a:gd name="connsiteY8" fmla="*/ 299591 h 415415"/>
                <a:gd name="connsiteX9" fmla="*/ 124074 w 209418"/>
                <a:gd name="connsiteY9" fmla="*/ 354455 h 415415"/>
                <a:gd name="connsiteX10" fmla="*/ 136266 w 209418"/>
                <a:gd name="connsiteY10" fmla="*/ 384935 h 415415"/>
                <a:gd name="connsiteX11" fmla="*/ 142362 w 209418"/>
                <a:gd name="connsiteY11" fmla="*/ 403223 h 415415"/>
                <a:gd name="connsiteX12" fmla="*/ 166746 w 209418"/>
                <a:gd name="connsiteY12" fmla="*/ 415415 h 415415"/>
                <a:gd name="connsiteX13" fmla="*/ 172842 w 209418"/>
                <a:gd name="connsiteY13" fmla="*/ 397127 h 415415"/>
                <a:gd name="connsiteX14" fmla="*/ 185034 w 209418"/>
                <a:gd name="connsiteY14" fmla="*/ 287399 h 415415"/>
                <a:gd name="connsiteX15" fmla="*/ 203322 w 209418"/>
                <a:gd name="connsiteY15" fmla="*/ 226439 h 415415"/>
                <a:gd name="connsiteX16" fmla="*/ 209418 w 209418"/>
                <a:gd name="connsiteY16" fmla="*/ 189863 h 415415"/>
                <a:gd name="connsiteX17" fmla="*/ 197226 w 209418"/>
                <a:gd name="connsiteY17" fmla="*/ 110615 h 415415"/>
                <a:gd name="connsiteX18" fmla="*/ 185034 w 209418"/>
                <a:gd name="connsiteY18" fmla="*/ 74039 h 415415"/>
                <a:gd name="connsiteX19" fmla="*/ 166746 w 209418"/>
                <a:gd name="connsiteY19" fmla="*/ 67943 h 415415"/>
                <a:gd name="connsiteX20" fmla="*/ 130170 w 209418"/>
                <a:gd name="connsiteY20" fmla="*/ 43559 h 415415"/>
                <a:gd name="connsiteX21" fmla="*/ 99690 w 209418"/>
                <a:gd name="connsiteY21" fmla="*/ 31367 h 415415"/>
                <a:gd name="connsiteX22" fmla="*/ 75306 w 209418"/>
                <a:gd name="connsiteY22" fmla="*/ 19175 h 415415"/>
                <a:gd name="connsiteX23" fmla="*/ 2154 w 209418"/>
                <a:gd name="connsiteY23" fmla="*/ 887 h 41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418" h="415415">
                  <a:moveTo>
                    <a:pt x="2154" y="887"/>
                  </a:moveTo>
                  <a:cubicBezTo>
                    <a:pt x="-6990" y="2919"/>
                    <a:pt x="15630" y="20540"/>
                    <a:pt x="20442" y="31367"/>
                  </a:cubicBezTo>
                  <a:cubicBezTo>
                    <a:pt x="25651" y="43087"/>
                    <a:pt x="29100" y="75628"/>
                    <a:pt x="32634" y="86231"/>
                  </a:cubicBezTo>
                  <a:cubicBezTo>
                    <a:pt x="35508" y="94852"/>
                    <a:pt x="41135" y="102311"/>
                    <a:pt x="44826" y="110615"/>
                  </a:cubicBezTo>
                  <a:cubicBezTo>
                    <a:pt x="49270" y="120615"/>
                    <a:pt x="53176" y="130849"/>
                    <a:pt x="57018" y="141095"/>
                  </a:cubicBezTo>
                  <a:cubicBezTo>
                    <a:pt x="59274" y="147112"/>
                    <a:pt x="59926" y="153804"/>
                    <a:pt x="63114" y="159383"/>
                  </a:cubicBezTo>
                  <a:cubicBezTo>
                    <a:pt x="68155" y="168204"/>
                    <a:pt x="75306" y="175639"/>
                    <a:pt x="81402" y="183767"/>
                  </a:cubicBezTo>
                  <a:cubicBezTo>
                    <a:pt x="97783" y="282054"/>
                    <a:pt x="72491" y="142027"/>
                    <a:pt x="105786" y="275207"/>
                  </a:cubicBezTo>
                  <a:cubicBezTo>
                    <a:pt x="107818" y="283335"/>
                    <a:pt x="110065" y="291412"/>
                    <a:pt x="111882" y="299591"/>
                  </a:cubicBezTo>
                  <a:cubicBezTo>
                    <a:pt x="115103" y="314086"/>
                    <a:pt x="119118" y="339588"/>
                    <a:pt x="124074" y="354455"/>
                  </a:cubicBezTo>
                  <a:cubicBezTo>
                    <a:pt x="127534" y="364836"/>
                    <a:pt x="132424" y="374689"/>
                    <a:pt x="136266" y="384935"/>
                  </a:cubicBezTo>
                  <a:cubicBezTo>
                    <a:pt x="138522" y="390952"/>
                    <a:pt x="137818" y="398679"/>
                    <a:pt x="142362" y="403223"/>
                  </a:cubicBezTo>
                  <a:cubicBezTo>
                    <a:pt x="148788" y="409649"/>
                    <a:pt x="158618" y="411351"/>
                    <a:pt x="166746" y="415415"/>
                  </a:cubicBezTo>
                  <a:cubicBezTo>
                    <a:pt x="168778" y="409319"/>
                    <a:pt x="171582" y="403428"/>
                    <a:pt x="172842" y="397127"/>
                  </a:cubicBezTo>
                  <a:cubicBezTo>
                    <a:pt x="187249" y="325094"/>
                    <a:pt x="169614" y="379922"/>
                    <a:pt x="185034" y="287399"/>
                  </a:cubicBezTo>
                  <a:cubicBezTo>
                    <a:pt x="200533" y="194406"/>
                    <a:pt x="191878" y="277935"/>
                    <a:pt x="203322" y="226439"/>
                  </a:cubicBezTo>
                  <a:cubicBezTo>
                    <a:pt x="206003" y="214373"/>
                    <a:pt x="207386" y="202055"/>
                    <a:pt x="209418" y="189863"/>
                  </a:cubicBezTo>
                  <a:cubicBezTo>
                    <a:pt x="205354" y="163447"/>
                    <a:pt x="202732" y="136768"/>
                    <a:pt x="197226" y="110615"/>
                  </a:cubicBezTo>
                  <a:cubicBezTo>
                    <a:pt x="194578" y="98039"/>
                    <a:pt x="197226" y="78103"/>
                    <a:pt x="185034" y="74039"/>
                  </a:cubicBezTo>
                  <a:lnTo>
                    <a:pt x="166746" y="67943"/>
                  </a:lnTo>
                  <a:cubicBezTo>
                    <a:pt x="147940" y="39733"/>
                    <a:pt x="163911" y="54806"/>
                    <a:pt x="130170" y="43559"/>
                  </a:cubicBezTo>
                  <a:cubicBezTo>
                    <a:pt x="119789" y="40099"/>
                    <a:pt x="109690" y="35811"/>
                    <a:pt x="99690" y="31367"/>
                  </a:cubicBezTo>
                  <a:cubicBezTo>
                    <a:pt x="91386" y="27676"/>
                    <a:pt x="84010" y="21786"/>
                    <a:pt x="75306" y="19175"/>
                  </a:cubicBezTo>
                  <a:cubicBezTo>
                    <a:pt x="6876" y="-1354"/>
                    <a:pt x="11298" y="-1145"/>
                    <a:pt x="2154" y="88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Free-form: Shape 162">
              <a:extLst>
                <a:ext uri="{FF2B5EF4-FFF2-40B4-BE49-F238E27FC236}">
                  <a16:creationId xmlns:a16="http://schemas.microsoft.com/office/drawing/2014/main" id="{BE6DD28B-770B-26E1-8A01-B7137EF6ADF7}"/>
                </a:ext>
              </a:extLst>
            </p:cNvPr>
            <p:cNvSpPr/>
            <p:nvPr/>
          </p:nvSpPr>
          <p:spPr>
            <a:xfrm>
              <a:off x="7815058" y="5800112"/>
              <a:ext cx="231662" cy="545824"/>
            </a:xfrm>
            <a:custGeom>
              <a:avLst/>
              <a:gdLst>
                <a:gd name="connsiteX0" fmla="*/ 188990 w 231662"/>
                <a:gd name="connsiteY0" fmla="*/ 3280 h 545824"/>
                <a:gd name="connsiteX1" fmla="*/ 134126 w 231662"/>
                <a:gd name="connsiteY1" fmla="*/ 15472 h 545824"/>
                <a:gd name="connsiteX2" fmla="*/ 115838 w 231662"/>
                <a:gd name="connsiteY2" fmla="*/ 45952 h 545824"/>
                <a:gd name="connsiteX3" fmla="*/ 97550 w 231662"/>
                <a:gd name="connsiteY3" fmla="*/ 58144 h 545824"/>
                <a:gd name="connsiteX4" fmla="*/ 85358 w 231662"/>
                <a:gd name="connsiteY4" fmla="*/ 82528 h 545824"/>
                <a:gd name="connsiteX5" fmla="*/ 67070 w 231662"/>
                <a:gd name="connsiteY5" fmla="*/ 88624 h 545824"/>
                <a:gd name="connsiteX6" fmla="*/ 60974 w 231662"/>
                <a:gd name="connsiteY6" fmla="*/ 119104 h 545824"/>
                <a:gd name="connsiteX7" fmla="*/ 42686 w 231662"/>
                <a:gd name="connsiteY7" fmla="*/ 149584 h 545824"/>
                <a:gd name="connsiteX8" fmla="*/ 36590 w 231662"/>
                <a:gd name="connsiteY8" fmla="*/ 186160 h 545824"/>
                <a:gd name="connsiteX9" fmla="*/ 24398 w 231662"/>
                <a:gd name="connsiteY9" fmla="*/ 289792 h 545824"/>
                <a:gd name="connsiteX10" fmla="*/ 12206 w 231662"/>
                <a:gd name="connsiteY10" fmla="*/ 326368 h 545824"/>
                <a:gd name="connsiteX11" fmla="*/ 14 w 231662"/>
                <a:gd name="connsiteY11" fmla="*/ 423904 h 545824"/>
                <a:gd name="connsiteX12" fmla="*/ 12206 w 231662"/>
                <a:gd name="connsiteY12" fmla="*/ 533632 h 545824"/>
                <a:gd name="connsiteX13" fmla="*/ 30494 w 231662"/>
                <a:gd name="connsiteY13" fmla="*/ 545824 h 545824"/>
                <a:gd name="connsiteX14" fmla="*/ 103646 w 231662"/>
                <a:gd name="connsiteY14" fmla="*/ 533632 h 545824"/>
                <a:gd name="connsiteX15" fmla="*/ 140222 w 231662"/>
                <a:gd name="connsiteY15" fmla="*/ 472672 h 545824"/>
                <a:gd name="connsiteX16" fmla="*/ 164606 w 231662"/>
                <a:gd name="connsiteY16" fmla="*/ 381232 h 545824"/>
                <a:gd name="connsiteX17" fmla="*/ 176798 w 231662"/>
                <a:gd name="connsiteY17" fmla="*/ 283696 h 545824"/>
                <a:gd name="connsiteX18" fmla="*/ 182894 w 231662"/>
                <a:gd name="connsiteY18" fmla="*/ 241024 h 545824"/>
                <a:gd name="connsiteX19" fmla="*/ 195086 w 231662"/>
                <a:gd name="connsiteY19" fmla="*/ 186160 h 545824"/>
                <a:gd name="connsiteX20" fmla="*/ 213374 w 231662"/>
                <a:gd name="connsiteY20" fmla="*/ 125200 h 545824"/>
                <a:gd name="connsiteX21" fmla="*/ 225566 w 231662"/>
                <a:gd name="connsiteY21" fmla="*/ 100816 h 545824"/>
                <a:gd name="connsiteX22" fmla="*/ 231662 w 231662"/>
                <a:gd name="connsiteY22" fmla="*/ 70336 h 545824"/>
                <a:gd name="connsiteX23" fmla="*/ 188990 w 231662"/>
                <a:gd name="connsiteY23" fmla="*/ 328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1662" h="545824">
                  <a:moveTo>
                    <a:pt x="188990" y="3280"/>
                  </a:moveTo>
                  <a:cubicBezTo>
                    <a:pt x="172734" y="-5864"/>
                    <a:pt x="150308" y="6032"/>
                    <a:pt x="134126" y="15472"/>
                  </a:cubicBezTo>
                  <a:cubicBezTo>
                    <a:pt x="123892" y="21442"/>
                    <a:pt x="123549" y="36956"/>
                    <a:pt x="115838" y="45952"/>
                  </a:cubicBezTo>
                  <a:cubicBezTo>
                    <a:pt x="111070" y="51515"/>
                    <a:pt x="103646" y="54080"/>
                    <a:pt x="97550" y="58144"/>
                  </a:cubicBezTo>
                  <a:cubicBezTo>
                    <a:pt x="93486" y="66272"/>
                    <a:pt x="91784" y="76102"/>
                    <a:pt x="85358" y="82528"/>
                  </a:cubicBezTo>
                  <a:cubicBezTo>
                    <a:pt x="80814" y="87072"/>
                    <a:pt x="70634" y="83277"/>
                    <a:pt x="67070" y="88624"/>
                  </a:cubicBezTo>
                  <a:cubicBezTo>
                    <a:pt x="61323" y="97245"/>
                    <a:pt x="64822" y="109484"/>
                    <a:pt x="60974" y="119104"/>
                  </a:cubicBezTo>
                  <a:cubicBezTo>
                    <a:pt x="56574" y="130105"/>
                    <a:pt x="48782" y="139424"/>
                    <a:pt x="42686" y="149584"/>
                  </a:cubicBezTo>
                  <a:cubicBezTo>
                    <a:pt x="40654" y="161776"/>
                    <a:pt x="38123" y="173895"/>
                    <a:pt x="36590" y="186160"/>
                  </a:cubicBezTo>
                  <a:cubicBezTo>
                    <a:pt x="34246" y="204915"/>
                    <a:pt x="29736" y="266659"/>
                    <a:pt x="24398" y="289792"/>
                  </a:cubicBezTo>
                  <a:cubicBezTo>
                    <a:pt x="21508" y="302314"/>
                    <a:pt x="16270" y="314176"/>
                    <a:pt x="12206" y="326368"/>
                  </a:cubicBezTo>
                  <a:cubicBezTo>
                    <a:pt x="9860" y="342791"/>
                    <a:pt x="-438" y="411702"/>
                    <a:pt x="14" y="423904"/>
                  </a:cubicBezTo>
                  <a:cubicBezTo>
                    <a:pt x="1376" y="460680"/>
                    <a:pt x="3280" y="497930"/>
                    <a:pt x="12206" y="533632"/>
                  </a:cubicBezTo>
                  <a:cubicBezTo>
                    <a:pt x="13983" y="540740"/>
                    <a:pt x="24398" y="541760"/>
                    <a:pt x="30494" y="545824"/>
                  </a:cubicBezTo>
                  <a:cubicBezTo>
                    <a:pt x="54878" y="541760"/>
                    <a:pt x="83077" y="547344"/>
                    <a:pt x="103646" y="533632"/>
                  </a:cubicBezTo>
                  <a:cubicBezTo>
                    <a:pt x="123363" y="520487"/>
                    <a:pt x="140222" y="472672"/>
                    <a:pt x="140222" y="472672"/>
                  </a:cubicBezTo>
                  <a:cubicBezTo>
                    <a:pt x="154560" y="400982"/>
                    <a:pt x="144718" y="430952"/>
                    <a:pt x="164606" y="381232"/>
                  </a:cubicBezTo>
                  <a:cubicBezTo>
                    <a:pt x="168670" y="348720"/>
                    <a:pt x="172164" y="316132"/>
                    <a:pt x="176798" y="283696"/>
                  </a:cubicBezTo>
                  <a:cubicBezTo>
                    <a:pt x="178830" y="269472"/>
                    <a:pt x="180246" y="255146"/>
                    <a:pt x="182894" y="241024"/>
                  </a:cubicBezTo>
                  <a:cubicBezTo>
                    <a:pt x="186346" y="222611"/>
                    <a:pt x="190873" y="204414"/>
                    <a:pt x="195086" y="186160"/>
                  </a:cubicBezTo>
                  <a:cubicBezTo>
                    <a:pt x="199985" y="164930"/>
                    <a:pt x="205150" y="145761"/>
                    <a:pt x="213374" y="125200"/>
                  </a:cubicBezTo>
                  <a:cubicBezTo>
                    <a:pt x="216749" y="116763"/>
                    <a:pt x="221502" y="108944"/>
                    <a:pt x="225566" y="100816"/>
                  </a:cubicBezTo>
                  <a:cubicBezTo>
                    <a:pt x="227598" y="90656"/>
                    <a:pt x="231662" y="80697"/>
                    <a:pt x="231662" y="70336"/>
                  </a:cubicBezTo>
                  <a:cubicBezTo>
                    <a:pt x="231662" y="47892"/>
                    <a:pt x="205246" y="12424"/>
                    <a:pt x="188990" y="328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Free-form: Shape 163">
              <a:extLst>
                <a:ext uri="{FF2B5EF4-FFF2-40B4-BE49-F238E27FC236}">
                  <a16:creationId xmlns:a16="http://schemas.microsoft.com/office/drawing/2014/main" id="{2150ED29-340D-1D8C-8874-818E69AE9A44}"/>
                </a:ext>
              </a:extLst>
            </p:cNvPr>
            <p:cNvSpPr/>
            <p:nvPr/>
          </p:nvSpPr>
          <p:spPr>
            <a:xfrm>
              <a:off x="7887502" y="4843028"/>
              <a:ext cx="104354" cy="186172"/>
            </a:xfrm>
            <a:custGeom>
              <a:avLst/>
              <a:gdLst>
                <a:gd name="connsiteX0" fmla="*/ 12914 w 104354"/>
                <a:gd name="connsiteY0" fmla="*/ 15484 h 186172"/>
                <a:gd name="connsiteX1" fmla="*/ 12914 w 104354"/>
                <a:gd name="connsiteY1" fmla="*/ 180076 h 186172"/>
                <a:gd name="connsiteX2" fmla="*/ 37298 w 104354"/>
                <a:gd name="connsiteY2" fmla="*/ 186172 h 186172"/>
                <a:gd name="connsiteX3" fmla="*/ 92162 w 104354"/>
                <a:gd name="connsiteY3" fmla="*/ 161788 h 186172"/>
                <a:gd name="connsiteX4" fmla="*/ 104354 w 104354"/>
                <a:gd name="connsiteY4" fmla="*/ 119116 h 186172"/>
                <a:gd name="connsiteX5" fmla="*/ 86066 w 104354"/>
                <a:gd name="connsiteY5" fmla="*/ 39868 h 186172"/>
                <a:gd name="connsiteX6" fmla="*/ 55586 w 104354"/>
                <a:gd name="connsiteY6" fmla="*/ 9388 h 186172"/>
                <a:gd name="connsiteX7" fmla="*/ 12914 w 104354"/>
                <a:gd name="connsiteY7" fmla="*/ 15484 h 1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54" h="186172">
                  <a:moveTo>
                    <a:pt x="12914" y="15484"/>
                  </a:moveTo>
                  <a:cubicBezTo>
                    <a:pt x="5802" y="43932"/>
                    <a:pt x="-12197" y="100556"/>
                    <a:pt x="12914" y="180076"/>
                  </a:cubicBezTo>
                  <a:cubicBezTo>
                    <a:pt x="15437" y="188065"/>
                    <a:pt x="29170" y="184140"/>
                    <a:pt x="37298" y="186172"/>
                  </a:cubicBezTo>
                  <a:cubicBezTo>
                    <a:pt x="48474" y="182447"/>
                    <a:pt x="81623" y="174961"/>
                    <a:pt x="92162" y="161788"/>
                  </a:cubicBezTo>
                  <a:cubicBezTo>
                    <a:pt x="95342" y="157813"/>
                    <a:pt x="103956" y="120709"/>
                    <a:pt x="104354" y="119116"/>
                  </a:cubicBezTo>
                  <a:cubicBezTo>
                    <a:pt x="98258" y="92700"/>
                    <a:pt x="94152" y="65744"/>
                    <a:pt x="86066" y="39868"/>
                  </a:cubicBezTo>
                  <a:cubicBezTo>
                    <a:pt x="79970" y="20361"/>
                    <a:pt x="69810" y="20767"/>
                    <a:pt x="55586" y="9388"/>
                  </a:cubicBezTo>
                  <a:cubicBezTo>
                    <a:pt x="51098" y="5798"/>
                    <a:pt x="20026" y="-12964"/>
                    <a:pt x="12914" y="154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Free-form: Shape 164">
              <a:extLst>
                <a:ext uri="{FF2B5EF4-FFF2-40B4-BE49-F238E27FC236}">
                  <a16:creationId xmlns:a16="http://schemas.microsoft.com/office/drawing/2014/main" id="{A44C1D4D-50E6-9428-BF52-78C170B7B35D}"/>
                </a:ext>
              </a:extLst>
            </p:cNvPr>
            <p:cNvSpPr/>
            <p:nvPr/>
          </p:nvSpPr>
          <p:spPr>
            <a:xfrm>
              <a:off x="8277988" y="5422551"/>
              <a:ext cx="116281" cy="100425"/>
            </a:xfrm>
            <a:custGeom>
              <a:avLst/>
              <a:gdLst>
                <a:gd name="connsiteX0" fmla="*/ 55244 w 116281"/>
                <a:gd name="connsiteY0" fmla="*/ 8985 h 100425"/>
                <a:gd name="connsiteX1" fmla="*/ 380 w 116281"/>
                <a:gd name="connsiteY1" fmla="*/ 45561 h 100425"/>
                <a:gd name="connsiteX2" fmla="*/ 36956 w 116281"/>
                <a:gd name="connsiteY2" fmla="*/ 88233 h 100425"/>
                <a:gd name="connsiteX3" fmla="*/ 73532 w 116281"/>
                <a:gd name="connsiteY3" fmla="*/ 100425 h 100425"/>
                <a:gd name="connsiteX4" fmla="*/ 110108 w 116281"/>
                <a:gd name="connsiteY4" fmla="*/ 88233 h 100425"/>
                <a:gd name="connsiteX5" fmla="*/ 116204 w 116281"/>
                <a:gd name="connsiteY5" fmla="*/ 57753 h 100425"/>
                <a:gd name="connsiteX6" fmla="*/ 110108 w 116281"/>
                <a:gd name="connsiteY6" fmla="*/ 8985 h 100425"/>
                <a:gd name="connsiteX7" fmla="*/ 55244 w 116281"/>
                <a:gd name="connsiteY7" fmla="*/ 8985 h 1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1" h="100425">
                  <a:moveTo>
                    <a:pt x="55244" y="8985"/>
                  </a:moveTo>
                  <a:cubicBezTo>
                    <a:pt x="36956" y="15081"/>
                    <a:pt x="-4391" y="16936"/>
                    <a:pt x="380" y="45561"/>
                  </a:cubicBezTo>
                  <a:cubicBezTo>
                    <a:pt x="2079" y="55754"/>
                    <a:pt x="33858" y="86374"/>
                    <a:pt x="36956" y="88233"/>
                  </a:cubicBezTo>
                  <a:cubicBezTo>
                    <a:pt x="47976" y="94845"/>
                    <a:pt x="73532" y="100425"/>
                    <a:pt x="73532" y="100425"/>
                  </a:cubicBezTo>
                  <a:cubicBezTo>
                    <a:pt x="85724" y="96361"/>
                    <a:pt x="101021" y="97320"/>
                    <a:pt x="110108" y="88233"/>
                  </a:cubicBezTo>
                  <a:cubicBezTo>
                    <a:pt x="117434" y="80907"/>
                    <a:pt x="116204" y="68114"/>
                    <a:pt x="116204" y="57753"/>
                  </a:cubicBezTo>
                  <a:cubicBezTo>
                    <a:pt x="116204" y="41370"/>
                    <a:pt x="117434" y="23638"/>
                    <a:pt x="110108" y="8985"/>
                  </a:cubicBezTo>
                  <a:cubicBezTo>
                    <a:pt x="101740" y="-7751"/>
                    <a:pt x="73532" y="2889"/>
                    <a:pt x="55244" y="898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DD96FFE-4D93-41AF-11BE-F2B37B55C256}"/>
                </a:ext>
              </a:extLst>
            </p:cNvPr>
            <p:cNvSpPr/>
            <p:nvPr/>
          </p:nvSpPr>
          <p:spPr>
            <a:xfrm rot="5400000">
              <a:off x="8030917" y="482200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3C57D87-D715-CDCD-5079-7A52861A1261}"/>
                </a:ext>
              </a:extLst>
            </p:cNvPr>
            <p:cNvSpPr/>
            <p:nvPr/>
          </p:nvSpPr>
          <p:spPr>
            <a:xfrm rot="5400000">
              <a:off x="8369120" y="475199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E989D-0E62-C024-F5A1-D4F7CC208054}"/>
                </a:ext>
              </a:extLst>
            </p:cNvPr>
            <p:cNvSpPr/>
            <p:nvPr/>
          </p:nvSpPr>
          <p:spPr>
            <a:xfrm rot="5400000">
              <a:off x="7845183" y="5115943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737D38-9CB5-4C8C-9C47-797B7C704DFD}"/>
                </a:ext>
              </a:extLst>
            </p:cNvPr>
            <p:cNvSpPr/>
            <p:nvPr/>
          </p:nvSpPr>
          <p:spPr>
            <a:xfrm rot="5400000">
              <a:off x="8175415" y="5557841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C64231-4852-B3CA-C875-F41EA7EF97ED}"/>
                </a:ext>
              </a:extLst>
            </p:cNvPr>
            <p:cNvSpPr/>
            <p:nvPr/>
          </p:nvSpPr>
          <p:spPr>
            <a:xfrm rot="5400000">
              <a:off x="8060578" y="56957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5DCF59-409F-C014-1DBA-19EFE1678B03}"/>
                </a:ext>
              </a:extLst>
            </p:cNvPr>
            <p:cNvSpPr/>
            <p:nvPr/>
          </p:nvSpPr>
          <p:spPr>
            <a:xfrm rot="5400000">
              <a:off x="8058121" y="624202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DC799-0CF6-8B4A-B8D8-91F390368E4D}"/>
                </a:ext>
              </a:extLst>
            </p:cNvPr>
            <p:cNvSpPr/>
            <p:nvPr/>
          </p:nvSpPr>
          <p:spPr>
            <a:xfrm rot="5400000">
              <a:off x="8337642" y="6289893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CEB48C6-97FA-9FB0-B369-BBF87B4C1025}"/>
                </a:ext>
              </a:extLst>
            </p:cNvPr>
            <p:cNvSpPr/>
            <p:nvPr/>
          </p:nvSpPr>
          <p:spPr>
            <a:xfrm rot="5400000">
              <a:off x="8330392" y="5339309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1677C-F656-0E08-391E-D424CA19E3DE}"/>
              </a:ext>
            </a:extLst>
          </p:cNvPr>
          <p:cNvGrpSpPr/>
          <p:nvPr/>
        </p:nvGrpSpPr>
        <p:grpSpPr>
          <a:xfrm>
            <a:off x="5121346" y="5016171"/>
            <a:ext cx="742632" cy="1672226"/>
            <a:chOff x="5316584" y="4723191"/>
            <a:chExt cx="742632" cy="167222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86399C-5714-7DAB-3CC7-B51F9D6A289C}"/>
                </a:ext>
              </a:extLst>
            </p:cNvPr>
            <p:cNvSpPr/>
            <p:nvPr/>
          </p:nvSpPr>
          <p:spPr>
            <a:xfrm>
              <a:off x="5318092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1684439-A9BD-7134-295F-8E493247A008}"/>
                </a:ext>
              </a:extLst>
            </p:cNvPr>
            <p:cNvSpPr/>
            <p:nvPr/>
          </p:nvSpPr>
          <p:spPr>
            <a:xfrm rot="5400000">
              <a:off x="5387586" y="477893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50C9C15-C851-E347-6E86-D4D90DDE74FF}"/>
                </a:ext>
              </a:extLst>
            </p:cNvPr>
            <p:cNvSpPr/>
            <p:nvPr/>
          </p:nvSpPr>
          <p:spPr>
            <a:xfrm rot="5400000">
              <a:off x="5956300" y="47772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4FF9ED2-F052-77EF-731C-4F0DD79A84ED}"/>
                </a:ext>
              </a:extLst>
            </p:cNvPr>
            <p:cNvSpPr/>
            <p:nvPr/>
          </p:nvSpPr>
          <p:spPr>
            <a:xfrm rot="5400000">
              <a:off x="5576381" y="474345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7669B39-111D-89D5-F104-95F09D24413D}"/>
                </a:ext>
              </a:extLst>
            </p:cNvPr>
            <p:cNvSpPr/>
            <p:nvPr/>
          </p:nvSpPr>
          <p:spPr>
            <a:xfrm rot="5400000">
              <a:off x="5836128" y="543923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2D6A2FA-69CB-E6BF-D24F-0025922A4988}"/>
                </a:ext>
              </a:extLst>
            </p:cNvPr>
            <p:cNvSpPr/>
            <p:nvPr/>
          </p:nvSpPr>
          <p:spPr>
            <a:xfrm rot="5400000">
              <a:off x="5600926" y="535064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F14F93-C2E6-A336-A1AC-686B405DAA84}"/>
                </a:ext>
              </a:extLst>
            </p:cNvPr>
            <p:cNvSpPr/>
            <p:nvPr/>
          </p:nvSpPr>
          <p:spPr>
            <a:xfrm rot="5400000">
              <a:off x="5915251" y="527194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E122F27-F240-D239-CDFF-E8EBA68C2D29}"/>
                </a:ext>
              </a:extLst>
            </p:cNvPr>
            <p:cNvSpPr/>
            <p:nvPr/>
          </p:nvSpPr>
          <p:spPr>
            <a:xfrm rot="5400000">
              <a:off x="5564669" y="547542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70CF77-5957-B062-D695-3BA75031B006}"/>
                </a:ext>
              </a:extLst>
            </p:cNvPr>
            <p:cNvSpPr/>
            <p:nvPr/>
          </p:nvSpPr>
          <p:spPr>
            <a:xfrm rot="5400000">
              <a:off x="5382456" y="533777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1157237-1819-76C1-A5DD-89EEFFFF0121}"/>
                </a:ext>
              </a:extLst>
            </p:cNvPr>
            <p:cNvSpPr/>
            <p:nvPr/>
          </p:nvSpPr>
          <p:spPr>
            <a:xfrm rot="5400000">
              <a:off x="5860074" y="569579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F75BEF6-79BD-5296-769B-0BD27088C3BE}"/>
                </a:ext>
              </a:extLst>
            </p:cNvPr>
            <p:cNvSpPr/>
            <p:nvPr/>
          </p:nvSpPr>
          <p:spPr>
            <a:xfrm rot="5400000">
              <a:off x="5672832" y="5593138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A73938-C580-4410-62BC-6D349239ADF6}"/>
                </a:ext>
              </a:extLst>
            </p:cNvPr>
            <p:cNvSpPr/>
            <p:nvPr/>
          </p:nvSpPr>
          <p:spPr>
            <a:xfrm rot="5400000">
              <a:off x="5531348" y="570463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299C6F0-C410-F91B-836B-CB5D712ECC44}"/>
                </a:ext>
              </a:extLst>
            </p:cNvPr>
            <p:cNvSpPr/>
            <p:nvPr/>
          </p:nvSpPr>
          <p:spPr>
            <a:xfrm rot="5400000">
              <a:off x="5432658" y="55986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22D83-DD2D-FEA2-B467-54D8E61B9A29}"/>
                </a:ext>
              </a:extLst>
            </p:cNvPr>
            <p:cNvSpPr/>
            <p:nvPr/>
          </p:nvSpPr>
          <p:spPr>
            <a:xfrm rot="15077723">
              <a:off x="5419502" y="626738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74999FA-08EB-0ABB-10CB-0476A30773B9}"/>
                </a:ext>
              </a:extLst>
            </p:cNvPr>
            <p:cNvSpPr/>
            <p:nvPr/>
          </p:nvSpPr>
          <p:spPr>
            <a:xfrm rot="15077723">
              <a:off x="5937241" y="621235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B4365AE-C5D4-D485-0CF7-9A91379CE0A8}"/>
                </a:ext>
              </a:extLst>
            </p:cNvPr>
            <p:cNvSpPr/>
            <p:nvPr/>
          </p:nvSpPr>
          <p:spPr>
            <a:xfrm rot="15077723">
              <a:off x="5623876" y="622331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06735D-72C4-D262-9697-4403298EB6D6}"/>
                </a:ext>
              </a:extLst>
            </p:cNvPr>
            <p:cNvSpPr/>
            <p:nvPr/>
          </p:nvSpPr>
          <p:spPr>
            <a:xfrm rot="15077723">
              <a:off x="5794397" y="63063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21E83CAA-4294-0A63-7EE8-C331E8619C6C}"/>
                </a:ext>
              </a:extLst>
            </p:cNvPr>
            <p:cNvSpPr/>
            <p:nvPr/>
          </p:nvSpPr>
          <p:spPr>
            <a:xfrm>
              <a:off x="5331936" y="4888068"/>
              <a:ext cx="711872" cy="341548"/>
            </a:xfrm>
            <a:custGeom>
              <a:avLst/>
              <a:gdLst>
                <a:gd name="connsiteX0" fmla="*/ 10415 w 711872"/>
                <a:gd name="connsiteY0" fmla="*/ 178710 h 341548"/>
                <a:gd name="connsiteX1" fmla="*/ 10415 w 711872"/>
                <a:gd name="connsiteY1" fmla="*/ 72239 h 341548"/>
                <a:gd name="connsiteX2" fmla="*/ 29204 w 711872"/>
                <a:gd name="connsiteY2" fmla="*/ 65976 h 341548"/>
                <a:gd name="connsiteX3" fmla="*/ 60519 w 711872"/>
                <a:gd name="connsiteY3" fmla="*/ 59713 h 341548"/>
                <a:gd name="connsiteX4" fmla="*/ 85571 w 711872"/>
                <a:gd name="connsiteY4" fmla="*/ 47187 h 341548"/>
                <a:gd name="connsiteX5" fmla="*/ 179516 w 711872"/>
                <a:gd name="connsiteY5" fmla="*/ 34661 h 341548"/>
                <a:gd name="connsiteX6" fmla="*/ 279724 w 711872"/>
                <a:gd name="connsiteY6" fmla="*/ 28398 h 341548"/>
                <a:gd name="connsiteX7" fmla="*/ 530245 w 711872"/>
                <a:gd name="connsiteY7" fmla="*/ 22135 h 341548"/>
                <a:gd name="connsiteX8" fmla="*/ 668031 w 711872"/>
                <a:gd name="connsiteY8" fmla="*/ 28398 h 341548"/>
                <a:gd name="connsiteX9" fmla="*/ 686820 w 711872"/>
                <a:gd name="connsiteY9" fmla="*/ 34661 h 341548"/>
                <a:gd name="connsiteX10" fmla="*/ 711872 w 711872"/>
                <a:gd name="connsiteY10" fmla="*/ 78502 h 341548"/>
                <a:gd name="connsiteX11" fmla="*/ 680557 w 711872"/>
                <a:gd name="connsiteY11" fmla="*/ 153658 h 341548"/>
                <a:gd name="connsiteX12" fmla="*/ 661768 w 711872"/>
                <a:gd name="connsiteY12" fmla="*/ 172447 h 341548"/>
                <a:gd name="connsiteX13" fmla="*/ 636716 w 711872"/>
                <a:gd name="connsiteY13" fmla="*/ 203762 h 341548"/>
                <a:gd name="connsiteX14" fmla="*/ 630453 w 711872"/>
                <a:gd name="connsiteY14" fmla="*/ 222551 h 341548"/>
                <a:gd name="connsiteX15" fmla="*/ 567823 w 711872"/>
                <a:gd name="connsiteY15" fmla="*/ 285181 h 341548"/>
                <a:gd name="connsiteX16" fmla="*/ 530245 w 711872"/>
                <a:gd name="connsiteY16" fmla="*/ 316496 h 341548"/>
                <a:gd name="connsiteX17" fmla="*/ 505193 w 711872"/>
                <a:gd name="connsiteY17" fmla="*/ 329022 h 341548"/>
                <a:gd name="connsiteX18" fmla="*/ 430037 w 711872"/>
                <a:gd name="connsiteY18" fmla="*/ 341548 h 341548"/>
                <a:gd name="connsiteX19" fmla="*/ 254672 w 711872"/>
                <a:gd name="connsiteY19" fmla="*/ 329022 h 341548"/>
                <a:gd name="connsiteX20" fmla="*/ 192042 w 711872"/>
                <a:gd name="connsiteY20" fmla="*/ 322759 h 341548"/>
                <a:gd name="connsiteX21" fmla="*/ 129412 w 711872"/>
                <a:gd name="connsiteY21" fmla="*/ 285181 h 341548"/>
                <a:gd name="connsiteX22" fmla="*/ 66782 w 711872"/>
                <a:gd name="connsiteY22" fmla="*/ 235077 h 341548"/>
                <a:gd name="connsiteX23" fmla="*/ 35467 w 711872"/>
                <a:gd name="connsiteY23" fmla="*/ 222551 h 341548"/>
                <a:gd name="connsiteX24" fmla="*/ 10415 w 711872"/>
                <a:gd name="connsiteY24" fmla="*/ 203762 h 341548"/>
                <a:gd name="connsiteX25" fmla="*/ 10415 w 711872"/>
                <a:gd name="connsiteY25" fmla="*/ 178710 h 34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1872" h="341548">
                  <a:moveTo>
                    <a:pt x="10415" y="178710"/>
                  </a:moveTo>
                  <a:cubicBezTo>
                    <a:pt x="10415" y="156790"/>
                    <a:pt x="-13020" y="128482"/>
                    <a:pt x="10415" y="72239"/>
                  </a:cubicBezTo>
                  <a:cubicBezTo>
                    <a:pt x="12954" y="66145"/>
                    <a:pt x="22799" y="67577"/>
                    <a:pt x="29204" y="65976"/>
                  </a:cubicBezTo>
                  <a:cubicBezTo>
                    <a:pt x="39531" y="63394"/>
                    <a:pt x="50081" y="61801"/>
                    <a:pt x="60519" y="59713"/>
                  </a:cubicBezTo>
                  <a:cubicBezTo>
                    <a:pt x="68870" y="55538"/>
                    <a:pt x="76829" y="50465"/>
                    <a:pt x="85571" y="47187"/>
                  </a:cubicBezTo>
                  <a:cubicBezTo>
                    <a:pt x="111677" y="37397"/>
                    <a:pt x="159155" y="36169"/>
                    <a:pt x="179516" y="34661"/>
                  </a:cubicBezTo>
                  <a:cubicBezTo>
                    <a:pt x="212892" y="32189"/>
                    <a:pt x="246321" y="30486"/>
                    <a:pt x="279724" y="28398"/>
                  </a:cubicBezTo>
                  <a:cubicBezTo>
                    <a:pt x="362579" y="-26839"/>
                    <a:pt x="293335" y="14104"/>
                    <a:pt x="530245" y="22135"/>
                  </a:cubicBezTo>
                  <a:cubicBezTo>
                    <a:pt x="576195" y="23693"/>
                    <a:pt x="622102" y="26310"/>
                    <a:pt x="668031" y="28398"/>
                  </a:cubicBezTo>
                  <a:cubicBezTo>
                    <a:pt x="674294" y="30486"/>
                    <a:pt x="681665" y="30537"/>
                    <a:pt x="686820" y="34661"/>
                  </a:cubicBezTo>
                  <a:cubicBezTo>
                    <a:pt x="694197" y="40563"/>
                    <a:pt x="708790" y="72338"/>
                    <a:pt x="711872" y="78502"/>
                  </a:cubicBezTo>
                  <a:cubicBezTo>
                    <a:pt x="702678" y="106084"/>
                    <a:pt x="697020" y="128964"/>
                    <a:pt x="680557" y="153658"/>
                  </a:cubicBezTo>
                  <a:cubicBezTo>
                    <a:pt x="675644" y="161028"/>
                    <a:pt x="668031" y="166184"/>
                    <a:pt x="661768" y="172447"/>
                  </a:cubicBezTo>
                  <a:cubicBezTo>
                    <a:pt x="646026" y="219674"/>
                    <a:pt x="669092" y="163292"/>
                    <a:pt x="636716" y="203762"/>
                  </a:cubicBezTo>
                  <a:cubicBezTo>
                    <a:pt x="632592" y="208917"/>
                    <a:pt x="634115" y="217058"/>
                    <a:pt x="630453" y="222551"/>
                  </a:cubicBezTo>
                  <a:cubicBezTo>
                    <a:pt x="591356" y="281197"/>
                    <a:pt x="606754" y="272204"/>
                    <a:pt x="567823" y="285181"/>
                  </a:cubicBezTo>
                  <a:cubicBezTo>
                    <a:pt x="557622" y="315783"/>
                    <a:pt x="568341" y="299565"/>
                    <a:pt x="530245" y="316496"/>
                  </a:cubicBezTo>
                  <a:cubicBezTo>
                    <a:pt x="521713" y="320288"/>
                    <a:pt x="514050" y="326070"/>
                    <a:pt x="505193" y="329022"/>
                  </a:cubicBezTo>
                  <a:cubicBezTo>
                    <a:pt x="491456" y="333601"/>
                    <a:pt x="439966" y="340130"/>
                    <a:pt x="430037" y="341548"/>
                  </a:cubicBezTo>
                  <a:lnTo>
                    <a:pt x="254672" y="329022"/>
                  </a:lnTo>
                  <a:cubicBezTo>
                    <a:pt x="233756" y="327371"/>
                    <a:pt x="212557" y="327155"/>
                    <a:pt x="192042" y="322759"/>
                  </a:cubicBezTo>
                  <a:cubicBezTo>
                    <a:pt x="179462" y="320063"/>
                    <a:pt x="132936" y="288705"/>
                    <a:pt x="129412" y="285181"/>
                  </a:cubicBezTo>
                  <a:cubicBezTo>
                    <a:pt x="110242" y="266011"/>
                    <a:pt x="93118" y="245611"/>
                    <a:pt x="66782" y="235077"/>
                  </a:cubicBezTo>
                  <a:cubicBezTo>
                    <a:pt x="56344" y="230902"/>
                    <a:pt x="45295" y="228011"/>
                    <a:pt x="35467" y="222551"/>
                  </a:cubicBezTo>
                  <a:cubicBezTo>
                    <a:pt x="26342" y="217482"/>
                    <a:pt x="18909" y="209829"/>
                    <a:pt x="10415" y="203762"/>
                  </a:cubicBezTo>
                  <a:cubicBezTo>
                    <a:pt x="4290" y="199387"/>
                    <a:pt x="10415" y="200630"/>
                    <a:pt x="10415" y="1787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Free-form: Shape 174">
              <a:extLst>
                <a:ext uri="{FF2B5EF4-FFF2-40B4-BE49-F238E27FC236}">
                  <a16:creationId xmlns:a16="http://schemas.microsoft.com/office/drawing/2014/main" id="{49B96551-D47D-632E-A54F-471430F48E7D}"/>
                </a:ext>
              </a:extLst>
            </p:cNvPr>
            <p:cNvSpPr/>
            <p:nvPr/>
          </p:nvSpPr>
          <p:spPr>
            <a:xfrm>
              <a:off x="5316584" y="5836975"/>
              <a:ext cx="730483" cy="325830"/>
            </a:xfrm>
            <a:custGeom>
              <a:avLst/>
              <a:gdLst>
                <a:gd name="connsiteX0" fmla="*/ 81419 w 742294"/>
                <a:gd name="connsiteY0" fmla="*/ 150466 h 325830"/>
                <a:gd name="connsiteX1" fmla="*/ 50104 w 742294"/>
                <a:gd name="connsiteY1" fmla="*/ 131677 h 325830"/>
                <a:gd name="connsiteX2" fmla="*/ 25052 w 742294"/>
                <a:gd name="connsiteY2" fmla="*/ 119151 h 325830"/>
                <a:gd name="connsiteX3" fmla="*/ 18789 w 742294"/>
                <a:gd name="connsiteY3" fmla="*/ 100362 h 325830"/>
                <a:gd name="connsiteX4" fmla="*/ 0 w 742294"/>
                <a:gd name="connsiteY4" fmla="*/ 81573 h 325830"/>
                <a:gd name="connsiteX5" fmla="*/ 12526 w 742294"/>
                <a:gd name="connsiteY5" fmla="*/ 56521 h 325830"/>
                <a:gd name="connsiteX6" fmla="*/ 37578 w 742294"/>
                <a:gd name="connsiteY6" fmla="*/ 37732 h 325830"/>
                <a:gd name="connsiteX7" fmla="*/ 137786 w 742294"/>
                <a:gd name="connsiteY7" fmla="*/ 18943 h 325830"/>
                <a:gd name="connsiteX8" fmla="*/ 175364 w 742294"/>
                <a:gd name="connsiteY8" fmla="*/ 6417 h 325830"/>
                <a:gd name="connsiteX9" fmla="*/ 444674 w 742294"/>
                <a:gd name="connsiteY9" fmla="*/ 6417 h 325830"/>
                <a:gd name="connsiteX10" fmla="*/ 538619 w 742294"/>
                <a:gd name="connsiteY10" fmla="*/ 12680 h 325830"/>
                <a:gd name="connsiteX11" fmla="*/ 607512 w 742294"/>
                <a:gd name="connsiteY11" fmla="*/ 25206 h 325830"/>
                <a:gd name="connsiteX12" fmla="*/ 632564 w 742294"/>
                <a:gd name="connsiteY12" fmla="*/ 37732 h 325830"/>
                <a:gd name="connsiteX13" fmla="*/ 663879 w 742294"/>
                <a:gd name="connsiteY13" fmla="*/ 43995 h 325830"/>
                <a:gd name="connsiteX14" fmla="*/ 726509 w 742294"/>
                <a:gd name="connsiteY14" fmla="*/ 69047 h 325830"/>
                <a:gd name="connsiteX15" fmla="*/ 720246 w 742294"/>
                <a:gd name="connsiteY15" fmla="*/ 162992 h 325830"/>
                <a:gd name="connsiteX16" fmla="*/ 695194 w 742294"/>
                <a:gd name="connsiteY16" fmla="*/ 213096 h 325830"/>
                <a:gd name="connsiteX17" fmla="*/ 676405 w 742294"/>
                <a:gd name="connsiteY17" fmla="*/ 231885 h 325830"/>
                <a:gd name="connsiteX18" fmla="*/ 657616 w 742294"/>
                <a:gd name="connsiteY18" fmla="*/ 244411 h 325830"/>
                <a:gd name="connsiteX19" fmla="*/ 632564 w 742294"/>
                <a:gd name="connsiteY19" fmla="*/ 275726 h 325830"/>
                <a:gd name="connsiteX20" fmla="*/ 626301 w 742294"/>
                <a:gd name="connsiteY20" fmla="*/ 294515 h 325830"/>
                <a:gd name="connsiteX21" fmla="*/ 563671 w 742294"/>
                <a:gd name="connsiteY21" fmla="*/ 325830 h 325830"/>
                <a:gd name="connsiteX22" fmla="*/ 194153 w 742294"/>
                <a:gd name="connsiteY22" fmla="*/ 319567 h 325830"/>
                <a:gd name="connsiteX23" fmla="*/ 118997 w 742294"/>
                <a:gd name="connsiteY23" fmla="*/ 307041 h 325830"/>
                <a:gd name="connsiteX24" fmla="*/ 100208 w 742294"/>
                <a:gd name="connsiteY24" fmla="*/ 300778 h 325830"/>
                <a:gd name="connsiteX25" fmla="*/ 93945 w 742294"/>
                <a:gd name="connsiteY25" fmla="*/ 281989 h 325830"/>
                <a:gd name="connsiteX26" fmla="*/ 37578 w 742294"/>
                <a:gd name="connsiteY26" fmla="*/ 225622 h 325830"/>
                <a:gd name="connsiteX27" fmla="*/ 37578 w 742294"/>
                <a:gd name="connsiteY27" fmla="*/ 181781 h 325830"/>
                <a:gd name="connsiteX0" fmla="*/ 50104 w 742294"/>
                <a:gd name="connsiteY0" fmla="*/ 131677 h 325830"/>
                <a:gd name="connsiteX1" fmla="*/ 25052 w 742294"/>
                <a:gd name="connsiteY1" fmla="*/ 119151 h 325830"/>
                <a:gd name="connsiteX2" fmla="*/ 18789 w 742294"/>
                <a:gd name="connsiteY2" fmla="*/ 100362 h 325830"/>
                <a:gd name="connsiteX3" fmla="*/ 0 w 742294"/>
                <a:gd name="connsiteY3" fmla="*/ 81573 h 325830"/>
                <a:gd name="connsiteX4" fmla="*/ 12526 w 742294"/>
                <a:gd name="connsiteY4" fmla="*/ 56521 h 325830"/>
                <a:gd name="connsiteX5" fmla="*/ 37578 w 742294"/>
                <a:gd name="connsiteY5" fmla="*/ 37732 h 325830"/>
                <a:gd name="connsiteX6" fmla="*/ 137786 w 742294"/>
                <a:gd name="connsiteY6" fmla="*/ 18943 h 325830"/>
                <a:gd name="connsiteX7" fmla="*/ 175364 w 742294"/>
                <a:gd name="connsiteY7" fmla="*/ 6417 h 325830"/>
                <a:gd name="connsiteX8" fmla="*/ 444674 w 742294"/>
                <a:gd name="connsiteY8" fmla="*/ 6417 h 325830"/>
                <a:gd name="connsiteX9" fmla="*/ 538619 w 742294"/>
                <a:gd name="connsiteY9" fmla="*/ 12680 h 325830"/>
                <a:gd name="connsiteX10" fmla="*/ 607512 w 742294"/>
                <a:gd name="connsiteY10" fmla="*/ 25206 h 325830"/>
                <a:gd name="connsiteX11" fmla="*/ 632564 w 742294"/>
                <a:gd name="connsiteY11" fmla="*/ 37732 h 325830"/>
                <a:gd name="connsiteX12" fmla="*/ 663879 w 742294"/>
                <a:gd name="connsiteY12" fmla="*/ 43995 h 325830"/>
                <a:gd name="connsiteX13" fmla="*/ 726509 w 742294"/>
                <a:gd name="connsiteY13" fmla="*/ 69047 h 325830"/>
                <a:gd name="connsiteX14" fmla="*/ 720246 w 742294"/>
                <a:gd name="connsiteY14" fmla="*/ 162992 h 325830"/>
                <a:gd name="connsiteX15" fmla="*/ 695194 w 742294"/>
                <a:gd name="connsiteY15" fmla="*/ 213096 h 325830"/>
                <a:gd name="connsiteX16" fmla="*/ 676405 w 742294"/>
                <a:gd name="connsiteY16" fmla="*/ 231885 h 325830"/>
                <a:gd name="connsiteX17" fmla="*/ 657616 w 742294"/>
                <a:gd name="connsiteY17" fmla="*/ 244411 h 325830"/>
                <a:gd name="connsiteX18" fmla="*/ 632564 w 742294"/>
                <a:gd name="connsiteY18" fmla="*/ 275726 h 325830"/>
                <a:gd name="connsiteX19" fmla="*/ 626301 w 742294"/>
                <a:gd name="connsiteY19" fmla="*/ 294515 h 325830"/>
                <a:gd name="connsiteX20" fmla="*/ 563671 w 742294"/>
                <a:gd name="connsiteY20" fmla="*/ 325830 h 325830"/>
                <a:gd name="connsiteX21" fmla="*/ 194153 w 742294"/>
                <a:gd name="connsiteY21" fmla="*/ 319567 h 325830"/>
                <a:gd name="connsiteX22" fmla="*/ 118997 w 742294"/>
                <a:gd name="connsiteY22" fmla="*/ 307041 h 325830"/>
                <a:gd name="connsiteX23" fmla="*/ 100208 w 742294"/>
                <a:gd name="connsiteY23" fmla="*/ 300778 h 325830"/>
                <a:gd name="connsiteX24" fmla="*/ 93945 w 742294"/>
                <a:gd name="connsiteY24" fmla="*/ 281989 h 325830"/>
                <a:gd name="connsiteX25" fmla="*/ 37578 w 742294"/>
                <a:gd name="connsiteY25" fmla="*/ 225622 h 325830"/>
                <a:gd name="connsiteX26" fmla="*/ 37578 w 742294"/>
                <a:gd name="connsiteY26" fmla="*/ 181781 h 325830"/>
                <a:gd name="connsiteX0" fmla="*/ 25052 w 742294"/>
                <a:gd name="connsiteY0" fmla="*/ 119151 h 325830"/>
                <a:gd name="connsiteX1" fmla="*/ 18789 w 742294"/>
                <a:gd name="connsiteY1" fmla="*/ 100362 h 325830"/>
                <a:gd name="connsiteX2" fmla="*/ 0 w 742294"/>
                <a:gd name="connsiteY2" fmla="*/ 81573 h 325830"/>
                <a:gd name="connsiteX3" fmla="*/ 12526 w 742294"/>
                <a:gd name="connsiteY3" fmla="*/ 56521 h 325830"/>
                <a:gd name="connsiteX4" fmla="*/ 37578 w 742294"/>
                <a:gd name="connsiteY4" fmla="*/ 37732 h 325830"/>
                <a:gd name="connsiteX5" fmla="*/ 137786 w 742294"/>
                <a:gd name="connsiteY5" fmla="*/ 18943 h 325830"/>
                <a:gd name="connsiteX6" fmla="*/ 175364 w 742294"/>
                <a:gd name="connsiteY6" fmla="*/ 6417 h 325830"/>
                <a:gd name="connsiteX7" fmla="*/ 444674 w 742294"/>
                <a:gd name="connsiteY7" fmla="*/ 6417 h 325830"/>
                <a:gd name="connsiteX8" fmla="*/ 538619 w 742294"/>
                <a:gd name="connsiteY8" fmla="*/ 12680 h 325830"/>
                <a:gd name="connsiteX9" fmla="*/ 607512 w 742294"/>
                <a:gd name="connsiteY9" fmla="*/ 25206 h 325830"/>
                <a:gd name="connsiteX10" fmla="*/ 632564 w 742294"/>
                <a:gd name="connsiteY10" fmla="*/ 37732 h 325830"/>
                <a:gd name="connsiteX11" fmla="*/ 663879 w 742294"/>
                <a:gd name="connsiteY11" fmla="*/ 43995 h 325830"/>
                <a:gd name="connsiteX12" fmla="*/ 726509 w 742294"/>
                <a:gd name="connsiteY12" fmla="*/ 69047 h 325830"/>
                <a:gd name="connsiteX13" fmla="*/ 720246 w 742294"/>
                <a:gd name="connsiteY13" fmla="*/ 162992 h 325830"/>
                <a:gd name="connsiteX14" fmla="*/ 695194 w 742294"/>
                <a:gd name="connsiteY14" fmla="*/ 213096 h 325830"/>
                <a:gd name="connsiteX15" fmla="*/ 676405 w 742294"/>
                <a:gd name="connsiteY15" fmla="*/ 231885 h 325830"/>
                <a:gd name="connsiteX16" fmla="*/ 657616 w 742294"/>
                <a:gd name="connsiteY16" fmla="*/ 244411 h 325830"/>
                <a:gd name="connsiteX17" fmla="*/ 632564 w 742294"/>
                <a:gd name="connsiteY17" fmla="*/ 275726 h 325830"/>
                <a:gd name="connsiteX18" fmla="*/ 626301 w 742294"/>
                <a:gd name="connsiteY18" fmla="*/ 294515 h 325830"/>
                <a:gd name="connsiteX19" fmla="*/ 563671 w 742294"/>
                <a:gd name="connsiteY19" fmla="*/ 325830 h 325830"/>
                <a:gd name="connsiteX20" fmla="*/ 194153 w 742294"/>
                <a:gd name="connsiteY20" fmla="*/ 319567 h 325830"/>
                <a:gd name="connsiteX21" fmla="*/ 118997 w 742294"/>
                <a:gd name="connsiteY21" fmla="*/ 307041 h 325830"/>
                <a:gd name="connsiteX22" fmla="*/ 100208 w 742294"/>
                <a:gd name="connsiteY22" fmla="*/ 300778 h 325830"/>
                <a:gd name="connsiteX23" fmla="*/ 93945 w 742294"/>
                <a:gd name="connsiteY23" fmla="*/ 281989 h 325830"/>
                <a:gd name="connsiteX24" fmla="*/ 37578 w 742294"/>
                <a:gd name="connsiteY24" fmla="*/ 225622 h 325830"/>
                <a:gd name="connsiteX25" fmla="*/ 37578 w 742294"/>
                <a:gd name="connsiteY25" fmla="*/ 181781 h 325830"/>
                <a:gd name="connsiteX0" fmla="*/ 18789 w 742294"/>
                <a:gd name="connsiteY0" fmla="*/ 100362 h 325830"/>
                <a:gd name="connsiteX1" fmla="*/ 0 w 742294"/>
                <a:gd name="connsiteY1" fmla="*/ 81573 h 325830"/>
                <a:gd name="connsiteX2" fmla="*/ 12526 w 742294"/>
                <a:gd name="connsiteY2" fmla="*/ 56521 h 325830"/>
                <a:gd name="connsiteX3" fmla="*/ 37578 w 742294"/>
                <a:gd name="connsiteY3" fmla="*/ 37732 h 325830"/>
                <a:gd name="connsiteX4" fmla="*/ 137786 w 742294"/>
                <a:gd name="connsiteY4" fmla="*/ 18943 h 325830"/>
                <a:gd name="connsiteX5" fmla="*/ 175364 w 742294"/>
                <a:gd name="connsiteY5" fmla="*/ 6417 h 325830"/>
                <a:gd name="connsiteX6" fmla="*/ 444674 w 742294"/>
                <a:gd name="connsiteY6" fmla="*/ 6417 h 325830"/>
                <a:gd name="connsiteX7" fmla="*/ 538619 w 742294"/>
                <a:gd name="connsiteY7" fmla="*/ 12680 h 325830"/>
                <a:gd name="connsiteX8" fmla="*/ 607512 w 742294"/>
                <a:gd name="connsiteY8" fmla="*/ 25206 h 325830"/>
                <a:gd name="connsiteX9" fmla="*/ 632564 w 742294"/>
                <a:gd name="connsiteY9" fmla="*/ 37732 h 325830"/>
                <a:gd name="connsiteX10" fmla="*/ 663879 w 742294"/>
                <a:gd name="connsiteY10" fmla="*/ 43995 h 325830"/>
                <a:gd name="connsiteX11" fmla="*/ 726509 w 742294"/>
                <a:gd name="connsiteY11" fmla="*/ 69047 h 325830"/>
                <a:gd name="connsiteX12" fmla="*/ 720246 w 742294"/>
                <a:gd name="connsiteY12" fmla="*/ 162992 h 325830"/>
                <a:gd name="connsiteX13" fmla="*/ 695194 w 742294"/>
                <a:gd name="connsiteY13" fmla="*/ 213096 h 325830"/>
                <a:gd name="connsiteX14" fmla="*/ 676405 w 742294"/>
                <a:gd name="connsiteY14" fmla="*/ 231885 h 325830"/>
                <a:gd name="connsiteX15" fmla="*/ 657616 w 742294"/>
                <a:gd name="connsiteY15" fmla="*/ 244411 h 325830"/>
                <a:gd name="connsiteX16" fmla="*/ 632564 w 742294"/>
                <a:gd name="connsiteY16" fmla="*/ 275726 h 325830"/>
                <a:gd name="connsiteX17" fmla="*/ 626301 w 742294"/>
                <a:gd name="connsiteY17" fmla="*/ 294515 h 325830"/>
                <a:gd name="connsiteX18" fmla="*/ 563671 w 742294"/>
                <a:gd name="connsiteY18" fmla="*/ 325830 h 325830"/>
                <a:gd name="connsiteX19" fmla="*/ 194153 w 742294"/>
                <a:gd name="connsiteY19" fmla="*/ 319567 h 325830"/>
                <a:gd name="connsiteX20" fmla="*/ 118997 w 742294"/>
                <a:gd name="connsiteY20" fmla="*/ 307041 h 325830"/>
                <a:gd name="connsiteX21" fmla="*/ 100208 w 742294"/>
                <a:gd name="connsiteY21" fmla="*/ 300778 h 325830"/>
                <a:gd name="connsiteX22" fmla="*/ 93945 w 742294"/>
                <a:gd name="connsiteY22" fmla="*/ 281989 h 325830"/>
                <a:gd name="connsiteX23" fmla="*/ 37578 w 742294"/>
                <a:gd name="connsiteY23" fmla="*/ 225622 h 325830"/>
                <a:gd name="connsiteX24" fmla="*/ 37578 w 742294"/>
                <a:gd name="connsiteY24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0483" h="325830">
                  <a:moveTo>
                    <a:pt x="6978" y="100362"/>
                  </a:moveTo>
                  <a:cubicBezTo>
                    <a:pt x="5673" y="91229"/>
                    <a:pt x="-2416" y="66959"/>
                    <a:pt x="715" y="56521"/>
                  </a:cubicBezTo>
                  <a:cubicBezTo>
                    <a:pt x="3846" y="46083"/>
                    <a:pt x="16431" y="42400"/>
                    <a:pt x="25767" y="37732"/>
                  </a:cubicBezTo>
                  <a:cubicBezTo>
                    <a:pt x="59298" y="20966"/>
                    <a:pt x="88266" y="22714"/>
                    <a:pt x="125975" y="18943"/>
                  </a:cubicBezTo>
                  <a:cubicBezTo>
                    <a:pt x="138501" y="14768"/>
                    <a:pt x="150511" y="8476"/>
                    <a:pt x="163553" y="6417"/>
                  </a:cubicBezTo>
                  <a:cubicBezTo>
                    <a:pt x="246521" y="-6683"/>
                    <a:pt x="358043" y="3923"/>
                    <a:pt x="432863" y="6417"/>
                  </a:cubicBezTo>
                  <a:cubicBezTo>
                    <a:pt x="464178" y="8505"/>
                    <a:pt x="495552" y="9839"/>
                    <a:pt x="526808" y="12680"/>
                  </a:cubicBezTo>
                  <a:cubicBezTo>
                    <a:pt x="539885" y="13869"/>
                    <a:pt x="579235" y="19031"/>
                    <a:pt x="595701" y="25206"/>
                  </a:cubicBezTo>
                  <a:cubicBezTo>
                    <a:pt x="604443" y="28484"/>
                    <a:pt x="611896" y="34780"/>
                    <a:pt x="620753" y="37732"/>
                  </a:cubicBezTo>
                  <a:cubicBezTo>
                    <a:pt x="630852" y="41098"/>
                    <a:pt x="641798" y="41194"/>
                    <a:pt x="652068" y="43995"/>
                  </a:cubicBezTo>
                  <a:cubicBezTo>
                    <a:pt x="686120" y="53282"/>
                    <a:pt x="686592" y="54994"/>
                    <a:pt x="714698" y="69047"/>
                  </a:cubicBezTo>
                  <a:cubicBezTo>
                    <a:pt x="740812" y="108218"/>
                    <a:pt x="731574" y="84320"/>
                    <a:pt x="708435" y="162992"/>
                  </a:cubicBezTo>
                  <a:cubicBezTo>
                    <a:pt x="703203" y="180782"/>
                    <a:pt x="695390" y="198687"/>
                    <a:pt x="683383" y="213096"/>
                  </a:cubicBezTo>
                  <a:cubicBezTo>
                    <a:pt x="677713" y="219900"/>
                    <a:pt x="671398" y="226215"/>
                    <a:pt x="664594" y="231885"/>
                  </a:cubicBezTo>
                  <a:cubicBezTo>
                    <a:pt x="658811" y="236704"/>
                    <a:pt x="652068" y="240236"/>
                    <a:pt x="645805" y="244411"/>
                  </a:cubicBezTo>
                  <a:cubicBezTo>
                    <a:pt x="630063" y="291638"/>
                    <a:pt x="653129" y="235256"/>
                    <a:pt x="620753" y="275726"/>
                  </a:cubicBezTo>
                  <a:cubicBezTo>
                    <a:pt x="616629" y="280881"/>
                    <a:pt x="618327" y="289143"/>
                    <a:pt x="614490" y="294515"/>
                  </a:cubicBezTo>
                  <a:cubicBezTo>
                    <a:pt x="591496" y="326707"/>
                    <a:pt x="589219" y="319604"/>
                    <a:pt x="551860" y="325830"/>
                  </a:cubicBezTo>
                  <a:lnTo>
                    <a:pt x="182342" y="319567"/>
                  </a:lnTo>
                  <a:cubicBezTo>
                    <a:pt x="156800" y="318805"/>
                    <a:pt x="131638" y="314027"/>
                    <a:pt x="107186" y="307041"/>
                  </a:cubicBezTo>
                  <a:cubicBezTo>
                    <a:pt x="100838" y="305227"/>
                    <a:pt x="94660" y="302866"/>
                    <a:pt x="88397" y="300778"/>
                  </a:cubicBezTo>
                  <a:cubicBezTo>
                    <a:pt x="86309" y="294515"/>
                    <a:pt x="86360" y="287061"/>
                    <a:pt x="82134" y="281989"/>
                  </a:cubicBezTo>
                  <a:cubicBezTo>
                    <a:pt x="65123" y="261576"/>
                    <a:pt x="25767" y="225622"/>
                    <a:pt x="25767" y="225622"/>
                  </a:cubicBezTo>
                  <a:cubicBezTo>
                    <a:pt x="18588" y="189729"/>
                    <a:pt x="16648" y="198113"/>
                    <a:pt x="18147" y="172256"/>
                  </a:cubicBezTo>
                  <a:lnTo>
                    <a:pt x="6978" y="1003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81A7EA-C8A5-E5AA-D887-A7636B2DAF1D}"/>
                </a:ext>
              </a:extLst>
            </p:cNvPr>
            <p:cNvGrpSpPr/>
            <p:nvPr/>
          </p:nvGrpSpPr>
          <p:grpSpPr>
            <a:xfrm>
              <a:off x="5318093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55F5FA-5808-454D-AFC9-5E73EB35CE72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70E9135-F5F1-199A-7DE3-77ABB470F8E2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C1EC4ED-4C0C-2E60-AFBD-095444DEA20A}"/>
                </a:ext>
              </a:extLst>
            </p:cNvPr>
            <p:cNvSpPr/>
            <p:nvPr/>
          </p:nvSpPr>
          <p:spPr>
            <a:xfrm rot="5400000">
              <a:off x="5441964" y="52330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4ED670E-EF98-4033-5AAC-A11440711573}"/>
              </a:ext>
            </a:extLst>
          </p:cNvPr>
          <p:cNvSpPr txBox="1"/>
          <p:nvPr/>
        </p:nvSpPr>
        <p:spPr>
          <a:xfrm>
            <a:off x="1542993" y="457825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92430F-1534-D73E-D439-FAAA9AB9AF62}"/>
              </a:ext>
            </a:extLst>
          </p:cNvPr>
          <p:cNvSpPr txBox="1"/>
          <p:nvPr/>
        </p:nvSpPr>
        <p:spPr>
          <a:xfrm>
            <a:off x="5111756" y="4578259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982EE81-A69E-1994-728E-18D7CAC6FD3E}"/>
              </a:ext>
            </a:extLst>
          </p:cNvPr>
          <p:cNvSpPr txBox="1"/>
          <p:nvPr/>
        </p:nvSpPr>
        <p:spPr>
          <a:xfrm>
            <a:off x="7627397" y="4578259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052B9E7-B8B4-A595-317F-CE2FE7C14C37}"/>
              </a:ext>
            </a:extLst>
          </p:cNvPr>
          <p:cNvSpPr txBox="1"/>
          <p:nvPr/>
        </p:nvSpPr>
        <p:spPr>
          <a:xfrm>
            <a:off x="9392582" y="457825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E72126-D83B-427E-6DAE-C05737B1D407}"/>
              </a:ext>
            </a:extLst>
          </p:cNvPr>
          <p:cNvGrpSpPr/>
          <p:nvPr/>
        </p:nvGrpSpPr>
        <p:grpSpPr>
          <a:xfrm>
            <a:off x="3206459" y="5505574"/>
            <a:ext cx="1213485" cy="693420"/>
            <a:chOff x="3040380" y="5219700"/>
            <a:chExt cx="1213485" cy="693420"/>
          </a:xfrm>
        </p:grpSpPr>
        <p:sp>
          <p:nvSpPr>
            <p:cNvPr id="187" name="Arrow: Left 186">
              <a:extLst>
                <a:ext uri="{FF2B5EF4-FFF2-40B4-BE49-F238E27FC236}">
                  <a16:creationId xmlns:a16="http://schemas.microsoft.com/office/drawing/2014/main" id="{135A6C49-69DC-9092-A499-5DC2FB0036BB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Arrow: Left 187">
              <a:extLst>
                <a:ext uri="{FF2B5EF4-FFF2-40B4-BE49-F238E27FC236}">
                  <a16:creationId xmlns:a16="http://schemas.microsoft.com/office/drawing/2014/main" id="{EAD93324-EE59-19CE-1EBD-4260CE7A103E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9F29303-4AF1-0212-BD50-7402B4E513D2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29A8E60-5BC4-7AC1-8F89-802EBCF65C80}"/>
              </a:ext>
            </a:extLst>
          </p:cNvPr>
          <p:cNvGrpSpPr/>
          <p:nvPr/>
        </p:nvGrpSpPr>
        <p:grpSpPr>
          <a:xfrm>
            <a:off x="6252371" y="5505574"/>
            <a:ext cx="1213485" cy="693420"/>
            <a:chOff x="3040380" y="5219700"/>
            <a:chExt cx="1213485" cy="693420"/>
          </a:xfrm>
        </p:grpSpPr>
        <p:sp>
          <p:nvSpPr>
            <p:cNvPr id="192" name="Arrow: Left 191">
              <a:extLst>
                <a:ext uri="{FF2B5EF4-FFF2-40B4-BE49-F238E27FC236}">
                  <a16:creationId xmlns:a16="http://schemas.microsoft.com/office/drawing/2014/main" id="{CA42D973-D274-475B-FCCD-0A9E694A0A0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Arrow: Left 192">
              <a:extLst>
                <a:ext uri="{FF2B5EF4-FFF2-40B4-BE49-F238E27FC236}">
                  <a16:creationId xmlns:a16="http://schemas.microsoft.com/office/drawing/2014/main" id="{34171B5E-415C-977C-EEF3-95A2F1371695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9F5D715-848C-72A3-926A-2D4AAF436167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4BDA2A1-613F-049D-BA4F-A1F53F0022AC}"/>
              </a:ext>
            </a:extLst>
          </p:cNvPr>
          <p:cNvGrpSpPr/>
          <p:nvPr/>
        </p:nvGrpSpPr>
        <p:grpSpPr>
          <a:xfrm>
            <a:off x="8616771" y="5505574"/>
            <a:ext cx="1213485" cy="693420"/>
            <a:chOff x="3040380" y="5219700"/>
            <a:chExt cx="1213485" cy="693420"/>
          </a:xfrm>
        </p:grpSpPr>
        <p:sp>
          <p:nvSpPr>
            <p:cNvPr id="196" name="Arrow: Left 195">
              <a:extLst>
                <a:ext uri="{FF2B5EF4-FFF2-40B4-BE49-F238E27FC236}">
                  <a16:creationId xmlns:a16="http://schemas.microsoft.com/office/drawing/2014/main" id="{5B315D7D-809F-EDF0-861D-0A8DA91E00F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Arrow: Left 196">
              <a:extLst>
                <a:ext uri="{FF2B5EF4-FFF2-40B4-BE49-F238E27FC236}">
                  <a16:creationId xmlns:a16="http://schemas.microsoft.com/office/drawing/2014/main" id="{1E355A35-F48B-6660-D264-AF61037FC78C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1306878-BC46-7E1E-3874-E338CA0D3A03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17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643718-8983-62D9-476B-BD89F4249C4A}"/>
              </a:ext>
            </a:extLst>
          </p:cNvPr>
          <p:cNvGrpSpPr/>
          <p:nvPr/>
        </p:nvGrpSpPr>
        <p:grpSpPr>
          <a:xfrm>
            <a:off x="1327759" y="651912"/>
            <a:ext cx="9250471" cy="4433081"/>
            <a:chOff x="2818770" y="469727"/>
            <a:chExt cx="7527729" cy="360749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AF61B8E-CD76-7DFB-1FBC-734B10CD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763" t="1981" r="1705" b="39481"/>
            <a:stretch/>
          </p:blipFill>
          <p:spPr>
            <a:xfrm>
              <a:off x="2818770" y="469727"/>
              <a:ext cx="7527729" cy="360749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90A818-E81E-6727-8EE9-BE0AC7059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010" y="491207"/>
              <a:ext cx="0" cy="3585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3E9F66-4820-503F-7FEA-499D1E0A69EB}"/>
                </a:ext>
              </a:extLst>
            </p:cNvPr>
            <p:cNvCxnSpPr/>
            <p:nvPr/>
          </p:nvCxnSpPr>
          <p:spPr>
            <a:xfrm>
              <a:off x="2818770" y="4077118"/>
              <a:ext cx="7519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BDAA36-45F9-7BF9-4168-979691447065}"/>
              </a:ext>
            </a:extLst>
          </p:cNvPr>
          <p:cNvSpPr txBox="1"/>
          <p:nvPr/>
        </p:nvSpPr>
        <p:spPr>
          <a:xfrm rot="16200000">
            <a:off x="-507305" y="2696920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Friction Factor (</a:t>
            </a:r>
            <a:r>
              <a:rPr lang="en-AU" dirty="0" err="1"/>
              <a:t>f</a:t>
            </a:r>
            <a:r>
              <a:rPr lang="en-AU" baseline="-25000" dirty="0" err="1"/>
              <a:t>m</a:t>
            </a:r>
            <a:r>
              <a:rPr lang="en-A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60031-186E-E950-F3D1-23721F555230}"/>
              </a:ext>
            </a:extLst>
          </p:cNvPr>
          <p:cNvSpPr txBox="1"/>
          <p:nvPr/>
        </p:nvSpPr>
        <p:spPr>
          <a:xfrm>
            <a:off x="854553" y="41472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6AD73-FCB2-A1F3-56EB-D9DEBD1870F9}"/>
              </a:ext>
            </a:extLst>
          </p:cNvPr>
          <p:cNvSpPr txBox="1"/>
          <p:nvPr/>
        </p:nvSpPr>
        <p:spPr>
          <a:xfrm>
            <a:off x="854552" y="30566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9016A-C6A6-7088-39AE-CE8387FB5C04}"/>
              </a:ext>
            </a:extLst>
          </p:cNvPr>
          <p:cNvSpPr txBox="1"/>
          <p:nvPr/>
        </p:nvSpPr>
        <p:spPr>
          <a:xfrm>
            <a:off x="854551" y="242125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DE9C-3154-5D4E-B963-4F6D8FCABCF1}"/>
              </a:ext>
            </a:extLst>
          </p:cNvPr>
          <p:cNvSpPr txBox="1"/>
          <p:nvPr/>
        </p:nvSpPr>
        <p:spPr>
          <a:xfrm>
            <a:off x="854551" y="19700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EAB4D-602B-12B1-645F-5043F494B5C8}"/>
              </a:ext>
            </a:extLst>
          </p:cNvPr>
          <p:cNvSpPr txBox="1"/>
          <p:nvPr/>
        </p:nvSpPr>
        <p:spPr>
          <a:xfrm>
            <a:off x="854551" y="161387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908A2-EA6F-E0B7-A4B1-7C0B6E0BB4F0}"/>
              </a:ext>
            </a:extLst>
          </p:cNvPr>
          <p:cNvSpPr txBox="1"/>
          <p:nvPr/>
        </p:nvSpPr>
        <p:spPr>
          <a:xfrm>
            <a:off x="854551" y="134306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6F4D3-6D3E-BA0A-8F9F-0F58FCC7909D}"/>
              </a:ext>
            </a:extLst>
          </p:cNvPr>
          <p:cNvSpPr txBox="1"/>
          <p:nvPr/>
        </p:nvSpPr>
        <p:spPr>
          <a:xfrm>
            <a:off x="854551" y="1093976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CCD86-D0F3-7181-124D-148FFFDE2258}"/>
              </a:ext>
            </a:extLst>
          </p:cNvPr>
          <p:cNvSpPr txBox="1"/>
          <p:nvPr/>
        </p:nvSpPr>
        <p:spPr>
          <a:xfrm>
            <a:off x="854551" y="8802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60C8A-D378-3AB9-61F0-34724573ECB9}"/>
              </a:ext>
            </a:extLst>
          </p:cNvPr>
          <p:cNvSpPr txBox="1"/>
          <p:nvPr/>
        </p:nvSpPr>
        <p:spPr>
          <a:xfrm>
            <a:off x="854552" y="69952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EDCFF-A206-92ED-FEA6-6B6FB8209BDE}"/>
              </a:ext>
            </a:extLst>
          </p:cNvPr>
          <p:cNvSpPr txBox="1"/>
          <p:nvPr/>
        </p:nvSpPr>
        <p:spPr>
          <a:xfrm>
            <a:off x="936304" y="53771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B5D5B-4CB8-5997-B01F-2D3F00329DCE}"/>
              </a:ext>
            </a:extLst>
          </p:cNvPr>
          <p:cNvSpPr txBox="1"/>
          <p:nvPr/>
        </p:nvSpPr>
        <p:spPr>
          <a:xfrm>
            <a:off x="1538975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89813-944A-F970-6278-375F31491387}"/>
              </a:ext>
            </a:extLst>
          </p:cNvPr>
          <p:cNvSpPr txBox="1"/>
          <p:nvPr/>
        </p:nvSpPr>
        <p:spPr>
          <a:xfrm>
            <a:off x="3281068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9AD9C-B755-A005-6FF5-349943363D04}"/>
              </a:ext>
            </a:extLst>
          </p:cNvPr>
          <p:cNvSpPr txBox="1"/>
          <p:nvPr/>
        </p:nvSpPr>
        <p:spPr>
          <a:xfrm>
            <a:off x="502316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25FF2-7DE3-94CD-BC26-D8CFE3F9D4DE}"/>
              </a:ext>
            </a:extLst>
          </p:cNvPr>
          <p:cNvSpPr txBox="1"/>
          <p:nvPr/>
        </p:nvSpPr>
        <p:spPr>
          <a:xfrm>
            <a:off x="6765254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7FC12-86EA-3295-ACB5-6890D7D2A084}"/>
              </a:ext>
            </a:extLst>
          </p:cNvPr>
          <p:cNvSpPr txBox="1"/>
          <p:nvPr/>
        </p:nvSpPr>
        <p:spPr>
          <a:xfrm>
            <a:off x="8507347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22E30-2FBC-854F-5B7C-0C9B53DA400E}"/>
              </a:ext>
            </a:extLst>
          </p:cNvPr>
          <p:cNvSpPr txBox="1"/>
          <p:nvPr/>
        </p:nvSpPr>
        <p:spPr>
          <a:xfrm>
            <a:off x="1024944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/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Reynolds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blipFill>
                <a:blip r:embed="rId4"/>
                <a:stretch>
                  <a:fillRect l="-1826"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123EF4-4F4F-9734-93CC-A37E1F64E6E9}"/>
              </a:ext>
            </a:extLst>
          </p:cNvPr>
          <p:cNvSpPr txBox="1"/>
          <p:nvPr/>
        </p:nvSpPr>
        <p:spPr>
          <a:xfrm>
            <a:off x="10618292" y="6851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r>
              <a:rPr lang="en-AU" dirty="0"/>
              <a:t>/D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E344B-11F4-09C8-70BB-35877B58A26B}"/>
              </a:ext>
            </a:extLst>
          </p:cNvPr>
          <p:cNvSpPr txBox="1"/>
          <p:nvPr/>
        </p:nvSpPr>
        <p:spPr>
          <a:xfrm>
            <a:off x="10650633" y="106606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B076C-B128-EBA4-BA54-C5B35A3642CD}"/>
              </a:ext>
            </a:extLst>
          </p:cNvPr>
          <p:cNvSpPr txBox="1"/>
          <p:nvPr/>
        </p:nvSpPr>
        <p:spPr>
          <a:xfrm>
            <a:off x="10650633" y="120456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60025-B042-2377-B4A7-FE7767C3D8C1}"/>
              </a:ext>
            </a:extLst>
          </p:cNvPr>
          <p:cNvSpPr txBox="1"/>
          <p:nvPr/>
        </p:nvSpPr>
        <p:spPr>
          <a:xfrm>
            <a:off x="10650633" y="14021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36833-4C5B-EDFE-5BFE-76714721D701}"/>
              </a:ext>
            </a:extLst>
          </p:cNvPr>
          <p:cNvSpPr txBox="1"/>
          <p:nvPr/>
        </p:nvSpPr>
        <p:spPr>
          <a:xfrm>
            <a:off x="10650633" y="164080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57FA8-1381-E30C-6F63-6C790BADBBEC}"/>
              </a:ext>
            </a:extLst>
          </p:cNvPr>
          <p:cNvSpPr txBox="1"/>
          <p:nvPr/>
        </p:nvSpPr>
        <p:spPr>
          <a:xfrm>
            <a:off x="10609756" y="18265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3F397-5971-0F45-05DE-A2FC00390CB8}"/>
              </a:ext>
            </a:extLst>
          </p:cNvPr>
          <p:cNvSpPr txBox="1"/>
          <p:nvPr/>
        </p:nvSpPr>
        <p:spPr>
          <a:xfrm>
            <a:off x="10650633" y="204940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85CB1-DAA5-2E08-B4E1-C1ACB4766FA0}"/>
              </a:ext>
            </a:extLst>
          </p:cNvPr>
          <p:cNvSpPr txBox="1"/>
          <p:nvPr/>
        </p:nvSpPr>
        <p:spPr>
          <a:xfrm>
            <a:off x="10609756" y="2375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E7714-406D-6C8B-2693-99499485FFEB}"/>
              </a:ext>
            </a:extLst>
          </p:cNvPr>
          <p:cNvSpPr txBox="1"/>
          <p:nvPr/>
        </p:nvSpPr>
        <p:spPr>
          <a:xfrm>
            <a:off x="10609756" y="279275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14751-19DF-BE52-8BAE-0E401EDEFAB7}"/>
              </a:ext>
            </a:extLst>
          </p:cNvPr>
          <p:cNvSpPr txBox="1"/>
          <p:nvPr/>
        </p:nvSpPr>
        <p:spPr>
          <a:xfrm>
            <a:off x="10609756" y="308176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09BA0-7362-0185-539C-283264B5D739}"/>
              </a:ext>
            </a:extLst>
          </p:cNvPr>
          <p:cNvSpPr txBox="1"/>
          <p:nvPr/>
        </p:nvSpPr>
        <p:spPr>
          <a:xfrm>
            <a:off x="10586512" y="333789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70DF9-41F7-CE7B-C30F-9B4D409D201A}"/>
              </a:ext>
            </a:extLst>
          </p:cNvPr>
          <p:cNvSpPr txBox="1"/>
          <p:nvPr/>
        </p:nvSpPr>
        <p:spPr>
          <a:xfrm>
            <a:off x="10586512" y="36487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2×10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AAC39-9A87-5BB7-A523-D38D719B69A5}"/>
              </a:ext>
            </a:extLst>
          </p:cNvPr>
          <p:cNvSpPr txBox="1"/>
          <p:nvPr/>
        </p:nvSpPr>
        <p:spPr>
          <a:xfrm>
            <a:off x="10668266" y="38514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6BA9D-9CD6-B839-BCF9-D3BDFA4064AB}"/>
              </a:ext>
            </a:extLst>
          </p:cNvPr>
          <p:cNvSpPr txBox="1"/>
          <p:nvPr/>
        </p:nvSpPr>
        <p:spPr>
          <a:xfrm>
            <a:off x="10586513" y="4057574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FF724-FB66-20CC-C550-BB5F176CD458}"/>
              </a:ext>
            </a:extLst>
          </p:cNvPr>
          <p:cNvSpPr txBox="1"/>
          <p:nvPr/>
        </p:nvSpPr>
        <p:spPr>
          <a:xfrm>
            <a:off x="10668266" y="445741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11D01-DC86-3C08-57E3-354F670C387D}"/>
              </a:ext>
            </a:extLst>
          </p:cNvPr>
          <p:cNvSpPr txBox="1"/>
          <p:nvPr/>
        </p:nvSpPr>
        <p:spPr>
          <a:xfrm>
            <a:off x="10668266" y="483197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-6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E18412-83DC-C424-BEDA-4B05009797F2}"/>
              </a:ext>
            </a:extLst>
          </p:cNvPr>
          <p:cNvSpPr txBox="1"/>
          <p:nvPr/>
        </p:nvSpPr>
        <p:spPr>
          <a:xfrm rot="5400000">
            <a:off x="10211178" y="2513583"/>
            <a:ext cx="26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Relative Pipe Roughness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F473A-D49D-EF16-8777-1641242F4055}"/>
              </a:ext>
            </a:extLst>
          </p:cNvPr>
          <p:cNvSpPr txBox="1"/>
          <p:nvPr/>
        </p:nvSpPr>
        <p:spPr>
          <a:xfrm>
            <a:off x="3645077" y="71593"/>
            <a:ext cx="49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Moody Chart </a:t>
            </a:r>
            <a:r>
              <a:rPr lang="en-AU" sz="2000" dirty="0"/>
              <a:t>(</a:t>
            </a:r>
            <a:r>
              <a:rPr lang="en-AU" sz="2000" i="1" dirty="0"/>
              <a:t>from Pyrus equations</a:t>
            </a:r>
            <a:r>
              <a:rPr lang="en-AU" sz="2000" dirty="0"/>
              <a:t>)</a:t>
            </a:r>
            <a:endParaRPr lang="en-AU" sz="2800" b="1" dirty="0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DC95AC53-3922-5B06-1952-C851C7E2D1CA}"/>
              </a:ext>
            </a:extLst>
          </p:cNvPr>
          <p:cNvSpPr/>
          <p:nvPr/>
        </p:nvSpPr>
        <p:spPr>
          <a:xfrm>
            <a:off x="2887050" y="685137"/>
            <a:ext cx="7681829" cy="3356139"/>
          </a:xfrm>
          <a:custGeom>
            <a:avLst/>
            <a:gdLst>
              <a:gd name="connsiteX0" fmla="*/ 0 w 6301740"/>
              <a:gd name="connsiteY0" fmla="*/ 0 h 2743200"/>
              <a:gd name="connsiteX1" fmla="*/ 1287780 w 6301740"/>
              <a:gd name="connsiteY1" fmla="*/ 861060 h 2743200"/>
              <a:gd name="connsiteX2" fmla="*/ 1287780 w 6301740"/>
              <a:gd name="connsiteY2" fmla="*/ 861060 h 2743200"/>
              <a:gd name="connsiteX3" fmla="*/ 2301240 w 6301740"/>
              <a:gd name="connsiteY3" fmla="*/ 1478280 h 2743200"/>
              <a:gd name="connsiteX4" fmla="*/ 3253740 w 6301740"/>
              <a:gd name="connsiteY4" fmla="*/ 1950720 h 2743200"/>
              <a:gd name="connsiteX5" fmla="*/ 4320540 w 6301740"/>
              <a:gd name="connsiteY5" fmla="*/ 2354580 h 2743200"/>
              <a:gd name="connsiteX6" fmla="*/ 5006340 w 6301740"/>
              <a:gd name="connsiteY6" fmla="*/ 2537460 h 2743200"/>
              <a:gd name="connsiteX7" fmla="*/ 5821680 w 6301740"/>
              <a:gd name="connsiteY7" fmla="*/ 2674620 h 2743200"/>
              <a:gd name="connsiteX8" fmla="*/ 6301740 w 6301740"/>
              <a:gd name="connsiteY8" fmla="*/ 2743200 h 2743200"/>
              <a:gd name="connsiteX0" fmla="*/ 0 w 6278880"/>
              <a:gd name="connsiteY0" fmla="*/ 0 h 2743200"/>
              <a:gd name="connsiteX1" fmla="*/ 1264920 w 6278880"/>
              <a:gd name="connsiteY1" fmla="*/ 861060 h 2743200"/>
              <a:gd name="connsiteX2" fmla="*/ 1264920 w 6278880"/>
              <a:gd name="connsiteY2" fmla="*/ 861060 h 2743200"/>
              <a:gd name="connsiteX3" fmla="*/ 2278380 w 6278880"/>
              <a:gd name="connsiteY3" fmla="*/ 1478280 h 2743200"/>
              <a:gd name="connsiteX4" fmla="*/ 3230880 w 6278880"/>
              <a:gd name="connsiteY4" fmla="*/ 1950720 h 2743200"/>
              <a:gd name="connsiteX5" fmla="*/ 4297680 w 6278880"/>
              <a:gd name="connsiteY5" fmla="*/ 2354580 h 2743200"/>
              <a:gd name="connsiteX6" fmla="*/ 4983480 w 6278880"/>
              <a:gd name="connsiteY6" fmla="*/ 2537460 h 2743200"/>
              <a:gd name="connsiteX7" fmla="*/ 5798820 w 6278880"/>
              <a:gd name="connsiteY7" fmla="*/ 2674620 h 2743200"/>
              <a:gd name="connsiteX8" fmla="*/ 6278880 w 6278880"/>
              <a:gd name="connsiteY8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8880" h="2743200">
                <a:moveTo>
                  <a:pt x="0" y="0"/>
                </a:moveTo>
                <a:lnTo>
                  <a:pt x="1264920" y="861060"/>
                </a:lnTo>
                <a:lnTo>
                  <a:pt x="1264920" y="861060"/>
                </a:lnTo>
                <a:cubicBezTo>
                  <a:pt x="1433830" y="963930"/>
                  <a:pt x="1950720" y="1296670"/>
                  <a:pt x="2278380" y="1478280"/>
                </a:cubicBezTo>
                <a:cubicBezTo>
                  <a:pt x="2606040" y="1659890"/>
                  <a:pt x="2894330" y="1804670"/>
                  <a:pt x="3230880" y="1950720"/>
                </a:cubicBezTo>
                <a:cubicBezTo>
                  <a:pt x="3567430" y="2096770"/>
                  <a:pt x="4005580" y="2256790"/>
                  <a:pt x="4297680" y="2354580"/>
                </a:cubicBezTo>
                <a:cubicBezTo>
                  <a:pt x="4589780" y="2452370"/>
                  <a:pt x="4733290" y="2484120"/>
                  <a:pt x="4983480" y="2537460"/>
                </a:cubicBezTo>
                <a:cubicBezTo>
                  <a:pt x="5233670" y="2590800"/>
                  <a:pt x="5582920" y="2640330"/>
                  <a:pt x="5798820" y="2674620"/>
                </a:cubicBezTo>
                <a:cubicBezTo>
                  <a:pt x="6014720" y="2708910"/>
                  <a:pt x="6146800" y="2726055"/>
                  <a:pt x="6278880" y="274320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B1C1712-4E7E-B948-7DF0-5AFCBB63D3D8}"/>
              </a:ext>
            </a:extLst>
          </p:cNvPr>
          <p:cNvSpPr/>
          <p:nvPr/>
        </p:nvSpPr>
        <p:spPr>
          <a:xfrm>
            <a:off x="3720230" y="814712"/>
            <a:ext cx="331939" cy="23975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1CC18-EB22-03F8-3EE4-30AE23C1F03B}"/>
              </a:ext>
            </a:extLst>
          </p:cNvPr>
          <p:cNvSpPr txBox="1"/>
          <p:nvPr/>
        </p:nvSpPr>
        <p:spPr>
          <a:xfrm>
            <a:off x="4135943" y="747275"/>
            <a:ext cx="2339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Complete Turbulence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C50F05-3D30-F744-0E17-E5AF69431C0A}"/>
              </a:ext>
            </a:extLst>
          </p:cNvPr>
          <p:cNvCxnSpPr>
            <a:cxnSpLocks/>
          </p:cNvCxnSpPr>
          <p:nvPr/>
        </p:nvCxnSpPr>
        <p:spPr>
          <a:xfrm>
            <a:off x="2492679" y="2792750"/>
            <a:ext cx="0" cy="2793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D2C1D5-91C0-8337-0BA8-91907C07CDC2}"/>
              </a:ext>
            </a:extLst>
          </p:cNvPr>
          <p:cNvCxnSpPr>
            <a:cxnSpLocks/>
          </p:cNvCxnSpPr>
          <p:nvPr/>
        </p:nvCxnSpPr>
        <p:spPr>
          <a:xfrm>
            <a:off x="2914388" y="2247021"/>
            <a:ext cx="0" cy="3339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23812B-0C97-E900-945F-3273CA8A755D}"/>
              </a:ext>
            </a:extLst>
          </p:cNvPr>
          <p:cNvSpPr txBox="1"/>
          <p:nvPr/>
        </p:nvSpPr>
        <p:spPr>
          <a:xfrm>
            <a:off x="1935165" y="5609423"/>
            <a:ext cx="15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Critical Zone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02A59-CB4A-446D-7EDF-F8465AD98D1E}"/>
              </a:ext>
            </a:extLst>
          </p:cNvPr>
          <p:cNvSpPr txBox="1"/>
          <p:nvPr/>
        </p:nvSpPr>
        <p:spPr>
          <a:xfrm>
            <a:off x="783994" y="560942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Laminar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DA588-8E53-58B9-6FE8-C40349EF86CD}"/>
              </a:ext>
            </a:extLst>
          </p:cNvPr>
          <p:cNvCxnSpPr/>
          <p:nvPr/>
        </p:nvCxnSpPr>
        <p:spPr>
          <a:xfrm rot="5400000">
            <a:off x="1307116" y="5176367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BA5FD8-73B1-8443-664C-F93D22D59603}"/>
              </a:ext>
            </a:extLst>
          </p:cNvPr>
          <p:cNvCxnSpPr/>
          <p:nvPr/>
        </p:nvCxnSpPr>
        <p:spPr>
          <a:xfrm rot="5400000">
            <a:off x="1307116" y="5917490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17CF11-EFE7-5501-BF44-7E4C22721E42}"/>
              </a:ext>
            </a:extLst>
          </p:cNvPr>
          <p:cNvSpPr txBox="1"/>
          <p:nvPr/>
        </p:nvSpPr>
        <p:spPr>
          <a:xfrm>
            <a:off x="9954067" y="5609424"/>
            <a:ext cx="11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00FF"/>
                </a:solidFill>
              </a:rPr>
              <a:t>Turbulent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D0574D-CDFF-8BCA-DEC5-1313185F073A}"/>
              </a:ext>
            </a:extLst>
          </p:cNvPr>
          <p:cNvCxnSpPr/>
          <p:nvPr/>
        </p:nvCxnSpPr>
        <p:spPr>
          <a:xfrm rot="5400000">
            <a:off x="10551282" y="5176369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8C9B38-B7EC-9B22-6F70-7C2F267855A6}"/>
              </a:ext>
            </a:extLst>
          </p:cNvPr>
          <p:cNvCxnSpPr/>
          <p:nvPr/>
        </p:nvCxnSpPr>
        <p:spPr>
          <a:xfrm rot="5400000">
            <a:off x="10551282" y="5917492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9008F5-93C6-694F-ECEE-8347C12127E9}"/>
              </a:ext>
            </a:extLst>
          </p:cNvPr>
          <p:cNvCxnSpPr/>
          <p:nvPr/>
        </p:nvCxnSpPr>
        <p:spPr>
          <a:xfrm>
            <a:off x="999791" y="6093912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6F8B88-2D76-21D9-5649-5D196DE15057}"/>
              </a:ext>
            </a:extLst>
          </p:cNvPr>
          <p:cNvCxnSpPr>
            <a:cxnSpLocks/>
          </p:cNvCxnSpPr>
          <p:nvPr/>
        </p:nvCxnSpPr>
        <p:spPr>
          <a:xfrm>
            <a:off x="1002605" y="6190989"/>
            <a:ext cx="54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43F3BD-7167-ECBD-A90F-B259FED0DB56}"/>
              </a:ext>
            </a:extLst>
          </p:cNvPr>
          <p:cNvCxnSpPr>
            <a:cxnSpLocks/>
          </p:cNvCxnSpPr>
          <p:nvPr/>
        </p:nvCxnSpPr>
        <p:spPr>
          <a:xfrm>
            <a:off x="1000453" y="6288066"/>
            <a:ext cx="65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951270-77BE-F92B-C358-9508A5C49A0B}"/>
              </a:ext>
            </a:extLst>
          </p:cNvPr>
          <p:cNvCxnSpPr>
            <a:cxnSpLocks/>
          </p:cNvCxnSpPr>
          <p:nvPr/>
        </p:nvCxnSpPr>
        <p:spPr>
          <a:xfrm>
            <a:off x="1000453" y="6385143"/>
            <a:ext cx="748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C541C5-AA92-7782-8C20-27FF739E331C}"/>
              </a:ext>
            </a:extLst>
          </p:cNvPr>
          <p:cNvCxnSpPr>
            <a:cxnSpLocks/>
          </p:cNvCxnSpPr>
          <p:nvPr/>
        </p:nvCxnSpPr>
        <p:spPr>
          <a:xfrm>
            <a:off x="999791" y="6482220"/>
            <a:ext cx="65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376120C-63D6-87F1-FB88-7DED277FA0CD}"/>
              </a:ext>
            </a:extLst>
          </p:cNvPr>
          <p:cNvCxnSpPr>
            <a:cxnSpLocks/>
          </p:cNvCxnSpPr>
          <p:nvPr/>
        </p:nvCxnSpPr>
        <p:spPr>
          <a:xfrm>
            <a:off x="999129" y="6579297"/>
            <a:ext cx="549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D22094-984D-1905-9DB3-8DA90773C1F8}"/>
              </a:ext>
            </a:extLst>
          </p:cNvPr>
          <p:cNvCxnSpPr/>
          <p:nvPr/>
        </p:nvCxnSpPr>
        <p:spPr>
          <a:xfrm>
            <a:off x="998467" y="6676373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A666781-FC6C-C9AE-81AD-863582D00DEE}"/>
              </a:ext>
            </a:extLst>
          </p:cNvPr>
          <p:cNvGrpSpPr/>
          <p:nvPr/>
        </p:nvGrpSpPr>
        <p:grpSpPr>
          <a:xfrm rot="16200000" flipV="1">
            <a:off x="10321291" y="5941572"/>
            <a:ext cx="192871" cy="888420"/>
            <a:chOff x="7837720" y="6384690"/>
            <a:chExt cx="409004" cy="1883983"/>
          </a:xfrm>
        </p:grpSpPr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F833819-876E-4297-F2F5-78786CBC7CD7}"/>
                </a:ext>
              </a:extLst>
            </p:cNvPr>
            <p:cNvSpPr/>
            <p:nvPr/>
          </p:nvSpPr>
          <p:spPr>
            <a:xfrm>
              <a:off x="7837720" y="6384690"/>
              <a:ext cx="409004" cy="40900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B3BACE0-B889-E319-8CF5-4D7B55CCD8C9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rot="16200000" flipH="1" flipV="1">
              <a:off x="7406982" y="7428932"/>
              <a:ext cx="1679481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AA75FD-8D9D-AAC5-0A1A-92D5951D3993}"/>
              </a:ext>
            </a:extLst>
          </p:cNvPr>
          <p:cNvGrpSpPr/>
          <p:nvPr/>
        </p:nvGrpSpPr>
        <p:grpSpPr>
          <a:xfrm rot="5400000">
            <a:off x="10259060" y="5873355"/>
            <a:ext cx="416199" cy="987280"/>
            <a:chOff x="7697244" y="6244225"/>
            <a:chExt cx="549462" cy="1303397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8FFEE24E-AFCD-3478-B114-FE55E3083621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ED21E4-3950-9525-FC38-940E62F56C4A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rot="16200000" flipH="1">
              <a:off x="7732373" y="7033290"/>
              <a:ext cx="10286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>
            <a:extLst>
              <a:ext uri="{FF2B5EF4-FFF2-40B4-BE49-F238E27FC236}">
                <a16:creationId xmlns:a16="http://schemas.microsoft.com/office/drawing/2014/main" id="{6729C4BE-0285-6928-CEAA-1F47810BBF60}"/>
              </a:ext>
            </a:extLst>
          </p:cNvPr>
          <p:cNvSpPr/>
          <p:nvPr/>
        </p:nvSpPr>
        <p:spPr>
          <a:xfrm rot="16200000" flipV="1">
            <a:off x="10235390" y="6090112"/>
            <a:ext cx="246635" cy="246636"/>
          </a:xfrm>
          <a:prstGeom prst="arc">
            <a:avLst>
              <a:gd name="adj1" fmla="val 1736406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FBD959DD-3EA9-5EB9-99FC-34237E98DA5C}"/>
              </a:ext>
            </a:extLst>
          </p:cNvPr>
          <p:cNvSpPr/>
          <p:nvPr/>
        </p:nvSpPr>
        <p:spPr>
          <a:xfrm rot="5400000">
            <a:off x="10125917" y="6430055"/>
            <a:ext cx="246635" cy="246635"/>
          </a:xfrm>
          <a:prstGeom prst="arc">
            <a:avLst>
              <a:gd name="adj1" fmla="val 7044966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49CD38-ADFC-48A6-24A3-1481D72F832F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9973517" y="6676691"/>
            <a:ext cx="27571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92B6665-0DC8-8793-DCAE-A79FAD71274E}"/>
              </a:ext>
            </a:extLst>
          </p:cNvPr>
          <p:cNvGrpSpPr/>
          <p:nvPr/>
        </p:nvGrpSpPr>
        <p:grpSpPr>
          <a:xfrm rot="16200000" flipV="1">
            <a:off x="10194427" y="6253665"/>
            <a:ext cx="140864" cy="582684"/>
            <a:chOff x="8060740" y="6607727"/>
            <a:chExt cx="185967" cy="769251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B0196F3-2EE2-6070-4578-C26DE520B98A}"/>
                </a:ext>
              </a:extLst>
            </p:cNvPr>
            <p:cNvSpPr/>
            <p:nvPr/>
          </p:nvSpPr>
          <p:spPr>
            <a:xfrm>
              <a:off x="8060740" y="6607727"/>
              <a:ext cx="185961" cy="185961"/>
            </a:xfrm>
            <a:prstGeom prst="arc">
              <a:avLst>
                <a:gd name="adj1" fmla="val 1049802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A5705E-5AFC-552E-08F4-81AC888EC6C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7908569" y="7038840"/>
              <a:ext cx="676269" cy="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98D5D0-3F16-7222-CE52-E6034D547E14}"/>
              </a:ext>
            </a:extLst>
          </p:cNvPr>
          <p:cNvGrpSpPr/>
          <p:nvPr/>
        </p:nvGrpSpPr>
        <p:grpSpPr>
          <a:xfrm rot="5400000">
            <a:off x="10364925" y="5651886"/>
            <a:ext cx="346597" cy="1129413"/>
            <a:chOff x="7697244" y="6244225"/>
            <a:chExt cx="549463" cy="1790471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834C5E28-5B8D-9199-832A-AC8AFC3A08EE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13246524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68AD54-57E6-150A-556C-7DA4D4CDD49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7488836" y="7276825"/>
              <a:ext cx="1515740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C18516-9DAC-E5F0-1376-43F37E61DE50}"/>
              </a:ext>
            </a:extLst>
          </p:cNvPr>
          <p:cNvGrpSpPr/>
          <p:nvPr/>
        </p:nvGrpSpPr>
        <p:grpSpPr>
          <a:xfrm rot="16200000" flipV="1">
            <a:off x="10265229" y="5895140"/>
            <a:ext cx="163987" cy="747278"/>
            <a:chOff x="8082719" y="6629700"/>
            <a:chExt cx="163987" cy="747278"/>
          </a:xfrm>
        </p:grpSpPr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701B9CE-E5C5-D792-22B2-4C5944616AE0}"/>
                </a:ext>
              </a:extLst>
            </p:cNvPr>
            <p:cNvSpPr/>
            <p:nvPr/>
          </p:nvSpPr>
          <p:spPr>
            <a:xfrm>
              <a:off x="8082719" y="6629700"/>
              <a:ext cx="163987" cy="163987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EC2C60-5E04-1EBB-DCE6-4E0318126CE9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rot="16200000" flipH="1" flipV="1">
              <a:off x="7914064" y="7044336"/>
              <a:ext cx="6652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3075FA-3526-2E3F-0210-FC2FE0A960C0}"/>
              </a:ext>
            </a:extLst>
          </p:cNvPr>
          <p:cNvCxnSpPr>
            <a:stCxn id="148" idx="2"/>
          </p:cNvCxnSpPr>
          <p:nvPr/>
        </p:nvCxnSpPr>
        <p:spPr>
          <a:xfrm flipH="1" flipV="1">
            <a:off x="9971337" y="6085801"/>
            <a:ext cx="387371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Arc 178">
            <a:extLst>
              <a:ext uri="{FF2B5EF4-FFF2-40B4-BE49-F238E27FC236}">
                <a16:creationId xmlns:a16="http://schemas.microsoft.com/office/drawing/2014/main" id="{334FF04A-D9B4-2CEC-8417-5FC6C8E0E6B2}"/>
              </a:ext>
            </a:extLst>
          </p:cNvPr>
          <p:cNvSpPr/>
          <p:nvPr/>
        </p:nvSpPr>
        <p:spPr>
          <a:xfrm rot="16200000" flipH="1">
            <a:off x="10954939" y="6513082"/>
            <a:ext cx="151267" cy="151267"/>
          </a:xfrm>
          <a:prstGeom prst="arc">
            <a:avLst>
              <a:gd name="adj1" fmla="val 266290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BB31D4-F6B3-AAD4-81A4-23CF813B76F1}"/>
              </a:ext>
            </a:extLst>
          </p:cNvPr>
          <p:cNvSpPr txBox="1"/>
          <p:nvPr/>
        </p:nvSpPr>
        <p:spPr>
          <a:xfrm>
            <a:off x="4695195" y="3751133"/>
            <a:ext cx="12209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Laminar to Turbulent Transition</a:t>
            </a:r>
          </a:p>
        </p:txBody>
      </p:sp>
    </p:spTree>
    <p:extLst>
      <p:ext uri="{BB962C8B-B14F-4D97-AF65-F5344CB8AC3E}">
        <p14:creationId xmlns:p14="http://schemas.microsoft.com/office/powerpoint/2010/main" val="15111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18E2035D-A279-00FD-5449-55FD3EB48C26}"/>
              </a:ext>
            </a:extLst>
          </p:cNvPr>
          <p:cNvSpPr/>
          <p:nvPr/>
        </p:nvSpPr>
        <p:spPr>
          <a:xfrm>
            <a:off x="1074420" y="5594821"/>
            <a:ext cx="5927215" cy="6562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DDCA2-C6C9-41C5-A84E-D7901AD70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6845"/>
              </p:ext>
            </p:extLst>
          </p:nvPr>
        </p:nvGraphicFramePr>
        <p:xfrm>
          <a:off x="617220" y="0"/>
          <a:ext cx="11574780" cy="435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B80D62-AB8B-9946-A74A-1F3BEFFD68ED}"/>
              </a:ext>
            </a:extLst>
          </p:cNvPr>
          <p:cNvGrpSpPr/>
          <p:nvPr/>
        </p:nvGrpSpPr>
        <p:grpSpPr>
          <a:xfrm>
            <a:off x="5759887" y="5189791"/>
            <a:ext cx="672225" cy="1491557"/>
            <a:chOff x="9977344" y="4723189"/>
            <a:chExt cx="753650" cy="1672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4FDC6-9A60-0592-B413-A2E3A7CDF2E1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86B283A8-AA42-224B-F3A4-F3FF94DE57BF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4893C718-84F2-382A-58E2-5818D56FEB26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715F81-A734-7240-5E31-1849015BEF68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0850D-998A-9315-72B1-539FE0662EC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60A9A8-8055-6834-BF6C-1D89518E14FD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22884A-D91B-370F-C541-49A073C4496C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7A136-503A-BBE6-6629-69DA2B81D82D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4CD36-1A70-7C95-9A57-9C3590756286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E2A899-0902-D202-06CB-9ECC15DDDFBE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71BDE-86F3-ECED-3A47-CCA9502B6A7C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414290-0754-BE84-553F-B86AF0D71102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24E6C-B154-6B4A-C765-254017120A74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E45F8C-4FDB-0322-AB38-443228D93F37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44282F-4E09-A1EA-3F11-6700250CC47E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10014B-690F-0828-EE75-1ACD55AB52C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5BACB4-2036-F188-C49A-012E52E56F86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831785-07D4-08D5-4563-3AC04C4B9E6D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6E7BD9-D964-8A40-BB04-B51C18D557CE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C3FE88-A999-C6DB-E694-8F544927AC9F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11FCCE-1F14-31A0-74E2-B00D12ADCD93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A18175-95E2-D39C-AAF8-8A4343C0154B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2D6B43-FACA-D393-8290-CCB604A7D280}"/>
              </a:ext>
            </a:extLst>
          </p:cNvPr>
          <p:cNvGrpSpPr/>
          <p:nvPr/>
        </p:nvGrpSpPr>
        <p:grpSpPr>
          <a:xfrm>
            <a:off x="1673188" y="5189791"/>
            <a:ext cx="664053" cy="1491556"/>
            <a:chOff x="1637198" y="4723192"/>
            <a:chExt cx="744488" cy="16722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7544F-ED5D-FE7E-D9CD-82B0A006109E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A7B243-3386-DF44-0E31-B91033090FA4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90A20E-E853-9E7D-0888-29A320790335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3313E2-9232-294A-EDB3-65799DE7E877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B27690-77AA-803F-AC7F-6225752A4C6A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01EAD2-A9BE-4AF4-A3AC-2A056505B4C1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94BEBE-9F56-1E0F-7AE7-1F25F3F01D56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D7F96-6143-A66A-FA3D-1C1DC3327FFD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4B34E2-33D7-4DE8-348C-AFBBC8EF45AF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BA22B1-C538-FDE1-8E43-3CD724522BC0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B4FAC6-627A-F905-33CF-D1C3B3F108A6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A698F-E076-C452-0ADB-1066643078C1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5E2537-9B78-0260-D6CF-123887332F2B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524047-C36F-D7AE-A1E7-4FA3F443CD2F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0241C2-AF3D-D304-534F-394ACF54782F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54D4CA-55B5-2593-0B99-C34DF5E2197D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58FE21-EC9A-8B50-FBEA-B85B4F2984B1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BCFC952-46D6-75C8-14B6-06E71268845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0F195E-C7F0-9F92-0630-752DB5DA9BD0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59AE8-CC28-B5BA-517F-121ADC667F7E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3DE679-4127-102C-91C5-9B3AC18D5382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0991263-AB31-9308-3472-0AC4E9765B04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0F8325-3C22-918F-89A0-98F8CDA21104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68C159-0D08-441B-FD91-80049A8D20FB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938AB3-EEA6-75BB-007E-84863BEA4BA9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D5D1DC-1A40-E05E-CABF-1019DEEA8FC6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8D190E-675C-5DED-BE9D-025B7AE0A74B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31A567-97FF-B809-1F92-C7B8AFAAC56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598DE1-B38F-079A-AA14-D14498C82C77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847D01-8C56-741E-F150-570AB03DCB5D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04ACF8-FCFF-C996-AAD8-88254FB8DD6F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9913A14-CED7-7ACB-9AF7-5C4C6ACAD069}"/>
              </a:ext>
            </a:extLst>
          </p:cNvPr>
          <p:cNvGrpSpPr/>
          <p:nvPr/>
        </p:nvGrpSpPr>
        <p:grpSpPr>
          <a:xfrm>
            <a:off x="3298752" y="5189791"/>
            <a:ext cx="1636860" cy="1491557"/>
            <a:chOff x="5222006" y="5189791"/>
            <a:chExt cx="1636860" cy="149155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A36DDE-0541-0887-6941-4BFEBDB0741D}"/>
                </a:ext>
              </a:extLst>
            </p:cNvPr>
            <p:cNvGrpSpPr/>
            <p:nvPr/>
          </p:nvGrpSpPr>
          <p:grpSpPr>
            <a:xfrm>
              <a:off x="6196660" y="5189791"/>
              <a:ext cx="662206" cy="1491557"/>
              <a:chOff x="7779582" y="4723191"/>
              <a:chExt cx="742417" cy="16722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6202CC-E147-A01F-4B64-8F422D43C744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A875B17-C6A0-9795-B972-059BC1F21141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99BEE02-C1C0-E36F-CFD3-060C7A0B8C77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C969FFD-0415-D989-39C7-7CBB90783D8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4A624C31-948A-DA37-3B20-EA95DFDFCC7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0AFA22D3-3DAC-DBCD-34E1-43B92D5911E0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-form: Shape 67">
                <a:extLst>
                  <a:ext uri="{FF2B5EF4-FFF2-40B4-BE49-F238E27FC236}">
                    <a16:creationId xmlns:a16="http://schemas.microsoft.com/office/drawing/2014/main" id="{DBE38CCF-C1DD-8C6C-0EB3-AC00240017EF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-form: Shape 68">
                <a:extLst>
                  <a:ext uri="{FF2B5EF4-FFF2-40B4-BE49-F238E27FC236}">
                    <a16:creationId xmlns:a16="http://schemas.microsoft.com/office/drawing/2014/main" id="{34FD15A7-EC73-77EA-1F44-CF155A9AE0A7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Free-form: Shape 69">
                <a:extLst>
                  <a:ext uri="{FF2B5EF4-FFF2-40B4-BE49-F238E27FC236}">
                    <a16:creationId xmlns:a16="http://schemas.microsoft.com/office/drawing/2014/main" id="{92DC1597-B77A-AAA4-2653-5C7D5E5E14FA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Free-form: Shape 70">
                <a:extLst>
                  <a:ext uri="{FF2B5EF4-FFF2-40B4-BE49-F238E27FC236}">
                    <a16:creationId xmlns:a16="http://schemas.microsoft.com/office/drawing/2014/main" id="{8240DE82-DA80-C1BF-F2CA-F7DC9E99C615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A06AD59-8715-17F5-3687-CD093CE1EC78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651576-AA1A-97EF-0036-E29F5A53538E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D7D276-831A-8A13-2FA2-38B374064F45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F0DCDE9-6FB7-FF7F-AB4A-CA71617F22F8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8D0FFD4-787E-FCE2-36AA-F3FC5423497C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7B3317-222F-2A2E-ABEA-F63498A96206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3DCDC2-1AC2-0384-1E54-169EFE053946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FC96B-7F1F-C0D9-DE5F-79DCE7A97EC2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1B89CD-68AD-46CD-D1A1-06B938273D6B}"/>
                </a:ext>
              </a:extLst>
            </p:cNvPr>
            <p:cNvGrpSpPr/>
            <p:nvPr/>
          </p:nvGrpSpPr>
          <p:grpSpPr>
            <a:xfrm>
              <a:off x="5222006" y="5189791"/>
              <a:ext cx="662397" cy="1491557"/>
              <a:chOff x="5316584" y="4723191"/>
              <a:chExt cx="742632" cy="167222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6F478F-11C7-B3D4-4002-04AEBBE09056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D17AEBC-B9DC-349F-42A2-7652F101AC5C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92D5907-F45C-5C46-9018-F8B71A1BB9F7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5022924-3D0F-3091-20C5-94812D893289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A91BAA2-B314-5EBC-9975-11B02F830A0A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9A27872-EB70-8AAD-A07A-D9213366346A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79098A-8849-0D80-6497-E0BA3F4E2EA7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F2E9F3C-A08E-DDB0-1BA7-6CF17506F57B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B896CEC-CF63-0351-CA4F-622794942FAC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50808C4-4B3D-5190-37C7-7AFF6589B89B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081FD24-77C1-ED96-41C2-14944FC3B467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66705B-4FAD-810D-C131-6B9B1F30058C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2D45073-A9EB-2849-ABD4-23673630AC26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DCD6618-B325-8A92-0184-C0AF28C46238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21709B4-E9C2-836C-0949-971CF621A033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2817A5-4475-3A04-3FDA-C8B9EC7FBC00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1EA89E6-E10C-7207-505D-5BEDA76FF75C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0" name="Free-form: Shape 99">
                <a:extLst>
                  <a:ext uri="{FF2B5EF4-FFF2-40B4-BE49-F238E27FC236}">
                    <a16:creationId xmlns:a16="http://schemas.microsoft.com/office/drawing/2014/main" id="{636AFCDE-86F4-5B7C-D61B-9726D646ADD9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-form: Shape 100">
                <a:extLst>
                  <a:ext uri="{FF2B5EF4-FFF2-40B4-BE49-F238E27FC236}">
                    <a16:creationId xmlns:a16="http://schemas.microsoft.com/office/drawing/2014/main" id="{EBDCB223-4238-DE3A-C485-4857D188FA44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24C323-4F1C-4EFE-4D4D-D8FE5E670544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6D2B2E7-8959-5562-67DB-924C9E95C706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E569E9D-61AF-345B-D5C2-4B7672F13D0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3048562-6EE6-6128-D7A2-8B3BD12C5312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991E61-6895-BD7F-900D-F65086788C93}"/>
              </a:ext>
            </a:extLst>
          </p:cNvPr>
          <p:cNvGrpSpPr/>
          <p:nvPr/>
        </p:nvGrpSpPr>
        <p:grpSpPr>
          <a:xfrm>
            <a:off x="1164189" y="4632960"/>
            <a:ext cx="5609992" cy="438407"/>
            <a:chOff x="1164188" y="4632960"/>
            <a:chExt cx="9098281" cy="4384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7CEE6F-1C47-56B8-0B20-EEC772FD8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4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BEFDE3-D988-BD99-3480-34ACD283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45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9E2FEC-DB63-D9F8-44A4-994E3E53E6B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14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6914C6-983A-8225-A5EF-FB1CB8A0BC85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8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7115926-3C8F-10B4-171F-3F9029E4A9E1}"/>
                </a:ext>
              </a:extLst>
            </p:cNvPr>
            <p:cNvSpPr/>
            <p:nvPr/>
          </p:nvSpPr>
          <p:spPr>
            <a:xfrm>
              <a:off x="1164188" y="4716779"/>
              <a:ext cx="2727950" cy="3532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BUBBLE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D0CC9B-B701-2913-EA39-1B1B456EF4B0}"/>
                </a:ext>
              </a:extLst>
            </p:cNvPr>
            <p:cNvSpPr/>
            <p:nvPr/>
          </p:nvSpPr>
          <p:spPr>
            <a:xfrm>
              <a:off x="3892146" y="4716780"/>
              <a:ext cx="4122409" cy="353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SLUG / CHURN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0936AF-F747-93A7-3142-5D76EF178EE7}"/>
                </a:ext>
              </a:extLst>
            </p:cNvPr>
            <p:cNvSpPr/>
            <p:nvPr/>
          </p:nvSpPr>
          <p:spPr>
            <a:xfrm>
              <a:off x="8014555" y="4716780"/>
              <a:ext cx="2247914" cy="351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ANNULAR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35B3D22-B58B-D2DE-E455-86C8985EFB39}"/>
              </a:ext>
            </a:extLst>
          </p:cNvPr>
          <p:cNvSpPr txBox="1"/>
          <p:nvPr/>
        </p:nvSpPr>
        <p:spPr>
          <a:xfrm rot="16200000">
            <a:off x="-632121" y="2038394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Fractional Flow (</a:t>
            </a:r>
            <a:r>
              <a:rPr lang="en-AU" sz="1400" dirty="0" err="1"/>
              <a:t>f</a:t>
            </a:r>
            <a:r>
              <a:rPr lang="en-AU" sz="1400" baseline="-25000" dirty="0" err="1"/>
              <a:t>g</a:t>
            </a:r>
            <a:r>
              <a:rPr lang="en-AU" sz="14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175FDC-C632-43FF-5822-2DDB567C186F}"/>
              </a:ext>
            </a:extLst>
          </p:cNvPr>
          <p:cNvSpPr txBox="1"/>
          <p:nvPr/>
        </p:nvSpPr>
        <p:spPr>
          <a:xfrm>
            <a:off x="2466666" y="4230000"/>
            <a:ext cx="262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Void Fraction (&lt;S</a:t>
            </a:r>
            <a:r>
              <a:rPr lang="en-AU" sz="1400" baseline="-25000" dirty="0"/>
              <a:t>g</a:t>
            </a:r>
            <a:r>
              <a:rPr lang="en-AU" sz="1400" dirty="0"/>
              <a:t>&gt; = 1 - H</a:t>
            </a:r>
            <a:r>
              <a:rPr lang="en-AU" sz="1400" baseline="-25000" dirty="0"/>
              <a:t>L</a:t>
            </a:r>
            <a:r>
              <a:rPr lang="en-AU" sz="1400" dirty="0"/>
              <a:t>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BD96510-646F-A6B4-CA08-895EE028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5" y="508020"/>
            <a:ext cx="5080245" cy="4030208"/>
          </a:xfrm>
          <a:prstGeom prst="rect">
            <a:avLst/>
          </a:prstGeom>
          <a:ln>
            <a:noFill/>
          </a:ln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E2A5F59A-7C93-3CF4-5DC9-A0849536D0A8}"/>
              </a:ext>
            </a:extLst>
          </p:cNvPr>
          <p:cNvSpPr txBox="1"/>
          <p:nvPr/>
        </p:nvSpPr>
        <p:spPr>
          <a:xfrm>
            <a:off x="7183834" y="69344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Fractional Flow versus Measurements (</a:t>
            </a:r>
            <a:r>
              <a:rPr lang="en-AU" b="1" dirty="0" err="1"/>
              <a:t>Nagoo</a:t>
            </a:r>
            <a:r>
              <a:rPr lang="en-AU" b="1" dirty="0"/>
              <a:t>)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F9B32CA-8C96-7066-A348-3373F332A7D4}"/>
              </a:ext>
            </a:extLst>
          </p:cNvPr>
          <p:cNvSpPr/>
          <p:nvPr/>
        </p:nvSpPr>
        <p:spPr>
          <a:xfrm>
            <a:off x="7559040" y="4716779"/>
            <a:ext cx="4343400" cy="1949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Fractional flow curve from analytical slip model versus measured data points across range of flow patterns exhibits good match. </a:t>
            </a:r>
            <a:r>
              <a:rPr lang="en-AU" b="1" u="sng" dirty="0"/>
              <a:t>Shape of classical approach fractional flow curve is incorrect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E54CF-7384-4C98-DC90-CEC3BA19A718}"/>
              </a:ext>
            </a:extLst>
          </p:cNvPr>
          <p:cNvGrpSpPr/>
          <p:nvPr/>
        </p:nvGrpSpPr>
        <p:grpSpPr>
          <a:xfrm>
            <a:off x="1559490" y="903584"/>
            <a:ext cx="9073022" cy="5511316"/>
            <a:chOff x="1559490" y="1238864"/>
            <a:chExt cx="9073022" cy="55113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412C7A-CBD2-54F9-2E5A-7DCB5FB14253}"/>
                </a:ext>
              </a:extLst>
            </p:cNvPr>
            <p:cNvGrpSpPr/>
            <p:nvPr/>
          </p:nvGrpSpPr>
          <p:grpSpPr>
            <a:xfrm>
              <a:off x="1559490" y="1832740"/>
              <a:ext cx="3269294" cy="4415425"/>
              <a:chOff x="1559490" y="1972849"/>
              <a:chExt cx="3269294" cy="44154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367C45-4964-707F-DDFD-E11F1D787B7F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CEBEAB-F6ED-95C4-1310-F7075614F48D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190934-538C-00BB-06F8-52164C3596FD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766597-1E57-710A-7858-DFDE16C42081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37A50B-3E49-DCBC-6524-4D022DB11184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7FEA4-1AEB-7506-61B4-20C0B3DD8250}"/>
                </a:ext>
              </a:extLst>
            </p:cNvPr>
            <p:cNvGrpSpPr/>
            <p:nvPr/>
          </p:nvGrpSpPr>
          <p:grpSpPr>
            <a:xfrm rot="10800000">
              <a:off x="7363218" y="1832740"/>
              <a:ext cx="3269294" cy="4415425"/>
              <a:chOff x="1559490" y="1972849"/>
              <a:chExt cx="3269294" cy="44154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985E56-6DCC-34A2-9636-DB8C115C8D6A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907A49-AD32-D409-23A5-7FA21FE3E450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39273D-D81E-FF47-F6B6-DEC120D91F0F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E157D30-E2FA-9DAA-96D6-DA6376D668A8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86B42-BF6B-FEC6-EE72-6ABCFC64F807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8B81A5-EC6A-2CCA-3B39-2128039ADEB3}"/>
                </a:ext>
              </a:extLst>
            </p:cNvPr>
            <p:cNvGrpSpPr/>
            <p:nvPr/>
          </p:nvGrpSpPr>
          <p:grpSpPr>
            <a:xfrm>
              <a:off x="4828784" y="1515649"/>
              <a:ext cx="2534427" cy="634180"/>
              <a:chOff x="4828784" y="1655758"/>
              <a:chExt cx="2534427" cy="634180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5769B8B-1810-170E-889E-565F5CFADC5F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F7AADA1-46CE-C467-7C08-8FF580757775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891036-1FD7-DC7C-8730-33221C468AD5}"/>
                </a:ext>
              </a:extLst>
            </p:cNvPr>
            <p:cNvGrpSpPr/>
            <p:nvPr/>
          </p:nvGrpSpPr>
          <p:grpSpPr>
            <a:xfrm>
              <a:off x="4734835" y="1437968"/>
              <a:ext cx="2722330" cy="789542"/>
              <a:chOff x="4828784" y="1655758"/>
              <a:chExt cx="2534427" cy="63418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2C336DC-088D-7954-E003-F403EACBB4F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EA6508C-06BE-8FD9-6A76-10C7080A1B10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EC01C7-48DC-F00E-8ECD-E9104D618A84}"/>
                </a:ext>
              </a:extLst>
            </p:cNvPr>
            <p:cNvGrpSpPr/>
            <p:nvPr/>
          </p:nvGrpSpPr>
          <p:grpSpPr>
            <a:xfrm>
              <a:off x="4828784" y="5931075"/>
              <a:ext cx="2534427" cy="634180"/>
              <a:chOff x="4828784" y="1655758"/>
              <a:chExt cx="2534427" cy="63418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3729B984-6C2E-5334-0606-CAC1FA91A97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CC68047-8F18-FE63-FAF3-2D30A2445762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C57BBD-FB1D-E14A-B234-C00087BA30CC}"/>
                </a:ext>
              </a:extLst>
            </p:cNvPr>
            <p:cNvGrpSpPr/>
            <p:nvPr/>
          </p:nvGrpSpPr>
          <p:grpSpPr>
            <a:xfrm>
              <a:off x="3928942" y="1238864"/>
              <a:ext cx="4334112" cy="1195121"/>
              <a:chOff x="4828784" y="1655758"/>
              <a:chExt cx="2534427" cy="634180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B21E6576-463A-FB1B-A596-5F886BCA745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BA0132E-D4C8-5B00-EC8E-9077AA2DC327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D1A0A0-B2F6-3A32-4AB8-F4DFF57B8DE1}"/>
                </a:ext>
              </a:extLst>
            </p:cNvPr>
            <p:cNvGrpSpPr/>
            <p:nvPr/>
          </p:nvGrpSpPr>
          <p:grpSpPr>
            <a:xfrm>
              <a:off x="4089754" y="1330724"/>
              <a:ext cx="4012488" cy="1004030"/>
              <a:chOff x="4828784" y="1655758"/>
              <a:chExt cx="2534427" cy="63418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9B8E3D0D-8C15-6CC0-FE20-A80C23C4F13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6FB5F9D-B920-F0AD-562D-CA0EDDBF0426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601F4DA-8979-04F8-35AA-373053DB6520}"/>
                </a:ext>
              </a:extLst>
            </p:cNvPr>
            <p:cNvSpPr/>
            <p:nvPr/>
          </p:nvSpPr>
          <p:spPr>
            <a:xfrm>
              <a:off x="4089754" y="5746150"/>
              <a:ext cx="4012482" cy="1004030"/>
            </a:xfrm>
            <a:prstGeom prst="arc">
              <a:avLst>
                <a:gd name="adj1" fmla="val 20678674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4B8DCEA-F269-1764-CA49-1C3CE0E6E73E}"/>
                </a:ext>
              </a:extLst>
            </p:cNvPr>
            <p:cNvSpPr/>
            <p:nvPr/>
          </p:nvSpPr>
          <p:spPr>
            <a:xfrm flipH="1">
              <a:off x="4089760" y="5746150"/>
              <a:ext cx="4012482" cy="1004030"/>
            </a:xfrm>
            <a:prstGeom prst="arc">
              <a:avLst>
                <a:gd name="adj1" fmla="val 20693115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0EC7CD-2E87-FD5B-145B-009B6687FFF4}"/>
              </a:ext>
            </a:extLst>
          </p:cNvPr>
          <p:cNvCxnSpPr/>
          <p:nvPr/>
        </p:nvCxnSpPr>
        <p:spPr>
          <a:xfrm>
            <a:off x="11149782" y="1497459"/>
            <a:ext cx="0" cy="441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4C8E0A-8245-9266-30EF-2195E9FF2A10}"/>
              </a:ext>
            </a:extLst>
          </p:cNvPr>
          <p:cNvCxnSpPr/>
          <p:nvPr/>
        </p:nvCxnSpPr>
        <p:spPr>
          <a:xfrm>
            <a:off x="10751575" y="1497459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DACF42-B4C7-49CE-D208-2C91B37AD47A}"/>
              </a:ext>
            </a:extLst>
          </p:cNvPr>
          <p:cNvCxnSpPr/>
          <p:nvPr/>
        </p:nvCxnSpPr>
        <p:spPr>
          <a:xfrm>
            <a:off x="10751575" y="5912885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C826BE-FF74-1A55-20E7-A44E33CA1A99}"/>
              </a:ext>
            </a:extLst>
          </p:cNvPr>
          <p:cNvSpPr txBox="1"/>
          <p:nvPr/>
        </p:nvSpPr>
        <p:spPr>
          <a:xfrm>
            <a:off x="11237127" y="35205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EA6469-D6A4-3ED2-1A99-5319B8390A2B}"/>
              </a:ext>
            </a:extLst>
          </p:cNvPr>
          <p:cNvCxnSpPr>
            <a:cxnSpLocks/>
          </p:cNvCxnSpPr>
          <p:nvPr/>
        </p:nvCxnSpPr>
        <p:spPr>
          <a:xfrm>
            <a:off x="6096000" y="670560"/>
            <a:ext cx="0" cy="5362546"/>
          </a:xfrm>
          <a:prstGeom prst="line">
            <a:avLst/>
          </a:prstGeom>
          <a:ln>
            <a:solidFill>
              <a:srgbClr val="00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6E1B6B-58F6-11AA-951D-6BABA730DA95}"/>
              </a:ext>
            </a:extLst>
          </p:cNvPr>
          <p:cNvSpPr/>
          <p:nvPr/>
        </p:nvSpPr>
        <p:spPr>
          <a:xfrm>
            <a:off x="6445045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f</a:t>
            </a:r>
            <a:endParaRPr lang="en-AU" sz="2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DE9995-75E3-C6F8-CFB1-435040CF38E8}"/>
              </a:ext>
            </a:extLst>
          </p:cNvPr>
          <p:cNvSpPr/>
          <p:nvPr/>
        </p:nvSpPr>
        <p:spPr>
          <a:xfrm>
            <a:off x="1909222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e</a:t>
            </a:r>
            <a:endParaRPr lang="en-AU" sz="24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7252A4-E66F-4492-F9BE-01D0F3E381DC}"/>
              </a:ext>
            </a:extLst>
          </p:cNvPr>
          <p:cNvSpPr/>
          <p:nvPr/>
        </p:nvSpPr>
        <p:spPr>
          <a:xfrm flipH="1">
            <a:off x="2686272" y="4650957"/>
            <a:ext cx="3671428" cy="477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750943-4C0F-027B-9C51-2F7B383D4D1F}"/>
              </a:ext>
            </a:extLst>
          </p:cNvPr>
          <p:cNvSpPr txBox="1"/>
          <p:nvPr/>
        </p:nvSpPr>
        <p:spPr>
          <a:xfrm>
            <a:off x="4221985" y="442942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F09CE3-9338-6C86-BF90-0149667D4E5C}"/>
              </a:ext>
            </a:extLst>
          </p:cNvPr>
          <p:cNvCxnSpPr/>
          <p:nvPr/>
        </p:nvCxnSpPr>
        <p:spPr>
          <a:xfrm>
            <a:off x="6096000" y="2014726"/>
            <a:ext cx="12672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2377B8-F07C-D459-9C71-A8DBDB5DC9C6}"/>
              </a:ext>
            </a:extLst>
          </p:cNvPr>
          <p:cNvCxnSpPr>
            <a:cxnSpLocks/>
          </p:cNvCxnSpPr>
          <p:nvPr/>
        </p:nvCxnSpPr>
        <p:spPr>
          <a:xfrm>
            <a:off x="6096000" y="2544619"/>
            <a:ext cx="13611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E87F8E-8D00-02A0-9320-762336344D43}"/>
              </a:ext>
            </a:extLst>
          </p:cNvPr>
          <p:cNvCxnSpPr>
            <a:cxnSpLocks/>
          </p:cNvCxnSpPr>
          <p:nvPr/>
        </p:nvCxnSpPr>
        <p:spPr>
          <a:xfrm>
            <a:off x="6096000" y="3074512"/>
            <a:ext cx="20062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22B9A1-D46C-2B4E-D8C9-65885AABCC24}"/>
              </a:ext>
            </a:extLst>
          </p:cNvPr>
          <p:cNvCxnSpPr>
            <a:cxnSpLocks/>
          </p:cNvCxnSpPr>
          <p:nvPr/>
        </p:nvCxnSpPr>
        <p:spPr>
          <a:xfrm>
            <a:off x="6096000" y="3604405"/>
            <a:ext cx="216704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D3DB48-18E7-0C81-7846-1BFE8EB3269F}"/>
              </a:ext>
            </a:extLst>
          </p:cNvPr>
          <p:cNvCxnSpPr>
            <a:cxnSpLocks/>
          </p:cNvCxnSpPr>
          <p:nvPr/>
        </p:nvCxnSpPr>
        <p:spPr>
          <a:xfrm>
            <a:off x="6096000" y="4134296"/>
            <a:ext cx="3164911" cy="87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20280F-F7A6-2E65-9CB9-216146884802}"/>
              </a:ext>
            </a:extLst>
          </p:cNvPr>
          <p:cNvSpPr txBox="1"/>
          <p:nvPr/>
        </p:nvSpPr>
        <p:spPr>
          <a:xfrm>
            <a:off x="6095989" y="16219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5F9313-F769-1E73-96F6-3221A5A2682E}"/>
              </a:ext>
            </a:extLst>
          </p:cNvPr>
          <p:cNvSpPr txBox="1"/>
          <p:nvPr/>
        </p:nvSpPr>
        <p:spPr>
          <a:xfrm>
            <a:off x="6095989" y="2152553"/>
            <a:ext cx="3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A4209-B082-115D-433F-2F4657980F81}"/>
              </a:ext>
            </a:extLst>
          </p:cNvPr>
          <p:cNvSpPr txBox="1"/>
          <p:nvPr/>
        </p:nvSpPr>
        <p:spPr>
          <a:xfrm>
            <a:off x="6095989" y="2683113"/>
            <a:ext cx="3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57B8F2-F5F2-7E34-801D-1CB60E2E3A94}"/>
              </a:ext>
            </a:extLst>
          </p:cNvPr>
          <p:cNvSpPr txBox="1"/>
          <p:nvPr/>
        </p:nvSpPr>
        <p:spPr>
          <a:xfrm>
            <a:off x="6095989" y="3213673"/>
            <a:ext cx="4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31ECA-9FCD-D7BD-5BD6-8DB9877D4A1C}"/>
              </a:ext>
            </a:extLst>
          </p:cNvPr>
          <p:cNvSpPr txBox="1"/>
          <p:nvPr/>
        </p:nvSpPr>
        <p:spPr>
          <a:xfrm>
            <a:off x="6095989" y="3744234"/>
            <a:ext cx="46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wb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81D1A6-A49C-AD88-8A0F-F13AA07D501B}"/>
              </a:ext>
            </a:extLst>
          </p:cNvPr>
          <p:cNvSpPr/>
          <p:nvPr/>
        </p:nvSpPr>
        <p:spPr>
          <a:xfrm>
            <a:off x="415955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an</a:t>
            </a:r>
            <a:endParaRPr lang="en-AU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D1DFF5-05F1-67B9-E768-3EAE9182CC7F}"/>
              </a:ext>
            </a:extLst>
          </p:cNvPr>
          <p:cNvSpPr/>
          <p:nvPr/>
        </p:nvSpPr>
        <p:spPr>
          <a:xfrm>
            <a:off x="3163664" y="1775806"/>
            <a:ext cx="63792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cem</a:t>
            </a:r>
            <a:endParaRPr lang="en-AU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9B7D9F-976B-A648-1777-274A2800E26A}"/>
              </a:ext>
            </a:extLst>
          </p:cNvPr>
          <p:cNvSpPr/>
          <p:nvPr/>
        </p:nvSpPr>
        <p:spPr>
          <a:xfrm>
            <a:off x="198737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e</a:t>
            </a:r>
            <a:endParaRPr lang="en-AU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4A5B1-6CCE-089E-1B7B-E4EB22718511}"/>
              </a:ext>
            </a:extLst>
          </p:cNvPr>
          <p:cNvSpPr/>
          <p:nvPr/>
        </p:nvSpPr>
        <p:spPr>
          <a:xfrm>
            <a:off x="2000572" y="6130253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4FAD1B-F687-0A58-D553-3D9B6BE08C02}"/>
              </a:ext>
            </a:extLst>
          </p:cNvPr>
          <p:cNvSpPr/>
          <p:nvPr/>
        </p:nvSpPr>
        <p:spPr>
          <a:xfrm>
            <a:off x="6451790" y="6033106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D5FD7-3642-2DDB-7479-9F922B5E54A3}"/>
              </a:ext>
            </a:extLst>
          </p:cNvPr>
          <p:cNvSpPr txBox="1"/>
          <p:nvPr/>
        </p:nvSpPr>
        <p:spPr>
          <a:xfrm>
            <a:off x="2914405" y="618450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Thermal conductivity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FA53C8-8C12-6183-8548-6EBC2FFCF142}"/>
              </a:ext>
            </a:extLst>
          </p:cNvPr>
          <p:cNvSpPr txBox="1"/>
          <p:nvPr/>
        </p:nvSpPr>
        <p:spPr>
          <a:xfrm>
            <a:off x="7462771" y="6184507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Temperature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2EEE9-04F7-4BCD-14B3-4DEA817F9AE0}"/>
              </a:ext>
            </a:extLst>
          </p:cNvPr>
          <p:cNvSpPr txBox="1"/>
          <p:nvPr/>
        </p:nvSpPr>
        <p:spPr>
          <a:xfrm>
            <a:off x="2259212" y="107383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Simplified Willhite Radial Heat Transfer Model</a:t>
            </a:r>
          </a:p>
        </p:txBody>
      </p:sp>
    </p:spTree>
    <p:extLst>
      <p:ext uri="{BB962C8B-B14F-4D97-AF65-F5344CB8AC3E}">
        <p14:creationId xmlns:p14="http://schemas.microsoft.com/office/powerpoint/2010/main" val="14576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287">
            <a:extLst>
              <a:ext uri="{FF2B5EF4-FFF2-40B4-BE49-F238E27FC236}">
                <a16:creationId xmlns:a16="http://schemas.microsoft.com/office/drawing/2014/main" id="{191BA92B-EF81-3292-C7CA-6765EAC5738B}"/>
              </a:ext>
            </a:extLst>
          </p:cNvPr>
          <p:cNvSpPr/>
          <p:nvPr/>
        </p:nvSpPr>
        <p:spPr>
          <a:xfrm>
            <a:off x="6841989" y="100208"/>
            <a:ext cx="2428273" cy="5549376"/>
          </a:xfrm>
          <a:prstGeom prst="rect">
            <a:avLst/>
          </a:prstGeom>
          <a:solidFill>
            <a:srgbClr val="FFFFE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D168FC6-C169-696D-94A1-22949276ABFC}"/>
              </a:ext>
            </a:extLst>
          </p:cNvPr>
          <p:cNvSpPr/>
          <p:nvPr/>
        </p:nvSpPr>
        <p:spPr>
          <a:xfrm>
            <a:off x="6917403" y="1824710"/>
            <a:ext cx="658948" cy="1260454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A4AAC42-8E07-2B59-04F8-C71B8EC18BCA}"/>
              </a:ext>
            </a:extLst>
          </p:cNvPr>
          <p:cNvSpPr/>
          <p:nvPr/>
        </p:nvSpPr>
        <p:spPr>
          <a:xfrm>
            <a:off x="7724333" y="3249936"/>
            <a:ext cx="658948" cy="586017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0C5585A-7814-1600-2A5A-5C5BCBF2F6E1}"/>
              </a:ext>
            </a:extLst>
          </p:cNvPr>
          <p:cNvSpPr/>
          <p:nvPr/>
        </p:nvSpPr>
        <p:spPr>
          <a:xfrm>
            <a:off x="8515545" y="3935496"/>
            <a:ext cx="658948" cy="372427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9999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842F44A-725B-1DF4-E29A-A39A77DCB260}"/>
              </a:ext>
            </a:extLst>
          </p:cNvPr>
          <p:cNvSpPr/>
          <p:nvPr/>
        </p:nvSpPr>
        <p:spPr>
          <a:xfrm>
            <a:off x="2916364" y="100208"/>
            <a:ext cx="3712239" cy="5549376"/>
          </a:xfrm>
          <a:prstGeom prst="rect">
            <a:avLst/>
          </a:prstGeom>
          <a:solidFill>
            <a:srgbClr val="FFF6E5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F25EDD6-078B-2D96-F9A5-5DB0068E6A19}"/>
              </a:ext>
            </a:extLst>
          </p:cNvPr>
          <p:cNvSpPr/>
          <p:nvPr/>
        </p:nvSpPr>
        <p:spPr>
          <a:xfrm>
            <a:off x="5740037" y="2087693"/>
            <a:ext cx="658948" cy="1316691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04B2380-ADCB-0B9F-A217-96C4CF62E82D}"/>
              </a:ext>
            </a:extLst>
          </p:cNvPr>
          <p:cNvSpPr/>
          <p:nvPr/>
        </p:nvSpPr>
        <p:spPr>
          <a:xfrm>
            <a:off x="5736924" y="4256933"/>
            <a:ext cx="658948" cy="1303051"/>
          </a:xfrm>
          <a:prstGeom prst="roundRect">
            <a:avLst>
              <a:gd name="adj" fmla="val 14957"/>
            </a:avLst>
          </a:prstGeom>
          <a:solidFill>
            <a:schemeClr val="bg1"/>
          </a:solidFill>
          <a:ln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5E450F0-B5AA-2C06-53A1-197C882B503A}"/>
              </a:ext>
            </a:extLst>
          </p:cNvPr>
          <p:cNvSpPr/>
          <p:nvPr/>
        </p:nvSpPr>
        <p:spPr>
          <a:xfrm>
            <a:off x="6963272" y="4929403"/>
            <a:ext cx="2211221" cy="294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38AB26-8EAE-4E50-8DAD-064F2C01DDE7}"/>
              </a:ext>
            </a:extLst>
          </p:cNvPr>
          <p:cNvSpPr/>
          <p:nvPr/>
        </p:nvSpPr>
        <p:spPr>
          <a:xfrm>
            <a:off x="1638051" y="3181500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Reservoir</a:t>
            </a:r>
            <a:br>
              <a:rPr lang="en-AU" sz="1200" b="1" dirty="0"/>
            </a:br>
            <a:r>
              <a:rPr lang="en-AU" sz="1200" b="1" dirty="0"/>
              <a:t>Oil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9B973-4FC6-AEFC-F16D-162655A2967F}"/>
              </a:ext>
            </a:extLst>
          </p:cNvPr>
          <p:cNvSpPr/>
          <p:nvPr/>
        </p:nvSpPr>
        <p:spPr>
          <a:xfrm>
            <a:off x="1638050" y="4909834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Water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A3B581-F5F3-4872-3978-8AB41DBEDA11}"/>
              </a:ext>
            </a:extLst>
          </p:cNvPr>
          <p:cNvGrpSpPr/>
          <p:nvPr/>
        </p:nvGrpSpPr>
        <p:grpSpPr>
          <a:xfrm>
            <a:off x="4116519" y="970806"/>
            <a:ext cx="962789" cy="1444503"/>
            <a:chOff x="4409768" y="1646364"/>
            <a:chExt cx="1061884" cy="159317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F007CD-2972-CE77-FF8C-C2FC6DE182B6}"/>
                </a:ext>
              </a:extLst>
            </p:cNvPr>
            <p:cNvSpPr/>
            <p:nvPr/>
          </p:nvSpPr>
          <p:spPr>
            <a:xfrm>
              <a:off x="4409768" y="2516871"/>
              <a:ext cx="1061884" cy="72267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Gas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6C548A-B5D1-0AFC-F828-16C5D1B56657}"/>
                </a:ext>
              </a:extLst>
            </p:cNvPr>
            <p:cNvSpPr/>
            <p:nvPr/>
          </p:nvSpPr>
          <p:spPr>
            <a:xfrm>
              <a:off x="4409768" y="1646364"/>
              <a:ext cx="1061884" cy="72267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Solution Gas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6FD267-A758-C2A7-3E4B-0A92847F0643}"/>
              </a:ext>
            </a:extLst>
          </p:cNvPr>
          <p:cNvSpPr/>
          <p:nvPr/>
        </p:nvSpPr>
        <p:spPr>
          <a:xfrm>
            <a:off x="4116519" y="4121149"/>
            <a:ext cx="962789" cy="6552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Oil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82953B-E08E-AFFB-5175-8503FD2E6E09}"/>
              </a:ext>
            </a:extLst>
          </p:cNvPr>
          <p:cNvSpPr/>
          <p:nvPr/>
        </p:nvSpPr>
        <p:spPr>
          <a:xfrm>
            <a:off x="4116519" y="4909834"/>
            <a:ext cx="962789" cy="65523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Water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5CAD47-AD2A-C245-A0A7-A4D4C86C2274}"/>
              </a:ext>
            </a:extLst>
          </p:cNvPr>
          <p:cNvSpPr/>
          <p:nvPr/>
        </p:nvSpPr>
        <p:spPr>
          <a:xfrm>
            <a:off x="104720" y="1591235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mmscfd</a:t>
            </a:r>
            <a:r>
              <a:rPr lang="en-AU" sz="1100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CFA4CA-DD9A-FEFA-E07F-D0790A068A21}"/>
              </a:ext>
            </a:extLst>
          </p:cNvPr>
          <p:cNvSpPr/>
          <p:nvPr/>
        </p:nvSpPr>
        <p:spPr>
          <a:xfrm>
            <a:off x="104720" y="3163035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stb</a:t>
            </a:r>
            <a:r>
              <a:rPr lang="en-AU" sz="1100" dirty="0"/>
              <a:t>/d)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434025-6F13-0719-1A79-915B542AEF8D}"/>
              </a:ext>
            </a:extLst>
          </p:cNvPr>
          <p:cNvSpPr/>
          <p:nvPr/>
        </p:nvSpPr>
        <p:spPr>
          <a:xfrm>
            <a:off x="104720" y="4890780"/>
            <a:ext cx="1292634" cy="6921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Inlet Surface Rate (</a:t>
            </a:r>
            <a:r>
              <a:rPr lang="en-AU" sz="1100" dirty="0" err="1"/>
              <a:t>stbw</a:t>
            </a:r>
            <a:r>
              <a:rPr lang="en-AU" sz="1100" dirty="0"/>
              <a:t>/d)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C09CA1-529A-00A5-CD38-E47BE48B3F01}"/>
              </a:ext>
            </a:extLst>
          </p:cNvPr>
          <p:cNvSpPr/>
          <p:nvPr/>
        </p:nvSpPr>
        <p:spPr>
          <a:xfrm>
            <a:off x="5210409" y="964062"/>
            <a:ext cx="267732" cy="14579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AB444D9-F406-E84F-720C-92579EC68DDB}"/>
              </a:ext>
            </a:extLst>
          </p:cNvPr>
          <p:cNvSpPr/>
          <p:nvPr/>
        </p:nvSpPr>
        <p:spPr>
          <a:xfrm>
            <a:off x="5227009" y="2542607"/>
            <a:ext cx="247903" cy="30167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90E621-E274-33DD-AF41-F19985C5C7E2}"/>
              </a:ext>
            </a:extLst>
          </p:cNvPr>
          <p:cNvSpPr/>
          <p:nvPr/>
        </p:nvSpPr>
        <p:spPr>
          <a:xfrm>
            <a:off x="5568057" y="3531557"/>
            <a:ext cx="962789" cy="655232"/>
          </a:xfrm>
          <a:prstGeom prst="roundRect">
            <a:avLst/>
          </a:prstGeom>
          <a:solidFill>
            <a:srgbClr val="33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Flowing</a:t>
            </a:r>
            <a:br>
              <a:rPr lang="en-AU" sz="1200" dirty="0"/>
            </a:br>
            <a:r>
              <a:rPr lang="en-AU" sz="1200" dirty="0"/>
              <a:t>Liquid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B29129-BD2A-8E8B-8D6A-65BA80A31FC2}"/>
              </a:ext>
            </a:extLst>
          </p:cNvPr>
          <p:cNvSpPr/>
          <p:nvPr/>
        </p:nvSpPr>
        <p:spPr>
          <a:xfrm>
            <a:off x="5568057" y="1365443"/>
            <a:ext cx="962789" cy="655232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Flowing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dirty="0">
                <a:solidFill>
                  <a:schemeClr val="tx1"/>
                </a:solidFill>
              </a:rPr>
              <a:t>Vapour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487B2-C868-9D84-2A20-6779A8DDC7EA}"/>
              </a:ext>
            </a:extLst>
          </p:cNvPr>
          <p:cNvSpPr txBox="1"/>
          <p:nvPr/>
        </p:nvSpPr>
        <p:spPr>
          <a:xfrm>
            <a:off x="6966952" y="4903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HPG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5EE2E4-6A4B-1FD0-E2DC-CC053C98E13B}"/>
              </a:ext>
            </a:extLst>
          </p:cNvPr>
          <p:cNvSpPr txBox="1"/>
          <p:nvPr/>
        </p:nvSpPr>
        <p:spPr>
          <a:xfrm>
            <a:off x="7780420" y="49031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FPG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A4DCD-851E-1014-A53A-79205705E721}"/>
              </a:ext>
            </a:extLst>
          </p:cNvPr>
          <p:cNvSpPr txBox="1"/>
          <p:nvPr/>
        </p:nvSpPr>
        <p:spPr>
          <a:xfrm>
            <a:off x="8556100" y="490319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KPG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D1BA27-2DBC-70E2-1B91-74E525E40BF8}"/>
              </a:ext>
            </a:extLst>
          </p:cNvPr>
          <p:cNvSpPr/>
          <p:nvPr/>
        </p:nvSpPr>
        <p:spPr>
          <a:xfrm>
            <a:off x="7756314" y="5697145"/>
            <a:ext cx="606257" cy="5392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400" b="1" dirty="0"/>
              <a:t>Δ</a:t>
            </a:r>
            <a:r>
              <a:rPr lang="en-AU" sz="1400" b="1" dirty="0"/>
              <a:t>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568352-1CE1-34DD-AB60-BC5B85D7EE06}"/>
              </a:ext>
            </a:extLst>
          </p:cNvPr>
          <p:cNvSpPr/>
          <p:nvPr/>
        </p:nvSpPr>
        <p:spPr>
          <a:xfrm>
            <a:off x="10508508" y="6283937"/>
            <a:ext cx="606257" cy="539232"/>
          </a:xfrm>
          <a:prstGeom prst="ellipse">
            <a:avLst/>
          </a:prstGeom>
          <a:ln>
            <a:solidFill>
              <a:srgbClr val="99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sz="1400" b="1" dirty="0"/>
              <a:t>Δ</a:t>
            </a:r>
            <a:r>
              <a:rPr lang="en-AU" sz="1400" b="1" dirty="0"/>
              <a:t>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DAD1BE-A940-87B6-C4EB-0666ACCC4794}"/>
              </a:ext>
            </a:extLst>
          </p:cNvPr>
          <p:cNvGrpSpPr/>
          <p:nvPr/>
        </p:nvGrpSpPr>
        <p:grpSpPr>
          <a:xfrm>
            <a:off x="4116519" y="2542606"/>
            <a:ext cx="962789" cy="1444503"/>
            <a:chOff x="4409768" y="3387378"/>
            <a:chExt cx="1061884" cy="159317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430047-AABA-962A-C8B5-51DBB1C2AFFE}"/>
                </a:ext>
              </a:extLst>
            </p:cNvPr>
            <p:cNvSpPr/>
            <p:nvPr/>
          </p:nvSpPr>
          <p:spPr>
            <a:xfrm>
              <a:off x="4409768" y="4257885"/>
              <a:ext cx="1061884" cy="72267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Vaporised Oil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626D781-DEB1-5D6E-47C6-EEFF994963F6}"/>
                </a:ext>
              </a:extLst>
            </p:cNvPr>
            <p:cNvSpPr/>
            <p:nvPr/>
          </p:nvSpPr>
          <p:spPr>
            <a:xfrm>
              <a:off x="4409768" y="3387378"/>
              <a:ext cx="1061884" cy="72267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Water of </a:t>
              </a:r>
              <a:r>
                <a:rPr lang="en-AU" sz="1200" dirty="0" err="1"/>
                <a:t>Condens</a:t>
              </a:r>
              <a:r>
                <a:rPr lang="en-AU" sz="1200" dirty="0"/>
                <a:t>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42210A9-5DF1-FC0E-DA39-1030524F8B83}"/>
              </a:ext>
            </a:extLst>
          </p:cNvPr>
          <p:cNvSpPr txBox="1"/>
          <p:nvPr/>
        </p:nvSpPr>
        <p:spPr>
          <a:xfrm>
            <a:off x="1814177" y="739586"/>
            <a:ext cx="615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b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4306C2A-27FC-68A9-629C-8FABD569C20D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2600840" y="1937316"/>
            <a:ext cx="329109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7F8A0B0-C360-45B5-972F-0D8B361192D1}"/>
              </a:ext>
            </a:extLst>
          </p:cNvPr>
          <p:cNvCxnSpPr>
            <a:stCxn id="8" idx="3"/>
            <a:endCxn id="26" idx="1"/>
          </p:cNvCxnSpPr>
          <p:nvPr/>
        </p:nvCxnSpPr>
        <p:spPr>
          <a:xfrm>
            <a:off x="2600840" y="3509116"/>
            <a:ext cx="329109" cy="1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B320A0C-A380-A3FA-0432-975EF756672F}"/>
              </a:ext>
            </a:extLst>
          </p:cNvPr>
          <p:cNvCxnSpPr>
            <a:stCxn id="7" idx="2"/>
            <a:endCxn id="37" idx="1"/>
          </p:cNvCxnSpPr>
          <p:nvPr/>
        </p:nvCxnSpPr>
        <p:spPr>
          <a:xfrm rot="16200000" flipH="1">
            <a:off x="2815338" y="1569040"/>
            <a:ext cx="605289" cy="199707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B74E359-61FB-B7D2-6008-88B3D31F6190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3694208" y="1298422"/>
            <a:ext cx="422311" cy="2210695"/>
          </a:xfrm>
          <a:prstGeom prst="bentConnector3">
            <a:avLst>
              <a:gd name="adj1" fmla="val 3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864F8BF-74CF-0899-999D-212CB584AD4F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3694208" y="3509117"/>
            <a:ext cx="422311" cy="939648"/>
          </a:xfrm>
          <a:prstGeom prst="bentConnector3">
            <a:avLst>
              <a:gd name="adj1" fmla="val 3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93B0B6D-789D-FF25-3564-29749FCAB36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3694208" y="1937316"/>
            <a:ext cx="422311" cy="150377"/>
          </a:xfrm>
          <a:prstGeom prst="bentConnector3">
            <a:avLst>
              <a:gd name="adj1" fmla="val 635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070321B-58B3-EE8F-5681-970D7A75A90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92738" y="1937316"/>
            <a:ext cx="223781" cy="1722177"/>
          </a:xfrm>
          <a:prstGeom prst="bentConnector3">
            <a:avLst>
              <a:gd name="adj1" fmla="val 304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5751F415-0DFA-3224-1617-75B3938FD39A}"/>
              </a:ext>
            </a:extLst>
          </p:cNvPr>
          <p:cNvSpPr/>
          <p:nvPr/>
        </p:nvSpPr>
        <p:spPr>
          <a:xfrm>
            <a:off x="1533123" y="182700"/>
            <a:ext cx="1172698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Actual or Estimated Composition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4A65E8-EA42-EB19-0599-B85328DFD96B}"/>
              </a:ext>
            </a:extLst>
          </p:cNvPr>
          <p:cNvSpPr/>
          <p:nvPr/>
        </p:nvSpPr>
        <p:spPr>
          <a:xfrm>
            <a:off x="1533123" y="44951"/>
            <a:ext cx="1172698" cy="3947726"/>
          </a:xfrm>
          <a:prstGeom prst="roundRect">
            <a:avLst>
              <a:gd name="adj" fmla="val 1495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059329-844A-7609-E38A-B96C52E8AAA9}"/>
              </a:ext>
            </a:extLst>
          </p:cNvPr>
          <p:cNvSpPr txBox="1"/>
          <p:nvPr/>
        </p:nvSpPr>
        <p:spPr>
          <a:xfrm>
            <a:off x="6998253" y="1876141"/>
            <a:ext cx="4972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b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AU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DFF5F-720A-A2A9-36AC-8687943988DD}"/>
              </a:ext>
            </a:extLst>
          </p:cNvPr>
          <p:cNvSpPr txBox="1"/>
          <p:nvPr/>
        </p:nvSpPr>
        <p:spPr>
          <a:xfrm>
            <a:off x="5808487" y="2134084"/>
            <a:ext cx="497252" cy="127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br>
              <a:rPr lang="en-A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m,g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B2A82-D47E-D51A-3350-EF86220929F7}"/>
              </a:ext>
            </a:extLst>
          </p:cNvPr>
          <p:cNvSpPr txBox="1"/>
          <p:nvPr/>
        </p:nvSpPr>
        <p:spPr>
          <a:xfrm>
            <a:off x="5801627" y="4295614"/>
            <a:ext cx="495649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b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b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m,L</a:t>
            </a:r>
            <a:endParaRPr lang="en-A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6D4D8A-9C16-44CA-655D-4DC701C69019}"/>
              </a:ext>
            </a:extLst>
          </p:cNvPr>
          <p:cNvSpPr txBox="1"/>
          <p:nvPr/>
        </p:nvSpPr>
        <p:spPr>
          <a:xfrm>
            <a:off x="7853271" y="325504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F2B27F-3A88-F2AA-6562-EA290C52E12A}"/>
              </a:ext>
            </a:extLst>
          </p:cNvPr>
          <p:cNvSpPr/>
          <p:nvPr/>
        </p:nvSpPr>
        <p:spPr>
          <a:xfrm>
            <a:off x="5822242" y="2175037"/>
            <a:ext cx="497006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8279521-5025-C8FF-7360-64F013C9B994}"/>
              </a:ext>
            </a:extLst>
          </p:cNvPr>
          <p:cNvSpPr/>
          <p:nvPr/>
        </p:nvSpPr>
        <p:spPr>
          <a:xfrm>
            <a:off x="5814159" y="4338975"/>
            <a:ext cx="497006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80008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1F60114-8CE0-E9F2-30F6-C6495105E5BB}"/>
              </a:ext>
            </a:extLst>
          </p:cNvPr>
          <p:cNvSpPr/>
          <p:nvPr/>
        </p:nvSpPr>
        <p:spPr>
          <a:xfrm>
            <a:off x="6998375" y="2586014"/>
            <a:ext cx="497006" cy="420080"/>
          </a:xfrm>
          <a:prstGeom prst="roundRect">
            <a:avLst>
              <a:gd name="adj" fmla="val 14957"/>
            </a:avLst>
          </a:prstGeom>
          <a:noFill/>
          <a:ln w="38100">
            <a:solidFill>
              <a:srgbClr val="9933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C4DE1A-47F1-3693-F579-CC29C5C0BAAF}"/>
              </a:ext>
            </a:extLst>
          </p:cNvPr>
          <p:cNvSpPr txBox="1"/>
          <p:nvPr/>
        </p:nvSpPr>
        <p:spPr>
          <a:xfrm>
            <a:off x="8624445" y="39537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5660D6D1-1176-5305-7995-DD1E7F632051}"/>
              </a:ext>
            </a:extLst>
          </p:cNvPr>
          <p:cNvSpPr/>
          <p:nvPr/>
        </p:nvSpPr>
        <p:spPr>
          <a:xfrm rot="5400000">
            <a:off x="7935016" y="4335865"/>
            <a:ext cx="267732" cy="22112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87697F7-7929-AE2D-E520-8CDAA09C7187}"/>
              </a:ext>
            </a:extLst>
          </p:cNvPr>
          <p:cNvSpPr txBox="1"/>
          <p:nvPr/>
        </p:nvSpPr>
        <p:spPr>
          <a:xfrm>
            <a:off x="9623188" y="2042128"/>
            <a:ext cx="23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g, θ, J,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A0F441E6-3169-B387-0549-E3295F4AA48F}"/>
              </a:ext>
            </a:extLst>
          </p:cNvPr>
          <p:cNvSpPr/>
          <p:nvPr/>
        </p:nvSpPr>
        <p:spPr>
          <a:xfrm>
            <a:off x="9547695" y="1372915"/>
            <a:ext cx="2544346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Wellbore Temperature Model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1A8709C-5A6C-557A-102D-C085D187B26E}"/>
              </a:ext>
            </a:extLst>
          </p:cNvPr>
          <p:cNvSpPr/>
          <p:nvPr/>
        </p:nvSpPr>
        <p:spPr>
          <a:xfrm>
            <a:off x="9547694" y="1223974"/>
            <a:ext cx="2544347" cy="3796100"/>
          </a:xfrm>
          <a:prstGeom prst="roundRect">
            <a:avLst>
              <a:gd name="adj" fmla="val 6588"/>
            </a:avLst>
          </a:prstGeom>
          <a:noFill/>
          <a:ln>
            <a:solidFill>
              <a:srgbClr val="FF66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9ED6429-4881-08BB-D6F7-62B8EDF27B88}"/>
              </a:ext>
            </a:extLst>
          </p:cNvPr>
          <p:cNvCxnSpPr>
            <a:cxnSpLocks/>
            <a:stCxn id="32" idx="6"/>
            <a:endCxn id="282" idx="1"/>
          </p:cNvCxnSpPr>
          <p:nvPr/>
        </p:nvCxnSpPr>
        <p:spPr>
          <a:xfrm flipV="1">
            <a:off x="8362571" y="3085164"/>
            <a:ext cx="1333104" cy="2881597"/>
          </a:xfrm>
          <a:prstGeom prst="bentConnector3">
            <a:avLst>
              <a:gd name="adj1" fmla="val 77541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730FE70-3805-FBA3-0EB0-0B6455DA278C}"/>
              </a:ext>
            </a:extLst>
          </p:cNvPr>
          <p:cNvSpPr/>
          <p:nvPr/>
        </p:nvSpPr>
        <p:spPr>
          <a:xfrm rot="10800000">
            <a:off x="10716187" y="5093020"/>
            <a:ext cx="190900" cy="1109659"/>
          </a:xfrm>
          <a:prstGeom prst="up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A8139625-E906-DFAC-29C6-B300589FDB8B}"/>
              </a:ext>
            </a:extLst>
          </p:cNvPr>
          <p:cNvSpPr/>
          <p:nvPr/>
        </p:nvSpPr>
        <p:spPr>
          <a:xfrm>
            <a:off x="7001487" y="1913589"/>
            <a:ext cx="497006" cy="513228"/>
          </a:xfrm>
          <a:prstGeom prst="roundRect">
            <a:avLst>
              <a:gd name="adj" fmla="val 14957"/>
            </a:avLst>
          </a:prstGeom>
          <a:noFill/>
          <a:ln>
            <a:solidFill>
              <a:srgbClr val="CC99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8A04611-5641-A6FE-5B1C-CB33869BBAE4}"/>
              </a:ext>
            </a:extLst>
          </p:cNvPr>
          <p:cNvCxnSpPr>
            <a:stCxn id="179" idx="3"/>
          </p:cNvCxnSpPr>
          <p:nvPr/>
        </p:nvCxnSpPr>
        <p:spPr>
          <a:xfrm flipV="1">
            <a:off x="7498493" y="2147757"/>
            <a:ext cx="2049202" cy="22447"/>
          </a:xfrm>
          <a:prstGeom prst="straightConnector1">
            <a:avLst/>
          </a:prstGeom>
          <a:ln w="28575">
            <a:solidFill>
              <a:srgbClr val="CC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Arrow: Up 142">
            <a:extLst>
              <a:ext uri="{FF2B5EF4-FFF2-40B4-BE49-F238E27FC236}">
                <a16:creationId xmlns:a16="http://schemas.microsoft.com/office/drawing/2014/main" id="{FA10CE75-57D8-D781-1C94-CF0DD2D4D005}"/>
              </a:ext>
            </a:extLst>
          </p:cNvPr>
          <p:cNvSpPr/>
          <p:nvPr/>
        </p:nvSpPr>
        <p:spPr>
          <a:xfrm rot="10800000">
            <a:off x="8753058" y="4374730"/>
            <a:ext cx="190900" cy="507110"/>
          </a:xfrm>
          <a:prstGeom prst="upArrow">
            <a:avLst/>
          </a:prstGeom>
          <a:solidFill>
            <a:schemeClr val="bg1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E64FD364-18F9-34DD-D6CE-FD99BEFD1CFA}"/>
              </a:ext>
            </a:extLst>
          </p:cNvPr>
          <p:cNvSpPr/>
          <p:nvPr/>
        </p:nvSpPr>
        <p:spPr>
          <a:xfrm rot="16200000">
            <a:off x="5584514" y="3981641"/>
            <a:ext cx="190900" cy="3971512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63B4E6D4-892A-AB0B-8C37-427408C389B3}"/>
              </a:ext>
            </a:extLst>
          </p:cNvPr>
          <p:cNvSpPr/>
          <p:nvPr/>
        </p:nvSpPr>
        <p:spPr>
          <a:xfrm rot="16200000">
            <a:off x="6942146" y="3227389"/>
            <a:ext cx="190900" cy="6686770"/>
          </a:xfrm>
          <a:prstGeom prst="upArrow">
            <a:avLst/>
          </a:prstGeom>
          <a:solidFill>
            <a:schemeClr val="bg1"/>
          </a:solidFill>
          <a:ln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24" name="Flowchart: Process 223">
            <a:extLst>
              <a:ext uri="{FF2B5EF4-FFF2-40B4-BE49-F238E27FC236}">
                <a16:creationId xmlns:a16="http://schemas.microsoft.com/office/drawing/2014/main" id="{5850D544-B913-B65A-8C60-D618611FE5BE}"/>
              </a:ext>
            </a:extLst>
          </p:cNvPr>
          <p:cNvSpPr/>
          <p:nvPr/>
        </p:nvSpPr>
        <p:spPr>
          <a:xfrm>
            <a:off x="2916364" y="182700"/>
            <a:ext cx="3712239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EPPR78 Cubic </a:t>
            </a:r>
            <a:r>
              <a:rPr lang="en-AU" sz="1100" dirty="0" err="1"/>
              <a:t>EoS</a:t>
            </a:r>
            <a:r>
              <a:rPr lang="en-AU" sz="1100" dirty="0"/>
              <a:t> Fluid Properties</a:t>
            </a:r>
            <a:br>
              <a:rPr lang="en-AU" sz="1100" dirty="0"/>
            </a:br>
            <a:r>
              <a:rPr lang="en-AU" sz="1100" dirty="0"/>
              <a:t>for Two-Phase Combined Fluids</a:t>
            </a:r>
          </a:p>
        </p:txBody>
      </p: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73962CF5-560B-40B2-C5C0-9C0ACB98FB0D}"/>
              </a:ext>
            </a:extLst>
          </p:cNvPr>
          <p:cNvSpPr/>
          <p:nvPr/>
        </p:nvSpPr>
        <p:spPr>
          <a:xfrm>
            <a:off x="6841989" y="182700"/>
            <a:ext cx="242827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Total Pressure Gradient from Pipe Fractional Flow Theory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DFCDFCD-F8C7-F81C-B24C-54581B1E73B6}"/>
              </a:ext>
            </a:extLst>
          </p:cNvPr>
          <p:cNvCxnSpPr>
            <a:stCxn id="98" idx="3"/>
            <a:endCxn id="133" idx="0"/>
          </p:cNvCxnSpPr>
          <p:nvPr/>
        </p:nvCxnSpPr>
        <p:spPr>
          <a:xfrm>
            <a:off x="7495381" y="2796054"/>
            <a:ext cx="1349638" cy="1139442"/>
          </a:xfrm>
          <a:prstGeom prst="bentConnector2">
            <a:avLst/>
          </a:prstGeom>
          <a:ln w="28575"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24F7D14A-9E15-F225-C0BA-BB38F6ACA6FA}"/>
              </a:ext>
            </a:extLst>
          </p:cNvPr>
          <p:cNvCxnSpPr>
            <a:stCxn id="98" idx="3"/>
            <a:endCxn id="84" idx="0"/>
          </p:cNvCxnSpPr>
          <p:nvPr/>
        </p:nvCxnSpPr>
        <p:spPr>
          <a:xfrm>
            <a:off x="7495381" y="2796054"/>
            <a:ext cx="558426" cy="458993"/>
          </a:xfrm>
          <a:prstGeom prst="bentConnector2">
            <a:avLst/>
          </a:prstGeom>
          <a:ln w="28575"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E1A261ED-DF3B-96C5-F496-EC76227D7F3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600839" y="5237450"/>
            <a:ext cx="151568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E031518-48BF-96E3-76B8-1D3BC42BC213}"/>
              </a:ext>
            </a:extLst>
          </p:cNvPr>
          <p:cNvSpPr txBox="1"/>
          <p:nvPr/>
        </p:nvSpPr>
        <p:spPr>
          <a:xfrm>
            <a:off x="9827442" y="2917955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3AEF27C-422B-C5E2-804A-FC46E6CF3EE6}"/>
              </a:ext>
            </a:extLst>
          </p:cNvPr>
          <p:cNvSpPr txBox="1"/>
          <p:nvPr/>
        </p:nvSpPr>
        <p:spPr>
          <a:xfrm>
            <a:off x="9841068" y="368753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FC9EEF-D8E2-C622-4A12-E87F4E6F2D3E}"/>
              </a:ext>
            </a:extLst>
          </p:cNvPr>
          <p:cNvSpPr txBox="1"/>
          <p:nvPr/>
        </p:nvSpPr>
        <p:spPr>
          <a:xfrm>
            <a:off x="9841068" y="445710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AU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Flowchart: Process 285">
            <a:extLst>
              <a:ext uri="{FF2B5EF4-FFF2-40B4-BE49-F238E27FC236}">
                <a16:creationId xmlns:a16="http://schemas.microsoft.com/office/drawing/2014/main" id="{EEA1192D-9C4B-13AB-AB5A-D423CF2B93E9}"/>
              </a:ext>
            </a:extLst>
          </p:cNvPr>
          <p:cNvSpPr/>
          <p:nvPr/>
        </p:nvSpPr>
        <p:spPr>
          <a:xfrm>
            <a:off x="10228033" y="3595203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Coefficient</a:t>
            </a:r>
          </a:p>
        </p:txBody>
      </p:sp>
      <p:sp>
        <p:nvSpPr>
          <p:cNvPr id="287" name="Flowchart: Process 286">
            <a:extLst>
              <a:ext uri="{FF2B5EF4-FFF2-40B4-BE49-F238E27FC236}">
                <a16:creationId xmlns:a16="http://schemas.microsoft.com/office/drawing/2014/main" id="{7C93CE47-E60F-4BD1-A789-7EC36E9BF2EC}"/>
              </a:ext>
            </a:extLst>
          </p:cNvPr>
          <p:cNvSpPr/>
          <p:nvPr/>
        </p:nvSpPr>
        <p:spPr>
          <a:xfrm>
            <a:off x="10230045" y="4337809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Wellbore Heat Transfer Coefficient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8CD95A-BE0C-85CD-0EE3-AFF8C6AA249A}"/>
              </a:ext>
            </a:extLst>
          </p:cNvPr>
          <p:cNvSpPr/>
          <p:nvPr/>
        </p:nvSpPr>
        <p:spPr>
          <a:xfrm>
            <a:off x="1638051" y="1609701"/>
            <a:ext cx="962789" cy="655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Reservoir</a:t>
            </a:r>
            <a:br>
              <a:rPr lang="en-AU" sz="1200" b="1" dirty="0"/>
            </a:br>
            <a:r>
              <a:rPr lang="en-AU" sz="1200" b="1" dirty="0"/>
              <a:t>Gas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F47C431-8EA6-B331-CFDD-CCF6E943B5EF}"/>
              </a:ext>
            </a:extLst>
          </p:cNvPr>
          <p:cNvCxnSpPr>
            <a:cxnSpLocks/>
          </p:cNvCxnSpPr>
          <p:nvPr/>
        </p:nvCxnSpPr>
        <p:spPr>
          <a:xfrm flipV="1">
            <a:off x="6319248" y="2455422"/>
            <a:ext cx="598155" cy="97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04A05102-9C07-61E4-291F-E148962744A9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6311165" y="4619845"/>
            <a:ext cx="371575" cy="0"/>
          </a:xfrm>
          <a:prstGeom prst="line">
            <a:avLst/>
          </a:prstGeom>
          <a:ln w="28575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4C973A5-DB24-CBBC-61B9-6D86F6C95AB2}"/>
              </a:ext>
            </a:extLst>
          </p:cNvPr>
          <p:cNvCxnSpPr>
            <a:cxnSpLocks/>
          </p:cNvCxnSpPr>
          <p:nvPr/>
        </p:nvCxnSpPr>
        <p:spPr>
          <a:xfrm>
            <a:off x="6395872" y="4911713"/>
            <a:ext cx="396088" cy="0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45FD04-5700-EBD8-0B9A-DFB13DA662DF}"/>
              </a:ext>
            </a:extLst>
          </p:cNvPr>
          <p:cNvCxnSpPr>
            <a:cxnSpLocks/>
          </p:cNvCxnSpPr>
          <p:nvPr/>
        </p:nvCxnSpPr>
        <p:spPr>
          <a:xfrm>
            <a:off x="6791299" y="2746038"/>
            <a:ext cx="0" cy="2164908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A12CD69-01D4-E3C6-AB36-7CD19DF94974}"/>
              </a:ext>
            </a:extLst>
          </p:cNvPr>
          <p:cNvCxnSpPr>
            <a:cxnSpLocks/>
          </p:cNvCxnSpPr>
          <p:nvPr/>
        </p:nvCxnSpPr>
        <p:spPr>
          <a:xfrm>
            <a:off x="6789420" y="3542374"/>
            <a:ext cx="934913" cy="0"/>
          </a:xfrm>
          <a:prstGeom prst="line">
            <a:avLst/>
          </a:prstGeom>
          <a:ln w="28575">
            <a:solidFill>
              <a:srgbClr val="FF33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58B2DC84-FA98-5D20-7888-FB4143CE2044}"/>
              </a:ext>
            </a:extLst>
          </p:cNvPr>
          <p:cNvCxnSpPr>
            <a:cxnSpLocks/>
          </p:cNvCxnSpPr>
          <p:nvPr/>
        </p:nvCxnSpPr>
        <p:spPr>
          <a:xfrm>
            <a:off x="6395872" y="2750471"/>
            <a:ext cx="396088" cy="0"/>
          </a:xfrm>
          <a:prstGeom prst="line">
            <a:avLst/>
          </a:prstGeom>
          <a:ln w="28575">
            <a:solidFill>
              <a:srgbClr val="FF33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985BFA6-FE14-B80D-8DEE-6DF44820FCD5}"/>
              </a:ext>
            </a:extLst>
          </p:cNvPr>
          <p:cNvCxnSpPr>
            <a:cxnSpLocks/>
          </p:cNvCxnSpPr>
          <p:nvPr/>
        </p:nvCxnSpPr>
        <p:spPr>
          <a:xfrm>
            <a:off x="6682740" y="2454937"/>
            <a:ext cx="0" cy="2164908"/>
          </a:xfrm>
          <a:prstGeom prst="line">
            <a:avLst/>
          </a:prstGeom>
          <a:ln w="28575">
            <a:solidFill>
              <a:srgbClr val="80008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FE86AF2-6B88-2700-63F2-5DB6C44EE183}"/>
              </a:ext>
            </a:extLst>
          </p:cNvPr>
          <p:cNvCxnSpPr>
            <a:cxnSpLocks/>
          </p:cNvCxnSpPr>
          <p:nvPr/>
        </p:nvCxnSpPr>
        <p:spPr>
          <a:xfrm>
            <a:off x="6677913" y="4124140"/>
            <a:ext cx="1837630" cy="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Arrow: Up 99">
            <a:extLst>
              <a:ext uri="{FF2B5EF4-FFF2-40B4-BE49-F238E27FC236}">
                <a16:creationId xmlns:a16="http://schemas.microsoft.com/office/drawing/2014/main" id="{2A9A2C53-F438-AFEF-EB86-EE0ECB49FE8E}"/>
              </a:ext>
            </a:extLst>
          </p:cNvPr>
          <p:cNvSpPr/>
          <p:nvPr/>
        </p:nvSpPr>
        <p:spPr>
          <a:xfrm rot="10800000">
            <a:off x="7163783" y="3159791"/>
            <a:ext cx="190900" cy="1722050"/>
          </a:xfrm>
          <a:prstGeom prst="upArrow">
            <a:avLst/>
          </a:prstGeom>
          <a:solidFill>
            <a:schemeClr val="bg1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1" name="Arrow: Up 130">
            <a:extLst>
              <a:ext uri="{FF2B5EF4-FFF2-40B4-BE49-F238E27FC236}">
                <a16:creationId xmlns:a16="http://schemas.microsoft.com/office/drawing/2014/main" id="{BBA2E57A-045E-4387-8355-75C906915D06}"/>
              </a:ext>
            </a:extLst>
          </p:cNvPr>
          <p:cNvSpPr/>
          <p:nvPr/>
        </p:nvSpPr>
        <p:spPr>
          <a:xfrm rot="10800000">
            <a:off x="7958420" y="3907123"/>
            <a:ext cx="190900" cy="974717"/>
          </a:xfrm>
          <a:prstGeom prst="upArrow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4047F546-9E43-1DAD-7D2C-7C16C58FD49F}"/>
              </a:ext>
            </a:extLst>
          </p:cNvPr>
          <p:cNvSpPr/>
          <p:nvPr/>
        </p:nvSpPr>
        <p:spPr>
          <a:xfrm>
            <a:off x="1359366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66FA1EA-B7FA-8FE9-36A5-67966B012E5F}"/>
              </a:ext>
            </a:extLst>
          </p:cNvPr>
          <p:cNvSpPr/>
          <p:nvPr/>
        </p:nvSpPr>
        <p:spPr>
          <a:xfrm>
            <a:off x="3282818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7058358-3596-8B3D-B8E1-5AA620AC9161}"/>
              </a:ext>
            </a:extLst>
          </p:cNvPr>
          <p:cNvSpPr/>
          <p:nvPr/>
        </p:nvSpPr>
        <p:spPr>
          <a:xfrm>
            <a:off x="6665389" y="278559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413F634-9BF1-63BB-BC57-30D64E1FD9F2}"/>
              </a:ext>
            </a:extLst>
          </p:cNvPr>
          <p:cNvSpPr/>
          <p:nvPr/>
        </p:nvSpPr>
        <p:spPr>
          <a:xfrm>
            <a:off x="9534208" y="1467008"/>
            <a:ext cx="347514" cy="347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111F9F4-43A7-E4E9-A647-8BE77A038D0A}"/>
              </a:ext>
            </a:extLst>
          </p:cNvPr>
          <p:cNvCxnSpPr>
            <a:cxnSpLocks/>
            <a:stCxn id="36" idx="0"/>
          </p:cNvCxnSpPr>
          <p:nvPr/>
        </p:nvCxnSpPr>
        <p:spPr>
          <a:xfrm flipH="1">
            <a:off x="3296149" y="1797787"/>
            <a:ext cx="15929" cy="4755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81BB12-D680-211C-BA73-40D49EE4C71F}"/>
              </a:ext>
            </a:extLst>
          </p:cNvPr>
          <p:cNvSpPr/>
          <p:nvPr/>
        </p:nvSpPr>
        <p:spPr>
          <a:xfrm>
            <a:off x="3008950" y="5697145"/>
            <a:ext cx="606257" cy="5392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100" dirty="0"/>
              <a:t>Inlet</a:t>
            </a:r>
            <a:br>
              <a:rPr lang="en-AU" sz="1100" dirty="0"/>
            </a:br>
            <a:r>
              <a:rPr lang="en-AU" sz="1400" b="1" dirty="0"/>
              <a:t>P</a:t>
            </a:r>
            <a:endParaRPr lang="en-AU" sz="11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D45A65-8063-49EC-409F-073C162A344A}"/>
              </a:ext>
            </a:extLst>
          </p:cNvPr>
          <p:cNvSpPr/>
          <p:nvPr/>
        </p:nvSpPr>
        <p:spPr>
          <a:xfrm>
            <a:off x="3008950" y="6283937"/>
            <a:ext cx="606257" cy="539232"/>
          </a:xfrm>
          <a:prstGeom prst="ellipse">
            <a:avLst/>
          </a:prstGeom>
          <a:ln>
            <a:solidFill>
              <a:srgbClr val="9933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100" dirty="0"/>
              <a:t>Inlet</a:t>
            </a:r>
            <a:br>
              <a:rPr lang="en-AU" sz="1400" b="1" dirty="0"/>
            </a:br>
            <a:r>
              <a:rPr lang="en-AU" sz="1400" b="1" dirty="0"/>
              <a:t>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5E5A3E-5AAA-B079-04DF-A280A60137AA}"/>
              </a:ext>
            </a:extLst>
          </p:cNvPr>
          <p:cNvGrpSpPr/>
          <p:nvPr/>
        </p:nvGrpSpPr>
        <p:grpSpPr>
          <a:xfrm>
            <a:off x="2929949" y="3253090"/>
            <a:ext cx="764259" cy="512053"/>
            <a:chOff x="4320946" y="2300748"/>
            <a:chExt cx="842920" cy="5647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3B3C8F2-7F96-0AFC-D1A6-D0B9BD3AC816}"/>
                </a:ext>
              </a:extLst>
            </p:cNvPr>
            <p:cNvSpPr/>
            <p:nvPr/>
          </p:nvSpPr>
          <p:spPr>
            <a:xfrm>
              <a:off x="4320946" y="2300748"/>
              <a:ext cx="842920" cy="5647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AU" sz="105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83F1C-C351-0ECA-839D-D61349944501}"/>
                </a:ext>
              </a:extLst>
            </p:cNvPr>
            <p:cNvSpPr txBox="1"/>
            <p:nvPr/>
          </p:nvSpPr>
          <p:spPr>
            <a:xfrm>
              <a:off x="4438476" y="2429237"/>
              <a:ext cx="60785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Flash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359FA1-6BF8-D138-62D6-2C5AFC2A81C0}"/>
              </a:ext>
            </a:extLst>
          </p:cNvPr>
          <p:cNvGrpSpPr/>
          <p:nvPr/>
        </p:nvGrpSpPr>
        <p:grpSpPr>
          <a:xfrm>
            <a:off x="2929949" y="1681289"/>
            <a:ext cx="764259" cy="512053"/>
            <a:chOff x="4320946" y="2300748"/>
            <a:chExt cx="842920" cy="564756"/>
          </a:xfrm>
        </p:grpSpPr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E205618A-4C90-20B5-061A-407C4EF3542C}"/>
                </a:ext>
              </a:extLst>
            </p:cNvPr>
            <p:cNvSpPr/>
            <p:nvPr/>
          </p:nvSpPr>
          <p:spPr>
            <a:xfrm>
              <a:off x="4320946" y="2300748"/>
              <a:ext cx="842920" cy="56475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AU" sz="105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2D47BF-2612-1220-EBB9-9A850A37C864}"/>
                </a:ext>
              </a:extLst>
            </p:cNvPr>
            <p:cNvSpPr txBox="1"/>
            <p:nvPr/>
          </p:nvSpPr>
          <p:spPr>
            <a:xfrm>
              <a:off x="4438476" y="2429237"/>
              <a:ext cx="607859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Flash</a:t>
              </a:r>
            </a:p>
          </p:txBody>
        </p:sp>
      </p:grp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CA62025B-E239-C3E2-7419-97ECD81705FB}"/>
              </a:ext>
            </a:extLst>
          </p:cNvPr>
          <p:cNvCxnSpPr>
            <a:cxnSpLocks/>
          </p:cNvCxnSpPr>
          <p:nvPr/>
        </p:nvCxnSpPr>
        <p:spPr>
          <a:xfrm flipV="1">
            <a:off x="10173210" y="2454937"/>
            <a:ext cx="0" cy="3493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A9D43CE6-78B1-DE4F-AA96-5F242AAB2EBF}"/>
              </a:ext>
            </a:extLst>
          </p:cNvPr>
          <p:cNvCxnSpPr>
            <a:cxnSpLocks/>
          </p:cNvCxnSpPr>
          <p:nvPr/>
        </p:nvCxnSpPr>
        <p:spPr>
          <a:xfrm flipV="1">
            <a:off x="10805222" y="2454937"/>
            <a:ext cx="0" cy="111922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E73BECA-3416-5D98-D70D-1AED32D3F61B}"/>
              </a:ext>
            </a:extLst>
          </p:cNvPr>
          <p:cNvCxnSpPr>
            <a:cxnSpLocks/>
          </p:cNvCxnSpPr>
          <p:nvPr/>
        </p:nvCxnSpPr>
        <p:spPr>
          <a:xfrm flipV="1">
            <a:off x="11437233" y="4134435"/>
            <a:ext cx="0" cy="19751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Flowchart: Process 284">
            <a:extLst>
              <a:ext uri="{FF2B5EF4-FFF2-40B4-BE49-F238E27FC236}">
                <a16:creationId xmlns:a16="http://schemas.microsoft.com/office/drawing/2014/main" id="{BC35B63E-BCFB-2425-18FB-FB421B506086}"/>
              </a:ext>
            </a:extLst>
          </p:cNvPr>
          <p:cNvSpPr/>
          <p:nvPr/>
        </p:nvSpPr>
        <p:spPr>
          <a:xfrm>
            <a:off x="10226021" y="2815548"/>
            <a:ext cx="1586023" cy="5392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Joule-Thomson + Kinetic Effect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6B9FC9F6-5003-7E02-8BFD-720F25F40B71}"/>
              </a:ext>
            </a:extLst>
          </p:cNvPr>
          <p:cNvSpPr/>
          <p:nvPr/>
        </p:nvSpPr>
        <p:spPr>
          <a:xfrm>
            <a:off x="9693067" y="3587677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D9DA7AF6-B5B9-7179-64C1-57B6689114E5}"/>
              </a:ext>
            </a:extLst>
          </p:cNvPr>
          <p:cNvSpPr/>
          <p:nvPr/>
        </p:nvSpPr>
        <p:spPr>
          <a:xfrm>
            <a:off x="9688159" y="4317482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B2E09F8A-A4EF-6E53-7ADE-481895CFE111}"/>
              </a:ext>
            </a:extLst>
          </p:cNvPr>
          <p:cNvSpPr/>
          <p:nvPr/>
        </p:nvSpPr>
        <p:spPr>
          <a:xfrm>
            <a:off x="9695675" y="2804294"/>
            <a:ext cx="2235365" cy="561740"/>
          </a:xfrm>
          <a:prstGeom prst="roundRect">
            <a:avLst>
              <a:gd name="adj" fmla="val 14957"/>
            </a:avLst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D16D0-9591-4731-BA9C-1D3D1933C7DF}"/>
              </a:ext>
            </a:extLst>
          </p:cNvPr>
          <p:cNvCxnSpPr>
            <a:cxnSpLocks/>
          </p:cNvCxnSpPr>
          <p:nvPr/>
        </p:nvCxnSpPr>
        <p:spPr>
          <a:xfrm>
            <a:off x="8952072" y="2941320"/>
            <a:ext cx="0" cy="990366"/>
          </a:xfrm>
          <a:prstGeom prst="line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ABCB6A-49E7-13DA-CCCB-51B1FDF8C3FD}"/>
              </a:ext>
            </a:extLst>
          </p:cNvPr>
          <p:cNvCxnSpPr>
            <a:cxnSpLocks/>
          </p:cNvCxnSpPr>
          <p:nvPr/>
        </p:nvCxnSpPr>
        <p:spPr>
          <a:xfrm>
            <a:off x="8943958" y="2953101"/>
            <a:ext cx="75171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9999FF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9951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478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27</cp:revision>
  <dcterms:created xsi:type="dcterms:W3CDTF">2025-02-22T12:16:04Z</dcterms:created>
  <dcterms:modified xsi:type="dcterms:W3CDTF">2025-02-25T23:32:56Z</dcterms:modified>
</cp:coreProperties>
</file>