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316" r:id="rId4"/>
    <p:sldId id="317" r:id="rId5"/>
    <p:sldId id="318" r:id="rId6"/>
    <p:sldId id="325" r:id="rId7"/>
    <p:sldId id="326" r:id="rId8"/>
    <p:sldId id="327" r:id="rId9"/>
    <p:sldId id="329" r:id="rId10"/>
    <p:sldId id="319" r:id="rId11"/>
    <p:sldId id="320" r:id="rId12"/>
    <p:sldId id="321" r:id="rId13"/>
    <p:sldId id="322" r:id="rId14"/>
    <p:sldId id="323" r:id="rId15"/>
    <p:sldId id="324" r:id="rId16"/>
    <p:sldId id="315" r:id="rId17"/>
    <p:sldId id="292" r:id="rId18"/>
    <p:sldId id="293" r:id="rId19"/>
    <p:sldId id="296" r:id="rId20"/>
    <p:sldId id="300" r:id="rId21"/>
    <p:sldId id="303" r:id="rId22"/>
    <p:sldId id="301" r:id="rId23"/>
    <p:sldId id="302" r:id="rId24"/>
    <p:sldId id="304" r:id="rId25"/>
    <p:sldId id="294" r:id="rId26"/>
    <p:sldId id="305" r:id="rId27"/>
    <p:sldId id="295" r:id="rId28"/>
    <p:sldId id="307" r:id="rId29"/>
    <p:sldId id="308" r:id="rId30"/>
    <p:sldId id="328" r:id="rId31"/>
    <p:sldId id="256" r:id="rId32"/>
    <p:sldId id="257" r:id="rId33"/>
    <p:sldId id="258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309" r:id="rId46"/>
    <p:sldId id="259" r:id="rId47"/>
    <p:sldId id="271" r:id="rId48"/>
    <p:sldId id="273" r:id="rId49"/>
    <p:sldId id="274" r:id="rId50"/>
    <p:sldId id="311" r:id="rId51"/>
    <p:sldId id="275" r:id="rId52"/>
    <p:sldId id="277" r:id="rId53"/>
    <p:sldId id="313" r:id="rId54"/>
    <p:sldId id="278" r:id="rId55"/>
    <p:sldId id="280" r:id="rId56"/>
    <p:sldId id="284" r:id="rId57"/>
    <p:sldId id="314" r:id="rId58"/>
    <p:sldId id="288" r:id="rId59"/>
    <p:sldId id="286" r:id="rId60"/>
    <p:sldId id="287" r:id="rId61"/>
    <p:sldId id="289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1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7887-FE64-E343-8A1A-268AF7ABBA6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274B-32C3-E84F-ABB4-33C9A08E4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Functions with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8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234850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253596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60790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71100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  <p:sp>
        <p:nvSpPr>
          <p:cNvPr id="11" name="Curved Left Arrow 10"/>
          <p:cNvSpPr/>
          <p:nvPr/>
        </p:nvSpPr>
        <p:spPr>
          <a:xfrm flipV="1">
            <a:off x="6658918" y="57431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6883" y="895347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7651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4644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cs typeface="Courier New"/>
              </a:rPr>
              <a:t>Java does let you take slices of arrays like Python, it involves using some techniques we haven't learned yet, so we're going to see a different way.</a:t>
            </a:r>
          </a:p>
          <a:p>
            <a:r>
              <a:rPr lang="en-US" sz="2800" dirty="0">
                <a:cs typeface="Courier New"/>
              </a:rPr>
              <a:t>Notice that our slices always involving chopping off the first element in the array; </a:t>
            </a:r>
            <a:r>
              <a:rPr lang="en-US" sz="2800" dirty="0" err="1">
                <a:cs typeface="Courier New"/>
              </a:rPr>
              <a:t>i.e</a:t>
            </a:r>
            <a:r>
              <a:rPr lang="en-US" sz="2800" dirty="0">
                <a:cs typeface="Courier New"/>
              </a:rPr>
              <a:t>, A[0]</a:t>
            </a:r>
          </a:p>
          <a:p>
            <a:pPr lvl="1"/>
            <a:r>
              <a:rPr lang="en-US" sz="2400" dirty="0">
                <a:cs typeface="Courier New"/>
              </a:rPr>
              <a:t>[7, 9, 8] -&gt; [9, 8] -&gt; [8]</a:t>
            </a:r>
          </a:p>
          <a:p>
            <a:r>
              <a:rPr lang="en-US" sz="2800" dirty="0">
                <a:cs typeface="Courier New"/>
              </a:rPr>
              <a:t>How can we simulate an array slice without actually doing the slicing?</a:t>
            </a:r>
          </a:p>
          <a:p>
            <a:pPr lvl="1"/>
            <a:r>
              <a:rPr lang="en-US" sz="2400" dirty="0">
                <a:cs typeface="Courier New"/>
              </a:rPr>
              <a:t>Hint: In the olden days, people used these things called "bookmarks" to hold their spot in a book while they were reading.  We can use the same idea to mark the section of the array that we are interested in recursing on.</a:t>
            </a:r>
          </a:p>
        </p:txBody>
      </p:sp>
    </p:spTree>
    <p:extLst>
      <p:ext uri="{BB962C8B-B14F-4D97-AF65-F5344CB8AC3E}">
        <p14:creationId xmlns:p14="http://schemas.microsoft.com/office/powerpoint/2010/main" val="300912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an array/</a:t>
            </a:r>
            <a:r>
              <a:rPr lang="en-US" dirty="0" err="1"/>
              <a:t>ArrayList</a:t>
            </a:r>
            <a:r>
              <a:rPr lang="en-US" dirty="0"/>
              <a:t> called array.  Want to find the maximum element: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biggest = A[0]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for (</a:t>
            </a:r>
            <a:r>
              <a:rPr lang="en-US" sz="2800" b="1" dirty="0" err="1">
                <a:latin typeface="Courier New"/>
                <a:cs typeface="Courier New"/>
              </a:rPr>
              <a:t>size_t</a:t>
            </a:r>
            <a:r>
              <a:rPr lang="en-US" sz="2800" b="1" dirty="0">
                <a:latin typeface="Courier New"/>
                <a:cs typeface="Courier New"/>
              </a:rPr>
              <a:t> p = 0; p &lt; </a:t>
            </a:r>
            <a:r>
              <a:rPr lang="en-US" sz="2800" b="1" dirty="0" err="1">
                <a:latin typeface="Courier New"/>
                <a:cs typeface="Courier New"/>
              </a:rPr>
              <a:t>A.size</a:t>
            </a:r>
            <a:r>
              <a:rPr lang="en-US" sz="2800" b="1" dirty="0">
                <a:latin typeface="Courier New"/>
                <a:cs typeface="Courier New"/>
              </a:rPr>
              <a:t>(); p++)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if (A[p] &gt; biggest) 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  biggest = A[p];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/* After the loop, we know biggest is the maximum element in A.  */</a:t>
            </a:r>
          </a:p>
        </p:txBody>
      </p:sp>
    </p:spTree>
    <p:extLst>
      <p:ext uri="{BB962C8B-B14F-4D97-AF65-F5344CB8AC3E}">
        <p14:creationId xmlns:p14="http://schemas.microsoft.com/office/powerpoint/2010/main" val="139577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cs typeface="Courier New"/>
              </a:rPr>
              <a:t>Base case: What is the smallest size array I would ever want to find the maximum element in?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Suppose you have an array A (with &gt;1 element).  </a:t>
            </a:r>
          </a:p>
          <a:p>
            <a:pPr lvl="1"/>
            <a:r>
              <a:rPr lang="en-US" sz="2400" dirty="0">
                <a:cs typeface="Courier New"/>
              </a:rPr>
              <a:t>How can I describe finding the maximum element as involving </a:t>
            </a:r>
            <a:r>
              <a:rPr lang="en-US" sz="2400" b="1" i="1" dirty="0">
                <a:cs typeface="Courier New"/>
              </a:rPr>
              <a:t>finding the maximum element of a smaller sized array?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/>
              </a:rPr>
              <a:t>Hint: Suppose my array has 5 elements.  My best friend knows how to find the largest value in an array, but only for 4 elements.  How can I use him to solve my problem?</a:t>
            </a:r>
          </a:p>
        </p:txBody>
      </p:sp>
    </p:spTree>
    <p:extLst>
      <p:ext uri="{BB962C8B-B14F-4D97-AF65-F5344CB8AC3E}">
        <p14:creationId xmlns:p14="http://schemas.microsoft.com/office/powerpoint/2010/main" val="403998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</p:spTree>
    <p:extLst>
      <p:ext uri="{BB962C8B-B14F-4D97-AF65-F5344CB8AC3E}">
        <p14:creationId xmlns:p14="http://schemas.microsoft.com/office/powerpoint/2010/main" val="2619211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cs typeface="Courier New"/>
              </a:rPr>
              <a:t>max(A)</a:t>
            </a:r>
          </a:p>
          <a:p>
            <a:r>
              <a:rPr lang="en-US" sz="2800">
                <a:cs typeface="Courier New"/>
              </a:rPr>
              <a:t>Base case: If A.size() == 1, return A[0]</a:t>
            </a:r>
          </a:p>
          <a:p>
            <a:r>
              <a:rPr lang="en-US" sz="2800">
                <a:cs typeface="Courier New"/>
              </a:rPr>
              <a:t>Recursive case: If A.size() &gt; 1:</a:t>
            </a:r>
          </a:p>
          <a:p>
            <a:pPr lvl="1"/>
            <a:r>
              <a:rPr lang="en-US" sz="240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>
                <a:cs typeface="Courier New"/>
              </a:rPr>
              <a:t>call it M</a:t>
            </a:r>
          </a:p>
          <a:p>
            <a:pPr lvl="1"/>
            <a:r>
              <a:rPr lang="en-US" sz="2400">
                <a:cs typeface="Courier New"/>
              </a:rPr>
              <a:t>If M &gt; A[0]: return M</a:t>
            </a:r>
          </a:p>
          <a:p>
            <a:pPr lvl="1"/>
            <a:r>
              <a:rPr lang="en-US" sz="2400">
                <a:cs typeface="Courier New"/>
              </a:rPr>
              <a:t>Else: return A[0]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25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600200"/>
            <a:ext cx="9024257" cy="4525963"/>
          </a:xfrm>
        </p:spPr>
        <p:txBody>
          <a:bodyPr>
            <a:normAutofit/>
          </a:bodyPr>
          <a:lstStyle/>
          <a:p>
            <a:r>
              <a:rPr lang="en-US" dirty="0"/>
              <a:t>Have an array/</a:t>
            </a:r>
            <a:r>
              <a:rPr lang="en-US" dirty="0" err="1"/>
              <a:t>ArrayList</a:t>
            </a:r>
            <a:r>
              <a:rPr lang="en-US" dirty="0"/>
              <a:t> called array.  Want to find the sum of all the elements: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int sum = 0;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for (int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 = 0;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 &lt; </a:t>
            </a:r>
            <a:r>
              <a:rPr lang="en-US" sz="2800" b="1" dirty="0" err="1">
                <a:latin typeface="Courier New"/>
                <a:cs typeface="Courier New"/>
              </a:rPr>
              <a:t>array.size</a:t>
            </a:r>
            <a:r>
              <a:rPr lang="en-US" sz="2800" b="1" dirty="0">
                <a:latin typeface="Courier New"/>
                <a:cs typeface="Courier New"/>
              </a:rPr>
              <a:t>();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2800" b="1" dirty="0">
                <a:latin typeface="Courier New"/>
                <a:cs typeface="Courier New"/>
              </a:rPr>
              <a:t>  sum += array[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>
                <a:latin typeface="Courier New"/>
                <a:cs typeface="Courier New"/>
              </a:rPr>
              <a:t>];</a:t>
            </a:r>
            <a:br>
              <a:rPr lang="en-US" sz="2800" b="1" dirty="0">
                <a:latin typeface="Courier New"/>
                <a:cs typeface="Courier New"/>
              </a:rPr>
            </a:br>
            <a:r>
              <a:rPr lang="en-US" sz="2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0721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85574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1424159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(recursive call)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69683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214291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245078" cy="7916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087017" y="893232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max([7, 9, 8])</a:t>
            </a:r>
          </a:p>
          <a:p>
            <a:endParaRPr lang="en-US" dirty="0"/>
          </a:p>
          <a:p>
            <a:r>
              <a:rPr lang="en-US" dirty="0"/>
              <a:t>A = [7, 9, 8]</a:t>
            </a:r>
          </a:p>
          <a:p>
            <a:r>
              <a:rPr lang="en-US" dirty="0"/>
              <a:t>M = 9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5750" y="224154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max([9, 8])</a:t>
            </a:r>
          </a:p>
          <a:p>
            <a:endParaRPr lang="en-US" dirty="0"/>
          </a:p>
          <a:p>
            <a:r>
              <a:rPr lang="en-US" dirty="0"/>
              <a:t>A = [9, 8]</a:t>
            </a:r>
          </a:p>
          <a:p>
            <a:r>
              <a:rPr lang="en-US" dirty="0"/>
              <a:t>M = 8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706" y="3586338"/>
            <a:ext cx="2271889" cy="1192389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max([8])</a:t>
            </a:r>
          </a:p>
          <a:p>
            <a:endParaRPr lang="en-US" dirty="0"/>
          </a:p>
          <a:p>
            <a:r>
              <a:rPr lang="en-US" dirty="0"/>
              <a:t>A = [8]</a:t>
            </a:r>
          </a:p>
          <a:p>
            <a:r>
              <a:rPr lang="en-US" dirty="0"/>
              <a:t>Base case!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5222" y="246944"/>
            <a:ext cx="5080000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max(A)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== 1, return A[0]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maximum element in A[1:]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M</a:t>
            </a:r>
          </a:p>
          <a:p>
            <a:pPr lvl="1"/>
            <a:r>
              <a:rPr lang="en-US" sz="2400" dirty="0">
                <a:cs typeface="Courier New"/>
              </a:rPr>
              <a:t>If M &gt; A[0]: return M</a:t>
            </a:r>
          </a:p>
          <a:p>
            <a:pPr lvl="1"/>
            <a:r>
              <a:rPr lang="en-US" sz="2400" dirty="0">
                <a:cs typeface="Courier New"/>
              </a:rPr>
              <a:t>Else: return A[0]</a:t>
            </a:r>
          </a:p>
        </p:txBody>
      </p:sp>
      <p:sp>
        <p:nvSpPr>
          <p:cNvPr id="8" name="Curved Left Arrow 7"/>
          <p:cNvSpPr/>
          <p:nvPr/>
        </p:nvSpPr>
        <p:spPr>
          <a:xfrm flipV="1">
            <a:off x="7584607" y="3189109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4595" y="3661833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9" name="Curved Left Arrow 8"/>
          <p:cNvSpPr/>
          <p:nvPr/>
        </p:nvSpPr>
        <p:spPr>
          <a:xfrm flipV="1">
            <a:off x="7130190" y="182879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1939" y="2241548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  <p:sp>
        <p:nvSpPr>
          <p:cNvPr id="11" name="Curved Left Arrow 10"/>
          <p:cNvSpPr/>
          <p:nvPr/>
        </p:nvSpPr>
        <p:spPr>
          <a:xfrm flipV="1">
            <a:off x="6658918" y="574315"/>
            <a:ext cx="699988" cy="151694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6883" y="895347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9</a:t>
            </a:r>
          </a:p>
        </p:txBody>
      </p:sp>
    </p:spTree>
    <p:extLst>
      <p:ext uri="{BB962C8B-B14F-4D97-AF65-F5344CB8AC3E}">
        <p14:creationId xmlns:p14="http://schemas.microsoft.com/office/powerpoint/2010/main" val="186675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00200"/>
            <a:ext cx="89464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C++ doesn't let you take slices of arrays (also inefficient).</a:t>
            </a:r>
          </a:p>
          <a:p>
            <a:r>
              <a:rPr lang="en-US" sz="2800" dirty="0">
                <a:cs typeface="Courier New"/>
              </a:rPr>
              <a:t>Notice that our slices always involving chopping off the first element in the array; </a:t>
            </a:r>
            <a:r>
              <a:rPr lang="en-US" sz="2800" dirty="0" err="1">
                <a:cs typeface="Courier New"/>
              </a:rPr>
              <a:t>i.e</a:t>
            </a:r>
            <a:r>
              <a:rPr lang="en-US" sz="2800" dirty="0">
                <a:cs typeface="Courier New"/>
              </a:rPr>
              <a:t>, A[0]</a:t>
            </a:r>
          </a:p>
          <a:p>
            <a:pPr lvl="1"/>
            <a:r>
              <a:rPr lang="en-US" sz="2400" dirty="0">
                <a:cs typeface="Courier New"/>
              </a:rPr>
              <a:t>[7, 9, 8] -&gt; [9, 8] -&gt; [8]</a:t>
            </a:r>
          </a:p>
          <a:p>
            <a:r>
              <a:rPr lang="en-US" sz="2800" dirty="0">
                <a:cs typeface="Courier New"/>
              </a:rPr>
              <a:t>How can we simulate an array slice without actually doing the slicing?</a:t>
            </a:r>
          </a:p>
          <a:p>
            <a:pPr lvl="1"/>
            <a:r>
              <a:rPr lang="en-US" sz="2400" dirty="0">
                <a:cs typeface="Courier New"/>
              </a:rPr>
              <a:t>Hint: Imagine reading a textbook (</a:t>
            </a:r>
            <a:r>
              <a:rPr lang="en-US" sz="2400" dirty="0" err="1">
                <a:cs typeface="Courier New"/>
              </a:rPr>
              <a:t>lol</a:t>
            </a:r>
            <a:r>
              <a:rPr lang="en-US" sz="2400" dirty="0">
                <a:cs typeface="Courier New"/>
              </a:rPr>
              <a:t>).  When you finish reading a page, you don't rip it out of the book, yet you want to be able to return to that place in the book later to study more (</a:t>
            </a:r>
            <a:r>
              <a:rPr lang="en-US" sz="2400" dirty="0" err="1">
                <a:cs typeface="Courier New"/>
              </a:rPr>
              <a:t>rofl</a:t>
            </a:r>
            <a:r>
              <a:rPr lang="en-US" sz="2400" dirty="0">
                <a:cs typeface="Courier New"/>
              </a:rPr>
              <a:t>).  How do you solve this conundrum?</a:t>
            </a:r>
          </a:p>
        </p:txBody>
      </p:sp>
    </p:spTree>
    <p:extLst>
      <p:ext uri="{BB962C8B-B14F-4D97-AF65-F5344CB8AC3E}">
        <p14:creationId xmlns:p14="http://schemas.microsoft.com/office/powerpoint/2010/main" val="71970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571500"/>
            <a:ext cx="85598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6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600200"/>
            <a:ext cx="89337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Use an integer variable "bookmark" to save your spot in the array.  </a:t>
            </a:r>
          </a:p>
          <a:p>
            <a:r>
              <a:rPr lang="en-US" sz="2800" dirty="0">
                <a:cs typeface="Courier New"/>
              </a:rPr>
              <a:t>When we make a recursive call, instead of passing an updated array (like the Python version), we will pass an updated bookmark.</a:t>
            </a:r>
          </a:p>
          <a:p>
            <a:r>
              <a:rPr lang="en-US" sz="2800" dirty="0">
                <a:cs typeface="Courier New"/>
              </a:rPr>
              <a:t>Our function will now be sum(array,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pPr lvl="1"/>
            <a:r>
              <a:rPr lang="en-US" sz="2400" dirty="0" err="1">
                <a:cs typeface="Courier New"/>
              </a:rPr>
              <a:t>leftIdx</a:t>
            </a:r>
            <a:r>
              <a:rPr lang="en-US" sz="2400" dirty="0">
                <a:cs typeface="Courier New"/>
              </a:rPr>
              <a:t> ("left index") represents the index of the bookmark in the array: everything before the bookmark is already read, everything afterwards is unread.  So it is the leftmost index of the portion of the array we have still left to read.</a:t>
            </a:r>
          </a:p>
          <a:p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514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Java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r>
              <a:rPr lang="en-US" sz="2800" dirty="0">
                <a:cs typeface="Courier New"/>
              </a:rPr>
              <a:t>Base case: ???</a:t>
            </a:r>
          </a:p>
          <a:p>
            <a:r>
              <a:rPr lang="en-US" sz="2800" dirty="0">
                <a:cs typeface="Courier New"/>
              </a:rPr>
              <a:t>Recursive case: </a:t>
            </a:r>
          </a:p>
          <a:p>
            <a:pPr lvl="1"/>
            <a:r>
              <a:rPr lang="en-US" sz="2400" dirty="0">
                <a:cs typeface="Courier New"/>
              </a:rPr>
              <a:t>Find the sum of elements in ??? </a:t>
            </a:r>
          </a:p>
          <a:p>
            <a:pPr lvl="2"/>
            <a:r>
              <a:rPr lang="en-US" dirty="0">
                <a:cs typeface="Courier New"/>
              </a:rPr>
              <a:t>call it </a:t>
            </a:r>
            <a:r>
              <a:rPr lang="en-US" dirty="0" err="1">
                <a:cs typeface="Courier New"/>
              </a:rPr>
              <a:t>smallerSum</a:t>
            </a:r>
            <a:endParaRPr lang="en-US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???</a:t>
            </a:r>
            <a:br>
              <a:rPr lang="en-US" sz="2400" dirty="0">
                <a:cs typeface="Courier New"/>
              </a:rPr>
            </a:br>
            <a:endParaRPr lang="en-US" sz="2400" dirty="0">
              <a:cs typeface="Courier New"/>
            </a:endParaRPr>
          </a:p>
          <a:p>
            <a:r>
              <a:rPr lang="en-US" dirty="0">
                <a:cs typeface="Courier New"/>
              </a:rPr>
              <a:t>Where does the bookmark start?</a:t>
            </a:r>
          </a:p>
        </p:txBody>
      </p:sp>
    </p:spTree>
    <p:extLst>
      <p:ext uri="{BB962C8B-B14F-4D97-AF65-F5344CB8AC3E}">
        <p14:creationId xmlns:p14="http://schemas.microsoft.com/office/powerpoint/2010/main" val="248251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Java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sum(A,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leftIdx</a:t>
            </a:r>
            <a:r>
              <a:rPr lang="en-US" sz="2800" dirty="0">
                <a:cs typeface="Courier New"/>
              </a:rPr>
              <a:t> ==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- 1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Find the sum of elements in everything after array[</a:t>
            </a:r>
            <a:r>
              <a:rPr lang="en-US" sz="2400" dirty="0" err="1">
                <a:cs typeface="Courier New"/>
              </a:rPr>
              <a:t>leftIdx</a:t>
            </a:r>
            <a:r>
              <a:rPr lang="en-US" sz="2400" dirty="0">
                <a:cs typeface="Courier New"/>
              </a:rPr>
              <a:t>]</a:t>
            </a:r>
          </a:p>
          <a:p>
            <a:pPr lvl="2"/>
            <a:r>
              <a:rPr lang="en-US" dirty="0" err="1">
                <a:cs typeface="Courier New"/>
              </a:rPr>
              <a:t>smallerSum</a:t>
            </a:r>
            <a:r>
              <a:rPr lang="en-US" dirty="0">
                <a:cs typeface="Courier New"/>
              </a:rPr>
              <a:t> = sum(array, </a:t>
            </a:r>
            <a:r>
              <a:rPr lang="en-US" dirty="0" err="1">
                <a:cs typeface="Courier New"/>
              </a:rPr>
              <a:t>leftIdx</a:t>
            </a:r>
            <a:r>
              <a:rPr lang="en-US" dirty="0">
                <a:cs typeface="Courier New"/>
              </a:rPr>
              <a:t> + 1)</a:t>
            </a: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  <a:br>
              <a:rPr lang="en-US" sz="2400" dirty="0">
                <a:cs typeface="Courier New"/>
              </a:rPr>
            </a:br>
            <a:endParaRPr lang="en-US" sz="2400" dirty="0">
              <a:cs typeface="Courier New"/>
            </a:endParaRPr>
          </a:p>
          <a:p>
            <a:r>
              <a:rPr lang="en-US" dirty="0">
                <a:cs typeface="Courier New"/>
              </a:rPr>
              <a:t>Initial call should be sum(array, 0)</a:t>
            </a:r>
          </a:p>
        </p:txBody>
      </p:sp>
    </p:spTree>
    <p:extLst>
      <p:ext uri="{BB962C8B-B14F-4D97-AF65-F5344CB8AC3E}">
        <p14:creationId xmlns:p14="http://schemas.microsoft.com/office/powerpoint/2010/main" val="5736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cs typeface="Courier New"/>
              </a:rPr>
              <a:t>Base case: What is the smallest size of an array for which we would ever want to add up all the elements?</a:t>
            </a:r>
          </a:p>
          <a:p>
            <a:r>
              <a:rPr lang="en-US" sz="2800" dirty="0">
                <a:cs typeface="Courier New"/>
              </a:rPr>
              <a:t>Recursive case:</a:t>
            </a:r>
          </a:p>
          <a:p>
            <a:pPr lvl="1"/>
            <a:r>
              <a:rPr lang="en-US" sz="2400" dirty="0">
                <a:cs typeface="Courier New"/>
              </a:rPr>
              <a:t>Suppose you have an array with &gt;1 element.  </a:t>
            </a:r>
          </a:p>
          <a:p>
            <a:pPr lvl="1"/>
            <a:r>
              <a:rPr lang="en-US" sz="2400" dirty="0">
                <a:cs typeface="Courier New"/>
              </a:rPr>
              <a:t>How can I describe finding the sum of all the elements as involving </a:t>
            </a:r>
            <a:r>
              <a:rPr lang="en-US" sz="2400" b="1" i="1" dirty="0">
                <a:cs typeface="Courier New"/>
              </a:rPr>
              <a:t>finding the sum of the elements of a smaller sized array?</a:t>
            </a:r>
          </a:p>
          <a:p>
            <a:pPr lvl="1"/>
            <a:r>
              <a:rPr lang="en-US" dirty="0">
                <a:solidFill>
                  <a:srgbClr val="FF0000"/>
                </a:solidFill>
                <a:cs typeface="Courier New"/>
              </a:rPr>
              <a:t>Hint: Suppose my array has 5 elements.  My best friend knows how to find the largest value in an array, but only for 4 elements.  How can I use them to solve my problem?</a:t>
            </a:r>
          </a:p>
        </p:txBody>
      </p:sp>
    </p:spTree>
    <p:extLst>
      <p:ext uri="{BB962C8B-B14F-4D97-AF65-F5344CB8AC3E}">
        <p14:creationId xmlns:p14="http://schemas.microsoft.com/office/powerpoint/2010/main" val="5455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65F2-22BD-1E4B-8B5F-5E69421D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9" y="77118"/>
            <a:ext cx="8890612" cy="6049045"/>
          </a:xfrm>
        </p:spPr>
        <p:txBody>
          <a:bodyPr>
            <a:normAutofit fontScale="92500"/>
          </a:bodyPr>
          <a:lstStyle/>
          <a:p>
            <a:r>
              <a:rPr lang="en-US" dirty="0"/>
              <a:t>How can we use this idea to find the largest element in an array/</a:t>
            </a:r>
            <a:r>
              <a:rPr lang="en-US" dirty="0" err="1"/>
              <a:t>arraylist</a:t>
            </a:r>
            <a:r>
              <a:rPr lang="en-US" dirty="0"/>
              <a:t>?  (the max element)?</a:t>
            </a:r>
          </a:p>
          <a:p>
            <a:r>
              <a:rPr lang="en-US" dirty="0"/>
              <a:t>On paper, write out a recursive formulation for this.</a:t>
            </a:r>
          </a:p>
          <a:p>
            <a:pPr lvl="1"/>
            <a:r>
              <a:rPr lang="en-US" dirty="0"/>
              <a:t>What is the base case? (What is the smallest size of an array we would want to take the max of?)</a:t>
            </a:r>
          </a:p>
          <a:p>
            <a:pPr lvl="1"/>
            <a:r>
              <a:rPr lang="en-US" dirty="0"/>
              <a:t>What is the recursive case? For a bigger array, how do we find the max element by reducing the problem to a smaller version of the same problem?</a:t>
            </a:r>
          </a:p>
          <a:p>
            <a:pPr lvl="1"/>
            <a:r>
              <a:rPr lang="en-US" dirty="0"/>
              <a:t>Hint: For an array of size &gt;= 2, suppose a friend tells you they have already computed the largest element in the sub-array from index 1 to the end.  How can you use this information to help you find the overall largest element?</a:t>
            </a:r>
          </a:p>
          <a:p>
            <a:r>
              <a:rPr lang="en-US" dirty="0"/>
              <a:t>Code this in Java!</a:t>
            </a:r>
          </a:p>
        </p:txBody>
      </p:sp>
    </p:spTree>
    <p:extLst>
      <p:ext uri="{BB962C8B-B14F-4D97-AF65-F5344CB8AC3E}">
        <p14:creationId xmlns:p14="http://schemas.microsoft.com/office/powerpoint/2010/main" val="33537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26"/>
            <a:ext cx="7772400" cy="909108"/>
          </a:xfrm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69" y="1219199"/>
            <a:ext cx="5434031" cy="52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book</a:t>
            </a:r>
          </a:p>
        </p:txBody>
      </p:sp>
    </p:spTree>
    <p:extLst>
      <p:ext uri="{BB962C8B-B14F-4D97-AF65-F5344CB8AC3E}">
        <p14:creationId xmlns:p14="http://schemas.microsoft.com/office/powerpoint/2010/main" val="24595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9024"/>
            <a:ext cx="8229600" cy="5737139"/>
          </a:xfrm>
        </p:spPr>
        <p:txBody>
          <a:bodyPr/>
          <a:lstStyle/>
          <a:p>
            <a:r>
              <a:rPr lang="en-US" dirty="0"/>
              <a:t>Like linear search, binary search finds whether a certain item (the key) is in an array.</a:t>
            </a:r>
          </a:p>
          <a:p>
            <a:r>
              <a:rPr lang="en-US" dirty="0"/>
              <a:t>Binary search only works on </a:t>
            </a:r>
            <a:r>
              <a:rPr lang="en-US" b="1" i="1" dirty="0"/>
              <a:t>sorted</a:t>
            </a:r>
            <a:r>
              <a:rPr lang="en-US" dirty="0"/>
              <a:t> arrays.</a:t>
            </a:r>
          </a:p>
          <a:p>
            <a:pPr lvl="1"/>
            <a:r>
              <a:rPr lang="en-US" dirty="0"/>
              <a:t>Binary search takes advantage of the array being sorted to make the search much faster.</a:t>
            </a:r>
          </a:p>
        </p:txBody>
      </p:sp>
    </p:spTree>
    <p:extLst>
      <p:ext uri="{BB962C8B-B14F-4D97-AF65-F5344CB8AC3E}">
        <p14:creationId xmlns:p14="http://schemas.microsoft.com/office/powerpoint/2010/main" val="440846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54260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</p:spTree>
    <p:extLst>
      <p:ext uri="{BB962C8B-B14F-4D97-AF65-F5344CB8AC3E}">
        <p14:creationId xmlns:p14="http://schemas.microsoft.com/office/powerpoint/2010/main" val="3101958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90000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8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7006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70356" y="1988706"/>
            <a:ext cx="437035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660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0388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2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12306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54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48659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150853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83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6244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/>
              </a:rPr>
              <a:t>sum(array)</a:t>
            </a:r>
            <a:br>
              <a:rPr lang="en-US" sz="2800" dirty="0">
                <a:cs typeface="Courier New"/>
              </a:rPr>
            </a:br>
            <a:endParaRPr lang="en-US" sz="2800" dirty="0">
              <a:cs typeface="Courier New"/>
            </a:endParaRP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Compute the sum of all the elements in the sub-array from index 1 to the end </a:t>
            </a:r>
            <a:r>
              <a:rPr lang="en-US" sz="2400" dirty="0">
                <a:cs typeface="Courier New"/>
                <a:sym typeface="Wingdings" pitchFamily="2" charset="2"/>
              </a:rPr>
              <a:t> sum(array[1:]) in Python syntax.</a:t>
            </a:r>
            <a:endParaRPr lang="en-US" sz="24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Add array[0] to this sum from above.</a:t>
            </a:r>
          </a:p>
          <a:p>
            <a:pPr lvl="1"/>
            <a:r>
              <a:rPr lang="en-US" sz="2400" dirty="0">
                <a:cs typeface="Courier New"/>
              </a:rPr>
              <a:t>Return this value.</a:t>
            </a:r>
          </a:p>
        </p:txBody>
      </p:sp>
    </p:spTree>
    <p:extLst>
      <p:ext uri="{BB962C8B-B14F-4D97-AF65-F5344CB8AC3E}">
        <p14:creationId xmlns:p14="http://schemas.microsoft.com/office/powerpoint/2010/main" val="3210303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1735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6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51271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04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9465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9166" y="1988706"/>
            <a:ext cx="5491550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90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3655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1962" y="1988706"/>
            <a:ext cx="5548754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9273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  <a:p>
            <a:r>
              <a:rPr lang="en-US" sz="2400" dirty="0"/>
              <a:t>Found! (return 4)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1962" y="1988706"/>
            <a:ext cx="5548754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26084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288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90500"/>
            <a:ext cx="8902700" cy="59055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We are given </a:t>
            </a:r>
          </a:p>
          <a:p>
            <a:pPr lvl="1"/>
            <a:r>
              <a:rPr lang="en-US" dirty="0"/>
              <a:t>an array (called </a:t>
            </a:r>
            <a:r>
              <a:rPr lang="en-US" b="1" dirty="0"/>
              <a:t>array)</a:t>
            </a:r>
            <a:r>
              <a:rPr lang="en-US" dirty="0"/>
              <a:t> of size n, indexed from 0 to n-1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key</a:t>
            </a:r>
            <a:r>
              <a:rPr lang="en-US" dirty="0"/>
              <a:t> to look for in the array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low</a:t>
            </a:r>
            <a:r>
              <a:rPr lang="en-US" dirty="0"/>
              <a:t> that is the lowest index in the array that could contain the key</a:t>
            </a:r>
          </a:p>
          <a:p>
            <a:pPr lvl="1"/>
            <a:r>
              <a:rPr lang="en-US" dirty="0"/>
              <a:t>an integer </a:t>
            </a:r>
            <a:r>
              <a:rPr lang="en-US" b="1" dirty="0"/>
              <a:t>high</a:t>
            </a:r>
            <a:r>
              <a:rPr lang="en-US" dirty="0"/>
              <a:t> that is the highest index in the array that could contain the key</a:t>
            </a:r>
          </a:p>
          <a:p>
            <a:pPr lvl="0"/>
            <a:r>
              <a:rPr lang="en-US" dirty="0"/>
              <a:t>If </a:t>
            </a:r>
            <a:r>
              <a:rPr lang="en-US" b="1" dirty="0"/>
              <a:t>low</a:t>
            </a:r>
            <a:r>
              <a:rPr lang="en-US" dirty="0"/>
              <a:t> &gt; </a:t>
            </a:r>
            <a:r>
              <a:rPr lang="en-US" b="1" dirty="0"/>
              <a:t>high</a:t>
            </a:r>
            <a:r>
              <a:rPr lang="en-US" dirty="0"/>
              <a:t>, then the item is not found (return -1)</a:t>
            </a:r>
          </a:p>
          <a:p>
            <a:pPr lvl="0"/>
            <a:r>
              <a:rPr lang="en-US" dirty="0"/>
              <a:t>Compute the </a:t>
            </a:r>
            <a:r>
              <a:rPr lang="en-US" b="1" dirty="0"/>
              <a:t>middle</a:t>
            </a:r>
            <a:r>
              <a:rPr lang="en-US" dirty="0"/>
              <a:t> index in the array.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the key, return that index.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greater than the </a:t>
            </a:r>
            <a:r>
              <a:rPr lang="en-US" b="1" dirty="0"/>
              <a:t>key</a:t>
            </a:r>
            <a:r>
              <a:rPr lang="en-US" dirty="0"/>
              <a:t>, repeat from step 2, on the left sub-array.</a:t>
            </a:r>
          </a:p>
          <a:p>
            <a:pPr lvl="0"/>
            <a:r>
              <a:rPr lang="en-US" dirty="0"/>
              <a:t>If the item at the </a:t>
            </a:r>
            <a:r>
              <a:rPr lang="en-US" b="1" dirty="0"/>
              <a:t>middle</a:t>
            </a:r>
            <a:r>
              <a:rPr lang="en-US" dirty="0"/>
              <a:t> index is less than the </a:t>
            </a:r>
            <a:r>
              <a:rPr lang="en-US" b="1" dirty="0"/>
              <a:t>key</a:t>
            </a:r>
            <a:r>
              <a:rPr lang="en-US" dirty="0"/>
              <a:t>, repeat from step 2 on the right sub-array.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72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3258"/>
            <a:ext cx="8229600" cy="5782905"/>
          </a:xfrm>
        </p:spPr>
        <p:txBody>
          <a:bodyPr/>
          <a:lstStyle/>
          <a:p>
            <a:r>
              <a:rPr lang="en-US" dirty="0"/>
              <a:t>Three variables that do most of the work:</a:t>
            </a:r>
          </a:p>
          <a:p>
            <a:pPr lvl="1"/>
            <a:r>
              <a:rPr lang="en-US" b="1" dirty="0"/>
              <a:t>low</a:t>
            </a:r>
            <a:r>
              <a:rPr lang="en-US" dirty="0"/>
              <a:t>: the smallest index that could possibly contain the key.</a:t>
            </a:r>
          </a:p>
          <a:p>
            <a:pPr lvl="1"/>
            <a:r>
              <a:rPr lang="en-US" b="1" dirty="0"/>
              <a:t>high</a:t>
            </a:r>
            <a:r>
              <a:rPr lang="en-US" dirty="0"/>
              <a:t>: the largest index that could possibly contain the key.</a:t>
            </a:r>
          </a:p>
          <a:p>
            <a:pPr lvl="1"/>
            <a:r>
              <a:rPr lang="en-US" b="1" dirty="0"/>
              <a:t>mid</a:t>
            </a:r>
            <a:r>
              <a:rPr lang="en-US" dirty="0"/>
              <a:t>: the midpoint of the two indices.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96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with only the left half of the array.</a:t>
            </a:r>
          </a:p>
          <a:p>
            <a:r>
              <a:rPr lang="en-US" dirty="0"/>
              <a:t>If array[mid] &lt; key, repeat algorithm with only the right half of the array.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5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5160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Down Arrow 2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922155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611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85150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7</a:t>
            </a:r>
          </a:p>
        </p:txBody>
      </p:sp>
    </p:spTree>
    <p:extLst>
      <p:ext uri="{BB962C8B-B14F-4D97-AF65-F5344CB8AC3E}">
        <p14:creationId xmlns:p14="http://schemas.microsoft.com/office/powerpoint/2010/main" val="27184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</p:spTree>
    <p:extLst>
      <p:ext uri="{BB962C8B-B14F-4D97-AF65-F5344CB8AC3E}">
        <p14:creationId xmlns:p14="http://schemas.microsoft.com/office/powerpoint/2010/main" val="25742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66112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5" name="Down Arrow 4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8286669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385150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14</a:t>
            </a:r>
          </a:p>
          <a:p>
            <a:r>
              <a:rPr lang="en-US" sz="2800" dirty="0"/>
              <a:t>mid = 7</a:t>
            </a:r>
          </a:p>
        </p:txBody>
      </p:sp>
      <p:sp>
        <p:nvSpPr>
          <p:cNvPr id="9" name="Rectangle 8"/>
          <p:cNvSpPr/>
          <p:nvPr/>
        </p:nvSpPr>
        <p:spPr>
          <a:xfrm>
            <a:off x="4370356" y="1988706"/>
            <a:ext cx="437035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ame 1"/>
          <p:cNvSpPr/>
          <p:nvPr/>
        </p:nvSpPr>
        <p:spPr>
          <a:xfrm>
            <a:off x="4290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051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55151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292600" y="1988706"/>
            <a:ext cx="4448115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02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1967454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647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8984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3</a:t>
            </a:r>
          </a:p>
        </p:txBody>
      </p:sp>
    </p:spTree>
    <p:extLst>
      <p:ext uri="{BB962C8B-B14F-4D97-AF65-F5344CB8AC3E}">
        <p14:creationId xmlns:p14="http://schemas.microsoft.com/office/powerpoint/2010/main" val="960398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5647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4514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218984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0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750" y="1988706"/>
            <a:ext cx="2150853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207077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175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56516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194150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2105922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51524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154" y="1988706"/>
            <a:ext cx="442756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90531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5</a:t>
            </a:r>
          </a:p>
        </p:txBody>
      </p:sp>
    </p:spTree>
    <p:extLst>
      <p:ext uri="{BB962C8B-B14F-4D97-AF65-F5344CB8AC3E}">
        <p14:creationId xmlns:p14="http://schemas.microsoft.com/office/powerpoint/2010/main" val="3637701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196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1524" y="1988706"/>
            <a:ext cx="5499192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/>
          <p:cNvSpPr/>
          <p:nvPr/>
        </p:nvSpPr>
        <p:spPr>
          <a:xfrm>
            <a:off x="3169081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290531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6</a:t>
            </a:r>
          </a:p>
          <a:p>
            <a:r>
              <a:rPr lang="en-US" sz="2800" dirty="0"/>
              <a:t>mid = 5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847716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86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641968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3100" y="1988706"/>
            <a:ext cx="5527616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46085" y="364305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4</a:t>
            </a:r>
          </a:p>
          <a:p>
            <a:r>
              <a:rPr lang="en-US" sz="2800" dirty="0"/>
              <a:t>mid = </a:t>
            </a:r>
          </a:p>
        </p:txBody>
      </p:sp>
    </p:spTree>
    <p:extLst>
      <p:ext uri="{BB962C8B-B14F-4D97-AF65-F5344CB8AC3E}">
        <p14:creationId xmlns:p14="http://schemas.microsoft.com/office/powerpoint/2010/main" val="779856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7947"/>
              </p:ext>
            </p:extLst>
          </p:nvPr>
        </p:nvGraphicFramePr>
        <p:xfrm>
          <a:off x="434751" y="1988706"/>
          <a:ext cx="830596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37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72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96</a:t>
                      </a: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97</a:t>
                      </a:r>
                    </a:p>
                  </a:txBody>
                  <a:tcPr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6273" y="331816"/>
            <a:ext cx="34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= 33</a:t>
            </a:r>
          </a:p>
          <a:p>
            <a:r>
              <a:rPr lang="en-US" sz="2400" dirty="0"/>
              <a:t>Found!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9190" y="1988706"/>
            <a:ext cx="5541526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750" y="1988706"/>
            <a:ext cx="2230939" cy="1036319"/>
          </a:xfrm>
          <a:prstGeom prst="rect">
            <a:avLst/>
          </a:prstGeom>
          <a:solidFill>
            <a:schemeClr val="bg1">
              <a:alpha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746085" y="1022968"/>
            <a:ext cx="352767" cy="8583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2746085" y="235048"/>
            <a:ext cx="352767" cy="69115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high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604272" y="1865033"/>
            <a:ext cx="594918" cy="1304378"/>
          </a:xfrm>
          <a:prstGeom prst="fram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746085" y="755940"/>
            <a:ext cx="352767" cy="62946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51" y="3644900"/>
            <a:ext cx="2333849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low = 4</a:t>
            </a:r>
          </a:p>
          <a:p>
            <a:r>
              <a:rPr lang="en-US" sz="2800" dirty="0"/>
              <a:t>high = 4</a:t>
            </a:r>
          </a:p>
          <a:p>
            <a:r>
              <a:rPr lang="en-US" sz="2800" dirty="0"/>
              <a:t>mid = 4</a:t>
            </a:r>
          </a:p>
        </p:txBody>
      </p:sp>
    </p:spTree>
    <p:extLst>
      <p:ext uri="{BB962C8B-B14F-4D97-AF65-F5344CB8AC3E}">
        <p14:creationId xmlns:p14="http://schemas.microsoft.com/office/powerpoint/2010/main" val="2853690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</a:t>
            </a:r>
            <a:r>
              <a:rPr lang="en-US" b="1" i="1" dirty="0"/>
              <a:t>with only the left half of the 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r>
              <a:rPr lang="en-US" dirty="0"/>
              <a:t>If array[mid] &lt; key, repeat algorithm </a:t>
            </a:r>
            <a:r>
              <a:rPr lang="en-US" b="1" i="1" dirty="0"/>
              <a:t>with only the right half of the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2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34941243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67" y="343258"/>
            <a:ext cx="8946647" cy="5782905"/>
          </a:xfrm>
        </p:spPr>
        <p:txBody>
          <a:bodyPr/>
          <a:lstStyle/>
          <a:p>
            <a:r>
              <a:rPr lang="en-US" dirty="0"/>
              <a:t>If low &gt; high, we know the item is not found (stop).</a:t>
            </a:r>
          </a:p>
          <a:p>
            <a:r>
              <a:rPr lang="en-US" dirty="0"/>
              <a:t>If array[mid] == key, item is found (stop).</a:t>
            </a:r>
          </a:p>
          <a:p>
            <a:r>
              <a:rPr lang="en-US" dirty="0"/>
              <a:t>If array[mid] &gt; key, repeat algorithm </a:t>
            </a:r>
            <a:r>
              <a:rPr lang="en-US" b="1" i="1" dirty="0"/>
              <a:t>with only the left half of the array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high = mid - 1</a:t>
            </a:r>
          </a:p>
          <a:p>
            <a:r>
              <a:rPr lang="en-US" dirty="0"/>
              <a:t>If array[mid] &lt; key, repeat algorithm </a:t>
            </a:r>
            <a:r>
              <a:rPr lang="en-US" b="1" i="1" dirty="0"/>
              <a:t>with only the right half of the array.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change low &amp; high?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low = mid + 1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85514" cy="4525963"/>
          </a:xfrm>
        </p:spPr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binarySearch</a:t>
            </a:r>
            <a:r>
              <a:rPr lang="en-US" dirty="0"/>
              <a:t>(array, key, low, high)</a:t>
            </a:r>
          </a:p>
          <a:p>
            <a:r>
              <a:rPr lang="en-US" dirty="0"/>
              <a:t>Base cases:</a:t>
            </a:r>
          </a:p>
          <a:p>
            <a:pPr lvl="1"/>
            <a:r>
              <a:rPr lang="en-US" dirty="0"/>
              <a:t>If key </a:t>
            </a:r>
            <a:r>
              <a:rPr lang="en-US"/>
              <a:t>is found: </a:t>
            </a:r>
            <a:r>
              <a:rPr lang="en-US" dirty="0"/>
              <a:t>Return position found.</a:t>
            </a:r>
          </a:p>
          <a:p>
            <a:pPr lvl="1"/>
            <a:r>
              <a:rPr lang="en-US" dirty="0"/>
              <a:t>If low &gt; high: Return -1 (indicating not found).</a:t>
            </a:r>
          </a:p>
          <a:p>
            <a:r>
              <a:rPr lang="en-US" dirty="0"/>
              <a:t>Recursive cases:</a:t>
            </a:r>
          </a:p>
          <a:p>
            <a:pPr lvl="1"/>
            <a:r>
              <a:rPr lang="en-US" dirty="0"/>
              <a:t>If array[mid] &gt; key: </a:t>
            </a:r>
            <a:r>
              <a:rPr lang="en-US" dirty="0" err="1"/>
              <a:t>binarySearch</a:t>
            </a:r>
            <a:r>
              <a:rPr lang="en-US" dirty="0"/>
              <a:t>(array, key, low, mid – 1)</a:t>
            </a:r>
          </a:p>
          <a:p>
            <a:pPr lvl="1"/>
            <a:r>
              <a:rPr lang="en-US" dirty="0"/>
              <a:t>If array[mid] &lt; key: </a:t>
            </a:r>
            <a:r>
              <a:rPr lang="en-US" dirty="0" err="1"/>
              <a:t>binarySearch</a:t>
            </a:r>
            <a:r>
              <a:rPr lang="en-US" dirty="0"/>
              <a:t>(array, key, mid + 1, high)</a:t>
            </a:r>
          </a:p>
        </p:txBody>
      </p:sp>
    </p:spTree>
    <p:extLst>
      <p:ext uri="{BB962C8B-B14F-4D97-AF65-F5344CB8AC3E}">
        <p14:creationId xmlns:p14="http://schemas.microsoft.com/office/powerpoint/2010/main" val="32377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</p:spTree>
    <p:extLst>
      <p:ext uri="{BB962C8B-B14F-4D97-AF65-F5344CB8AC3E}">
        <p14:creationId xmlns:p14="http://schemas.microsoft.com/office/powerpoint/2010/main" val="5106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8])=17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D243D05-77BA-BA49-AB61-50842A3D7AD2}"/>
              </a:ext>
            </a:extLst>
          </p:cNvPr>
          <p:cNvSpPr/>
          <p:nvPr/>
        </p:nvSpPr>
        <p:spPr>
          <a:xfrm flipV="1">
            <a:off x="8479971" y="1807029"/>
            <a:ext cx="587829" cy="227108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77F15-4351-D14D-87A9-0685AB8BB5C1}"/>
              </a:ext>
            </a:extLst>
          </p:cNvPr>
          <p:cNvSpPr txBox="1"/>
          <p:nvPr/>
        </p:nvSpPr>
        <p:spPr>
          <a:xfrm>
            <a:off x="7278188" y="2356290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8+9=17</a:t>
            </a:r>
          </a:p>
        </p:txBody>
      </p:sp>
    </p:spTree>
    <p:extLst>
      <p:ext uri="{BB962C8B-B14F-4D97-AF65-F5344CB8AC3E}">
        <p14:creationId xmlns:p14="http://schemas.microsoft.com/office/powerpoint/2010/main" val="113012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478" y="5644"/>
            <a:ext cx="2987322" cy="791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 = [7, 9, 8]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7388" y="893232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sum([7, 9, 8])</a:t>
            </a:r>
          </a:p>
          <a:p>
            <a:endParaRPr lang="en-US" dirty="0"/>
          </a:p>
          <a:p>
            <a:r>
              <a:rPr lang="en-US" dirty="0"/>
              <a:t>array = [7, 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sum([9, 8])=17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6121" y="2687863"/>
            <a:ext cx="2848669" cy="1534282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sum([9, 8])</a:t>
            </a:r>
          </a:p>
          <a:p>
            <a:endParaRPr lang="en-US" dirty="0"/>
          </a:p>
          <a:p>
            <a:r>
              <a:rPr lang="en-US" dirty="0"/>
              <a:t>array = [9, 8]</a:t>
            </a:r>
          </a:p>
          <a:p>
            <a:r>
              <a:rPr lang="en-US" dirty="0" err="1"/>
              <a:t>smallerSum</a:t>
            </a:r>
            <a:r>
              <a:rPr lang="en-US" dirty="0"/>
              <a:t> = sum([8]) = 8 </a:t>
            </a:r>
          </a:p>
          <a:p>
            <a:r>
              <a:rPr lang="en-US" dirty="0"/>
              <a:t>Return </a:t>
            </a:r>
            <a:r>
              <a:rPr lang="en-US" dirty="0" err="1"/>
              <a:t>smallerSum+array</a:t>
            </a:r>
            <a:r>
              <a:rPr lang="en-US" dirty="0"/>
              <a:t>[0]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3077" y="4435424"/>
            <a:ext cx="2804723" cy="1529344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Call sum([8])</a:t>
            </a:r>
          </a:p>
          <a:p>
            <a:endParaRPr lang="en-US" dirty="0"/>
          </a:p>
          <a:p>
            <a:r>
              <a:rPr lang="en-US" dirty="0"/>
              <a:t>array = [8]</a:t>
            </a:r>
          </a:p>
          <a:p>
            <a:r>
              <a:rPr lang="en-US" dirty="0"/>
              <a:t>Base case!</a:t>
            </a:r>
          </a:p>
          <a:p>
            <a:r>
              <a:rPr lang="en-US" dirty="0"/>
              <a:t>Return array[0] = 8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46944"/>
            <a:ext cx="5235222" cy="577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ourier New"/>
              </a:rPr>
              <a:t>sum(array)</a:t>
            </a:r>
          </a:p>
          <a:p>
            <a:r>
              <a:rPr lang="en-US" sz="2800" dirty="0">
                <a:cs typeface="Courier New"/>
              </a:rPr>
              <a:t>Base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== 1, return array[0]</a:t>
            </a:r>
          </a:p>
          <a:p>
            <a:r>
              <a:rPr lang="en-US" sz="2800" dirty="0">
                <a:cs typeface="Courier New"/>
              </a:rPr>
              <a:t>Recursive case: If </a:t>
            </a:r>
            <a:r>
              <a:rPr lang="en-US" sz="2800" dirty="0" err="1">
                <a:cs typeface="Courier New"/>
              </a:rPr>
              <a:t>array.size</a:t>
            </a:r>
            <a:r>
              <a:rPr lang="en-US" sz="2800" dirty="0">
                <a:cs typeface="Courier New"/>
              </a:rPr>
              <a:t>() &gt; 1:</a:t>
            </a:r>
          </a:p>
          <a:p>
            <a:pPr lvl="1"/>
            <a:r>
              <a:rPr lang="en-US" sz="2400" dirty="0">
                <a:cs typeface="Courier New"/>
              </a:rPr>
              <a:t>Find the sum of elements in array[1:]  (whole array except A[0])</a:t>
            </a:r>
          </a:p>
          <a:p>
            <a:pPr lvl="2"/>
            <a:r>
              <a:rPr lang="en-US" sz="2000" dirty="0">
                <a:cs typeface="Courier New"/>
              </a:rPr>
              <a:t>call it </a:t>
            </a:r>
            <a:r>
              <a:rPr lang="en-US" sz="2000" dirty="0" err="1">
                <a:cs typeface="Courier New"/>
              </a:rPr>
              <a:t>smallerSum</a:t>
            </a:r>
            <a:endParaRPr lang="en-US" sz="2000" dirty="0">
              <a:cs typeface="Courier New"/>
            </a:endParaRPr>
          </a:p>
          <a:p>
            <a:pPr lvl="1"/>
            <a:r>
              <a:rPr lang="en-US" sz="2400" dirty="0">
                <a:cs typeface="Courier New"/>
              </a:rPr>
              <a:t>Return </a:t>
            </a:r>
            <a:r>
              <a:rPr lang="en-US" sz="2400" dirty="0" err="1">
                <a:cs typeface="Courier New"/>
              </a:rPr>
              <a:t>smallerSum</a:t>
            </a:r>
            <a:r>
              <a:rPr lang="en-US" sz="2400" dirty="0">
                <a:cs typeface="Courier New"/>
              </a:rPr>
              <a:t> + array[0]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365B69F8-2DEC-DE4C-8EF1-F0B09F057862}"/>
              </a:ext>
            </a:extLst>
          </p:cNvPr>
          <p:cNvSpPr/>
          <p:nvPr/>
        </p:nvSpPr>
        <p:spPr>
          <a:xfrm flipH="1" flipV="1">
            <a:off x="4796484" y="3531206"/>
            <a:ext cx="877473" cy="243356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DD75D-BDB1-CB4F-9C2E-A7779CEB5EF9}"/>
              </a:ext>
            </a:extLst>
          </p:cNvPr>
          <p:cNvSpPr txBox="1"/>
          <p:nvPr/>
        </p:nvSpPr>
        <p:spPr>
          <a:xfrm>
            <a:off x="4938405" y="4482494"/>
            <a:ext cx="103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4D243D05-77BA-BA49-AB61-50842A3D7AD2}"/>
              </a:ext>
            </a:extLst>
          </p:cNvPr>
          <p:cNvSpPr/>
          <p:nvPr/>
        </p:nvSpPr>
        <p:spPr>
          <a:xfrm flipV="1">
            <a:off x="8479971" y="1807029"/>
            <a:ext cx="587829" cy="227108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77F15-4351-D14D-87A9-0685AB8BB5C1}"/>
              </a:ext>
            </a:extLst>
          </p:cNvPr>
          <p:cNvSpPr txBox="1"/>
          <p:nvPr/>
        </p:nvSpPr>
        <p:spPr>
          <a:xfrm>
            <a:off x="7278188" y="2356290"/>
            <a:ext cx="173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8+9=17</a:t>
            </a:r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DB494F44-8A08-C541-A1A8-006B4FA541F0}"/>
              </a:ext>
            </a:extLst>
          </p:cNvPr>
          <p:cNvSpPr/>
          <p:nvPr/>
        </p:nvSpPr>
        <p:spPr>
          <a:xfrm flipH="1" flipV="1">
            <a:off x="4516842" y="482884"/>
            <a:ext cx="877473" cy="187340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13B1F-77D2-6F48-BC1A-3C12DCF3B93B}"/>
              </a:ext>
            </a:extLst>
          </p:cNvPr>
          <p:cNvSpPr txBox="1"/>
          <p:nvPr/>
        </p:nvSpPr>
        <p:spPr>
          <a:xfrm>
            <a:off x="5329140" y="482885"/>
            <a:ext cx="197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17+7=24</a:t>
            </a:r>
          </a:p>
        </p:txBody>
      </p:sp>
    </p:spTree>
    <p:extLst>
      <p:ext uri="{BB962C8B-B14F-4D97-AF65-F5344CB8AC3E}">
        <p14:creationId xmlns:p14="http://schemas.microsoft.com/office/powerpoint/2010/main" val="7995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24375</TotalTime>
  <Words>4671</Words>
  <Application>Microsoft Macintosh PowerPoint</Application>
  <PresentationFormat>On-screen Show (4:3)</PresentationFormat>
  <Paragraphs>1224</Paragraphs>
  <Slides>61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Recursive Functions with Arrays</vt:lpstr>
      <vt:lpstr>Iterative version</vt:lpstr>
      <vt:lpstr>Recursive version</vt:lpstr>
      <vt:lpstr>Recursive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recursive version</vt:lpstr>
      <vt:lpstr>Iterative version</vt:lpstr>
      <vt:lpstr>Recursive version</vt:lpstr>
      <vt:lpstr>Recursive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recursive version</vt:lpstr>
      <vt:lpstr>PowerPoint Presentation</vt:lpstr>
      <vt:lpstr>Java recursive version</vt:lpstr>
      <vt:lpstr>Recursive Java version</vt:lpstr>
      <vt:lpstr>Recursive Java version</vt:lpstr>
      <vt:lpstr>PowerPoint Presentation</vt:lpstr>
      <vt:lpstr>Binary Search</vt:lpstr>
      <vt:lpstr>Phone 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formulation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Phillip Kirlin</dc:creator>
  <cp:lastModifiedBy>Kirlin_Phillip</cp:lastModifiedBy>
  <cp:revision>23</cp:revision>
  <dcterms:created xsi:type="dcterms:W3CDTF">2014-03-18T21:25:22Z</dcterms:created>
  <dcterms:modified xsi:type="dcterms:W3CDTF">2022-10-31T13:59:30Z</dcterms:modified>
</cp:coreProperties>
</file>